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8" r:id="rId13"/>
    <p:sldId id="266" r:id="rId14"/>
    <p:sldId id="267" r:id="rId15"/>
    <p:sldId id="269" r:id="rId16"/>
    <p:sldId id="272" r:id="rId17"/>
    <p:sldId id="273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2016. 07. 22.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4/static/errcodes-appendi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org.postgresql/postgresql/9.4.1208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ostgresql/index.htm" TargetMode="External"/><Relationship Id="rId5" Type="http://schemas.openxmlformats.org/officeDocument/2006/relationships/hyperlink" Target="http://www.pgadmin.org/download/" TargetMode="External"/><Relationship Id="rId4" Type="http://schemas.openxmlformats.org/officeDocument/2006/relationships/hyperlink" Target="https://jdbc.postgresq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dbc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/>
              <a:t>Java EE –</a:t>
            </a:r>
            <a:br>
              <a:rPr lang="hu-HU" dirty="0"/>
            </a:br>
            <a:r>
              <a:rPr lang="hu-HU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31513" cy="478025"/>
          </a:xfrm>
        </p:spPr>
        <p:txBody>
          <a:bodyPr>
            <a:normAutofit/>
          </a:bodyPr>
          <a:lstStyle/>
          <a:p>
            <a:r>
              <a:rPr lang="hu-HU" sz="2400" dirty="0" err="1"/>
              <a:t>Statement</a:t>
            </a:r>
            <a:r>
              <a:rPr lang="hu-HU" sz="2400" dirty="0"/>
              <a:t> példák</a:t>
            </a:r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280307" y="1126625"/>
            <a:ext cx="7899530" cy="340516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boolean</a:t>
            </a:r>
            <a:r>
              <a:rPr lang="hu-HU" sz="1100" dirty="0"/>
              <a:t> </a:t>
            </a:r>
            <a:r>
              <a:rPr lang="hu-HU" sz="1100" dirty="0" err="1"/>
              <a:t>retrunValue</a:t>
            </a:r>
            <a:r>
              <a:rPr lang="hu-HU" sz="1100" dirty="0"/>
              <a:t> = </a:t>
            </a:r>
            <a:r>
              <a:rPr lang="en-US" sz="1100" dirty="0" err="1"/>
              <a:t>stmt.execute</a:t>
            </a:r>
            <a:r>
              <a:rPr lang="en-US" sz="1100" dirty="0"/>
              <a:t>("</a:t>
            </a:r>
            <a:r>
              <a:rPr lang="hu-HU" sz="1100" dirty="0"/>
              <a:t>SELECT</a:t>
            </a:r>
            <a:r>
              <a:rPr lang="en-US" sz="1100" dirty="0"/>
              <a:t> </a:t>
            </a:r>
            <a:r>
              <a:rPr lang="hu-HU" sz="1100" dirty="0"/>
              <a:t>* FROM</a:t>
            </a:r>
            <a:r>
              <a:rPr lang="en-US" sz="1100" dirty="0"/>
              <a:t> </a:t>
            </a:r>
            <a:r>
              <a:rPr lang="en-US" sz="1100" dirty="0" err="1"/>
              <a:t>MyTable</a:t>
            </a:r>
            <a:r>
              <a:rPr lang="en-US" sz="1100" dirty="0"/>
              <a:t>");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/>
              <a:t>}</a:t>
            </a:r>
          </a:p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int </a:t>
            </a:r>
            <a:r>
              <a:rPr lang="hu-HU" sz="1100" dirty="0" err="1"/>
              <a:t>affectedRows</a:t>
            </a:r>
            <a:r>
              <a:rPr lang="hu-HU" sz="1100" dirty="0"/>
              <a:t> = </a:t>
            </a:r>
            <a:r>
              <a:rPr lang="en-US" sz="1100" dirty="0" err="1"/>
              <a:t>stmt.executeUpdate</a:t>
            </a:r>
            <a:r>
              <a:rPr lang="en-US" sz="1100" dirty="0"/>
              <a:t>( 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/>
              <a:t>}</a:t>
            </a:r>
          </a:p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ResultSet</a:t>
            </a:r>
            <a:r>
              <a:rPr lang="hu-HU" sz="1100" dirty="0"/>
              <a:t> </a:t>
            </a:r>
            <a:r>
              <a:rPr lang="hu-HU" sz="1100" dirty="0" err="1"/>
              <a:t>rs</a:t>
            </a:r>
            <a:r>
              <a:rPr lang="hu-HU" sz="1100" dirty="0"/>
              <a:t> = </a:t>
            </a:r>
            <a:r>
              <a:rPr lang="en-US" sz="1100" dirty="0" err="1"/>
              <a:t>stmt.execute</a:t>
            </a:r>
            <a:r>
              <a:rPr lang="hu-HU" sz="1100" dirty="0" err="1"/>
              <a:t>Query</a:t>
            </a:r>
            <a:r>
              <a:rPr lang="en-US" sz="1100" dirty="0"/>
              <a:t>( 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9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latin typeface="Arial Unicode MS" charset="0"/>
                <a:cs typeface="Arial Unicode MS" charset="0"/>
              </a:rPr>
            </a:br>
            <a:r>
              <a:rPr lang="en-US" dirty="0" err="1">
                <a:latin typeface="Arial Unicode MS" charset="0"/>
                <a:cs typeface="Arial Unicode MS" charset="0"/>
              </a:rPr>
              <a:t>PreparedStatement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pstmt</a:t>
            </a:r>
            <a:r>
              <a:rPr lang="hu-HU" dirty="0"/>
              <a:t> = </a:t>
            </a:r>
            <a:r>
              <a:rPr lang="hu-HU" dirty="0" err="1"/>
              <a:t>conn.prepareStatement</a:t>
            </a:r>
            <a:r>
              <a:rPr lang="hu-HU" dirty="0"/>
              <a:t>();</a:t>
            </a:r>
          </a:p>
          <a:p>
            <a:r>
              <a:rPr lang="hu-HU" dirty="0"/>
              <a:t>A </a:t>
            </a:r>
            <a:r>
              <a:rPr lang="hu-HU" dirty="0" err="1"/>
              <a:t>statement-hez</a:t>
            </a:r>
            <a:r>
              <a:rPr lang="hu-HU" dirty="0"/>
              <a:t> hasonló, csak dinamikusan paraméterezhető</a:t>
            </a:r>
          </a:p>
          <a:p>
            <a:r>
              <a:rPr lang="hu-HU" dirty="0"/>
              <a:t>? a helykitöltő (</a:t>
            </a:r>
            <a:r>
              <a:rPr lang="hu-HU" dirty="0" err="1"/>
              <a:t>placeholder</a:t>
            </a:r>
            <a:r>
              <a:rPr lang="hu-HU" dirty="0"/>
              <a:t>)</a:t>
            </a:r>
          </a:p>
          <a:p>
            <a:r>
              <a:rPr lang="hu-HU" dirty="0"/>
              <a:t>Típus szerinti paraméter  </a:t>
            </a:r>
          </a:p>
        </p:txBody>
      </p:sp>
    </p:spTree>
    <p:extLst>
      <p:ext uri="{BB962C8B-B14F-4D97-AF65-F5344CB8AC3E}">
        <p14:creationId xmlns:p14="http://schemas.microsoft.com/office/powerpoint/2010/main" val="20664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 err="1"/>
              <a:t>ResultSet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lekérdező kifejezések eredménye</a:t>
            </a:r>
          </a:p>
          <a:p>
            <a:r>
              <a:rPr lang="hu-HU" dirty="0"/>
              <a:t>egy interfész, ami a lefuttatott kifejezés eredményét adja vissza vagy módosítja</a:t>
            </a:r>
          </a:p>
          <a:p>
            <a:r>
              <a:rPr lang="hu-HU" dirty="0"/>
              <a:t>Kurzor műveletek:</a:t>
            </a:r>
          </a:p>
          <a:p>
            <a:pPr lvl="1"/>
            <a:r>
              <a:rPr lang="en-CA" dirty="0"/>
              <a:t>next(), </a:t>
            </a:r>
            <a:r>
              <a:rPr lang="en-US" dirty="0"/>
              <a:t>previous()</a:t>
            </a:r>
            <a:endParaRPr lang="hu-HU" dirty="0"/>
          </a:p>
          <a:p>
            <a:pPr lvl="1"/>
            <a:r>
              <a:rPr lang="en-CA" sz="1800" dirty="0"/>
              <a:t>first(), last()</a:t>
            </a:r>
            <a:endParaRPr lang="hu-HU" sz="1800" dirty="0"/>
          </a:p>
          <a:p>
            <a:r>
              <a:rPr lang="hu-HU" sz="2160" dirty="0"/>
              <a:t>Adat műveletek</a:t>
            </a:r>
          </a:p>
          <a:p>
            <a:pPr lvl="1"/>
            <a:r>
              <a:rPr lang="hu-HU" sz="1800" dirty="0" err="1"/>
              <a:t>getString</a:t>
            </a:r>
            <a:r>
              <a:rPr lang="hu-HU" sz="1800" dirty="0"/>
              <a:t>(…)</a:t>
            </a:r>
          </a:p>
          <a:p>
            <a:pPr lvl="1"/>
            <a:r>
              <a:rPr lang="hu-HU" dirty="0" err="1"/>
              <a:t>getInt</a:t>
            </a:r>
            <a:r>
              <a:rPr lang="hu-HU" dirty="0"/>
              <a:t>(…)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4391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latin typeface="Arial Unicode MS" charset="0"/>
                <a:cs typeface="Arial Unicode MS" charset="0"/>
              </a:rPr>
            </a:br>
            <a:r>
              <a:rPr lang="en-US" dirty="0" err="1">
                <a:latin typeface="Arial Unicode MS" charset="0"/>
                <a:cs typeface="Arial Unicode MS" charset="0"/>
              </a:rPr>
              <a:t>CallableStatment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cstmt</a:t>
            </a:r>
            <a:r>
              <a:rPr lang="hu-HU" dirty="0"/>
              <a:t> = </a:t>
            </a:r>
            <a:r>
              <a:rPr lang="hu-HU" dirty="0" err="1"/>
              <a:t>conn.prepareCall</a:t>
            </a:r>
            <a:r>
              <a:rPr lang="hu-HU" dirty="0"/>
              <a:t>()</a:t>
            </a:r>
          </a:p>
          <a:p>
            <a:r>
              <a:rPr lang="hu-HU" dirty="0"/>
              <a:t>A </a:t>
            </a:r>
            <a:r>
              <a:rPr lang="hu-HU" dirty="0" err="1"/>
              <a:t>PrepareStatement-hez</a:t>
            </a:r>
            <a:r>
              <a:rPr lang="hu-HU" dirty="0"/>
              <a:t> hasonló</a:t>
            </a:r>
          </a:p>
          <a:p>
            <a:r>
              <a:rPr lang="hu-HU" dirty="0" err="1"/>
              <a:t>callableStatement.registerOutParameter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444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Batch (Kötegelt feldolgozás)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err="1"/>
              <a:t>DatabaseMetaData.supportsBatchUpdates</a:t>
            </a:r>
            <a:r>
              <a:rPr lang="hu-HU" dirty="0"/>
              <a:t>()</a:t>
            </a:r>
          </a:p>
          <a:p>
            <a:r>
              <a:rPr lang="hu-HU" dirty="0" err="1"/>
              <a:t>addBatch</a:t>
            </a:r>
            <a:r>
              <a:rPr lang="hu-HU" dirty="0"/>
              <a:t>(), </a:t>
            </a:r>
            <a:r>
              <a:rPr lang="hu-HU" dirty="0" err="1"/>
              <a:t>executeBatch</a:t>
            </a:r>
            <a:r>
              <a:rPr lang="hu-HU" dirty="0"/>
              <a:t>(), </a:t>
            </a:r>
            <a:r>
              <a:rPr lang="hu-HU" dirty="0" err="1"/>
              <a:t>clearBatch</a:t>
            </a:r>
            <a:r>
              <a:rPr lang="hu-HU" dirty="0"/>
              <a:t>()</a:t>
            </a:r>
          </a:p>
          <a:p>
            <a:r>
              <a:rPr lang="hu-HU" dirty="0" err="1"/>
              <a:t>Statement</a:t>
            </a:r>
            <a:endParaRPr lang="hu-HU" dirty="0"/>
          </a:p>
          <a:p>
            <a:pPr lvl="1"/>
            <a:r>
              <a:rPr lang="hu-HU" dirty="0" err="1"/>
              <a:t>stmt</a:t>
            </a:r>
            <a:r>
              <a:rPr lang="hu-HU" dirty="0"/>
              <a:t> = </a:t>
            </a:r>
            <a:r>
              <a:rPr lang="hu-HU" dirty="0" err="1"/>
              <a:t>conn.createStatement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conn.setAutoCommit</a:t>
            </a:r>
            <a:r>
              <a:rPr lang="hu-HU" dirty="0"/>
              <a:t>(</a:t>
            </a:r>
            <a:r>
              <a:rPr lang="hu-HU" dirty="0" err="1"/>
              <a:t>false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stmt.addBatch</a:t>
            </a:r>
            <a:r>
              <a:rPr lang="hu-HU" dirty="0"/>
              <a:t>(</a:t>
            </a:r>
            <a:r>
              <a:rPr lang="hu-HU" dirty="0" err="1"/>
              <a:t>sql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stmt.executeBatch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conn.commit</a:t>
            </a:r>
            <a:r>
              <a:rPr lang="hu-HU" dirty="0"/>
              <a:t>()</a:t>
            </a:r>
          </a:p>
          <a:p>
            <a:pPr marL="411480" lvl="1" indent="0">
              <a:buNone/>
            </a:pPr>
            <a:endParaRPr lang="hu-HU" dirty="0"/>
          </a:p>
          <a:p>
            <a:r>
              <a:rPr lang="hu-HU" dirty="0" err="1"/>
              <a:t>PreparedStatement</a:t>
            </a:r>
            <a:endParaRPr lang="hu-HU" dirty="0"/>
          </a:p>
          <a:p>
            <a:pPr lvl="1"/>
            <a:r>
              <a:rPr lang="hu-HU" dirty="0" err="1"/>
              <a:t>String</a:t>
            </a:r>
            <a:r>
              <a:rPr lang="hu-HU" dirty="0"/>
              <a:t> SQL = </a:t>
            </a:r>
            <a:r>
              <a:rPr lang="en-US" dirty="0"/>
              <a:t>"INSERT INTO Employees (id, first, last, age) VALUES(?, ?, ?, ?)"</a:t>
            </a:r>
            <a:endParaRPr lang="hu-HU" dirty="0"/>
          </a:p>
          <a:p>
            <a:pPr lvl="1"/>
            <a:r>
              <a:rPr lang="hu-HU" dirty="0" err="1"/>
              <a:t>stmt</a:t>
            </a:r>
            <a:r>
              <a:rPr lang="hu-HU" dirty="0"/>
              <a:t> = </a:t>
            </a:r>
            <a:r>
              <a:rPr lang="hu-HU" dirty="0" err="1"/>
              <a:t>conn.createStatement</a:t>
            </a:r>
            <a:r>
              <a:rPr lang="hu-HU" dirty="0"/>
              <a:t>(SQL)</a:t>
            </a:r>
          </a:p>
          <a:p>
            <a:pPr lvl="1"/>
            <a:r>
              <a:rPr lang="hu-HU" dirty="0" err="1"/>
              <a:t>conn.setAutoCommit</a:t>
            </a:r>
            <a:r>
              <a:rPr lang="hu-HU" dirty="0"/>
              <a:t>(</a:t>
            </a:r>
            <a:r>
              <a:rPr lang="hu-HU" dirty="0" err="1"/>
              <a:t>false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stmt.setInt</a:t>
            </a:r>
            <a:r>
              <a:rPr lang="hu-HU" dirty="0"/>
              <a:t>(1,”100”); </a:t>
            </a:r>
            <a:r>
              <a:rPr lang="hu-HU" dirty="0" err="1"/>
              <a:t>stmt.setString</a:t>
            </a:r>
            <a:r>
              <a:rPr lang="hu-HU" dirty="0"/>
              <a:t>(„</a:t>
            </a:r>
            <a:r>
              <a:rPr lang="hu-HU" dirty="0" err="1"/>
              <a:t>FirstName</a:t>
            </a:r>
            <a:r>
              <a:rPr lang="hu-HU" dirty="0"/>
              <a:t>”); …</a:t>
            </a:r>
          </a:p>
          <a:p>
            <a:pPr lvl="1"/>
            <a:r>
              <a:rPr lang="hu-HU" dirty="0" err="1"/>
              <a:t>stmt.addBatch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stmt.executeBatch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conn.commit</a:t>
            </a:r>
            <a:r>
              <a:rPr lang="hu-HU" dirty="0"/>
              <a:t>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/>
            </a:br>
            <a:r>
              <a:rPr lang="hu-HU"/>
              <a:t>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 kell zárni mindent!</a:t>
            </a:r>
          </a:p>
          <a:p>
            <a:pPr lvl="1"/>
            <a:r>
              <a:rPr lang="en-CA" dirty="0" err="1"/>
              <a:t>ResultSet</a:t>
            </a:r>
            <a:r>
              <a:rPr lang="en-CA" dirty="0"/>
              <a:t> </a:t>
            </a:r>
            <a:endParaRPr lang="hu-HU" dirty="0"/>
          </a:p>
          <a:p>
            <a:pPr lvl="1"/>
            <a:r>
              <a:rPr lang="hu-HU" dirty="0" err="1"/>
              <a:t>Statement</a:t>
            </a:r>
            <a:endParaRPr lang="hu-HU" dirty="0"/>
          </a:p>
          <a:p>
            <a:pPr lvl="1"/>
            <a:r>
              <a:rPr lang="hu-HU" dirty="0" err="1"/>
              <a:t>Connection</a:t>
            </a:r>
            <a:endParaRPr lang="hu-HU" dirty="0"/>
          </a:p>
          <a:p>
            <a:r>
              <a:rPr lang="hu-HU" dirty="0" err="1"/>
              <a:t>Finally</a:t>
            </a:r>
            <a:r>
              <a:rPr lang="hu-HU" dirty="0"/>
              <a:t> ág vagy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4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0174" cy="453144"/>
          </a:xfrm>
        </p:spPr>
        <p:txBody>
          <a:bodyPr>
            <a:normAutofit/>
          </a:bodyPr>
          <a:lstStyle/>
          <a:p>
            <a:r>
              <a:rPr lang="hu-HU" sz="2400" dirty="0" err="1"/>
              <a:t>SQLException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Ha az interakció során hiba lép fel, akkor dobódik</a:t>
            </a:r>
          </a:p>
          <a:p>
            <a:r>
              <a:rPr lang="hu-HU" dirty="0"/>
              <a:t>A következő információkat tartalmazza:</a:t>
            </a:r>
          </a:p>
          <a:p>
            <a:pPr lvl="1"/>
            <a:r>
              <a:rPr lang="hu-HU" dirty="0"/>
              <a:t>Hiba leírása - </a:t>
            </a:r>
            <a:r>
              <a:rPr lang="hu-HU" dirty="0" err="1"/>
              <a:t>SQLException.getMessage</a:t>
            </a:r>
            <a:endParaRPr lang="hu-HU" dirty="0"/>
          </a:p>
          <a:p>
            <a:pPr lvl="1"/>
            <a:r>
              <a:rPr lang="hu-HU" dirty="0" err="1"/>
              <a:t>SQLState</a:t>
            </a:r>
            <a:r>
              <a:rPr lang="hu-HU" dirty="0"/>
              <a:t> kód, 5db alfanumerikus karakter, szabványosított kódok - </a:t>
            </a:r>
            <a:r>
              <a:rPr lang="hu-HU" dirty="0" err="1"/>
              <a:t>SQLException.getSQLState</a:t>
            </a:r>
            <a:endParaRPr lang="hu-HU" dirty="0"/>
          </a:p>
          <a:p>
            <a:pPr lvl="1"/>
            <a:r>
              <a:rPr lang="hu-HU" dirty="0"/>
              <a:t>Hiba kód – implementációfüggő, hogy milyen értéke van - </a:t>
            </a:r>
            <a:r>
              <a:rPr lang="hu-HU" dirty="0" err="1"/>
              <a:t>SQLException.getErrorCode</a:t>
            </a:r>
            <a:endParaRPr lang="hu-HU" dirty="0"/>
          </a:p>
          <a:p>
            <a:pPr lvl="1"/>
            <a:r>
              <a:rPr lang="hu-HU" dirty="0"/>
              <a:t>Hiba oka - </a:t>
            </a:r>
            <a:r>
              <a:rPr lang="hu-HU" dirty="0" err="1"/>
              <a:t>SQLException.getCause</a:t>
            </a:r>
            <a:endParaRPr lang="hu-HU" dirty="0"/>
          </a:p>
          <a:p>
            <a:pPr lvl="1"/>
            <a:r>
              <a:rPr lang="hu-HU" dirty="0"/>
              <a:t>Egyéb kivételek - </a:t>
            </a:r>
            <a:r>
              <a:rPr lang="hu-HU" dirty="0" err="1"/>
              <a:t>SQLException.getNextException</a:t>
            </a:r>
            <a:endParaRPr lang="hu-HU" dirty="0"/>
          </a:p>
          <a:p>
            <a:r>
              <a:rPr lang="hu-HU" dirty="0">
                <a:hlinkClick r:id="rId2"/>
              </a:rPr>
              <a:t>http://www.postgresql.org/docs/9.4/static/errcodes-appendix.html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150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68836" cy="478025"/>
          </a:xfrm>
        </p:spPr>
        <p:txBody>
          <a:bodyPr>
            <a:normAutofit/>
          </a:bodyPr>
          <a:lstStyle/>
          <a:p>
            <a:r>
              <a:rPr lang="hu-HU" sz="2400" dirty="0"/>
              <a:t>JDBC &amp; Tervezési Minták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/>
              <a:t>Singleton</a:t>
            </a:r>
            <a:r>
              <a:rPr lang="hu-HU" dirty="0"/>
              <a:t> – </a:t>
            </a:r>
            <a:r>
              <a:rPr lang="hu-HU" dirty="0" err="1"/>
              <a:t>ConnectionHandler</a:t>
            </a:r>
            <a:r>
              <a:rPr lang="hu-HU" dirty="0"/>
              <a:t>, </a:t>
            </a:r>
            <a:r>
              <a:rPr lang="hu-HU" dirty="0" err="1"/>
              <a:t>ConnectionFactory</a:t>
            </a:r>
            <a:endParaRPr lang="hu-HU" dirty="0"/>
          </a:p>
          <a:p>
            <a:r>
              <a:rPr lang="hu-HU" dirty="0" err="1"/>
              <a:t>Factory</a:t>
            </a:r>
            <a:r>
              <a:rPr lang="hu-HU" dirty="0"/>
              <a:t> – </a:t>
            </a:r>
            <a:r>
              <a:rPr lang="hu-HU" dirty="0" err="1"/>
              <a:t>DriverManager</a:t>
            </a:r>
            <a:r>
              <a:rPr lang="hu-HU" dirty="0"/>
              <a:t>, </a:t>
            </a:r>
            <a:r>
              <a:rPr lang="hu-HU" dirty="0" err="1"/>
              <a:t>DataSource</a:t>
            </a:r>
            <a:endParaRPr lang="hu-HU" dirty="0"/>
          </a:p>
          <a:p>
            <a:r>
              <a:rPr lang="hu-HU" dirty="0"/>
              <a:t>Adapter – JDBC Driver</a:t>
            </a:r>
          </a:p>
          <a:p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  <a:p>
            <a:pPr lvl="1"/>
            <a:r>
              <a:rPr lang="hu-HU" dirty="0"/>
              <a:t>üzleti logika </a:t>
            </a:r>
            <a:r>
              <a:rPr lang="hu-HU" dirty="0" err="1"/>
              <a:t>enkapszulációja</a:t>
            </a:r>
            <a:endParaRPr lang="hu-HU" dirty="0"/>
          </a:p>
          <a:p>
            <a:pPr lvl="1"/>
            <a:r>
              <a:rPr lang="hu-HU" dirty="0"/>
              <a:t>tábla leképezése osztályra</a:t>
            </a:r>
          </a:p>
          <a:p>
            <a:pPr lvl="1"/>
            <a:r>
              <a:rPr lang="hu-HU" dirty="0"/>
              <a:t>1 oszlop 1 attribútumnak felel meg</a:t>
            </a:r>
          </a:p>
          <a:p>
            <a:r>
              <a:rPr lang="hu-HU" dirty="0"/>
              <a:t>DAO – Data Access </a:t>
            </a:r>
            <a:r>
              <a:rPr lang="hu-HU" dirty="0" err="1"/>
              <a:t>Object</a:t>
            </a:r>
            <a:endParaRPr lang="hu-HU" dirty="0"/>
          </a:p>
          <a:p>
            <a:pPr lvl="1"/>
            <a:r>
              <a:rPr lang="hu-HU" dirty="0"/>
              <a:t>Az adatelérés </a:t>
            </a:r>
            <a:r>
              <a:rPr lang="hu-HU" dirty="0" err="1"/>
              <a:t>enkapszulációja</a:t>
            </a:r>
            <a:endParaRPr lang="hu-HU" dirty="0"/>
          </a:p>
          <a:p>
            <a:pPr lvl="1"/>
            <a:r>
              <a:rPr lang="hu-HU" dirty="0"/>
              <a:t>DAO interfész</a:t>
            </a:r>
          </a:p>
          <a:p>
            <a:pPr lvl="1"/>
            <a:r>
              <a:rPr lang="hu-HU" dirty="0"/>
              <a:t>DAO implementáció</a:t>
            </a:r>
          </a:p>
          <a:p>
            <a:pPr lvl="1"/>
            <a:r>
              <a:rPr lang="hu-HU" dirty="0"/>
              <a:t>TO objektum</a:t>
            </a:r>
          </a:p>
        </p:txBody>
      </p:sp>
    </p:spTree>
    <p:extLst>
      <p:ext uri="{BB962C8B-B14F-4D97-AF65-F5344CB8AC3E}">
        <p14:creationId xmlns:p14="http://schemas.microsoft.com/office/powerpoint/2010/main" val="2645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6395" cy="453144"/>
          </a:xfrm>
        </p:spPr>
        <p:txBody>
          <a:bodyPr>
            <a:normAutofit/>
          </a:bodyPr>
          <a:lstStyle/>
          <a:p>
            <a:r>
              <a:rPr lang="hu-HU" sz="2400" dirty="0" err="1"/>
              <a:t>Install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hlinkClick r:id="rId2"/>
              </a:rPr>
              <a:t>http://www.postgresql.org/</a:t>
            </a:r>
            <a:r>
              <a:rPr lang="hu-HU" dirty="0"/>
              <a:t> - </a:t>
            </a:r>
            <a:r>
              <a:rPr lang="hu-HU" dirty="0" err="1"/>
              <a:t>PostgreSQL</a:t>
            </a:r>
            <a:r>
              <a:rPr lang="hu-HU" dirty="0"/>
              <a:t> adatbázis</a:t>
            </a:r>
          </a:p>
          <a:p>
            <a:r>
              <a:rPr lang="hu-HU" dirty="0">
                <a:hlinkClick r:id="rId3"/>
              </a:rPr>
              <a:t>http://mvnrepository.com/artifact/org.postgresql/postgresql/9.4.1208</a:t>
            </a:r>
            <a:r>
              <a:rPr lang="hu-HU" dirty="0"/>
              <a:t> - JDBC Driver </a:t>
            </a:r>
            <a:r>
              <a:rPr lang="hu-HU" dirty="0" err="1"/>
              <a:t>Maven</a:t>
            </a:r>
            <a:endParaRPr lang="hu-HU" dirty="0"/>
          </a:p>
          <a:p>
            <a:r>
              <a:rPr lang="hu-HU" dirty="0">
                <a:hlinkClick r:id="rId4"/>
              </a:rPr>
              <a:t>https://jdbc.postgresql.org/</a:t>
            </a:r>
            <a:r>
              <a:rPr lang="hu-HU" dirty="0"/>
              <a:t> - JDBC Driver</a:t>
            </a:r>
          </a:p>
          <a:p>
            <a:r>
              <a:rPr lang="hu-HU" dirty="0">
                <a:hlinkClick r:id="rId5"/>
              </a:rPr>
              <a:t>http://www.pgadmin.org/download/</a:t>
            </a:r>
            <a:r>
              <a:rPr lang="hu-HU" dirty="0"/>
              <a:t> - </a:t>
            </a:r>
            <a:r>
              <a:rPr lang="hu-HU" dirty="0" err="1"/>
              <a:t>PostgreSQL</a:t>
            </a:r>
            <a:r>
              <a:rPr lang="hu-HU" dirty="0"/>
              <a:t> kliens program</a:t>
            </a:r>
          </a:p>
          <a:p>
            <a:r>
              <a:rPr lang="hu-HU" dirty="0">
                <a:hlinkClick r:id="rId6"/>
              </a:rPr>
              <a:t>http://www.tutorialspoint.com/postgresql/index.htm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3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JDBC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Java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Connectivity</a:t>
            </a:r>
            <a:endParaRPr lang="hu-HU" dirty="0"/>
          </a:p>
          <a:p>
            <a:r>
              <a:rPr lang="hu-HU" dirty="0"/>
              <a:t>SQL alapú adatbázisok elérését támogató API</a:t>
            </a:r>
          </a:p>
          <a:p>
            <a:r>
              <a:rPr lang="hu-HU" dirty="0"/>
              <a:t>Szabványos, a J2SE és J2EE is tartalmazza</a:t>
            </a:r>
          </a:p>
          <a:p>
            <a:r>
              <a:rPr lang="hu-HU" dirty="0"/>
              <a:t>Adatbázisok lekérdezéséhez és módosításához szükséges osztályok és metódusok összessége</a:t>
            </a:r>
          </a:p>
          <a:p>
            <a:r>
              <a:rPr lang="hu-HU" dirty="0"/>
              <a:t>Lehetővé teszi több implementáció létezését</a:t>
            </a:r>
          </a:p>
          <a:p>
            <a:r>
              <a:rPr lang="hu-HU" dirty="0">
                <a:hlinkClick r:id="rId2"/>
              </a:rPr>
              <a:t>http://www.tutorialspoint.com/jdbc/index.htm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3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62615" cy="385667"/>
          </a:xfrm>
        </p:spPr>
        <p:txBody>
          <a:bodyPr>
            <a:normAutofit fontScale="90000"/>
          </a:bodyPr>
          <a:lstStyle/>
          <a:p>
            <a:r>
              <a:rPr lang="hu-HU" sz="2400" dirty="0"/>
              <a:t>Miben segít a JDBC?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12980"/>
            <a:ext cx="7886700" cy="3419743"/>
          </a:xfrm>
        </p:spPr>
        <p:txBody>
          <a:bodyPr>
            <a:normAutofit fontScale="32500" lnSpcReduction="20000"/>
          </a:bodyPr>
          <a:lstStyle/>
          <a:p>
            <a:r>
              <a:rPr lang="hu-HU" dirty="0"/>
              <a:t>Adatbázis kapcsolat kiépítése</a:t>
            </a:r>
          </a:p>
          <a:p>
            <a:pPr lvl="1"/>
            <a:r>
              <a:rPr lang="hu-HU" dirty="0"/>
              <a:t>Driver Manager </a:t>
            </a:r>
          </a:p>
          <a:p>
            <a:pPr lvl="2"/>
            <a:r>
              <a:rPr lang="hu-HU" dirty="0"/>
              <a:t>egy </a:t>
            </a:r>
            <a:r>
              <a:rPr lang="hu-HU" dirty="0" err="1"/>
              <a:t>Factory</a:t>
            </a:r>
            <a:r>
              <a:rPr lang="hu-HU" dirty="0"/>
              <a:t> létrehozási minta</a:t>
            </a:r>
          </a:p>
          <a:p>
            <a:pPr lvl="2"/>
            <a:r>
              <a:rPr lang="hu-HU" dirty="0"/>
              <a:t>adatbázis </a:t>
            </a:r>
            <a:r>
              <a:rPr lang="hu-HU" dirty="0" err="1"/>
              <a:t>driver-ek</a:t>
            </a:r>
            <a:r>
              <a:rPr lang="hu-HU" dirty="0"/>
              <a:t> listáját menedzseli</a:t>
            </a:r>
          </a:p>
          <a:p>
            <a:pPr lvl="2"/>
            <a:r>
              <a:rPr lang="hu-HU" dirty="0"/>
              <a:t>megkeresi az első illeszkedő Drivert és kiépíti a kapcsolatot</a:t>
            </a:r>
          </a:p>
          <a:p>
            <a:pPr lvl="1"/>
            <a:r>
              <a:rPr lang="hu-HU" dirty="0"/>
              <a:t>Driver</a:t>
            </a:r>
          </a:p>
          <a:p>
            <a:pPr lvl="2"/>
            <a:r>
              <a:rPr lang="hu-HU" dirty="0"/>
              <a:t>egy interfész, ami kezeli a kommunikációt az adatbázis szerverrel</a:t>
            </a:r>
          </a:p>
          <a:p>
            <a:pPr lvl="2"/>
            <a:r>
              <a:rPr lang="hu-HU" dirty="0"/>
              <a:t>Driver Manager használja, Adapter strukturális minta</a:t>
            </a:r>
          </a:p>
          <a:p>
            <a:pPr lvl="2"/>
            <a:r>
              <a:rPr lang="hu-HU" dirty="0"/>
              <a:t>A különböző adatbázisokhoz különböző JDBC Driver kell (MSSQL,</a:t>
            </a:r>
            <a:r>
              <a:rPr lang="hu-HU" dirty="0" err="1"/>
              <a:t>PostgreSQL</a:t>
            </a:r>
            <a:r>
              <a:rPr lang="hu-HU" dirty="0"/>
              <a:t>, Oracle,…)</a:t>
            </a:r>
          </a:p>
          <a:p>
            <a:pPr lvl="1"/>
            <a:r>
              <a:rPr lang="hu-HU" dirty="0" err="1"/>
              <a:t>Connection</a:t>
            </a:r>
            <a:endParaRPr lang="hu-HU" dirty="0"/>
          </a:p>
          <a:p>
            <a:pPr lvl="2"/>
            <a:r>
              <a:rPr lang="hu-HU" dirty="0"/>
              <a:t>Egy interfész, amely tartalmazza az összes metódust az adatbázis kommunikációhoz</a:t>
            </a:r>
          </a:p>
          <a:p>
            <a:pPr lvl="2"/>
            <a:r>
              <a:rPr lang="hu-HU" dirty="0"/>
              <a:t>Minden kommunikáció az adatbázissal ezen az objektumon keresztül történik</a:t>
            </a:r>
          </a:p>
          <a:p>
            <a:pPr lvl="1"/>
            <a:r>
              <a:rPr lang="hu-HU" dirty="0" err="1"/>
              <a:t>DataSource</a:t>
            </a:r>
            <a:endParaRPr lang="hu-HU" dirty="0"/>
          </a:p>
          <a:p>
            <a:pPr lvl="2"/>
            <a:r>
              <a:rPr lang="hu-HU" dirty="0" err="1"/>
              <a:t>Loose</a:t>
            </a:r>
            <a:r>
              <a:rPr lang="hu-HU" dirty="0"/>
              <a:t> </a:t>
            </a:r>
            <a:r>
              <a:rPr lang="hu-HU" dirty="0" err="1"/>
              <a:t>Coupling</a:t>
            </a:r>
            <a:r>
              <a:rPr lang="hu-HU" dirty="0"/>
              <a:t> (Lazán vett kapcsolat) elérése a kapcsolatokhoz, hogy könnyen tudjunk váltogatni az adatbázis kapcsolatok között,  </a:t>
            </a:r>
            <a:r>
              <a:rPr lang="hu-HU" dirty="0" err="1"/>
              <a:t>Factory</a:t>
            </a:r>
            <a:r>
              <a:rPr lang="hu-HU" dirty="0"/>
              <a:t> a </a:t>
            </a:r>
            <a:r>
              <a:rPr lang="hu-HU" dirty="0" err="1"/>
              <a:t>Connection</a:t>
            </a:r>
            <a:r>
              <a:rPr lang="hu-HU" dirty="0"/>
              <a:t> objektumokra</a:t>
            </a:r>
          </a:p>
          <a:p>
            <a:pPr lvl="2"/>
            <a:r>
              <a:rPr lang="hu-HU" dirty="0"/>
              <a:t>A JDBC </a:t>
            </a:r>
            <a:r>
              <a:rPr lang="hu-HU" dirty="0" err="1"/>
              <a:t>Driver-eknek</a:t>
            </a:r>
            <a:r>
              <a:rPr lang="hu-HU" dirty="0"/>
              <a:t> saját </a:t>
            </a:r>
            <a:r>
              <a:rPr lang="hu-HU" dirty="0" err="1"/>
              <a:t>DataSource</a:t>
            </a:r>
            <a:r>
              <a:rPr lang="hu-HU" dirty="0"/>
              <a:t> implementációjuk van pl. (</a:t>
            </a:r>
            <a:r>
              <a:rPr lang="hu-HU" dirty="0" err="1"/>
              <a:t>PGSimpleDataSource</a:t>
            </a:r>
            <a:r>
              <a:rPr lang="hu-HU" dirty="0"/>
              <a:t>, </a:t>
            </a:r>
            <a:r>
              <a:rPr lang="hu-HU" dirty="0" err="1"/>
              <a:t>OracleDataSource</a:t>
            </a:r>
            <a:r>
              <a:rPr lang="hu-HU" dirty="0"/>
              <a:t>, …)</a:t>
            </a:r>
          </a:p>
          <a:p>
            <a:pPr lvl="2"/>
            <a:r>
              <a:rPr lang="hu-HU" dirty="0"/>
              <a:t>Extra funkcionalitások ( </a:t>
            </a:r>
            <a:r>
              <a:rPr lang="hu-HU" dirty="0" err="1"/>
              <a:t>PreparedStatement</a:t>
            </a:r>
            <a:r>
              <a:rPr lang="hu-HU" dirty="0"/>
              <a:t> </a:t>
            </a:r>
            <a:r>
              <a:rPr lang="hu-HU" dirty="0" err="1"/>
              <a:t>cachelés</a:t>
            </a:r>
            <a:r>
              <a:rPr lang="hu-HU" dirty="0"/>
              <a:t>,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Timeout</a:t>
            </a:r>
            <a:r>
              <a:rPr lang="hu-HU" dirty="0"/>
              <a:t> beállítások, </a:t>
            </a:r>
            <a:r>
              <a:rPr lang="hu-HU" dirty="0" err="1"/>
              <a:t>Logging</a:t>
            </a:r>
            <a:r>
              <a:rPr lang="hu-HU" dirty="0"/>
              <a:t> funkciók, …)</a:t>
            </a:r>
            <a:endParaRPr lang="en-US" dirty="0"/>
          </a:p>
          <a:p>
            <a:r>
              <a:rPr lang="hu-HU" dirty="0"/>
              <a:t>Lekérdezések futtatása (</a:t>
            </a:r>
            <a:r>
              <a:rPr lang="hu-HU" dirty="0" err="1"/>
              <a:t>Statement</a:t>
            </a:r>
            <a:r>
              <a:rPr lang="hu-HU" dirty="0"/>
              <a:t>, </a:t>
            </a:r>
            <a:r>
              <a:rPr lang="hu-HU" dirty="0" err="1"/>
              <a:t>PreparedStatement</a:t>
            </a:r>
            <a:r>
              <a:rPr lang="hu-HU" dirty="0"/>
              <a:t>, </a:t>
            </a:r>
            <a:r>
              <a:rPr lang="hu-HU" dirty="0" err="1"/>
              <a:t>CallableStatement</a:t>
            </a:r>
            <a:r>
              <a:rPr lang="hu-HU" dirty="0"/>
              <a:t>) Példa - </a:t>
            </a:r>
            <a:r>
              <a:rPr lang="hu-HU" dirty="0" err="1"/>
              <a:t>JDBCStatementExamples</a:t>
            </a:r>
            <a:endParaRPr lang="en-US" dirty="0"/>
          </a:p>
          <a:p>
            <a:r>
              <a:rPr lang="hu-HU" dirty="0"/>
              <a:t>Az eredmény feldolgozása (</a:t>
            </a:r>
            <a:r>
              <a:rPr lang="hu-HU" dirty="0" err="1"/>
              <a:t>ResultSet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Kivételek (</a:t>
            </a:r>
            <a:r>
              <a:rPr lang="hu-HU" dirty="0" err="1"/>
              <a:t>SQLException</a:t>
            </a:r>
            <a:r>
              <a:rPr lang="hu-HU" dirty="0"/>
              <a:t>)</a:t>
            </a:r>
            <a:endParaRPr lang="en-US" dirty="0"/>
          </a:p>
          <a:p>
            <a:r>
              <a:rPr lang="hu-HU" dirty="0"/>
              <a:t>Tranzakció Példa - </a:t>
            </a:r>
            <a:r>
              <a:rPr lang="hu-HU" dirty="0" err="1"/>
              <a:t>BatchExample</a:t>
            </a:r>
            <a:endParaRPr lang="hu-HU" dirty="0"/>
          </a:p>
          <a:p>
            <a:r>
              <a:rPr lang="hu-HU" dirty="0"/>
              <a:t>Meta-adatok ( adatbázis információk, táblainformációk, …) Példa - </a:t>
            </a:r>
            <a:r>
              <a:rPr lang="hu-HU" dirty="0" err="1"/>
              <a:t>JDBCMetadataExample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JDBC Driver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készítője nyújtja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351" y="2679398"/>
            <a:ext cx="1510371" cy="16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434" y="2182908"/>
            <a:ext cx="167545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Java application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461" y="2662968"/>
            <a:ext cx="1423035" cy="14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20294" y="2182908"/>
            <a:ext cx="174278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Database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00722" y="3485928"/>
            <a:ext cx="3216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94314" y="2182907"/>
            <a:ext cx="1340432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JDBC Driver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53466" y="2473658"/>
            <a:ext cx="0" cy="1012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10246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 err="1"/>
              <a:t>Connection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8680" y="1210799"/>
            <a:ext cx="7406640" cy="3394472"/>
          </a:xfrm>
        </p:spPr>
        <p:txBody>
          <a:bodyPr/>
          <a:lstStyle/>
          <a:p>
            <a:r>
              <a:rPr lang="hu-HU" dirty="0"/>
              <a:t>Old </a:t>
            </a:r>
            <a:r>
              <a:rPr lang="hu-HU" dirty="0" err="1"/>
              <a:t>school</a:t>
            </a:r>
            <a:endParaRPr lang="hu-HU" dirty="0"/>
          </a:p>
          <a:p>
            <a:endParaRPr lang="hu-HU" dirty="0"/>
          </a:p>
          <a:p>
            <a:r>
              <a:rPr lang="hu-HU" dirty="0"/>
              <a:t>Old </a:t>
            </a:r>
            <a:r>
              <a:rPr lang="hu-HU" dirty="0" err="1"/>
              <a:t>school</a:t>
            </a:r>
            <a:r>
              <a:rPr lang="hu-HU" dirty="0"/>
              <a:t> 2</a:t>
            </a:r>
          </a:p>
          <a:p>
            <a:endParaRPr lang="hu-HU" dirty="0"/>
          </a:p>
          <a:p>
            <a:r>
              <a:rPr lang="hu-HU" dirty="0"/>
              <a:t>Most ( JDBC 4.0)</a:t>
            </a:r>
          </a:p>
          <a:p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664449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Class.forName</a:t>
            </a:r>
            <a:r>
              <a:rPr lang="hu-HU" sz="1260" dirty="0"/>
              <a:t>("</a:t>
            </a:r>
            <a:r>
              <a:rPr lang="hu-HU" sz="1260" dirty="0" err="1"/>
              <a:t>org.postgresql.Driver</a:t>
            </a:r>
            <a:r>
              <a:rPr lang="hu-HU" sz="1260" dirty="0"/>
              <a:t>").</a:t>
            </a:r>
            <a:r>
              <a:rPr lang="hu-HU" sz="1260" dirty="0" err="1"/>
              <a:t>newInstance</a:t>
            </a:r>
            <a:r>
              <a:rPr lang="hu-HU" sz="1260" dirty="0"/>
              <a:t>();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2653189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Driver </a:t>
            </a:r>
            <a:r>
              <a:rPr lang="hu-HU" sz="1260" dirty="0" err="1"/>
              <a:t>pgDriver</a:t>
            </a:r>
            <a:r>
              <a:rPr lang="hu-HU" sz="1260" dirty="0"/>
              <a:t>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org.postgresql.Driver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 err="1"/>
              <a:t>DriverManager.registerDriver</a:t>
            </a:r>
            <a:r>
              <a:rPr lang="hu-HU" sz="1260" dirty="0"/>
              <a:t>( </a:t>
            </a:r>
            <a:r>
              <a:rPr lang="hu-HU" sz="1260" dirty="0" err="1"/>
              <a:t>pgDriver</a:t>
            </a:r>
            <a:r>
              <a:rPr lang="hu-HU" sz="1260" dirty="0"/>
              <a:t> );</a:t>
            </a:r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1007604" y="3677570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Connection</a:t>
            </a:r>
            <a:r>
              <a:rPr lang="hu-HU" sz="1260" dirty="0"/>
              <a:t> </a:t>
            </a:r>
            <a:r>
              <a:rPr lang="hu-HU" sz="1260" dirty="0" err="1"/>
              <a:t>conn</a:t>
            </a:r>
            <a:r>
              <a:rPr lang="hu-HU" sz="1260" dirty="0"/>
              <a:t> = </a:t>
            </a:r>
            <a:r>
              <a:rPr lang="hu-HU" sz="1260" dirty="0" err="1"/>
              <a:t>DriverManager.getConnection</a:t>
            </a:r>
            <a:r>
              <a:rPr lang="hu-HU" sz="1260" dirty="0"/>
              <a:t>(URL, USER, PASS);</a:t>
            </a:r>
          </a:p>
          <a:p>
            <a:pPr marL="0" indent="0">
              <a:buNone/>
            </a:pPr>
            <a:r>
              <a:rPr lang="hu-HU" sz="1260" dirty="0"/>
              <a:t>URL: "</a:t>
            </a:r>
            <a:r>
              <a:rPr lang="hu-HU" sz="1260" dirty="0" err="1"/>
              <a:t>jdbc</a:t>
            </a:r>
            <a:r>
              <a:rPr lang="hu-HU" sz="1260" dirty="0"/>
              <a:t>:</a:t>
            </a:r>
            <a:r>
              <a:rPr lang="hu-HU" sz="1260" dirty="0" err="1"/>
              <a:t>postgresql</a:t>
            </a:r>
            <a:r>
              <a:rPr lang="hu-HU" sz="1260" dirty="0"/>
              <a:t>://</a:t>
            </a:r>
            <a:r>
              <a:rPr lang="hu-HU" sz="1260" dirty="0" err="1"/>
              <a:t>localhost</a:t>
            </a:r>
            <a:r>
              <a:rPr lang="hu-HU" sz="1260" dirty="0"/>
              <a:t>:5432/Tanfolyam"</a:t>
            </a:r>
          </a:p>
          <a:p>
            <a:pPr marL="0" indent="0">
              <a:buNone/>
            </a:pPr>
            <a:r>
              <a:rPr lang="hu-HU" sz="1260" dirty="0"/>
              <a:t>USER: „felhasználónév”</a:t>
            </a:r>
          </a:p>
          <a:p>
            <a:pPr marL="0" indent="0">
              <a:buNone/>
            </a:pPr>
            <a:r>
              <a:rPr lang="hu-HU" sz="1260" dirty="0"/>
              <a:t>PASS: „jelszó”</a:t>
            </a:r>
          </a:p>
        </p:txBody>
      </p:sp>
    </p:spTree>
    <p:extLst>
      <p:ext uri="{BB962C8B-B14F-4D97-AF65-F5344CB8AC3E}">
        <p14:creationId xmlns:p14="http://schemas.microsoft.com/office/powerpoint/2010/main" val="1541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dirty="0"/>
              <a:t>Lekérdezések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520" dirty="0">
                <a:latin typeface="Arial Unicode MS" charset="0"/>
                <a:cs typeface="Arial Unicode MS" charset="0"/>
              </a:rPr>
              <a:t>Statement</a:t>
            </a:r>
            <a:r>
              <a:rPr lang="en-US" sz="2520" dirty="0"/>
              <a:t> </a:t>
            </a:r>
            <a:endParaRPr lang="hu-HU" sz="2520" dirty="0"/>
          </a:p>
          <a:p>
            <a:pPr lvl="1">
              <a:lnSpc>
                <a:spcPct val="90000"/>
              </a:lnSpc>
            </a:pPr>
            <a:r>
              <a:rPr lang="hu-HU" sz="1800" dirty="0"/>
              <a:t>a kifejezés végrehajtódik az adatbázisszerveren</a:t>
            </a:r>
          </a:p>
          <a:p>
            <a:pPr lvl="1">
              <a:lnSpc>
                <a:spcPct val="90000"/>
              </a:lnSpc>
            </a:pPr>
            <a:r>
              <a:rPr lang="hu-HU" sz="1800" dirty="0"/>
              <a:t>paraméter nélküli kifejezések végrehajtása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PreparedStatement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/>
            <a:r>
              <a:rPr lang="hu-HU" sz="2120" dirty="0">
                <a:latin typeface="Arial Unicode MS" charset="0"/>
                <a:cs typeface="Arial Unicode MS" charset="0"/>
              </a:rPr>
              <a:t>paraméterezett kifejezések végrehajtása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a kifejezés 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majd az adatbázisszerver optimalizál neki egy </a:t>
            </a:r>
            <a:r>
              <a:rPr lang="hu-HU" i="1" dirty="0" err="1"/>
              <a:t>execution</a:t>
            </a:r>
            <a:r>
              <a:rPr lang="hu-HU" i="1" dirty="0"/>
              <a:t> </a:t>
            </a:r>
            <a:r>
              <a:rPr lang="hu-HU" i="1" dirty="0" err="1"/>
              <a:t>plan</a:t>
            </a:r>
            <a:r>
              <a:rPr lang="hu-HU" dirty="0" err="1"/>
              <a:t>-t</a:t>
            </a:r>
            <a:endParaRPr lang="en-US" sz="216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CallableStatment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az adatbázis tárolt eljárásainak futtatására, 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</a:t>
            </a:r>
            <a:endParaRPr lang="en-US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99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latin typeface="Arial Unicode MS" charset="0"/>
                <a:cs typeface="Arial Unicode MS" charset="0"/>
              </a:rPr>
            </a:br>
            <a:r>
              <a:rPr lang="en-US" dirty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en-US" sz="2520" dirty="0" err="1">
                <a:latin typeface="Arial Unicode MS" charset="0"/>
                <a:cs typeface="Arial Unicode MS" charset="0"/>
              </a:rPr>
              <a:t>conn.createStatement</a:t>
            </a:r>
            <a:r>
              <a:rPr lang="en-US" sz="2520" dirty="0">
                <a:latin typeface="Arial Unicode MS" charset="0"/>
                <a:cs typeface="Arial Unicode MS" charset="0"/>
              </a:rPr>
              <a:t>( );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/>
              <a:t>SQL kifejezések futtatása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 err="1"/>
              <a:t>true</a:t>
            </a:r>
            <a:r>
              <a:rPr lang="hu-HU" sz="1800" dirty="0"/>
              <a:t>/</a:t>
            </a:r>
            <a:r>
              <a:rPr lang="hu-HU" sz="1800" dirty="0" err="1"/>
              <a:t>false</a:t>
            </a:r>
            <a:endParaRPr lang="hu-HU" sz="1800" dirty="0"/>
          </a:p>
          <a:p>
            <a:pPr marL="0" indent="0">
              <a:buNone/>
            </a:pPr>
            <a:endParaRPr lang="hu-HU" sz="252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>
                <a:latin typeface="Arial Unicode MS" charset="0"/>
                <a:cs typeface="Arial Unicode MS" charset="0"/>
              </a:rPr>
            </a:br>
            <a:r>
              <a:rPr lang="en-US" dirty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stmt.executeUpdate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INSERT, UPDATE, DELETE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Az érintett sorok száma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endParaRPr lang="hu-HU" sz="1620" dirty="0"/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700" dirty="0" err="1">
                <a:latin typeface="Arial Unicode MS" charset="0"/>
                <a:cs typeface="Arial Unicode MS" charset="0"/>
              </a:rPr>
              <a:t>stmt.executeQuery</a:t>
            </a:r>
            <a:r>
              <a:rPr lang="hu-HU" sz="2700" dirty="0">
                <a:latin typeface="Arial Unicode MS" charset="0"/>
                <a:cs typeface="Arial Unicode MS" charset="0"/>
              </a:rPr>
              <a:t>(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700" dirty="0">
                <a:latin typeface="Arial Unicode MS" charset="0"/>
                <a:cs typeface="Arial Unicode MS" charset="0"/>
              </a:rPr>
              <a:t> 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70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dirty="0"/>
              <a:t>SELECT</a:t>
            </a:r>
          </a:p>
          <a:p>
            <a:pPr marL="617220" lvl="2" indent="-257175">
              <a:buFont typeface="Wingdings" panose="05000000000000000000" pitchFamily="2" charset="2"/>
              <a:buChar char="§"/>
            </a:pPr>
            <a:r>
              <a:rPr lang="hu-HU" dirty="0" err="1"/>
              <a:t>ResultSet</a:t>
            </a:r>
            <a:endParaRPr lang="hu-HU" dirty="0"/>
          </a:p>
          <a:p>
            <a:pPr marL="0" indent="0">
              <a:buNone/>
            </a:pP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240655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678</Words>
  <Application>Microsoft Office PowerPoint</Application>
  <PresentationFormat>Diavetítés a képernyőre (16:9 oldalarány)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Courier New</vt:lpstr>
      <vt:lpstr>Wingdings</vt:lpstr>
      <vt:lpstr>Office-téma</vt:lpstr>
      <vt:lpstr>PowerPoint-bemutató</vt:lpstr>
      <vt:lpstr>Install</vt:lpstr>
      <vt:lpstr> JDBC</vt:lpstr>
      <vt:lpstr>Miben segít a JDBC?</vt:lpstr>
      <vt:lpstr> JDBC Driver</vt:lpstr>
      <vt:lpstr> Connection</vt:lpstr>
      <vt:lpstr> Lekérdezések </vt:lpstr>
      <vt:lpstr> Statement</vt:lpstr>
      <vt:lpstr> Statement</vt:lpstr>
      <vt:lpstr>Statement példák</vt:lpstr>
      <vt:lpstr> PreparedStatement</vt:lpstr>
      <vt:lpstr> ResultSet </vt:lpstr>
      <vt:lpstr> CallableStatment</vt:lpstr>
      <vt:lpstr> Batch (Kötegelt feldolgozás)</vt:lpstr>
      <vt:lpstr> Felszabadítás</vt:lpstr>
      <vt:lpstr>SQLException</vt:lpstr>
      <vt:lpstr>JDBC &amp; Tervezési Minták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ikantik@gmail.com</cp:lastModifiedBy>
  <cp:revision>150</cp:revision>
  <dcterms:created xsi:type="dcterms:W3CDTF">2015-01-25T18:30:45Z</dcterms:created>
  <dcterms:modified xsi:type="dcterms:W3CDTF">2016-07-22T20:44:08Z</dcterms:modified>
</cp:coreProperties>
</file>