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4" r:id="rId5"/>
    <p:sldId id="281" r:id="rId6"/>
    <p:sldId id="282" r:id="rId7"/>
    <p:sldId id="283" r:id="rId8"/>
    <p:sldId id="258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2016. 07. 23.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lation_(database_systems)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dbc/jdbc-transaction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Java EE –</a:t>
            </a:r>
            <a:br>
              <a:rPr lang="hu-HU" dirty="0"/>
            </a:br>
            <a:r>
              <a:rPr lang="hu-HU" dirty="0"/>
              <a:t>JDBC </a:t>
            </a:r>
            <a:r>
              <a:rPr lang="hu-HU" dirty="0" err="1"/>
              <a:t>Tx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JDBC </a:t>
            </a:r>
            <a:r>
              <a:rPr lang="hu-HU" sz="1800" dirty="0" err="1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Tranzakció - ACID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Atomikusság</a:t>
            </a:r>
            <a:r>
              <a:rPr lang="hu-HU" dirty="0"/>
              <a:t> (</a:t>
            </a:r>
            <a:r>
              <a:rPr lang="hu-HU" dirty="0" err="1"/>
              <a:t>Atomicity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tranzakcióba bevont utasításokat egy egységként kell kezelnie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Vagy az összes művelet sikeresen végrehajtódik, vagy egyik sem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Konzisztencia (</a:t>
            </a:r>
            <a:r>
              <a:rPr lang="hu-HU" dirty="0" err="1"/>
              <a:t>Consistency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konzisztencia biztosítja, hogy az adatok a tranzakció előtti érvényes állapotból ismét egy érvényes állapotba kerüljenek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Minden erre vonatkozó szabálynak (hivatkozási integritás, adatbázis </a:t>
            </a:r>
            <a:r>
              <a:rPr lang="hu-HU" dirty="0" err="1"/>
              <a:t>triggerek</a:t>
            </a:r>
            <a:r>
              <a:rPr lang="hu-HU" dirty="0"/>
              <a:t>, </a:t>
            </a:r>
            <a:r>
              <a:rPr lang="hu-HU" dirty="0" err="1"/>
              <a:t>stb</a:t>
            </a:r>
            <a:r>
              <a:rPr lang="hu-HU" dirty="0"/>
              <a:t>) érvényesülnie kell.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Elszigeteltség (</a:t>
            </a:r>
            <a:r>
              <a:rPr lang="hu-HU" dirty="0" err="1"/>
              <a:t>Isolation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párhuzamosan futó tranzakcióknak egymástól függetlenül kell működniük.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Állandóság (</a:t>
            </a:r>
            <a:r>
              <a:rPr lang="hu-HU" dirty="0" err="1"/>
              <a:t>Durability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végrehajtott tranzakciók változtatásait egy tartós adattárolón kell tárolni.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JDBC </a:t>
            </a:r>
            <a:r>
              <a:rPr lang="hu-HU" sz="1800" dirty="0" err="1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Tranzakció</a:t>
            </a:r>
          </a:p>
          <a:p>
            <a:pPr algn="l"/>
            <a:endParaRPr lang="hu-HU" dirty="0">
              <a:latin typeface="+mj-lt"/>
            </a:endParaRPr>
          </a:p>
        </p:txBody>
      </p:sp>
      <p:pic>
        <p:nvPicPr>
          <p:cNvPr id="5" name="Picture 2" descr="http://maxdb.sap.com/doc/7_7/81/74b30edc2142658e510080ef6917f1/ppt_i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70" y="1160678"/>
            <a:ext cx="5370073" cy="371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87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49299"/>
            <a:ext cx="7886700" cy="518717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Transaction</a:t>
            </a:r>
            <a:r>
              <a:rPr lang="hu-HU" dirty="0"/>
              <a:t> </a:t>
            </a:r>
            <a:r>
              <a:rPr lang="hu-HU" dirty="0" err="1"/>
              <a:t>issues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Dirty Read:</a:t>
            </a:r>
            <a:r>
              <a:rPr lang="en-US" dirty="0"/>
              <a:t> One transaction reads changed data of </a:t>
            </a:r>
            <a:r>
              <a:rPr lang="en-US" dirty="0" err="1"/>
              <a:t>anohter</a:t>
            </a:r>
            <a:r>
              <a:rPr lang="en-US" dirty="0"/>
              <a:t> </a:t>
            </a:r>
            <a:r>
              <a:rPr lang="en-US" dirty="0" err="1"/>
              <a:t>tranaction</a:t>
            </a:r>
            <a:r>
              <a:rPr lang="en-US" dirty="0"/>
              <a:t> but that data is still not committed. You may take </a:t>
            </a:r>
            <a:r>
              <a:rPr lang="en-US" dirty="0" err="1"/>
              <a:t>decission</a:t>
            </a:r>
            <a:r>
              <a:rPr lang="en-US" dirty="0"/>
              <a:t>/action based on that data. A problem will arise when data is rolled-back later. If rollback happens then your decision/action will be wrong and it produces a bug in your application.</a:t>
            </a:r>
          </a:p>
          <a:p>
            <a:r>
              <a:rPr lang="en-US" b="1" dirty="0"/>
              <a:t>Non Repeatable Read:</a:t>
            </a:r>
            <a:r>
              <a:rPr lang="en-US" dirty="0"/>
              <a:t> A transaction reads the same data from same table multiple times. A problem will arise when for each read, data is different.</a:t>
            </a:r>
          </a:p>
          <a:p>
            <a:r>
              <a:rPr lang="en-US" b="1" dirty="0"/>
              <a:t>Phantom Read:</a:t>
            </a:r>
            <a:r>
              <a:rPr lang="en-US" dirty="0"/>
              <a:t> Suppose a transaction will read a table first and it finds 100 rows. A problem will arise when the same </a:t>
            </a:r>
            <a:r>
              <a:rPr lang="en-US" dirty="0" err="1"/>
              <a:t>tranaction</a:t>
            </a:r>
            <a:r>
              <a:rPr lang="en-US" dirty="0"/>
              <a:t> goes for another read and it finds 101 rows. The extra row is called a phantom row.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01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JDBC </a:t>
            </a:r>
            <a:r>
              <a:rPr lang="hu-HU" sz="1800" dirty="0" err="1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Izolációs szintek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293491"/>
            <a:ext cx="862624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/>
              <a:t>Azt határozzák meg, hogy hogyan kezelje a szerver az egyidejű hozzáférési kérelmeket (READ, UPDATE, INSERT) ugyanahhoz az objektumhoz (tábla, rekord, …)</a:t>
            </a:r>
            <a:br>
              <a:rPr lang="hu-HU" sz="1100" dirty="0"/>
            </a:br>
            <a:endParaRPr lang="hu-H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/>
              <a:t>TRANSACTION_NONE(0) – nincs tranzakció kezelés vagy nem támogatottak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/>
              <a:t>TRANSACTION_READ_UNCOMMITTED(1)</a:t>
            </a:r>
            <a:br>
              <a:rPr lang="hu-HU" sz="1100" dirty="0"/>
            </a:br>
            <a:r>
              <a:rPr lang="hu-HU" sz="1100" dirty="0"/>
              <a:t>Problémák: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/>
              <a:t>DIRTY 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/>
              <a:t>NON-REPEATABLE 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/>
              <a:t>PHANTOM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/>
              <a:t>TRANSACTION_READ_COMMITED(2)</a:t>
            </a:r>
            <a:br>
              <a:rPr lang="hu-HU" sz="1100" dirty="0"/>
            </a:br>
            <a:r>
              <a:rPr lang="hu-HU" sz="1100" dirty="0"/>
              <a:t>Problémák: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/>
              <a:t>NON-REPEATABLE 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/>
              <a:t>PHANTOM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/>
              <a:t>TRANSACTION_REPEATABLE_READ(4)</a:t>
            </a:r>
            <a:br>
              <a:rPr lang="hu-HU" sz="1100" dirty="0"/>
            </a:br>
            <a:r>
              <a:rPr lang="hu-HU" sz="1100" dirty="0"/>
              <a:t>Problémák: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100" dirty="0"/>
              <a:t>PHANTOM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100" dirty="0"/>
              <a:t>TRANSACTION_SERIALIZABLE(8)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hlinkClick r:id="rId2"/>
              </a:rPr>
              <a:t>https://en.wikipedia.org/wiki/Isolation_(database_systems)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252641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–</a:t>
            </a:r>
            <a:br>
              <a:rPr lang="hu-HU" sz="1800" dirty="0"/>
            </a:br>
            <a:r>
              <a:rPr lang="hu-HU" sz="1800" dirty="0"/>
              <a:t>JDBC </a:t>
            </a:r>
            <a:r>
              <a:rPr lang="hu-HU" sz="1800" dirty="0" err="1"/>
              <a:t>Tx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latin typeface="+mj-lt"/>
              </a:rPr>
              <a:t>Tranzakció </a:t>
            </a:r>
            <a:r>
              <a:rPr lang="hu-HU" dirty="0" err="1">
                <a:latin typeface="+mj-lt"/>
              </a:rPr>
              <a:t>JDBC-vel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233376"/>
            <a:ext cx="86262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java.sql.Connection</a:t>
            </a:r>
            <a:r>
              <a:rPr lang="hu-HU" dirty="0">
                <a:latin typeface="Arial Unicode MS" charset="0"/>
                <a:cs typeface="Arial Unicode MS" charset="0"/>
              </a:rPr>
              <a:t> példány szintű metódusok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getAutoCommit</a:t>
            </a:r>
            <a:r>
              <a:rPr lang="en-US" dirty="0">
                <a:latin typeface="Arial Unicode MS" charset="0"/>
                <a:cs typeface="Arial Unicode MS" charset="0"/>
              </a:rPr>
              <a:t>()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setAutoCommit</a:t>
            </a:r>
            <a:r>
              <a:rPr lang="en-US" dirty="0">
                <a:latin typeface="Arial Unicode MS" charset="0"/>
                <a:cs typeface="Arial Unicode MS" charset="0"/>
              </a:rPr>
              <a:t>(</a:t>
            </a:r>
            <a:r>
              <a:rPr lang="en-US" dirty="0" err="1">
                <a:latin typeface="Arial Unicode MS" charset="0"/>
                <a:cs typeface="Arial Unicode MS" charset="0"/>
              </a:rPr>
              <a:t>boolean</a:t>
            </a:r>
            <a:r>
              <a:rPr lang="en-US" dirty="0">
                <a:latin typeface="Arial Unicode MS" charset="0"/>
                <a:cs typeface="Arial Unicode MS" charset="0"/>
              </a:rPr>
              <a:t> b)</a:t>
            </a:r>
            <a:r>
              <a:rPr lang="hu-HU" dirty="0">
                <a:latin typeface="Arial Unicode MS" charset="0"/>
                <a:cs typeface="Arial Unicode MS" charset="0"/>
              </a:rPr>
              <a:t> – </a:t>
            </a:r>
            <a:r>
              <a:rPr lang="hu-HU" dirty="0" err="1">
                <a:latin typeface="Arial Unicode MS" charset="0"/>
                <a:cs typeface="Arial Unicode MS" charset="0"/>
              </a:rPr>
              <a:t>default</a:t>
            </a:r>
            <a:r>
              <a:rPr lang="hu-HU" dirty="0">
                <a:latin typeface="Arial Unicode MS" charset="0"/>
                <a:cs typeface="Arial Unicode MS" charset="0"/>
              </a:rPr>
              <a:t> </a:t>
            </a:r>
            <a:r>
              <a:rPr lang="hu-HU" dirty="0" err="1">
                <a:latin typeface="Arial Unicode MS" charset="0"/>
                <a:cs typeface="Arial Unicode MS" charset="0"/>
              </a:rPr>
              <a:t>true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True</a:t>
            </a:r>
            <a:r>
              <a:rPr lang="hu-HU" dirty="0">
                <a:latin typeface="Arial Unicode MS" charset="0"/>
                <a:cs typeface="Arial Unicode MS" charset="0"/>
              </a:rPr>
              <a:t>: minden </a:t>
            </a:r>
            <a:r>
              <a:rPr lang="hu-HU" dirty="0" err="1">
                <a:latin typeface="Arial Unicode MS" charset="0"/>
                <a:cs typeface="Arial Unicode MS" charset="0"/>
              </a:rPr>
              <a:t>statement</a:t>
            </a:r>
            <a:r>
              <a:rPr lang="hu-HU" dirty="0">
                <a:latin typeface="Arial Unicode MS" charset="0"/>
                <a:cs typeface="Arial Unicode MS" charset="0"/>
              </a:rPr>
              <a:t> külön tranzakció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False</a:t>
            </a:r>
            <a:r>
              <a:rPr lang="hu-HU" dirty="0">
                <a:latin typeface="Arial Unicode MS" charset="0"/>
                <a:cs typeface="Arial Unicode MS" charset="0"/>
              </a:rPr>
              <a:t>: „kézzel” kell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Unicode MS" charset="0"/>
                <a:cs typeface="Arial Unicode MS" charset="0"/>
              </a:rPr>
              <a:t>commit()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Unicode MS" charset="0"/>
                <a:cs typeface="Arial Unicode MS" charset="0"/>
              </a:rPr>
              <a:t>rollback()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default</a:t>
            </a:r>
            <a:r>
              <a:rPr lang="hu-HU" dirty="0">
                <a:latin typeface="Arial Unicode MS" charset="0"/>
                <a:cs typeface="Arial Unicode MS" charset="0"/>
              </a:rPr>
              <a:t> esetben minden egyes </a:t>
            </a:r>
            <a:r>
              <a:rPr lang="hu-HU" dirty="0" err="1">
                <a:latin typeface="Arial Unicode MS" charset="0"/>
                <a:cs typeface="Arial Unicode MS" charset="0"/>
              </a:rPr>
              <a:t>Statement</a:t>
            </a:r>
            <a:r>
              <a:rPr lang="hu-HU" dirty="0">
                <a:latin typeface="Arial Unicode MS" charset="0"/>
                <a:cs typeface="Arial Unicode MS" charset="0"/>
              </a:rPr>
              <a:t> egy tranzakció</a:t>
            </a:r>
            <a:endParaRPr lang="en-US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isReadOnly</a:t>
            </a:r>
            <a:r>
              <a:rPr lang="en-US" dirty="0">
                <a:latin typeface="Arial Unicode MS" charset="0"/>
                <a:cs typeface="Arial Unicode MS" charset="0"/>
              </a:rPr>
              <a:t>();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Unicode MS" charset="0"/>
                <a:cs typeface="Arial Unicode MS" charset="0"/>
              </a:rPr>
              <a:t>setReadOnly</a:t>
            </a:r>
            <a:r>
              <a:rPr lang="en-US" dirty="0">
                <a:latin typeface="Arial Unicode MS" charset="0"/>
                <a:cs typeface="Arial Unicode MS" charset="0"/>
              </a:rPr>
              <a:t>(</a:t>
            </a:r>
            <a:r>
              <a:rPr lang="en-US" dirty="0" err="1">
                <a:latin typeface="Arial Unicode MS" charset="0"/>
                <a:cs typeface="Arial Unicode MS" charset="0"/>
              </a:rPr>
              <a:t>boolean</a:t>
            </a:r>
            <a:r>
              <a:rPr lang="en-US" dirty="0">
                <a:latin typeface="Arial Unicode MS" charset="0"/>
                <a:cs typeface="Arial Unicode MS" charset="0"/>
              </a:rPr>
              <a:t> b)</a:t>
            </a:r>
            <a:endParaRPr lang="hu-HU" dirty="0">
              <a:latin typeface="Arial Unicode MS" charset="0"/>
              <a:cs typeface="Arial Unicode M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getTransactionIsolation</a:t>
            </a:r>
            <a:r>
              <a:rPr lang="hu-HU" dirty="0">
                <a:latin typeface="Arial Unicode MS" charset="0"/>
                <a:cs typeface="Arial Unicode MS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rial Unicode MS" charset="0"/>
                <a:cs typeface="Arial Unicode MS" charset="0"/>
              </a:rPr>
              <a:t>setTransactionIsolation</a:t>
            </a:r>
            <a:r>
              <a:rPr lang="hu-HU" dirty="0">
                <a:latin typeface="Arial Unicode MS" charset="0"/>
                <a:cs typeface="Arial Unicode MS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http://www.tutorialspoint.com/jdbc/jdbc-transactions.htm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290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19072" cy="440703"/>
          </a:xfrm>
        </p:spPr>
        <p:txBody>
          <a:bodyPr>
            <a:normAutofit/>
          </a:bodyPr>
          <a:lstStyle/>
          <a:p>
            <a:r>
              <a:rPr lang="hu-HU" sz="2400" dirty="0"/>
              <a:t>Tranzakció kezelése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Kisebb alkalmazásoknál jó a </a:t>
            </a:r>
            <a:r>
              <a:rPr lang="hu-HU" dirty="0" err="1"/>
              <a:t>default</a:t>
            </a:r>
            <a:r>
              <a:rPr lang="hu-HU" dirty="0"/>
              <a:t> </a:t>
            </a:r>
            <a:r>
              <a:rPr lang="hu-HU" dirty="0" err="1"/>
              <a:t>autoCommit</a:t>
            </a:r>
            <a:endParaRPr lang="hu-HU" dirty="0"/>
          </a:p>
          <a:p>
            <a:r>
              <a:rPr lang="hu-HU" dirty="0"/>
              <a:t>Nagyobb alkalmazásoknál ajánlott kikapcsolni az </a:t>
            </a:r>
            <a:r>
              <a:rPr lang="hu-HU" dirty="0" err="1"/>
              <a:t>autoCommitot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Teljesítménynövelés</a:t>
            </a:r>
          </a:p>
          <a:p>
            <a:pPr lvl="1"/>
            <a:r>
              <a:rPr lang="hu-HU" dirty="0"/>
              <a:t>Az üzleti folyamatok integritásának megtartása</a:t>
            </a:r>
          </a:p>
          <a:p>
            <a:pPr lvl="1"/>
            <a:r>
              <a:rPr lang="hu-HU" dirty="0"/>
              <a:t>Elosztott tranzakciók használata</a:t>
            </a:r>
          </a:p>
        </p:txBody>
      </p:sp>
    </p:spTree>
    <p:extLst>
      <p:ext uri="{BB962C8B-B14F-4D97-AF65-F5344CB8AC3E}">
        <p14:creationId xmlns:p14="http://schemas.microsoft.com/office/powerpoint/2010/main" val="284411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>
                <a:solidFill>
                  <a:schemeClr val="bg1"/>
                </a:solidFill>
                <a:latin typeface="+mj-lt"/>
              </a:rPr>
              <a:t>Pelsőczi</a:t>
            </a:r>
            <a:r>
              <a:rPr lang="hu-HU" sz="1500" i="1" dirty="0">
                <a:solidFill>
                  <a:schemeClr val="bg1"/>
                </a:solidFill>
                <a:latin typeface="+mj-lt"/>
              </a:rPr>
              <a:t> János Pál</a:t>
            </a:r>
          </a:p>
          <a:p>
            <a:pPr marL="0" indent="0">
              <a:buNone/>
            </a:pPr>
            <a:r>
              <a:rPr lang="hu-HU" sz="1200" i="1" dirty="0" err="1">
                <a:solidFill>
                  <a:schemeClr val="bg1"/>
                </a:solidFill>
                <a:latin typeface="+mj-lt"/>
              </a:rPr>
              <a:t>Janos.Pelsoczi</a:t>
            </a:r>
            <a:r>
              <a:rPr lang="hu-HU" sz="1200" i="1" dirty="0">
                <a:solidFill>
                  <a:schemeClr val="bg1"/>
                </a:solidFill>
                <a:latin typeface="+mj-lt"/>
              </a:rPr>
              <a:t>@</a:t>
            </a:r>
            <a:r>
              <a:rPr lang="hu-HU" sz="1200" i="1" dirty="0" err="1">
                <a:solidFill>
                  <a:schemeClr val="bg1"/>
                </a:solidFill>
                <a:latin typeface="+mj-lt"/>
              </a:rPr>
              <a:t>SurveySampling.com</a:t>
            </a:r>
            <a:endParaRPr lang="hu-HU" sz="1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223</Words>
  <Application>Microsoft Office PowerPoint</Application>
  <PresentationFormat>Diavetítés a képernyőre (16:9 oldalarány)</PresentationFormat>
  <Paragraphs>59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Office-téma</vt:lpstr>
      <vt:lpstr>PowerPoint-bemutató</vt:lpstr>
      <vt:lpstr>Java EE – JDBC Tx</vt:lpstr>
      <vt:lpstr>Java EE – JDBC Tx</vt:lpstr>
      <vt:lpstr>Transaction issues:</vt:lpstr>
      <vt:lpstr>Java EE – JDBC Tx</vt:lpstr>
      <vt:lpstr>Java EE – JDBC Tx</vt:lpstr>
      <vt:lpstr>Tranzakció kezelése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ikantik@gmail.com</cp:lastModifiedBy>
  <cp:revision>68</cp:revision>
  <dcterms:created xsi:type="dcterms:W3CDTF">2015-01-25T18:30:45Z</dcterms:created>
  <dcterms:modified xsi:type="dcterms:W3CDTF">2016-07-23T09:00:21Z</dcterms:modified>
</cp:coreProperties>
</file>