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312" r:id="rId3"/>
    <p:sldId id="315" r:id="rId4"/>
    <p:sldId id="316" r:id="rId5"/>
    <p:sldId id="311" r:id="rId6"/>
    <p:sldId id="313" r:id="rId7"/>
    <p:sldId id="314" r:id="rId8"/>
    <p:sldId id="280" r:id="rId9"/>
    <p:sldId id="281" r:id="rId10"/>
    <p:sldId id="317" r:id="rId11"/>
    <p:sldId id="294" r:id="rId12"/>
    <p:sldId id="295" r:id="rId13"/>
    <p:sldId id="298" r:id="rId14"/>
    <p:sldId id="299" r:id="rId15"/>
    <p:sldId id="300" r:id="rId16"/>
    <p:sldId id="301" r:id="rId17"/>
    <p:sldId id="302" r:id="rId18"/>
    <p:sldId id="303" r:id="rId19"/>
    <p:sldId id="258" r:id="rId20"/>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3" d="100"/>
          <a:sy n="143" d="100"/>
        </p:scale>
        <p:origin x="66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108F9-3FDB-4D08-876A-21650DF81309}" type="datetimeFigureOut">
              <a:rPr lang="hu-HU" smtClean="0"/>
              <a:t>2016. 07. 06.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91987-1CCF-4A88-B654-2D247F23316E}" type="slidenum">
              <a:rPr lang="hu-HU" smtClean="0"/>
              <a:t>‹#›</a:t>
            </a:fld>
            <a:endParaRPr lang="hu-HU"/>
          </a:p>
        </p:txBody>
      </p:sp>
    </p:spTree>
    <p:extLst>
      <p:ext uri="{BB962C8B-B14F-4D97-AF65-F5344CB8AC3E}">
        <p14:creationId xmlns:p14="http://schemas.microsoft.com/office/powerpoint/2010/main" val="313975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3B291987-1CCF-4A88-B654-2D247F23316E}" type="slidenum">
              <a:rPr lang="hu-HU" smtClean="0"/>
              <a:t>2</a:t>
            </a:fld>
            <a:endParaRPr lang="hu-HU"/>
          </a:p>
        </p:txBody>
      </p:sp>
    </p:spTree>
    <p:extLst>
      <p:ext uri="{BB962C8B-B14F-4D97-AF65-F5344CB8AC3E}">
        <p14:creationId xmlns:p14="http://schemas.microsoft.com/office/powerpoint/2010/main" val="147028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2016. 07. 06.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2016. 07. 06.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2016. 07. 06.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2016. 07. 06.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2016. 07. 06.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2016. 07. 06.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2016. 07. 06.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2016. 07. 06.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2016. 07. 06.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2016. 07. 06.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2016. 07. 06.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2016. 07. 06.</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65292" y="2209450"/>
            <a:ext cx="2847362" cy="1047518"/>
          </a:xfrm>
        </p:spPr>
        <p:txBody>
          <a:bodyPr>
            <a:noAutofit/>
          </a:bodyPr>
          <a:lstStyle/>
          <a:p>
            <a:pPr marL="0" indent="0" algn="ctr">
              <a:buNone/>
            </a:pPr>
            <a:r>
              <a:rPr lang="hu-HU" dirty="0"/>
              <a:t>Java EE –</a:t>
            </a:r>
            <a:br>
              <a:rPr lang="hu-HU" dirty="0"/>
            </a:br>
            <a:r>
              <a:rPr lang="hu-HU" dirty="0"/>
              <a:t>OOP - SOLID</a:t>
            </a:r>
          </a:p>
        </p:txBody>
      </p:sp>
    </p:spTree>
    <p:extLst>
      <p:ext uri="{BB962C8B-B14F-4D97-AF65-F5344CB8AC3E}">
        <p14:creationId xmlns:p14="http://schemas.microsoft.com/office/powerpoint/2010/main" val="314572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96211"/>
            <a:ext cx="7886700" cy="471805"/>
          </a:xfrm>
        </p:spPr>
        <p:txBody>
          <a:bodyPr>
            <a:normAutofit/>
          </a:bodyPr>
          <a:lstStyle/>
          <a:p>
            <a:r>
              <a:rPr lang="hu-HU" sz="2400" dirty="0"/>
              <a:t>Felelősségek</a:t>
            </a:r>
          </a:p>
        </p:txBody>
      </p:sp>
      <p:sp>
        <p:nvSpPr>
          <p:cNvPr id="3" name="Tartalom helye 2"/>
          <p:cNvSpPr>
            <a:spLocks noGrp="1"/>
          </p:cNvSpPr>
          <p:nvPr>
            <p:ph idx="1"/>
          </p:nvPr>
        </p:nvSpPr>
        <p:spPr/>
        <p:txBody>
          <a:bodyPr/>
          <a:lstStyle/>
          <a:p>
            <a:r>
              <a:rPr lang="hu-HU" dirty="0" err="1"/>
              <a:t>Validation</a:t>
            </a:r>
            <a:r>
              <a:rPr lang="hu-HU" dirty="0"/>
              <a:t> (</a:t>
            </a:r>
            <a:r>
              <a:rPr lang="hu-HU" dirty="0" err="1"/>
              <a:t>EmailValidation</a:t>
            </a:r>
            <a:r>
              <a:rPr lang="hu-HU" dirty="0"/>
              <a:t>, </a:t>
            </a:r>
            <a:r>
              <a:rPr lang="hu-HU" dirty="0" err="1"/>
              <a:t>PasswordValidation</a:t>
            </a:r>
            <a:r>
              <a:rPr lang="hu-HU" dirty="0"/>
              <a:t>)</a:t>
            </a:r>
          </a:p>
          <a:p>
            <a:r>
              <a:rPr lang="hu-HU" dirty="0" err="1"/>
              <a:t>Notification</a:t>
            </a:r>
            <a:r>
              <a:rPr lang="hu-HU" dirty="0"/>
              <a:t> (</a:t>
            </a:r>
            <a:r>
              <a:rPr lang="hu-HU" dirty="0" err="1"/>
              <a:t>EmailNotification</a:t>
            </a:r>
            <a:r>
              <a:rPr lang="hu-HU" dirty="0"/>
              <a:t>, </a:t>
            </a:r>
            <a:r>
              <a:rPr lang="hu-HU" dirty="0" err="1"/>
              <a:t>SMSNotification</a:t>
            </a:r>
            <a:r>
              <a:rPr lang="hu-HU" dirty="0"/>
              <a:t>)</a:t>
            </a:r>
          </a:p>
          <a:p>
            <a:r>
              <a:rPr lang="hu-HU" dirty="0" err="1"/>
              <a:t>Parsing</a:t>
            </a:r>
            <a:r>
              <a:rPr lang="hu-HU" dirty="0"/>
              <a:t> (</a:t>
            </a:r>
            <a:r>
              <a:rPr lang="hu-HU" dirty="0" err="1"/>
              <a:t>XMLParser</a:t>
            </a:r>
            <a:r>
              <a:rPr lang="hu-HU" dirty="0"/>
              <a:t>, </a:t>
            </a:r>
            <a:r>
              <a:rPr lang="hu-HU" dirty="0" err="1"/>
              <a:t>CSVParser</a:t>
            </a:r>
            <a:r>
              <a:rPr lang="hu-HU" dirty="0"/>
              <a:t>)</a:t>
            </a:r>
          </a:p>
          <a:p>
            <a:r>
              <a:rPr lang="hu-HU" dirty="0" err="1"/>
              <a:t>Formatting</a:t>
            </a:r>
            <a:endParaRPr lang="hu-HU" dirty="0"/>
          </a:p>
          <a:p>
            <a:r>
              <a:rPr lang="hu-HU" dirty="0" err="1"/>
              <a:t>Error</a:t>
            </a:r>
            <a:r>
              <a:rPr lang="hu-HU" dirty="0"/>
              <a:t> </a:t>
            </a:r>
            <a:r>
              <a:rPr lang="hu-HU" dirty="0" err="1"/>
              <a:t>Handling</a:t>
            </a:r>
            <a:endParaRPr lang="hu-HU" dirty="0"/>
          </a:p>
          <a:p>
            <a:r>
              <a:rPr lang="hu-HU" dirty="0" err="1"/>
              <a:t>Persistence</a:t>
            </a:r>
            <a:endParaRPr lang="hu-HU" dirty="0"/>
          </a:p>
        </p:txBody>
      </p:sp>
    </p:spTree>
    <p:extLst>
      <p:ext uri="{BB962C8B-B14F-4D97-AF65-F5344CB8AC3E}">
        <p14:creationId xmlns:p14="http://schemas.microsoft.com/office/powerpoint/2010/main" val="50953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OCP – Open/</a:t>
            </a:r>
            <a:r>
              <a:rPr lang="hu-HU" dirty="0" err="1">
                <a:latin typeface="+mj-lt"/>
              </a:rPr>
              <a:t>Closed</a:t>
            </a:r>
            <a:r>
              <a:rPr lang="hu-HU" dirty="0">
                <a:latin typeface="+mj-lt"/>
              </a:rPr>
              <a:t> </a:t>
            </a:r>
            <a:r>
              <a:rPr lang="hu-HU" dirty="0" err="1">
                <a:latin typeface="+mj-lt"/>
              </a:rPr>
              <a:t>Principle</a:t>
            </a:r>
            <a:endParaRPr lang="hu-HU" dirty="0">
              <a:latin typeface="+mj-lt"/>
            </a:endParaRPr>
          </a:p>
        </p:txBody>
      </p:sp>
      <p:sp>
        <p:nvSpPr>
          <p:cNvPr id="4" name="TextBox 3"/>
          <p:cNvSpPr txBox="1"/>
          <p:nvPr/>
        </p:nvSpPr>
        <p:spPr>
          <a:xfrm>
            <a:off x="238898" y="1500854"/>
            <a:ext cx="47809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Software entities (classes, modules, functions, etc.) should be open for extension, but closed for modification</a:t>
            </a:r>
            <a:br>
              <a:rPr lang="hu-HU" dirty="0"/>
            </a:br>
            <a:r>
              <a:rPr lang="hu-HU" dirty="0"/>
              <a:t>	</a:t>
            </a:r>
            <a:r>
              <a:rPr lang="en-US" dirty="0"/>
              <a:t>Bertrand Meyer – 1988</a:t>
            </a:r>
            <a:br>
              <a:rPr lang="hu-HU" dirty="0"/>
            </a:br>
            <a:r>
              <a:rPr lang="hu-HU" dirty="0"/>
              <a:t>	R</a:t>
            </a:r>
            <a:r>
              <a:rPr lang="en-US" dirty="0" err="1"/>
              <a:t>obert</a:t>
            </a:r>
            <a:r>
              <a:rPr lang="en-US" dirty="0"/>
              <a:t> C. Martin - 1996</a:t>
            </a:r>
          </a:p>
        </p:txBody>
      </p:sp>
      <p:pic>
        <p:nvPicPr>
          <p:cNvPr id="5" name="Picture 4"/>
          <p:cNvPicPr>
            <a:picLocks noChangeAspect="1"/>
          </p:cNvPicPr>
          <p:nvPr/>
        </p:nvPicPr>
        <p:blipFill>
          <a:blip r:embed="rId2"/>
          <a:stretch>
            <a:fillRect/>
          </a:stretch>
        </p:blipFill>
        <p:spPr>
          <a:xfrm>
            <a:off x="5111660" y="1293491"/>
            <a:ext cx="3830417" cy="2902591"/>
          </a:xfrm>
          <a:prstGeom prst="rect">
            <a:avLst/>
          </a:prstGeom>
        </p:spPr>
      </p:pic>
    </p:spTree>
    <p:extLst>
      <p:ext uri="{BB962C8B-B14F-4D97-AF65-F5344CB8AC3E}">
        <p14:creationId xmlns:p14="http://schemas.microsoft.com/office/powerpoint/2010/main" val="242549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OCP - tanácsok</a:t>
            </a:r>
          </a:p>
        </p:txBody>
      </p:sp>
      <p:sp>
        <p:nvSpPr>
          <p:cNvPr id="4" name="TextBox 3"/>
          <p:cNvSpPr txBox="1"/>
          <p:nvPr/>
        </p:nvSpPr>
        <p:spPr>
          <a:xfrm>
            <a:off x="238898" y="1500854"/>
            <a:ext cx="8626242" cy="2862322"/>
          </a:xfrm>
          <a:prstGeom prst="rect">
            <a:avLst/>
          </a:prstGeom>
          <a:noFill/>
        </p:spPr>
        <p:txBody>
          <a:bodyPr wrap="square" rtlCol="0">
            <a:spAutoFit/>
          </a:bodyPr>
          <a:lstStyle/>
          <a:p>
            <a:pPr marL="285750" indent="-285750">
              <a:buFont typeface="Arial" panose="020B0604020202020204" pitchFamily="34" charset="0"/>
              <a:buChar char="•"/>
            </a:pPr>
            <a:r>
              <a:rPr lang="hu-HU" dirty="0"/>
              <a:t>Kiterjesztésre nyitottság: az új funkcionalitásokat a meglévő kód minimális változtatásával kell(</a:t>
            </a:r>
            <a:r>
              <a:rPr lang="hu-HU" dirty="0" err="1"/>
              <a:t>ene</a:t>
            </a:r>
            <a:r>
              <a:rPr lang="hu-HU" dirty="0"/>
              <a:t>) hozzáadni</a:t>
            </a:r>
          </a:p>
          <a:p>
            <a:pPr marL="285750" indent="-285750">
              <a:buFont typeface="Arial" panose="020B0604020202020204" pitchFamily="34" charset="0"/>
              <a:buChar char="•"/>
            </a:pPr>
            <a:r>
              <a:rPr lang="hu-HU" dirty="0"/>
              <a:t>Módosításra zártság: A meglévő kód forrását ne módosítsuk, csak ha </a:t>
            </a:r>
            <a:r>
              <a:rPr lang="hu-HU" dirty="0" err="1"/>
              <a:t>bugos</a:t>
            </a:r>
            <a:endParaRPr lang="hu-HU" dirty="0"/>
          </a:p>
          <a:p>
            <a:pPr marL="285750" indent="-285750">
              <a:buFont typeface="Arial" panose="020B0604020202020204" pitchFamily="34" charset="0"/>
              <a:buChar char="•"/>
            </a:pPr>
            <a:r>
              <a:rPr lang="hu-HU" dirty="0"/>
              <a:t>Óvakodj a hosszú </a:t>
            </a:r>
            <a:r>
              <a:rPr lang="hu-HU" b="1" dirty="0" err="1"/>
              <a:t>if-else-if</a:t>
            </a:r>
            <a:r>
              <a:rPr lang="hu-HU" dirty="0"/>
              <a:t> láncoktól és a sok </a:t>
            </a:r>
            <a:r>
              <a:rPr lang="hu-HU" b="1" dirty="0" err="1"/>
              <a:t>case</a:t>
            </a:r>
            <a:r>
              <a:rPr lang="hu-HU" dirty="0"/>
              <a:t> ágat tartalmazó </a:t>
            </a:r>
            <a:r>
              <a:rPr lang="hu-HU" b="1" dirty="0" err="1"/>
              <a:t>switch</a:t>
            </a:r>
            <a:r>
              <a:rPr lang="hu-HU" dirty="0"/>
              <a:t> utasításoktól</a:t>
            </a:r>
          </a:p>
          <a:p>
            <a:pPr marL="742950" lvl="1" indent="-285750">
              <a:buFont typeface="Arial" panose="020B0604020202020204" pitchFamily="34" charset="0"/>
              <a:buChar char="•"/>
            </a:pPr>
            <a:r>
              <a:rPr lang="hu-HU" dirty="0"/>
              <a:t>Helyettesítsd öröklődéssel</a:t>
            </a:r>
          </a:p>
          <a:p>
            <a:pPr marL="742950" lvl="1" indent="-285750">
              <a:buFont typeface="Arial" panose="020B0604020202020204" pitchFamily="34" charset="0"/>
              <a:buChar char="•"/>
            </a:pPr>
            <a:r>
              <a:rPr lang="hu-HU" dirty="0"/>
              <a:t>Ha mégis kell, akkor csak egy helyen, egy </a:t>
            </a:r>
            <a:r>
              <a:rPr lang="hu-HU" dirty="0" err="1"/>
              <a:t>Factory</a:t>
            </a:r>
            <a:r>
              <a:rPr lang="hu-HU" dirty="0"/>
              <a:t> mintát megvalósító osztályban legyen</a:t>
            </a:r>
          </a:p>
          <a:p>
            <a:pPr marL="285750" indent="-285750">
              <a:buFont typeface="Arial" panose="020B0604020202020204" pitchFamily="34" charset="0"/>
              <a:buChar char="•"/>
            </a:pPr>
            <a:r>
              <a:rPr lang="hu-HU" dirty="0"/>
              <a:t>A hasonló kódrészleteket emeld ki</a:t>
            </a:r>
          </a:p>
          <a:p>
            <a:pPr marL="742950" lvl="1" indent="-285750">
              <a:buFont typeface="Arial" panose="020B0604020202020204" pitchFamily="34" charset="0"/>
              <a:buChar char="•"/>
            </a:pPr>
            <a:r>
              <a:rPr lang="hu-HU" dirty="0"/>
              <a:t>Például közös </a:t>
            </a:r>
            <a:r>
              <a:rPr lang="hu-HU" dirty="0" err="1"/>
              <a:t>abstract</a:t>
            </a:r>
            <a:r>
              <a:rPr lang="hu-HU" dirty="0"/>
              <a:t> ős, </a:t>
            </a:r>
            <a:r>
              <a:rPr lang="hu-HU" dirty="0" err="1"/>
              <a:t>Template</a:t>
            </a:r>
            <a:r>
              <a:rPr lang="hu-HU" dirty="0"/>
              <a:t> </a:t>
            </a:r>
            <a:r>
              <a:rPr lang="hu-HU" dirty="0" err="1"/>
              <a:t>method</a:t>
            </a:r>
            <a:r>
              <a:rPr lang="hu-HU" dirty="0"/>
              <a:t> minta használatával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798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LSP - </a:t>
            </a:r>
            <a:r>
              <a:rPr lang="hu-HU" dirty="0" err="1">
                <a:latin typeface="+mj-lt"/>
              </a:rPr>
              <a:t>Liskov</a:t>
            </a:r>
            <a:r>
              <a:rPr lang="hu-HU" dirty="0">
                <a:latin typeface="+mj-lt"/>
              </a:rPr>
              <a:t> </a:t>
            </a:r>
            <a:r>
              <a:rPr lang="hu-HU" dirty="0" err="1">
                <a:latin typeface="+mj-lt"/>
              </a:rPr>
              <a:t>Substitution</a:t>
            </a:r>
            <a:r>
              <a:rPr lang="hu-HU" dirty="0">
                <a:latin typeface="+mj-lt"/>
              </a:rPr>
              <a:t> </a:t>
            </a:r>
            <a:r>
              <a:rPr lang="hu-HU" dirty="0" err="1">
                <a:latin typeface="+mj-lt"/>
              </a:rPr>
              <a:t>Principle</a:t>
            </a:r>
            <a:endParaRPr lang="hu-HU" dirty="0">
              <a:latin typeface="+mj-lt"/>
            </a:endParaRPr>
          </a:p>
        </p:txBody>
      </p:sp>
      <p:sp>
        <p:nvSpPr>
          <p:cNvPr id="4" name="TextBox 3"/>
          <p:cNvSpPr txBox="1"/>
          <p:nvPr/>
        </p:nvSpPr>
        <p:spPr>
          <a:xfrm>
            <a:off x="238898" y="1500854"/>
            <a:ext cx="46130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Derived classes must be substitutable for their base classes. That means, functions that use pointers or references to base classes must be able to use objects of derived classes without knowing it. </a:t>
            </a:r>
            <a:br>
              <a:rPr lang="hu-HU" dirty="0"/>
            </a:br>
            <a:r>
              <a:rPr lang="en-US" dirty="0"/>
              <a:t>(Barbara </a:t>
            </a:r>
            <a:r>
              <a:rPr lang="en-US" dirty="0" err="1"/>
              <a:t>Liskov</a:t>
            </a:r>
            <a:r>
              <a:rPr lang="en-US" dirty="0"/>
              <a:t> – 1988,</a:t>
            </a:r>
            <a:br>
              <a:rPr lang="hu-HU" dirty="0"/>
            </a:br>
            <a:r>
              <a:rPr lang="en-US" dirty="0"/>
              <a:t>rephrased by Robert C. Martin – 2002)</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5112592" y="1305931"/>
            <a:ext cx="3810866" cy="3047451"/>
          </a:xfrm>
          <a:prstGeom prst="rect">
            <a:avLst/>
          </a:prstGeom>
        </p:spPr>
      </p:pic>
    </p:spTree>
    <p:extLst>
      <p:ext uri="{BB962C8B-B14F-4D97-AF65-F5344CB8AC3E}">
        <p14:creationId xmlns:p14="http://schemas.microsoft.com/office/powerpoint/2010/main" val="31392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LSP - tanácsok</a:t>
            </a:r>
          </a:p>
        </p:txBody>
      </p:sp>
      <p:sp>
        <p:nvSpPr>
          <p:cNvPr id="4" name="TextBox 3"/>
          <p:cNvSpPr txBox="1"/>
          <p:nvPr/>
        </p:nvSpPr>
        <p:spPr>
          <a:xfrm>
            <a:off x="238898" y="1500854"/>
            <a:ext cx="8626242" cy="2308324"/>
          </a:xfrm>
          <a:prstGeom prst="rect">
            <a:avLst/>
          </a:prstGeom>
          <a:noFill/>
        </p:spPr>
        <p:txBody>
          <a:bodyPr wrap="square" rtlCol="0">
            <a:spAutoFit/>
          </a:bodyPr>
          <a:lstStyle/>
          <a:p>
            <a:pPr marL="285750" indent="-285750">
              <a:buFont typeface="Arial" panose="020B0604020202020204" pitchFamily="34" charset="0"/>
              <a:buChar char="•"/>
            </a:pPr>
            <a:r>
              <a:rPr lang="hu-HU" dirty="0"/>
              <a:t>Az öröklési hierarchiára épül, ügyeljünk arra, hogy a származtatott osztály ne változtassa meg az ősosztálya eredeti viselkedését </a:t>
            </a:r>
          </a:p>
          <a:p>
            <a:pPr marL="285750" indent="-285750">
              <a:buFont typeface="Arial" panose="020B0604020202020204" pitchFamily="34" charset="0"/>
              <a:buChar char="•"/>
            </a:pPr>
            <a:r>
              <a:rPr lang="hu-HU" dirty="0"/>
              <a:t>Ügyelj arra, ha egy metódust felüldefiniáltál, akkor azt mindenki tudja használni az őstípusa helyén úgy, hogy nem kell típus ellenőrzést tartania a hívó kódnak</a:t>
            </a:r>
          </a:p>
          <a:p>
            <a:pPr marL="285750" indent="-285750">
              <a:buFont typeface="Arial" panose="020B0604020202020204" pitchFamily="34" charset="0"/>
              <a:buChar char="•"/>
            </a:pPr>
            <a:r>
              <a:rPr lang="hu-HU" dirty="0"/>
              <a:t>Altípus – Egy alosztály akkor altípusa egy szülőosztálynak, ha a szülő osztályt csak metódusokkal és/vagy tagváltozókkal egészíti ki, illetve felül is írhatja az örökölt metódusokat úgy, hogy az bárhol helyettesítheti a felülírt metódust.</a:t>
            </a:r>
          </a:p>
          <a:p>
            <a:pPr marL="285750" indent="-285750">
              <a:buFont typeface="Arial" panose="020B0604020202020204" pitchFamily="34" charset="0"/>
              <a:buChar char="•"/>
            </a:pPr>
            <a:endParaRPr lang="hu-HU" dirty="0"/>
          </a:p>
        </p:txBody>
      </p:sp>
    </p:spTree>
    <p:extLst>
      <p:ext uri="{BB962C8B-B14F-4D97-AF65-F5344CB8AC3E}">
        <p14:creationId xmlns:p14="http://schemas.microsoft.com/office/powerpoint/2010/main" val="124490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ISP - </a:t>
            </a:r>
            <a:r>
              <a:rPr lang="hu-HU" dirty="0" err="1">
                <a:latin typeface="+mj-lt"/>
              </a:rPr>
              <a:t>Interface</a:t>
            </a:r>
            <a:r>
              <a:rPr lang="hu-HU" dirty="0">
                <a:latin typeface="+mj-lt"/>
              </a:rPr>
              <a:t> </a:t>
            </a:r>
            <a:r>
              <a:rPr lang="hu-HU" dirty="0" err="1">
                <a:latin typeface="+mj-lt"/>
              </a:rPr>
              <a:t>Segregation</a:t>
            </a:r>
            <a:r>
              <a:rPr lang="hu-HU" dirty="0">
                <a:latin typeface="+mj-lt"/>
              </a:rPr>
              <a:t> </a:t>
            </a:r>
            <a:r>
              <a:rPr lang="hu-HU" dirty="0" err="1">
                <a:latin typeface="+mj-lt"/>
              </a:rPr>
              <a:t>Principle</a:t>
            </a:r>
            <a:endParaRPr lang="hu-HU" dirty="0">
              <a:latin typeface="+mj-lt"/>
            </a:endParaRPr>
          </a:p>
        </p:txBody>
      </p:sp>
      <p:sp>
        <p:nvSpPr>
          <p:cNvPr id="4" name="TextBox 3"/>
          <p:cNvSpPr txBox="1"/>
          <p:nvPr/>
        </p:nvSpPr>
        <p:spPr>
          <a:xfrm>
            <a:off x="238898" y="1500854"/>
            <a:ext cx="430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Make fine grained interfaces that are client specific.  That means, clients should not be forced to depend upon interfaces that they do not use. </a:t>
            </a:r>
            <a:br>
              <a:rPr lang="hu-HU" dirty="0"/>
            </a:br>
            <a:r>
              <a:rPr lang="en-US" dirty="0"/>
              <a:t>(Robert C. "Uncle Bob" Martin</a:t>
            </a:r>
            <a:r>
              <a:rPr lang="hu-HU" dirty="0"/>
              <a:t> 1996</a:t>
            </a:r>
            <a:r>
              <a:rPr lang="en-US" dirty="0"/>
              <a:t>)</a:t>
            </a:r>
          </a:p>
        </p:txBody>
      </p:sp>
      <p:pic>
        <p:nvPicPr>
          <p:cNvPr id="5" name="Picture 4"/>
          <p:cNvPicPr>
            <a:picLocks noChangeAspect="1"/>
          </p:cNvPicPr>
          <p:nvPr/>
        </p:nvPicPr>
        <p:blipFill>
          <a:blip r:embed="rId2"/>
          <a:stretch>
            <a:fillRect/>
          </a:stretch>
        </p:blipFill>
        <p:spPr>
          <a:xfrm>
            <a:off x="5051676" y="1419693"/>
            <a:ext cx="3813464" cy="3058200"/>
          </a:xfrm>
          <a:prstGeom prst="rect">
            <a:avLst/>
          </a:prstGeom>
        </p:spPr>
      </p:pic>
    </p:spTree>
    <p:extLst>
      <p:ext uri="{BB962C8B-B14F-4D97-AF65-F5344CB8AC3E}">
        <p14:creationId xmlns:p14="http://schemas.microsoft.com/office/powerpoint/2010/main" val="152109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ISP – tanácsok</a:t>
            </a:r>
          </a:p>
          <a:p>
            <a:pPr algn="l"/>
            <a:endParaRPr lang="hu-HU" dirty="0">
              <a:latin typeface="+mj-lt"/>
            </a:endParaRPr>
          </a:p>
        </p:txBody>
      </p:sp>
      <p:sp>
        <p:nvSpPr>
          <p:cNvPr id="4" name="TextBox 3"/>
          <p:cNvSpPr txBox="1"/>
          <p:nvPr/>
        </p:nvSpPr>
        <p:spPr>
          <a:xfrm>
            <a:off x="238898" y="1500854"/>
            <a:ext cx="8626242" cy="1477328"/>
          </a:xfrm>
          <a:prstGeom prst="rect">
            <a:avLst/>
          </a:prstGeom>
          <a:noFill/>
        </p:spPr>
        <p:txBody>
          <a:bodyPr wrap="square" rtlCol="0">
            <a:spAutoFit/>
          </a:bodyPr>
          <a:lstStyle/>
          <a:p>
            <a:pPr marL="285750" indent="-285750">
              <a:buFont typeface="Arial" panose="020B0604020202020204" pitchFamily="34" charset="0"/>
              <a:buChar char="•"/>
            </a:pPr>
            <a:r>
              <a:rPr lang="hu-HU" dirty="0"/>
              <a:t>Ne függjünk olyan dolgoktól, amire nincs szükségünk</a:t>
            </a:r>
          </a:p>
          <a:p>
            <a:pPr marL="285750" indent="-285750">
              <a:buFont typeface="Arial" panose="020B0604020202020204" pitchFamily="34" charset="0"/>
              <a:buChar char="•"/>
            </a:pPr>
            <a:r>
              <a:rPr lang="hu-HU" dirty="0"/>
              <a:t>Bontsuk többfelé a nagy interfészeket</a:t>
            </a:r>
          </a:p>
          <a:p>
            <a:pPr marL="285750" indent="-285750">
              <a:buFont typeface="Arial" panose="020B0604020202020204" pitchFamily="34" charset="0"/>
              <a:buChar char="•"/>
            </a:pPr>
            <a:r>
              <a:rPr lang="hu-HU" dirty="0"/>
              <a:t>Használjuk ki a többszörös öröklődést</a:t>
            </a:r>
          </a:p>
          <a:p>
            <a:pPr marL="285750" indent="-285750">
              <a:buFont typeface="Arial" panose="020B0604020202020204" pitchFamily="34" charset="0"/>
              <a:buChar char="•"/>
            </a:pPr>
            <a:r>
              <a:rPr lang="hu-HU" dirty="0"/>
              <a:t>Magas kohézióval rendelkező több és kisebb interfészekkel helyettesítsük a nagy interfészeket</a:t>
            </a:r>
          </a:p>
        </p:txBody>
      </p:sp>
    </p:spTree>
    <p:extLst>
      <p:ext uri="{BB962C8B-B14F-4D97-AF65-F5344CB8AC3E}">
        <p14:creationId xmlns:p14="http://schemas.microsoft.com/office/powerpoint/2010/main" val="143933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DIP – </a:t>
            </a:r>
            <a:r>
              <a:rPr lang="hu-HU" dirty="0" err="1">
                <a:latin typeface="+mj-lt"/>
              </a:rPr>
              <a:t>Dependency</a:t>
            </a:r>
            <a:r>
              <a:rPr lang="hu-HU" dirty="0">
                <a:latin typeface="+mj-lt"/>
              </a:rPr>
              <a:t> </a:t>
            </a:r>
            <a:r>
              <a:rPr lang="hu-HU" dirty="0" err="1">
                <a:latin typeface="+mj-lt"/>
              </a:rPr>
              <a:t>Inversion</a:t>
            </a:r>
            <a:r>
              <a:rPr lang="hu-HU" dirty="0">
                <a:latin typeface="+mj-lt"/>
              </a:rPr>
              <a:t> </a:t>
            </a:r>
            <a:r>
              <a:rPr lang="hu-HU" dirty="0" err="1">
                <a:latin typeface="+mj-lt"/>
              </a:rPr>
              <a:t>Principle</a:t>
            </a:r>
            <a:endParaRPr lang="hu-HU" dirty="0">
              <a:latin typeface="+mj-lt"/>
            </a:endParaRPr>
          </a:p>
        </p:txBody>
      </p:sp>
      <p:sp>
        <p:nvSpPr>
          <p:cNvPr id="4" name="TextBox 3"/>
          <p:cNvSpPr txBox="1"/>
          <p:nvPr/>
        </p:nvSpPr>
        <p:spPr>
          <a:xfrm>
            <a:off x="238898" y="1500854"/>
            <a:ext cx="47187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Depend on abstractions, not on concretions. </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en-US" dirty="0"/>
              <a:t>High level modules should not depend upon low level modules. Both should depend upon abstraction.</a:t>
            </a:r>
          </a:p>
          <a:p>
            <a:pPr marL="285750" indent="-285750">
              <a:buFont typeface="Arial" panose="020B0604020202020204" pitchFamily="34" charset="0"/>
              <a:buChar char="•"/>
            </a:pPr>
            <a:r>
              <a:rPr lang="en-US" dirty="0"/>
              <a:t>Abstractions should not depend upon details. Details should depend on abstractions.</a:t>
            </a:r>
            <a:br>
              <a:rPr lang="hu-HU" dirty="0"/>
            </a:br>
            <a:r>
              <a:rPr lang="hu-HU" dirty="0"/>
              <a:t>	</a:t>
            </a:r>
            <a:r>
              <a:rPr lang="en-US" dirty="0"/>
              <a:t>Robert C. Martin - 1996</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5398962" y="1567982"/>
            <a:ext cx="3217718" cy="2361053"/>
          </a:xfrm>
          <a:prstGeom prst="rect">
            <a:avLst/>
          </a:prstGeom>
        </p:spPr>
      </p:pic>
    </p:spTree>
    <p:extLst>
      <p:ext uri="{BB962C8B-B14F-4D97-AF65-F5344CB8AC3E}">
        <p14:creationId xmlns:p14="http://schemas.microsoft.com/office/powerpoint/2010/main" val="275734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DIP - tanácsok</a:t>
            </a:r>
          </a:p>
        </p:txBody>
      </p:sp>
      <p:sp>
        <p:nvSpPr>
          <p:cNvPr id="4" name="TextBox 3"/>
          <p:cNvSpPr txBox="1"/>
          <p:nvPr/>
        </p:nvSpPr>
        <p:spPr>
          <a:xfrm>
            <a:off x="238898" y="1500854"/>
            <a:ext cx="8626242" cy="1477328"/>
          </a:xfrm>
          <a:prstGeom prst="rect">
            <a:avLst/>
          </a:prstGeom>
          <a:noFill/>
        </p:spPr>
        <p:txBody>
          <a:bodyPr wrap="square" rtlCol="0">
            <a:spAutoFit/>
          </a:bodyPr>
          <a:lstStyle/>
          <a:p>
            <a:pPr marL="285750" indent="-285750">
              <a:buFont typeface="Arial" panose="020B0604020202020204" pitchFamily="34" charset="0"/>
              <a:buChar char="•"/>
            </a:pPr>
            <a:r>
              <a:rPr lang="hu-HU" dirty="0"/>
              <a:t>Magasabb szintű modulok ne függjenek alacsonyabb szintű moduloktól, mindig absztrakciótól függjünk</a:t>
            </a:r>
          </a:p>
          <a:p>
            <a:pPr marL="285750" indent="-285750">
              <a:buFont typeface="Arial" panose="020B0604020202020204" pitchFamily="34" charset="0"/>
              <a:buChar char="•"/>
            </a:pPr>
            <a:r>
              <a:rPr lang="hu-HU" dirty="0"/>
              <a:t>A logikát tartalmazó osztályokhoz mindig hozz létre megfelelő </a:t>
            </a:r>
            <a:r>
              <a:rPr lang="hu-HU" dirty="0" err="1"/>
              <a:t>interface-t</a:t>
            </a:r>
            <a:r>
              <a:rPr lang="hu-HU" dirty="0"/>
              <a:t> is</a:t>
            </a:r>
          </a:p>
          <a:p>
            <a:pPr marL="285750" indent="-285750">
              <a:buFont typeface="Arial" panose="020B0604020202020204" pitchFamily="34" charset="0"/>
              <a:buChar char="•"/>
            </a:pPr>
            <a:r>
              <a:rPr lang="hu-HU" dirty="0"/>
              <a:t>A logikát tartalmazó függőségeket az általa implementált </a:t>
            </a:r>
            <a:r>
              <a:rPr lang="hu-HU" dirty="0" err="1"/>
              <a:t>interface-szel</a:t>
            </a:r>
            <a:r>
              <a:rPr lang="hu-HU" dirty="0"/>
              <a:t> hivatkozd</a:t>
            </a:r>
          </a:p>
          <a:p>
            <a:pPr marL="285750" indent="-285750">
              <a:buFont typeface="Arial" panose="020B0604020202020204" pitchFamily="34" charset="0"/>
              <a:buChar char="•"/>
            </a:pPr>
            <a:r>
              <a:rPr lang="hu-HU" dirty="0" err="1"/>
              <a:t>Factory</a:t>
            </a:r>
            <a:r>
              <a:rPr lang="hu-HU" dirty="0"/>
              <a:t>, </a:t>
            </a:r>
            <a:r>
              <a:rPr lang="hu-HU" dirty="0" err="1"/>
              <a:t>Abstract</a:t>
            </a:r>
            <a:r>
              <a:rPr lang="hu-HU" dirty="0"/>
              <a:t> </a:t>
            </a:r>
            <a:r>
              <a:rPr lang="hu-HU" dirty="0" err="1"/>
              <a:t>Factory</a:t>
            </a:r>
            <a:r>
              <a:rPr lang="hu-HU" dirty="0"/>
              <a:t> minták , Spring </a:t>
            </a:r>
            <a:r>
              <a:rPr lang="hu-HU" dirty="0" err="1"/>
              <a:t>IoC</a:t>
            </a:r>
            <a:endParaRPr lang="en-US" dirty="0"/>
          </a:p>
        </p:txBody>
      </p:sp>
    </p:spTree>
    <p:extLst>
      <p:ext uri="{BB962C8B-B14F-4D97-AF65-F5344CB8AC3E}">
        <p14:creationId xmlns:p14="http://schemas.microsoft.com/office/powerpoint/2010/main" val="313883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err="1">
                <a:solidFill>
                  <a:schemeClr val="bg1"/>
                </a:solidFill>
                <a:latin typeface="+mj-lt"/>
              </a:rPr>
              <a:t>Pelsőczi</a:t>
            </a:r>
            <a:r>
              <a:rPr lang="hu-HU" sz="1500" i="1" dirty="0">
                <a:solidFill>
                  <a:schemeClr val="bg1"/>
                </a:solidFill>
                <a:latin typeface="+mj-lt"/>
              </a:rPr>
              <a:t> János Pál</a:t>
            </a:r>
          </a:p>
          <a:p>
            <a:pPr marL="0" indent="0">
              <a:buNone/>
            </a:pPr>
            <a:r>
              <a:rPr lang="hu-HU" sz="1200" i="1" dirty="0" err="1">
                <a:solidFill>
                  <a:schemeClr val="bg1"/>
                </a:solidFill>
                <a:latin typeface="+mj-lt"/>
              </a:rPr>
              <a:t>Janos.Pelsoczi</a:t>
            </a:r>
            <a:r>
              <a:rPr lang="hu-HU" sz="1200" i="1" dirty="0">
                <a:solidFill>
                  <a:schemeClr val="bg1"/>
                </a:solidFill>
                <a:latin typeface="+mj-lt"/>
              </a:rPr>
              <a:t>@</a:t>
            </a:r>
            <a:r>
              <a:rPr lang="hu-HU" sz="1200" i="1" dirty="0" err="1">
                <a:solidFill>
                  <a:schemeClr val="bg1"/>
                </a:solidFill>
                <a:latin typeface="+mj-lt"/>
              </a:rPr>
              <a:t>SurveySampling.com</a:t>
            </a:r>
            <a:endParaRPr lang="hu-HU" sz="12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58415"/>
            <a:ext cx="7886700" cy="347397"/>
          </a:xfrm>
        </p:spPr>
        <p:txBody>
          <a:bodyPr>
            <a:noAutofit/>
          </a:bodyPr>
          <a:lstStyle/>
          <a:p>
            <a:r>
              <a:rPr lang="hu-HU" sz="2400" dirty="0"/>
              <a:t>Tervezés és architektúra</a:t>
            </a:r>
          </a:p>
        </p:txBody>
      </p:sp>
      <p:sp>
        <p:nvSpPr>
          <p:cNvPr id="3" name="Tartalom helye 2"/>
          <p:cNvSpPr>
            <a:spLocks noGrp="1"/>
          </p:cNvSpPr>
          <p:nvPr>
            <p:ph idx="1"/>
          </p:nvPr>
        </p:nvSpPr>
        <p:spPr/>
        <p:txBody>
          <a:bodyPr>
            <a:normAutofit fontScale="70000" lnSpcReduction="20000"/>
          </a:bodyPr>
          <a:lstStyle/>
          <a:p>
            <a:r>
              <a:rPr lang="hu-HU" dirty="0"/>
              <a:t>OOP alapok</a:t>
            </a:r>
          </a:p>
          <a:p>
            <a:pPr lvl="1"/>
            <a:r>
              <a:rPr lang="hu-HU" dirty="0"/>
              <a:t>Hogyan érjük el, hogy jól és effektíven tervezzünk, kódoljunk ?</a:t>
            </a:r>
          </a:p>
          <a:p>
            <a:pPr lvl="2"/>
            <a:r>
              <a:rPr lang="hu-HU" dirty="0"/>
              <a:t>OO alapok, példák</a:t>
            </a:r>
          </a:p>
          <a:p>
            <a:pPr lvl="2"/>
            <a:r>
              <a:rPr lang="hu-HU" dirty="0"/>
              <a:t>Rossz tervezés jellemzői, </a:t>
            </a:r>
            <a:r>
              <a:rPr lang="hu-HU" dirty="0" err="1"/>
              <a:t>Code</a:t>
            </a:r>
            <a:r>
              <a:rPr lang="hu-HU" dirty="0"/>
              <a:t> </a:t>
            </a:r>
            <a:r>
              <a:rPr lang="hu-HU" dirty="0" err="1"/>
              <a:t>Smells</a:t>
            </a:r>
            <a:endParaRPr lang="hu-HU" dirty="0"/>
          </a:p>
          <a:p>
            <a:pPr lvl="1"/>
            <a:r>
              <a:rPr lang="hu-HU" dirty="0"/>
              <a:t>Irányelvek vs. Minták</a:t>
            </a:r>
          </a:p>
          <a:p>
            <a:r>
              <a:rPr lang="hu-HU" dirty="0"/>
              <a:t>SOLID alapelvek, irányelvek</a:t>
            </a:r>
          </a:p>
          <a:p>
            <a:pPr lvl="1"/>
            <a:r>
              <a:rPr lang="hu-HU" sz="2300" dirty="0">
                <a:solidFill>
                  <a:srgbClr val="FF0000"/>
                </a:solidFill>
              </a:rPr>
              <a:t>S</a:t>
            </a:r>
            <a:r>
              <a:rPr lang="hu-HU" sz="2300" dirty="0"/>
              <a:t>RP (</a:t>
            </a:r>
            <a:r>
              <a:rPr lang="hu-HU" sz="2300" dirty="0" err="1"/>
              <a:t>Single</a:t>
            </a:r>
            <a:r>
              <a:rPr lang="hu-HU" sz="2300" dirty="0"/>
              <a:t> </a:t>
            </a:r>
            <a:r>
              <a:rPr lang="hu-HU" sz="2300" dirty="0" err="1"/>
              <a:t>Responsibility</a:t>
            </a:r>
            <a:r>
              <a:rPr lang="hu-HU" sz="2300" dirty="0"/>
              <a:t> </a:t>
            </a:r>
            <a:r>
              <a:rPr lang="hu-HU" sz="2300" dirty="0" err="1"/>
              <a:t>Principle</a:t>
            </a:r>
            <a:r>
              <a:rPr lang="hu-HU" sz="2300" dirty="0"/>
              <a:t>)</a:t>
            </a:r>
          </a:p>
          <a:p>
            <a:pPr lvl="1"/>
            <a:r>
              <a:rPr lang="hu-HU" sz="2300" dirty="0">
                <a:solidFill>
                  <a:srgbClr val="FF0000"/>
                </a:solidFill>
              </a:rPr>
              <a:t>O</a:t>
            </a:r>
            <a:r>
              <a:rPr lang="hu-HU" sz="2300" dirty="0"/>
              <a:t>CP (Open/</a:t>
            </a:r>
            <a:r>
              <a:rPr lang="hu-HU" sz="2300" dirty="0" err="1"/>
              <a:t>Closed</a:t>
            </a:r>
            <a:r>
              <a:rPr lang="hu-HU" sz="2300" dirty="0"/>
              <a:t> </a:t>
            </a:r>
            <a:r>
              <a:rPr lang="hu-HU" sz="2300" dirty="0" err="1"/>
              <a:t>Principle</a:t>
            </a:r>
            <a:r>
              <a:rPr lang="hu-HU" sz="2300" dirty="0"/>
              <a:t>)</a:t>
            </a:r>
          </a:p>
          <a:p>
            <a:pPr lvl="1"/>
            <a:r>
              <a:rPr lang="hu-HU" sz="2300" dirty="0">
                <a:solidFill>
                  <a:srgbClr val="FF0000"/>
                </a:solidFill>
              </a:rPr>
              <a:t>L</a:t>
            </a:r>
            <a:r>
              <a:rPr lang="hu-HU" sz="2300" dirty="0"/>
              <a:t>CP (</a:t>
            </a:r>
            <a:r>
              <a:rPr lang="hu-HU" sz="2300" dirty="0" err="1"/>
              <a:t>Liskov</a:t>
            </a:r>
            <a:r>
              <a:rPr lang="hu-HU" sz="2300" dirty="0"/>
              <a:t> </a:t>
            </a:r>
            <a:r>
              <a:rPr lang="hu-HU" sz="2300" dirty="0" err="1"/>
              <a:t>Substitution</a:t>
            </a:r>
            <a:r>
              <a:rPr lang="hu-HU" sz="2300" dirty="0"/>
              <a:t> </a:t>
            </a:r>
            <a:r>
              <a:rPr lang="hu-HU" sz="2300" dirty="0" err="1"/>
              <a:t>Principle</a:t>
            </a:r>
            <a:r>
              <a:rPr lang="hu-HU" sz="2300" dirty="0"/>
              <a:t>)</a:t>
            </a:r>
          </a:p>
          <a:p>
            <a:pPr lvl="1"/>
            <a:r>
              <a:rPr lang="hu-HU" sz="2300" dirty="0">
                <a:solidFill>
                  <a:srgbClr val="FF0000"/>
                </a:solidFill>
              </a:rPr>
              <a:t>I</a:t>
            </a:r>
            <a:r>
              <a:rPr lang="hu-HU" sz="2300" dirty="0"/>
              <a:t>SP (</a:t>
            </a:r>
            <a:r>
              <a:rPr lang="hu-HU" sz="2300" dirty="0" err="1"/>
              <a:t>Interface</a:t>
            </a:r>
            <a:r>
              <a:rPr lang="hu-HU" sz="2300" dirty="0"/>
              <a:t> </a:t>
            </a:r>
            <a:r>
              <a:rPr lang="hu-HU" sz="2300" dirty="0" err="1"/>
              <a:t>Segregation</a:t>
            </a:r>
            <a:r>
              <a:rPr lang="hu-HU" sz="2300" dirty="0"/>
              <a:t> </a:t>
            </a:r>
            <a:r>
              <a:rPr lang="hu-HU" sz="2300" dirty="0" err="1"/>
              <a:t>Principle</a:t>
            </a:r>
            <a:r>
              <a:rPr lang="hu-HU" sz="2300" dirty="0"/>
              <a:t>)</a:t>
            </a:r>
          </a:p>
          <a:p>
            <a:pPr lvl="1"/>
            <a:r>
              <a:rPr lang="hu-HU" sz="2300" dirty="0">
                <a:solidFill>
                  <a:srgbClr val="FF0000"/>
                </a:solidFill>
              </a:rPr>
              <a:t>D</a:t>
            </a:r>
            <a:r>
              <a:rPr lang="hu-HU" sz="2300" dirty="0"/>
              <a:t>IP (</a:t>
            </a:r>
            <a:r>
              <a:rPr lang="hu-HU" sz="2300" dirty="0" err="1"/>
              <a:t>Dependency</a:t>
            </a:r>
            <a:r>
              <a:rPr lang="hu-HU" sz="2300" dirty="0"/>
              <a:t> </a:t>
            </a:r>
            <a:r>
              <a:rPr lang="hu-HU" sz="2300" dirty="0" err="1"/>
              <a:t>Inversion</a:t>
            </a:r>
            <a:r>
              <a:rPr lang="hu-HU" sz="2300" dirty="0"/>
              <a:t> </a:t>
            </a:r>
            <a:r>
              <a:rPr lang="hu-HU" sz="2300" dirty="0" err="1"/>
              <a:t>Principle</a:t>
            </a:r>
            <a:r>
              <a:rPr lang="hu-HU" sz="2300" dirty="0"/>
              <a:t>)</a:t>
            </a:r>
          </a:p>
          <a:p>
            <a:r>
              <a:rPr lang="hu-HU" dirty="0"/>
              <a:t>SOLID példák (</a:t>
            </a:r>
            <a:r>
              <a:rPr lang="hu-HU" dirty="0" err="1"/>
              <a:t>Bad</a:t>
            </a:r>
            <a:r>
              <a:rPr lang="hu-HU" dirty="0"/>
              <a:t> vs. Good)</a:t>
            </a:r>
          </a:p>
          <a:p>
            <a:pPr marL="457200" lvl="1" indent="0">
              <a:buNone/>
            </a:pPr>
            <a:endParaRPr lang="hu-HU" dirty="0"/>
          </a:p>
          <a:p>
            <a:endParaRPr lang="hu-HU" dirty="0"/>
          </a:p>
        </p:txBody>
      </p:sp>
    </p:spTree>
    <p:extLst>
      <p:ext uri="{BB962C8B-B14F-4D97-AF65-F5344CB8AC3E}">
        <p14:creationId xmlns:p14="http://schemas.microsoft.com/office/powerpoint/2010/main" val="285935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71525"/>
            <a:ext cx="7886700" cy="496492"/>
          </a:xfrm>
        </p:spPr>
        <p:txBody>
          <a:bodyPr>
            <a:normAutofit/>
          </a:bodyPr>
          <a:lstStyle/>
          <a:p>
            <a:r>
              <a:rPr lang="hu-HU" sz="2400" dirty="0"/>
              <a:t>OOP alapok</a:t>
            </a:r>
          </a:p>
        </p:txBody>
      </p:sp>
      <p:sp>
        <p:nvSpPr>
          <p:cNvPr id="3" name="Tartalom helye 2"/>
          <p:cNvSpPr>
            <a:spLocks noGrp="1"/>
          </p:cNvSpPr>
          <p:nvPr>
            <p:ph idx="1"/>
          </p:nvPr>
        </p:nvSpPr>
        <p:spPr/>
        <p:txBody>
          <a:bodyPr>
            <a:normAutofit fontScale="85000" lnSpcReduction="20000"/>
          </a:bodyPr>
          <a:lstStyle/>
          <a:p>
            <a:r>
              <a:rPr lang="hu-HU" dirty="0" err="1"/>
              <a:t>Abstraction</a:t>
            </a:r>
            <a:r>
              <a:rPr lang="hu-HU" dirty="0"/>
              <a:t> (Absztrakció)</a:t>
            </a:r>
          </a:p>
          <a:p>
            <a:r>
              <a:rPr lang="hu-HU" dirty="0" err="1"/>
              <a:t>Encapsulation</a:t>
            </a:r>
            <a:r>
              <a:rPr lang="hu-HU" dirty="0"/>
              <a:t> (</a:t>
            </a:r>
            <a:r>
              <a:rPr lang="hu-HU" dirty="0" err="1"/>
              <a:t>Enkapszuláció</a:t>
            </a:r>
            <a:r>
              <a:rPr lang="hu-HU" dirty="0"/>
              <a:t>)</a:t>
            </a:r>
          </a:p>
          <a:p>
            <a:r>
              <a:rPr lang="hu-HU" dirty="0" err="1"/>
              <a:t>Inheritance</a:t>
            </a:r>
            <a:r>
              <a:rPr lang="hu-HU" dirty="0"/>
              <a:t> (Öröklődés)</a:t>
            </a:r>
          </a:p>
          <a:p>
            <a:r>
              <a:rPr lang="hu-HU" dirty="0" err="1"/>
              <a:t>Polymorphism</a:t>
            </a:r>
            <a:r>
              <a:rPr lang="hu-HU" dirty="0"/>
              <a:t> (Többalakúság)</a:t>
            </a:r>
          </a:p>
          <a:p>
            <a:r>
              <a:rPr lang="hu-HU" dirty="0" err="1"/>
              <a:t>Delegation</a:t>
            </a:r>
            <a:r>
              <a:rPr lang="hu-HU" dirty="0"/>
              <a:t> (Delegáció)</a:t>
            </a:r>
          </a:p>
          <a:p>
            <a:r>
              <a:rPr lang="hu-HU" dirty="0" err="1"/>
              <a:t>Aggregation</a:t>
            </a:r>
            <a:r>
              <a:rPr lang="hu-HU" dirty="0"/>
              <a:t>/</a:t>
            </a:r>
            <a:r>
              <a:rPr lang="hu-HU" dirty="0" err="1"/>
              <a:t>Composition</a:t>
            </a:r>
            <a:r>
              <a:rPr lang="hu-HU" dirty="0"/>
              <a:t> (</a:t>
            </a:r>
            <a:r>
              <a:rPr lang="hu-HU" dirty="0" err="1"/>
              <a:t>Aggregáció</a:t>
            </a:r>
            <a:r>
              <a:rPr lang="hu-HU" dirty="0"/>
              <a:t>/Kompozíció)</a:t>
            </a:r>
          </a:p>
          <a:p>
            <a:r>
              <a:rPr lang="hu-HU" dirty="0" err="1"/>
              <a:t>Loose</a:t>
            </a:r>
            <a:r>
              <a:rPr lang="hu-HU" dirty="0"/>
              <a:t> </a:t>
            </a:r>
            <a:r>
              <a:rPr lang="hu-HU" dirty="0" err="1"/>
              <a:t>Coupling</a:t>
            </a:r>
            <a:r>
              <a:rPr lang="hu-HU" dirty="0"/>
              <a:t> (Gyenge kapcsolat)</a:t>
            </a:r>
          </a:p>
          <a:p>
            <a:r>
              <a:rPr lang="hu-HU" dirty="0" err="1"/>
              <a:t>High</a:t>
            </a:r>
            <a:r>
              <a:rPr lang="hu-HU" dirty="0"/>
              <a:t> </a:t>
            </a:r>
            <a:r>
              <a:rPr lang="hu-HU" dirty="0" err="1"/>
              <a:t>Cohesion</a:t>
            </a:r>
            <a:r>
              <a:rPr lang="hu-HU" dirty="0"/>
              <a:t> (Magas kohézió)</a:t>
            </a:r>
          </a:p>
          <a:p>
            <a:endParaRPr lang="hu-HU" dirty="0"/>
          </a:p>
        </p:txBody>
      </p:sp>
    </p:spTree>
    <p:extLst>
      <p:ext uri="{BB962C8B-B14F-4D97-AF65-F5344CB8AC3E}">
        <p14:creationId xmlns:p14="http://schemas.microsoft.com/office/powerpoint/2010/main" val="227318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96211"/>
            <a:ext cx="7886700" cy="471805"/>
          </a:xfrm>
        </p:spPr>
        <p:txBody>
          <a:bodyPr>
            <a:normAutofit/>
          </a:bodyPr>
          <a:lstStyle/>
          <a:p>
            <a:r>
              <a:rPr lang="hu-HU" sz="2400" dirty="0"/>
              <a:t>A rossz tervezés jellemzői</a:t>
            </a:r>
          </a:p>
        </p:txBody>
      </p:sp>
      <p:sp>
        <p:nvSpPr>
          <p:cNvPr id="3" name="Tartalom helye 2"/>
          <p:cNvSpPr>
            <a:spLocks noGrp="1"/>
          </p:cNvSpPr>
          <p:nvPr>
            <p:ph idx="1"/>
          </p:nvPr>
        </p:nvSpPr>
        <p:spPr/>
        <p:txBody>
          <a:bodyPr/>
          <a:lstStyle/>
          <a:p>
            <a:r>
              <a:rPr lang="hu-HU" dirty="0" err="1"/>
              <a:t>Rigidity</a:t>
            </a:r>
            <a:r>
              <a:rPr lang="hu-HU" dirty="0"/>
              <a:t> (Merevség)</a:t>
            </a:r>
          </a:p>
          <a:p>
            <a:r>
              <a:rPr lang="hu-HU" dirty="0" err="1"/>
              <a:t>Fragility</a:t>
            </a:r>
            <a:r>
              <a:rPr lang="hu-HU" dirty="0"/>
              <a:t> (Törékenység)</a:t>
            </a:r>
          </a:p>
          <a:p>
            <a:r>
              <a:rPr lang="hu-HU" dirty="0" err="1"/>
              <a:t>Immobility</a:t>
            </a:r>
            <a:r>
              <a:rPr lang="hu-HU" dirty="0"/>
              <a:t> (Újrahasználhatatlanság)</a:t>
            </a:r>
          </a:p>
          <a:p>
            <a:r>
              <a:rPr lang="hu-HU" dirty="0" err="1"/>
              <a:t>Needless</a:t>
            </a:r>
            <a:r>
              <a:rPr lang="hu-HU" dirty="0"/>
              <a:t> </a:t>
            </a:r>
            <a:r>
              <a:rPr lang="hu-HU" dirty="0" err="1"/>
              <a:t>complexity</a:t>
            </a:r>
            <a:r>
              <a:rPr lang="hu-HU" dirty="0"/>
              <a:t> (Szükségtelen elbonyolítás)</a:t>
            </a:r>
          </a:p>
          <a:p>
            <a:r>
              <a:rPr lang="hu-HU" dirty="0" err="1"/>
              <a:t>Opacity</a:t>
            </a:r>
            <a:r>
              <a:rPr lang="hu-HU" dirty="0"/>
              <a:t> (Átláthatatlanság)</a:t>
            </a:r>
          </a:p>
        </p:txBody>
      </p:sp>
    </p:spTree>
    <p:extLst>
      <p:ext uri="{BB962C8B-B14F-4D97-AF65-F5344CB8AC3E}">
        <p14:creationId xmlns:p14="http://schemas.microsoft.com/office/powerpoint/2010/main" val="114126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89517"/>
            <a:ext cx="7886700" cy="329683"/>
          </a:xfrm>
        </p:spPr>
        <p:txBody>
          <a:bodyPr>
            <a:normAutofit fontScale="90000"/>
          </a:bodyPr>
          <a:lstStyle/>
          <a:p>
            <a:r>
              <a:rPr lang="hu-HU" sz="2400" dirty="0"/>
              <a:t>OOP alapok – </a:t>
            </a:r>
            <a:r>
              <a:rPr lang="hu-HU" sz="2400" dirty="0" err="1"/>
              <a:t>Code</a:t>
            </a:r>
            <a:r>
              <a:rPr lang="hu-HU" sz="2400" dirty="0"/>
              <a:t> </a:t>
            </a:r>
            <a:r>
              <a:rPr lang="hu-HU" sz="2400" dirty="0" err="1"/>
              <a:t>Smells</a:t>
            </a:r>
            <a:endParaRPr lang="hu-HU" sz="2400" dirty="0"/>
          </a:p>
        </p:txBody>
      </p:sp>
      <p:sp>
        <p:nvSpPr>
          <p:cNvPr id="3" name="Tartalom helye 2"/>
          <p:cNvSpPr>
            <a:spLocks noGrp="1"/>
          </p:cNvSpPr>
          <p:nvPr>
            <p:ph idx="1"/>
          </p:nvPr>
        </p:nvSpPr>
        <p:spPr>
          <a:xfrm>
            <a:off x="622430" y="1369219"/>
            <a:ext cx="7886700" cy="3263504"/>
          </a:xfrm>
        </p:spPr>
        <p:txBody>
          <a:bodyPr>
            <a:normAutofit fontScale="47500" lnSpcReduction="20000"/>
          </a:bodyPr>
          <a:lstStyle/>
          <a:p>
            <a:r>
              <a:rPr lang="hu-HU" dirty="0"/>
              <a:t>Hatékony tervezés elérése</a:t>
            </a:r>
          </a:p>
          <a:p>
            <a:pPr lvl="1"/>
            <a:r>
              <a:rPr lang="hu-HU" dirty="0"/>
              <a:t>OOP alapjait lehetőleg betartani</a:t>
            </a:r>
          </a:p>
          <a:p>
            <a:pPr lvl="1"/>
            <a:r>
              <a:rPr lang="hu-HU" dirty="0"/>
              <a:t>Kerüljük a rossz tervezési jellemzőket (</a:t>
            </a:r>
            <a:r>
              <a:rPr lang="hu-HU" dirty="0" err="1"/>
              <a:t>Code</a:t>
            </a:r>
            <a:r>
              <a:rPr lang="hu-HU" dirty="0"/>
              <a:t> </a:t>
            </a:r>
            <a:r>
              <a:rPr lang="hu-HU" dirty="0" err="1"/>
              <a:t>Smell</a:t>
            </a:r>
            <a:r>
              <a:rPr lang="hu-HU" dirty="0"/>
              <a:t>)</a:t>
            </a:r>
          </a:p>
          <a:p>
            <a:pPr lvl="2"/>
            <a:r>
              <a:rPr lang="hu-HU" dirty="0" err="1"/>
              <a:t>Application</a:t>
            </a:r>
            <a:r>
              <a:rPr lang="hu-HU" dirty="0"/>
              <a:t> </a:t>
            </a:r>
            <a:r>
              <a:rPr lang="hu-HU" dirty="0" err="1"/>
              <a:t>level</a:t>
            </a:r>
            <a:r>
              <a:rPr lang="hu-HU" dirty="0"/>
              <a:t> </a:t>
            </a:r>
            <a:r>
              <a:rPr lang="hu-HU" dirty="0" err="1"/>
              <a:t>smells</a:t>
            </a:r>
            <a:endParaRPr lang="hu-HU" dirty="0"/>
          </a:p>
          <a:p>
            <a:pPr lvl="3"/>
            <a:r>
              <a:rPr lang="hu-HU" dirty="0" err="1"/>
              <a:t>Duplicated</a:t>
            </a:r>
            <a:r>
              <a:rPr lang="hu-HU" dirty="0"/>
              <a:t> </a:t>
            </a:r>
            <a:r>
              <a:rPr lang="hu-HU" dirty="0" err="1"/>
              <a:t>Code</a:t>
            </a:r>
            <a:r>
              <a:rPr lang="hu-HU" dirty="0"/>
              <a:t> (Többszörözött kód)</a:t>
            </a:r>
          </a:p>
          <a:p>
            <a:pPr lvl="3"/>
            <a:r>
              <a:rPr lang="hu-HU" dirty="0" err="1"/>
              <a:t>Contrived</a:t>
            </a:r>
            <a:r>
              <a:rPr lang="hu-HU" dirty="0"/>
              <a:t> </a:t>
            </a:r>
            <a:r>
              <a:rPr lang="hu-HU" dirty="0" err="1"/>
              <a:t>Complexity</a:t>
            </a:r>
            <a:r>
              <a:rPr lang="hu-HU" dirty="0"/>
              <a:t> (Túlzott elbonyolítás)</a:t>
            </a:r>
          </a:p>
          <a:p>
            <a:pPr lvl="2"/>
            <a:r>
              <a:rPr lang="hu-HU" dirty="0" err="1"/>
              <a:t>Class</a:t>
            </a:r>
            <a:r>
              <a:rPr lang="hu-HU" dirty="0"/>
              <a:t> </a:t>
            </a:r>
            <a:r>
              <a:rPr lang="hu-HU" dirty="0" err="1"/>
              <a:t>level</a:t>
            </a:r>
            <a:r>
              <a:rPr lang="hu-HU" dirty="0"/>
              <a:t> </a:t>
            </a:r>
            <a:r>
              <a:rPr lang="hu-HU" dirty="0" err="1"/>
              <a:t>smells</a:t>
            </a:r>
            <a:r>
              <a:rPr lang="hu-HU" dirty="0"/>
              <a:t>(Osztályon belül vagy osztályok között)</a:t>
            </a:r>
          </a:p>
          <a:p>
            <a:pPr lvl="3"/>
            <a:r>
              <a:rPr lang="hu-HU" dirty="0" err="1"/>
              <a:t>Large</a:t>
            </a:r>
            <a:r>
              <a:rPr lang="hu-HU" dirty="0"/>
              <a:t> </a:t>
            </a:r>
            <a:r>
              <a:rPr lang="hu-HU" dirty="0" err="1"/>
              <a:t>Class</a:t>
            </a:r>
            <a:r>
              <a:rPr lang="hu-HU" dirty="0"/>
              <a:t> (Nagyon nagy méretű osztály, </a:t>
            </a:r>
            <a:r>
              <a:rPr lang="hu-HU" dirty="0" err="1"/>
              <a:t>God</a:t>
            </a:r>
            <a:r>
              <a:rPr lang="hu-HU" dirty="0"/>
              <a:t> </a:t>
            </a:r>
            <a:r>
              <a:rPr lang="hu-HU" dirty="0" err="1"/>
              <a:t>osztály</a:t>
            </a:r>
            <a:r>
              <a:rPr lang="hu-HU" dirty="0"/>
              <a:t>, </a:t>
            </a:r>
            <a:r>
              <a:rPr lang="hu-HU" dirty="0" err="1"/>
              <a:t>Monster</a:t>
            </a:r>
            <a:r>
              <a:rPr lang="hu-HU" dirty="0"/>
              <a:t> </a:t>
            </a:r>
            <a:r>
              <a:rPr lang="hu-HU" dirty="0" err="1"/>
              <a:t>Object</a:t>
            </a:r>
            <a:r>
              <a:rPr lang="hu-HU" dirty="0"/>
              <a:t>)</a:t>
            </a:r>
          </a:p>
          <a:p>
            <a:pPr lvl="3"/>
            <a:r>
              <a:rPr lang="hu-HU" dirty="0" err="1"/>
              <a:t>Feature</a:t>
            </a:r>
            <a:r>
              <a:rPr lang="hu-HU" dirty="0"/>
              <a:t> </a:t>
            </a:r>
            <a:r>
              <a:rPr lang="hu-HU" dirty="0" err="1"/>
              <a:t>Envy</a:t>
            </a:r>
            <a:r>
              <a:rPr lang="hu-HU" dirty="0"/>
              <a:t> (Irigy funkció), </a:t>
            </a:r>
            <a:r>
              <a:rPr lang="hu-HU" dirty="0" err="1"/>
              <a:t>Inappropiate</a:t>
            </a:r>
            <a:r>
              <a:rPr lang="hu-HU" dirty="0"/>
              <a:t> </a:t>
            </a:r>
            <a:r>
              <a:rPr lang="hu-HU" dirty="0" err="1"/>
              <a:t>Intimacy</a:t>
            </a:r>
            <a:r>
              <a:rPr lang="hu-HU" dirty="0"/>
              <a:t> (Alkalmatlan közelség)</a:t>
            </a:r>
          </a:p>
          <a:p>
            <a:pPr lvl="3"/>
            <a:r>
              <a:rPr lang="hu-HU" dirty="0" err="1"/>
              <a:t>Cyclomatic</a:t>
            </a:r>
            <a:r>
              <a:rPr lang="hu-HU" dirty="0"/>
              <a:t> </a:t>
            </a:r>
            <a:r>
              <a:rPr lang="hu-HU" dirty="0" err="1"/>
              <a:t>Complexity</a:t>
            </a:r>
            <a:r>
              <a:rPr lang="hu-HU" dirty="0"/>
              <a:t> (</a:t>
            </a:r>
            <a:r>
              <a:rPr lang="hu-HU" dirty="0" err="1"/>
              <a:t>Ciklomatikus</a:t>
            </a:r>
            <a:r>
              <a:rPr lang="hu-HU" dirty="0"/>
              <a:t> komplexitás)</a:t>
            </a:r>
          </a:p>
          <a:p>
            <a:pPr lvl="3"/>
            <a:r>
              <a:rPr lang="hu-HU" dirty="0" err="1"/>
              <a:t>Lazy</a:t>
            </a:r>
            <a:r>
              <a:rPr lang="hu-HU" dirty="0"/>
              <a:t> </a:t>
            </a:r>
            <a:r>
              <a:rPr lang="hu-HU" dirty="0" err="1"/>
              <a:t>Class</a:t>
            </a:r>
            <a:r>
              <a:rPr lang="hu-HU" dirty="0"/>
              <a:t>/</a:t>
            </a:r>
            <a:r>
              <a:rPr lang="hu-HU" dirty="0" err="1"/>
              <a:t>Freeloader</a:t>
            </a:r>
            <a:endParaRPr lang="hu-HU" dirty="0"/>
          </a:p>
          <a:p>
            <a:pPr lvl="3"/>
            <a:r>
              <a:rPr lang="hu-HU" dirty="0" err="1"/>
              <a:t>Dead</a:t>
            </a:r>
            <a:r>
              <a:rPr lang="hu-HU" dirty="0"/>
              <a:t> </a:t>
            </a:r>
            <a:r>
              <a:rPr lang="hu-HU" dirty="0" err="1"/>
              <a:t>Code</a:t>
            </a:r>
            <a:r>
              <a:rPr lang="hu-HU" dirty="0"/>
              <a:t> (Halott kód)</a:t>
            </a:r>
          </a:p>
          <a:p>
            <a:pPr lvl="3"/>
            <a:r>
              <a:rPr lang="hu-HU" dirty="0" err="1"/>
              <a:t>Shotgun</a:t>
            </a:r>
            <a:r>
              <a:rPr lang="hu-HU" dirty="0"/>
              <a:t> </a:t>
            </a:r>
            <a:r>
              <a:rPr lang="hu-HU" dirty="0" err="1"/>
              <a:t>Surgery</a:t>
            </a:r>
            <a:endParaRPr lang="hu-HU" dirty="0"/>
          </a:p>
          <a:p>
            <a:pPr lvl="2"/>
            <a:r>
              <a:rPr lang="hu-HU" dirty="0" err="1"/>
              <a:t>Method</a:t>
            </a:r>
            <a:r>
              <a:rPr lang="hu-HU" dirty="0"/>
              <a:t> </a:t>
            </a:r>
            <a:r>
              <a:rPr lang="hu-HU" dirty="0" err="1"/>
              <a:t>level</a:t>
            </a:r>
            <a:r>
              <a:rPr lang="hu-HU" dirty="0"/>
              <a:t> </a:t>
            </a:r>
            <a:r>
              <a:rPr lang="hu-HU" dirty="0" err="1"/>
              <a:t>smells</a:t>
            </a:r>
            <a:endParaRPr lang="hu-HU" dirty="0"/>
          </a:p>
          <a:p>
            <a:pPr lvl="3"/>
            <a:r>
              <a:rPr lang="hu-HU" dirty="0" err="1"/>
              <a:t>Too</a:t>
            </a:r>
            <a:r>
              <a:rPr lang="hu-HU" dirty="0"/>
              <a:t> </a:t>
            </a:r>
            <a:r>
              <a:rPr lang="hu-HU" dirty="0" err="1"/>
              <a:t>many</a:t>
            </a:r>
            <a:r>
              <a:rPr lang="hu-HU" dirty="0"/>
              <a:t> </a:t>
            </a:r>
            <a:r>
              <a:rPr lang="hu-HU" dirty="0" err="1"/>
              <a:t>parameters</a:t>
            </a:r>
            <a:endParaRPr lang="hu-HU" dirty="0"/>
          </a:p>
          <a:p>
            <a:pPr lvl="3"/>
            <a:r>
              <a:rPr lang="hu-HU" dirty="0"/>
              <a:t>Long </a:t>
            </a:r>
            <a:r>
              <a:rPr lang="hu-HU" dirty="0" err="1"/>
              <a:t>method</a:t>
            </a:r>
            <a:endParaRPr lang="hu-HU" dirty="0"/>
          </a:p>
          <a:p>
            <a:pPr lvl="3"/>
            <a:r>
              <a:rPr lang="hu-HU" dirty="0" err="1"/>
              <a:t>Excessively</a:t>
            </a:r>
            <a:r>
              <a:rPr lang="hu-HU" dirty="0"/>
              <a:t> </a:t>
            </a:r>
            <a:r>
              <a:rPr lang="hu-HU" dirty="0" err="1"/>
              <a:t>long</a:t>
            </a:r>
            <a:r>
              <a:rPr lang="hu-HU" dirty="0"/>
              <a:t> </a:t>
            </a:r>
            <a:r>
              <a:rPr lang="hu-HU" dirty="0" err="1"/>
              <a:t>identifiers</a:t>
            </a:r>
            <a:r>
              <a:rPr lang="hu-HU" dirty="0"/>
              <a:t> (Rendkívül hosszú azonosítók)</a:t>
            </a:r>
          </a:p>
          <a:p>
            <a:pPr lvl="3"/>
            <a:r>
              <a:rPr lang="hu-HU" dirty="0" err="1"/>
              <a:t>Excessively</a:t>
            </a:r>
            <a:r>
              <a:rPr lang="hu-HU" dirty="0"/>
              <a:t> </a:t>
            </a:r>
            <a:r>
              <a:rPr lang="hu-HU" dirty="0" err="1"/>
              <a:t>short</a:t>
            </a:r>
            <a:r>
              <a:rPr lang="hu-HU" dirty="0"/>
              <a:t> </a:t>
            </a:r>
            <a:r>
              <a:rPr lang="hu-HU" dirty="0" err="1"/>
              <a:t>identifiers</a:t>
            </a:r>
            <a:r>
              <a:rPr lang="hu-HU" dirty="0"/>
              <a:t> (Rendkívül rövid, beszédtelen azonosítók)</a:t>
            </a:r>
          </a:p>
          <a:p>
            <a:pPr lvl="3"/>
            <a:r>
              <a:rPr lang="hu-HU" dirty="0" err="1"/>
              <a:t>Excessive</a:t>
            </a:r>
            <a:r>
              <a:rPr lang="hu-HU" dirty="0"/>
              <a:t> </a:t>
            </a:r>
            <a:r>
              <a:rPr lang="hu-HU" dirty="0" err="1"/>
              <a:t>return</a:t>
            </a:r>
            <a:r>
              <a:rPr lang="hu-HU" dirty="0"/>
              <a:t> of </a:t>
            </a:r>
            <a:r>
              <a:rPr lang="hu-HU" dirty="0" err="1"/>
              <a:t>data</a:t>
            </a:r>
            <a:endParaRPr lang="hu-HU" dirty="0"/>
          </a:p>
          <a:p>
            <a:pPr lvl="3"/>
            <a:endParaRPr lang="hu-HU" dirty="0"/>
          </a:p>
          <a:p>
            <a:pPr lvl="3"/>
            <a:endParaRPr lang="hu-HU" dirty="0"/>
          </a:p>
          <a:p>
            <a:pPr lvl="3"/>
            <a:endParaRPr lang="hu-HU" dirty="0"/>
          </a:p>
        </p:txBody>
      </p:sp>
    </p:spTree>
    <p:extLst>
      <p:ext uri="{BB962C8B-B14F-4D97-AF65-F5344CB8AC3E}">
        <p14:creationId xmlns:p14="http://schemas.microsoft.com/office/powerpoint/2010/main" val="2965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83297"/>
            <a:ext cx="7886700" cy="384719"/>
          </a:xfrm>
        </p:spPr>
        <p:txBody>
          <a:bodyPr>
            <a:noAutofit/>
          </a:bodyPr>
          <a:lstStyle/>
          <a:p>
            <a:r>
              <a:rPr lang="hu-HU" sz="2400" dirty="0"/>
              <a:t>Irányelvek vs. Minták</a:t>
            </a:r>
          </a:p>
        </p:txBody>
      </p:sp>
      <p:sp>
        <p:nvSpPr>
          <p:cNvPr id="3" name="Tartalom helye 2"/>
          <p:cNvSpPr>
            <a:spLocks noGrp="1"/>
          </p:cNvSpPr>
          <p:nvPr>
            <p:ph idx="1"/>
          </p:nvPr>
        </p:nvSpPr>
        <p:spPr/>
        <p:txBody>
          <a:bodyPr/>
          <a:lstStyle/>
          <a:p>
            <a:r>
              <a:rPr lang="hu-HU" dirty="0"/>
              <a:t>A tervezési irányelvek (SOLID)</a:t>
            </a:r>
          </a:p>
          <a:p>
            <a:pPr lvl="1"/>
            <a:r>
              <a:rPr lang="hu-HU" dirty="0"/>
              <a:t>Útmutatók összessége</a:t>
            </a:r>
          </a:p>
          <a:p>
            <a:pPr lvl="1"/>
            <a:r>
              <a:rPr lang="hu-HU" dirty="0"/>
              <a:t>Segítenek elkerülni a rossz tervezést</a:t>
            </a:r>
          </a:p>
          <a:p>
            <a:r>
              <a:rPr lang="hu-HU" dirty="0"/>
              <a:t>A tervezési minták (</a:t>
            </a:r>
            <a:r>
              <a:rPr lang="hu-HU" dirty="0" err="1"/>
              <a:t>GoF</a:t>
            </a:r>
            <a:r>
              <a:rPr lang="hu-HU" dirty="0"/>
              <a:t> </a:t>
            </a:r>
            <a:r>
              <a:rPr lang="hu-HU" dirty="0" err="1"/>
              <a:t>Patterns</a:t>
            </a:r>
            <a:r>
              <a:rPr lang="hu-HU" dirty="0"/>
              <a:t>)</a:t>
            </a:r>
          </a:p>
          <a:p>
            <a:pPr lvl="1"/>
            <a:r>
              <a:rPr lang="hu-HU" dirty="0"/>
              <a:t>Az irányelveken alapulnak</a:t>
            </a:r>
          </a:p>
          <a:p>
            <a:pPr lvl="1"/>
            <a:r>
              <a:rPr lang="hu-HU" dirty="0"/>
              <a:t>Általános újrafelhasználható megoldás egy problémára</a:t>
            </a:r>
          </a:p>
        </p:txBody>
      </p:sp>
    </p:spTree>
    <p:extLst>
      <p:ext uri="{BB962C8B-B14F-4D97-AF65-F5344CB8AC3E}">
        <p14:creationId xmlns:p14="http://schemas.microsoft.com/office/powerpoint/2010/main" val="380640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751553"/>
            <a:ext cx="4802254" cy="4087940"/>
          </a:xfrm>
        </p:spPr>
      </p:pic>
    </p:spTree>
    <p:extLst>
      <p:ext uri="{BB962C8B-B14F-4D97-AF65-F5344CB8AC3E}">
        <p14:creationId xmlns:p14="http://schemas.microsoft.com/office/powerpoint/2010/main" val="160042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SRP –</a:t>
            </a:r>
            <a:r>
              <a:rPr lang="hu-HU" dirty="0" err="1">
                <a:latin typeface="+mj-lt"/>
              </a:rPr>
              <a:t>Single</a:t>
            </a:r>
            <a:r>
              <a:rPr lang="hu-HU" dirty="0">
                <a:latin typeface="+mj-lt"/>
              </a:rPr>
              <a:t> </a:t>
            </a:r>
            <a:r>
              <a:rPr lang="hu-HU" dirty="0" err="1">
                <a:latin typeface="+mj-lt"/>
              </a:rPr>
              <a:t>Responsibility</a:t>
            </a:r>
            <a:r>
              <a:rPr lang="hu-HU" dirty="0">
                <a:latin typeface="+mj-lt"/>
              </a:rPr>
              <a:t> </a:t>
            </a:r>
            <a:r>
              <a:rPr lang="hu-HU" dirty="0" err="1">
                <a:latin typeface="+mj-lt"/>
              </a:rPr>
              <a:t>Principle</a:t>
            </a:r>
            <a:endParaRPr lang="hu-HU" dirty="0">
              <a:latin typeface="+mj-lt"/>
            </a:endParaRPr>
          </a:p>
        </p:txBody>
      </p:sp>
      <p:sp>
        <p:nvSpPr>
          <p:cNvPr id="4" name="TextBox 3"/>
          <p:cNvSpPr txBox="1"/>
          <p:nvPr/>
        </p:nvSpPr>
        <p:spPr>
          <a:xfrm>
            <a:off x="238898" y="1500854"/>
            <a:ext cx="4308220" cy="2585323"/>
          </a:xfrm>
          <a:prstGeom prst="rect">
            <a:avLst/>
          </a:prstGeom>
          <a:noFill/>
        </p:spPr>
        <p:txBody>
          <a:bodyPr wrap="square" rtlCol="0">
            <a:spAutoFit/>
          </a:bodyPr>
          <a:lstStyle/>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en-US" dirty="0"/>
              <a:t>A class should have one, and only one, reason to change</a:t>
            </a:r>
            <a:br>
              <a:rPr lang="hu-HU" dirty="0"/>
            </a:br>
            <a:r>
              <a:rPr lang="hu-HU" dirty="0"/>
              <a:t>	</a:t>
            </a:r>
            <a:r>
              <a:rPr lang="en-US" dirty="0"/>
              <a:t>Robert C. Martin – 2002</a:t>
            </a:r>
            <a:endParaRPr lang="hu-HU" dirty="0"/>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en-US" dirty="0"/>
              <a:t>Every class should have a single responsibility, and that responsibility should be entirely encapsulated by the class. (Wikipedia)</a:t>
            </a:r>
          </a:p>
        </p:txBody>
      </p:sp>
      <p:pic>
        <p:nvPicPr>
          <p:cNvPr id="5" name="Picture 4"/>
          <p:cNvPicPr>
            <a:picLocks noChangeAspect="1"/>
          </p:cNvPicPr>
          <p:nvPr/>
        </p:nvPicPr>
        <p:blipFill>
          <a:blip r:embed="rId2"/>
          <a:stretch>
            <a:fillRect/>
          </a:stretch>
        </p:blipFill>
        <p:spPr>
          <a:xfrm>
            <a:off x="5478819" y="1500854"/>
            <a:ext cx="3513509" cy="2807418"/>
          </a:xfrm>
          <a:prstGeom prst="rect">
            <a:avLst/>
          </a:prstGeom>
        </p:spPr>
      </p:pic>
    </p:spTree>
    <p:extLst>
      <p:ext uri="{BB962C8B-B14F-4D97-AF65-F5344CB8AC3E}">
        <p14:creationId xmlns:p14="http://schemas.microsoft.com/office/powerpoint/2010/main" val="303343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Java EE –</a:t>
            </a:r>
            <a:br>
              <a:rPr lang="hu-HU" sz="1800" dirty="0"/>
            </a:br>
            <a:r>
              <a:rPr lang="hu-HU" sz="1800" dirty="0"/>
              <a:t>SOLID</a:t>
            </a:r>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a:latin typeface="+mj-lt"/>
              </a:rPr>
              <a:t>SRP tanácsok</a:t>
            </a:r>
          </a:p>
        </p:txBody>
      </p:sp>
      <p:sp>
        <p:nvSpPr>
          <p:cNvPr id="4" name="TextBox 3"/>
          <p:cNvSpPr txBox="1"/>
          <p:nvPr/>
        </p:nvSpPr>
        <p:spPr>
          <a:xfrm>
            <a:off x="238898" y="1500854"/>
            <a:ext cx="8626242" cy="2585323"/>
          </a:xfrm>
          <a:prstGeom prst="rect">
            <a:avLst/>
          </a:prstGeom>
          <a:noFill/>
        </p:spPr>
        <p:txBody>
          <a:bodyPr wrap="square" rtlCol="0">
            <a:spAutoFit/>
          </a:bodyPr>
          <a:lstStyle/>
          <a:p>
            <a:pPr marL="285750" indent="-285750">
              <a:buFont typeface="Arial" panose="020B0604020202020204" pitchFamily="34" charset="0"/>
              <a:buChar char="•"/>
            </a:pPr>
            <a:r>
              <a:rPr lang="hu-HU" dirty="0"/>
              <a:t>Ha egy osztályt nem tudsz elnevezni a benne lévő funkcionalitások alapján, akkor valószínűleg túl sok mindent csinál</a:t>
            </a:r>
          </a:p>
          <a:p>
            <a:pPr marL="285750" indent="-285750">
              <a:buFont typeface="Arial" panose="020B0604020202020204" pitchFamily="34" charset="0"/>
              <a:buChar char="•"/>
            </a:pPr>
            <a:r>
              <a:rPr lang="hu-HU" dirty="0"/>
              <a:t>Ügyeljünk rá, hogy ne tervezzünk és ne implementáljunk GOD osztályt</a:t>
            </a:r>
          </a:p>
          <a:p>
            <a:pPr marL="285750" indent="-285750">
              <a:buFont typeface="Arial" panose="020B0604020202020204" pitchFamily="34" charset="0"/>
              <a:buChar char="•"/>
            </a:pPr>
            <a:r>
              <a:rPr lang="hu-HU" dirty="0"/>
              <a:t>Több osztály nem feltétlenül jelent nagyobb komplexitást</a:t>
            </a:r>
          </a:p>
          <a:p>
            <a:pPr marL="285750" indent="-285750">
              <a:buFont typeface="Arial" panose="020B0604020202020204" pitchFamily="34" charset="0"/>
              <a:buChar char="•"/>
            </a:pPr>
            <a:r>
              <a:rPr lang="hu-HU" dirty="0"/>
              <a:t>Ha egy metódus több dologért felelős, emeljük ki a felelőségeket külön-külön metódusokba</a:t>
            </a:r>
          </a:p>
          <a:p>
            <a:pPr marL="285750" indent="-285750">
              <a:buFont typeface="Arial" panose="020B0604020202020204" pitchFamily="34" charset="0"/>
              <a:buChar char="•"/>
            </a:pPr>
            <a:r>
              <a:rPr lang="hu-HU" dirty="0"/>
              <a:t>Ha egy osztály több dologért felelős, akkor a nem odaillő metódusokat emeljük ki külön osztályokba, és használjuk az új osztályok példányait a metódusok helyén</a:t>
            </a:r>
          </a:p>
          <a:p>
            <a:pPr marL="285750" indent="-285750">
              <a:buFont typeface="Arial" panose="020B0604020202020204" pitchFamily="34" charset="0"/>
              <a:buChar char="•"/>
            </a:pPr>
            <a:r>
              <a:rPr lang="hu-HU" dirty="0"/>
              <a:t>Ne példányosítsunk ha nem feltétlenül szükséges</a:t>
            </a:r>
          </a:p>
        </p:txBody>
      </p:sp>
    </p:spTree>
    <p:extLst>
      <p:ext uri="{BB962C8B-B14F-4D97-AF65-F5344CB8AC3E}">
        <p14:creationId xmlns:p14="http://schemas.microsoft.com/office/powerpoint/2010/main" val="1018853063"/>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2250</TotalTime>
  <Words>776</Words>
  <Application>Microsoft Office PowerPoint</Application>
  <PresentationFormat>Diavetítés a képernyőre (16:9 oldalarány)</PresentationFormat>
  <Paragraphs>123</Paragraphs>
  <Slides>19</Slides>
  <Notes>1</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19</vt:i4>
      </vt:variant>
    </vt:vector>
  </HeadingPairs>
  <TitlesOfParts>
    <vt:vector size="23" baseType="lpstr">
      <vt:lpstr>Arial</vt:lpstr>
      <vt:lpstr>Calibri</vt:lpstr>
      <vt:lpstr>Calibri Light</vt:lpstr>
      <vt:lpstr>Office-téma</vt:lpstr>
      <vt:lpstr>PowerPoint-bemutató</vt:lpstr>
      <vt:lpstr>Tervezés és architektúra</vt:lpstr>
      <vt:lpstr>OOP alapok</vt:lpstr>
      <vt:lpstr>A rossz tervezés jellemzői</vt:lpstr>
      <vt:lpstr>OOP alapok – Code Smells</vt:lpstr>
      <vt:lpstr>Irányelvek vs. Minták</vt:lpstr>
      <vt:lpstr>PowerPoint-bemutató</vt:lpstr>
      <vt:lpstr>Java EE – SOLID</vt:lpstr>
      <vt:lpstr>Java EE – SOLID</vt:lpstr>
      <vt:lpstr>Felelősségek</vt:lpstr>
      <vt:lpstr>Java EE – SOLID</vt:lpstr>
      <vt:lpstr>Java EE – SOLID</vt:lpstr>
      <vt:lpstr>Java EE – SOLID</vt:lpstr>
      <vt:lpstr>Java EE – SOLID</vt:lpstr>
      <vt:lpstr>Java EE – SOLID</vt:lpstr>
      <vt:lpstr>Java EE – SOLID</vt:lpstr>
      <vt:lpstr>Java EE – SOLID</vt:lpstr>
      <vt:lpstr>Java EE – SOLID</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ikantik@gmail.com</cp:lastModifiedBy>
  <cp:revision>202</cp:revision>
  <dcterms:created xsi:type="dcterms:W3CDTF">2015-01-25T18:30:45Z</dcterms:created>
  <dcterms:modified xsi:type="dcterms:W3CDTF">2016-07-06T18:47:24Z</dcterms:modified>
</cp:coreProperties>
</file>