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1" r:id="rId4"/>
    <p:sldId id="282" r:id="rId5"/>
    <p:sldId id="292" r:id="rId6"/>
    <p:sldId id="293" r:id="rId7"/>
    <p:sldId id="283" r:id="rId8"/>
    <p:sldId id="284" r:id="rId9"/>
    <p:sldId id="285" r:id="rId10"/>
    <p:sldId id="287" r:id="rId11"/>
    <p:sldId id="286" r:id="rId12"/>
    <p:sldId id="289" r:id="rId13"/>
    <p:sldId id="290" r:id="rId14"/>
    <p:sldId id="291" r:id="rId15"/>
    <p:sldId id="258" r:id="rId16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4501D-7651-4BAC-A72B-AC151CC9DF4E}" type="doc">
      <dgm:prSet loTypeId="urn:microsoft.com/office/officeart/2005/8/layout/default#7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C2E919D-1D38-47F9-9F4C-951BB6DA456A}">
      <dgm:prSet phldrT="[Text]"/>
      <dgm:spPr/>
      <dgm:t>
        <a:bodyPr/>
        <a:lstStyle/>
        <a:p>
          <a:r>
            <a:rPr lang="hu-HU" dirty="0"/>
            <a:t>Jobb kód minőséget biztosít</a:t>
          </a:r>
          <a:endParaRPr lang="en-US" dirty="0"/>
        </a:p>
      </dgm:t>
    </dgm:pt>
    <dgm:pt modelId="{78B7DE33-4938-43CC-AF1C-ADEB1E974489}" type="parTrans" cxnId="{CC5DC0FD-2DB7-445F-A2BC-4A2F98A52661}">
      <dgm:prSet/>
      <dgm:spPr/>
      <dgm:t>
        <a:bodyPr/>
        <a:lstStyle/>
        <a:p>
          <a:endParaRPr lang="en-US"/>
        </a:p>
      </dgm:t>
    </dgm:pt>
    <dgm:pt modelId="{3BDA4EB1-EC25-4FAF-BD34-A6E1D3FB7FBF}" type="sibTrans" cxnId="{CC5DC0FD-2DB7-445F-A2BC-4A2F98A52661}">
      <dgm:prSet/>
      <dgm:spPr/>
      <dgm:t>
        <a:bodyPr/>
        <a:lstStyle/>
        <a:p>
          <a:endParaRPr lang="en-US"/>
        </a:p>
      </dgm:t>
    </dgm:pt>
    <dgm:pt modelId="{171CFDCF-7D73-4967-A6BA-0F329A1924DF}">
      <dgm:prSet phldrT="[Text]"/>
      <dgm:spPr/>
      <dgm:t>
        <a:bodyPr/>
        <a:lstStyle/>
        <a:p>
          <a:r>
            <a:rPr lang="hu-HU" dirty="0"/>
            <a:t>Újragyártást elősegíti</a:t>
          </a:r>
          <a:endParaRPr lang="en-US" dirty="0"/>
        </a:p>
      </dgm:t>
    </dgm:pt>
    <dgm:pt modelId="{BA385177-8E5D-4233-8216-022D7867AA56}" type="parTrans" cxnId="{739DE864-92C6-4705-8888-099CF7E8F8D5}">
      <dgm:prSet/>
      <dgm:spPr/>
      <dgm:t>
        <a:bodyPr/>
        <a:lstStyle/>
        <a:p>
          <a:endParaRPr lang="en-US"/>
        </a:p>
      </dgm:t>
    </dgm:pt>
    <dgm:pt modelId="{E3E7A76F-6DA7-4894-B6A9-FCE4F924AAB1}" type="sibTrans" cxnId="{739DE864-92C6-4705-8888-099CF7E8F8D5}">
      <dgm:prSet/>
      <dgm:spPr/>
      <dgm:t>
        <a:bodyPr/>
        <a:lstStyle/>
        <a:p>
          <a:endParaRPr lang="en-US"/>
        </a:p>
      </dgm:t>
    </dgm:pt>
    <dgm:pt modelId="{CA84AD98-C44C-4933-95C3-4DC3C217FA5D}">
      <dgm:prSet phldrT="[Text]"/>
      <dgm:spPr/>
      <dgm:t>
        <a:bodyPr/>
        <a:lstStyle/>
        <a:p>
          <a:r>
            <a:rPr lang="hu-HU" dirty="0"/>
            <a:t>Újrafelhasználható kódot biztosít</a:t>
          </a:r>
          <a:endParaRPr lang="en-US" dirty="0"/>
        </a:p>
      </dgm:t>
    </dgm:pt>
    <dgm:pt modelId="{4AF9AAA8-0464-4879-8E05-36974419A9AA}" type="parTrans" cxnId="{CF762B7D-5995-4342-8F67-D38391510715}">
      <dgm:prSet/>
      <dgm:spPr/>
      <dgm:t>
        <a:bodyPr/>
        <a:lstStyle/>
        <a:p>
          <a:endParaRPr lang="en-US"/>
        </a:p>
      </dgm:t>
    </dgm:pt>
    <dgm:pt modelId="{4367E029-578B-4080-818B-BBCA62123B47}" type="sibTrans" cxnId="{CF762B7D-5995-4342-8F67-D38391510715}">
      <dgm:prSet/>
      <dgm:spPr/>
      <dgm:t>
        <a:bodyPr/>
        <a:lstStyle/>
        <a:p>
          <a:endParaRPr lang="en-US"/>
        </a:p>
      </dgm:t>
    </dgm:pt>
    <dgm:pt modelId="{4EE8C4C6-A466-4894-B4E6-12D4B050DCCA}" type="pres">
      <dgm:prSet presAssocID="{6B24501D-7651-4BAC-A72B-AC151CC9DF4E}" presName="diagram" presStyleCnt="0">
        <dgm:presLayoutVars>
          <dgm:dir/>
          <dgm:resizeHandles val="exact"/>
        </dgm:presLayoutVars>
      </dgm:prSet>
      <dgm:spPr/>
    </dgm:pt>
    <dgm:pt modelId="{1411A284-3126-40A3-9865-6C3E8C29C6D1}" type="pres">
      <dgm:prSet presAssocID="{FC2E919D-1D38-47F9-9F4C-951BB6DA456A}" presName="node" presStyleLbl="node1" presStyleIdx="0" presStyleCnt="3">
        <dgm:presLayoutVars>
          <dgm:bulletEnabled val="1"/>
        </dgm:presLayoutVars>
      </dgm:prSet>
      <dgm:spPr/>
    </dgm:pt>
    <dgm:pt modelId="{9AFD15D9-49FC-4A57-B8BB-23A1B0858160}" type="pres">
      <dgm:prSet presAssocID="{3BDA4EB1-EC25-4FAF-BD34-A6E1D3FB7FBF}" presName="sibTrans" presStyleCnt="0"/>
      <dgm:spPr/>
    </dgm:pt>
    <dgm:pt modelId="{39C3B2C7-7C2F-4CF8-822E-DD500E4BF873}" type="pres">
      <dgm:prSet presAssocID="{CA84AD98-C44C-4933-95C3-4DC3C217FA5D}" presName="node" presStyleLbl="node1" presStyleIdx="1" presStyleCnt="3">
        <dgm:presLayoutVars>
          <dgm:bulletEnabled val="1"/>
        </dgm:presLayoutVars>
      </dgm:prSet>
      <dgm:spPr/>
    </dgm:pt>
    <dgm:pt modelId="{F3B0DDE3-824B-4E22-85C6-E58E9FA47762}" type="pres">
      <dgm:prSet presAssocID="{4367E029-578B-4080-818B-BBCA62123B47}" presName="sibTrans" presStyleCnt="0"/>
      <dgm:spPr/>
    </dgm:pt>
    <dgm:pt modelId="{75C865E3-D699-40C7-AE44-E0B932042154}" type="pres">
      <dgm:prSet presAssocID="{171CFDCF-7D73-4967-A6BA-0F329A192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739DE864-92C6-4705-8888-099CF7E8F8D5}" srcId="{6B24501D-7651-4BAC-A72B-AC151CC9DF4E}" destId="{171CFDCF-7D73-4967-A6BA-0F329A1924DF}" srcOrd="2" destOrd="0" parTransId="{BA385177-8E5D-4233-8216-022D7867AA56}" sibTransId="{E3E7A76F-6DA7-4894-B6A9-FCE4F924AAB1}"/>
    <dgm:cxn modelId="{FCF25E18-E24A-46CD-BEA9-B87BC7BC0344}" type="presOf" srcId="{CA84AD98-C44C-4933-95C3-4DC3C217FA5D}" destId="{39C3B2C7-7C2F-4CF8-822E-DD500E4BF873}" srcOrd="0" destOrd="0" presId="urn:microsoft.com/office/officeart/2005/8/layout/default#7"/>
    <dgm:cxn modelId="{92F641E0-BC8F-4EEB-A947-0E6CDE9FAED0}" type="presOf" srcId="{6B24501D-7651-4BAC-A72B-AC151CC9DF4E}" destId="{4EE8C4C6-A466-4894-B4E6-12D4B050DCCA}" srcOrd="0" destOrd="0" presId="urn:microsoft.com/office/officeart/2005/8/layout/default#7"/>
    <dgm:cxn modelId="{D405AA0B-0A47-447D-B7AD-B9D5E8B8FEE6}" type="presOf" srcId="{FC2E919D-1D38-47F9-9F4C-951BB6DA456A}" destId="{1411A284-3126-40A3-9865-6C3E8C29C6D1}" srcOrd="0" destOrd="0" presId="urn:microsoft.com/office/officeart/2005/8/layout/default#7"/>
    <dgm:cxn modelId="{CC5DC0FD-2DB7-445F-A2BC-4A2F98A52661}" srcId="{6B24501D-7651-4BAC-A72B-AC151CC9DF4E}" destId="{FC2E919D-1D38-47F9-9F4C-951BB6DA456A}" srcOrd="0" destOrd="0" parTransId="{78B7DE33-4938-43CC-AF1C-ADEB1E974489}" sibTransId="{3BDA4EB1-EC25-4FAF-BD34-A6E1D3FB7FBF}"/>
    <dgm:cxn modelId="{CF762B7D-5995-4342-8F67-D38391510715}" srcId="{6B24501D-7651-4BAC-A72B-AC151CC9DF4E}" destId="{CA84AD98-C44C-4933-95C3-4DC3C217FA5D}" srcOrd="1" destOrd="0" parTransId="{4AF9AAA8-0464-4879-8E05-36974419A9AA}" sibTransId="{4367E029-578B-4080-818B-BBCA62123B47}"/>
    <dgm:cxn modelId="{51687C75-D3C7-435E-827B-CC04F47788C3}" type="presOf" srcId="{171CFDCF-7D73-4967-A6BA-0F329A1924DF}" destId="{75C865E3-D699-40C7-AE44-E0B932042154}" srcOrd="0" destOrd="0" presId="urn:microsoft.com/office/officeart/2005/8/layout/default#7"/>
    <dgm:cxn modelId="{99A24C3F-0F51-44E0-AFAF-573D2035CEBE}" type="presParOf" srcId="{4EE8C4C6-A466-4894-B4E6-12D4B050DCCA}" destId="{1411A284-3126-40A3-9865-6C3E8C29C6D1}" srcOrd="0" destOrd="0" presId="urn:microsoft.com/office/officeart/2005/8/layout/default#7"/>
    <dgm:cxn modelId="{69CD8404-3C94-4159-8E51-EAFACB7B0C4D}" type="presParOf" srcId="{4EE8C4C6-A466-4894-B4E6-12D4B050DCCA}" destId="{9AFD15D9-49FC-4A57-B8BB-23A1B0858160}" srcOrd="1" destOrd="0" presId="urn:microsoft.com/office/officeart/2005/8/layout/default#7"/>
    <dgm:cxn modelId="{4BBF8A53-6EC0-4FB3-B4EC-84AE7F6AA0F4}" type="presParOf" srcId="{4EE8C4C6-A466-4894-B4E6-12D4B050DCCA}" destId="{39C3B2C7-7C2F-4CF8-822E-DD500E4BF873}" srcOrd="2" destOrd="0" presId="urn:microsoft.com/office/officeart/2005/8/layout/default#7"/>
    <dgm:cxn modelId="{DB4E1D23-ED3A-4B55-AD17-2F46D40DB164}" type="presParOf" srcId="{4EE8C4C6-A466-4894-B4E6-12D4B050DCCA}" destId="{F3B0DDE3-824B-4E22-85C6-E58E9FA47762}" srcOrd="3" destOrd="0" presId="urn:microsoft.com/office/officeart/2005/8/layout/default#7"/>
    <dgm:cxn modelId="{98052A99-D6EE-42DB-AFCB-D516FDBD6CB2}" type="presParOf" srcId="{4EE8C4C6-A466-4894-B4E6-12D4B050DCCA}" destId="{75C865E3-D699-40C7-AE44-E0B932042154}" srcOrd="4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A284-3126-40A3-9865-6C3E8C29C6D1}">
      <dsp:nvSpPr>
        <dsp:cNvPr id="0" name=""/>
        <dsp:cNvSpPr/>
      </dsp:nvSpPr>
      <dsp:spPr>
        <a:xfrm>
          <a:off x="0" y="875814"/>
          <a:ext cx="2591313" cy="15547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Jobb kód minőséget biztosít</a:t>
          </a:r>
          <a:endParaRPr lang="en-US" sz="2500" kern="1200" dirty="0"/>
        </a:p>
      </dsp:txBody>
      <dsp:txXfrm>
        <a:off x="0" y="875814"/>
        <a:ext cx="2591313" cy="1554788"/>
      </dsp:txXfrm>
    </dsp:sp>
    <dsp:sp modelId="{39C3B2C7-7C2F-4CF8-822E-DD500E4BF873}">
      <dsp:nvSpPr>
        <dsp:cNvPr id="0" name=""/>
        <dsp:cNvSpPr/>
      </dsp:nvSpPr>
      <dsp:spPr>
        <a:xfrm>
          <a:off x="2850444" y="875814"/>
          <a:ext cx="2591313" cy="15547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Újrafelhasználható kódot biztosít</a:t>
          </a:r>
          <a:endParaRPr lang="en-US" sz="2500" kern="1200" dirty="0"/>
        </a:p>
      </dsp:txBody>
      <dsp:txXfrm>
        <a:off x="2850444" y="875814"/>
        <a:ext cx="2591313" cy="1554788"/>
      </dsp:txXfrm>
    </dsp:sp>
    <dsp:sp modelId="{75C865E3-D699-40C7-AE44-E0B932042154}">
      <dsp:nvSpPr>
        <dsp:cNvPr id="0" name=""/>
        <dsp:cNvSpPr/>
      </dsp:nvSpPr>
      <dsp:spPr>
        <a:xfrm>
          <a:off x="5700889" y="875814"/>
          <a:ext cx="2591313" cy="15547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Újragyártást elősegíti</a:t>
          </a:r>
          <a:endParaRPr lang="en-US" sz="2500" kern="1200" dirty="0"/>
        </a:p>
      </dsp:txBody>
      <dsp:txXfrm>
        <a:off x="5700889" y="875814"/>
        <a:ext cx="2591313" cy="1554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unit/index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/>
              <a:t>Java EE –</a:t>
            </a:r>
            <a:br>
              <a:rPr lang="hu-HU" dirty="0"/>
            </a:br>
            <a:r>
              <a:rPr lang="hu-HU" dirty="0" err="1"/>
              <a:t>JUnit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Egy unit teszt metódus felépítése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429517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Given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Preparing</a:t>
            </a:r>
            <a:r>
              <a:rPr lang="hu-HU" dirty="0"/>
              <a:t> </a:t>
            </a:r>
            <a:r>
              <a:rPr lang="hu-HU" dirty="0" err="1"/>
              <a:t>context</a:t>
            </a:r>
            <a:r>
              <a:rPr lang="hu-HU" dirty="0"/>
              <a:t> (</a:t>
            </a:r>
            <a:r>
              <a:rPr lang="hu-HU" dirty="0" err="1"/>
              <a:t>system</a:t>
            </a:r>
            <a:r>
              <a:rPr lang="hu-HU" dirty="0"/>
              <a:t>/unit </a:t>
            </a:r>
            <a:r>
              <a:rPr lang="hu-HU" dirty="0" err="1"/>
              <a:t>under</a:t>
            </a:r>
            <a:r>
              <a:rPr lang="hu-HU" dirty="0"/>
              <a:t> test, </a:t>
            </a:r>
            <a:r>
              <a:rPr lang="hu-HU" dirty="0" err="1"/>
              <a:t>dependencies</a:t>
            </a:r>
            <a:r>
              <a:rPr lang="hu-HU" dirty="0"/>
              <a:t>, input </a:t>
            </a:r>
            <a:r>
              <a:rPr lang="hu-HU" dirty="0" err="1"/>
              <a:t>parameters</a:t>
            </a:r>
            <a:r>
              <a:rPr lang="hu-HU" dirty="0"/>
              <a:t>, 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Preparing</a:t>
            </a:r>
            <a:r>
              <a:rPr lang="hu-HU" dirty="0"/>
              <a:t> </a:t>
            </a:r>
            <a:r>
              <a:rPr lang="hu-HU" dirty="0" err="1"/>
              <a:t>assumptions</a:t>
            </a:r>
            <a:r>
              <a:rPr lang="hu-HU" dirty="0"/>
              <a:t> (</a:t>
            </a:r>
            <a:r>
              <a:rPr lang="hu-HU" dirty="0" err="1"/>
              <a:t>setting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stubs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When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challenge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Then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validate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 and/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behavior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7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Egy unit teszt metódus felépítése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7" y="1500854"/>
            <a:ext cx="87235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@Test</a:t>
            </a:r>
          </a:p>
          <a:p>
            <a:r>
              <a:rPr lang="en-US" sz="1400" b="1" dirty="0"/>
              <a:t>public void </a:t>
            </a:r>
            <a:r>
              <a:rPr lang="en-US" sz="1400" b="1" dirty="0" err="1"/>
              <a:t>getValueShouldReturnTheSumOfLeftAndRightExpression</a:t>
            </a:r>
            <a:r>
              <a:rPr lang="en-US" sz="1400" b="1" dirty="0"/>
              <a:t>() {</a:t>
            </a:r>
          </a:p>
          <a:p>
            <a:pPr lvl="1"/>
            <a:r>
              <a:rPr lang="en-US" sz="1400" dirty="0"/>
              <a:t>// Given</a:t>
            </a:r>
          </a:p>
          <a:p>
            <a:pPr lvl="1"/>
            <a:r>
              <a:rPr lang="en-US" sz="1400" b="1" dirty="0"/>
              <a:t>final Expression left = </a:t>
            </a:r>
            <a:r>
              <a:rPr lang="en-US" sz="1400" b="1" i="1" dirty="0"/>
              <a:t>LITERAL_1;</a:t>
            </a:r>
          </a:p>
          <a:p>
            <a:pPr lvl="1"/>
            <a:r>
              <a:rPr lang="en-US" sz="1400" b="1" dirty="0"/>
              <a:t>final Expression right = </a:t>
            </a:r>
            <a:r>
              <a:rPr lang="en-US" sz="1400" b="1" i="1" dirty="0"/>
              <a:t>LITERAL_2;</a:t>
            </a:r>
          </a:p>
          <a:p>
            <a:pPr lvl="1"/>
            <a:r>
              <a:rPr lang="en-US" sz="1400" b="1" dirty="0"/>
              <a:t>final </a:t>
            </a:r>
            <a:r>
              <a:rPr lang="en-US" sz="1400" b="1" dirty="0" err="1"/>
              <a:t>int</a:t>
            </a:r>
            <a:r>
              <a:rPr lang="en-US" sz="1400" b="1" dirty="0"/>
              <a:t> expected = 3;</a:t>
            </a:r>
          </a:p>
          <a:p>
            <a:pPr lvl="1"/>
            <a:r>
              <a:rPr lang="en-US" sz="1400" b="1" dirty="0"/>
              <a:t>final Addition </a:t>
            </a:r>
            <a:r>
              <a:rPr lang="en-US" sz="1400" b="1" dirty="0" err="1"/>
              <a:t>underTest</a:t>
            </a:r>
            <a:r>
              <a:rPr lang="en-US" sz="1400" b="1" dirty="0"/>
              <a:t> = new Addition(left, right);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When</a:t>
            </a:r>
          </a:p>
          <a:p>
            <a:pPr lvl="1"/>
            <a:r>
              <a:rPr lang="en-US" sz="1400" b="1" dirty="0" err="1"/>
              <a:t>int</a:t>
            </a:r>
            <a:r>
              <a:rPr lang="en-US" sz="1400" b="1" dirty="0"/>
              <a:t> result = </a:t>
            </a:r>
            <a:r>
              <a:rPr lang="en-US" sz="1400" b="1" dirty="0" err="1"/>
              <a:t>underTest.getValue</a:t>
            </a:r>
            <a:r>
              <a:rPr lang="en-US" sz="1400" b="1" dirty="0"/>
              <a:t>();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Then</a:t>
            </a:r>
          </a:p>
          <a:p>
            <a:pPr lvl="1"/>
            <a:r>
              <a:rPr lang="en-US" sz="1400" i="1" dirty="0" err="1"/>
              <a:t>assertEquals</a:t>
            </a:r>
            <a:r>
              <a:rPr lang="en-US" sz="1400" i="1" dirty="0"/>
              <a:t>(expected, result);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55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Hány teszt metódus kell egy konkrét metódushoz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Ciklomatikus</a:t>
            </a:r>
            <a:r>
              <a:rPr lang="hu-HU" dirty="0"/>
              <a:t> komplexitás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b="1" dirty="0" err="1"/>
              <a:t>if</a:t>
            </a:r>
            <a:r>
              <a:rPr lang="hu-HU" dirty="0"/>
              <a:t>, </a:t>
            </a:r>
            <a:r>
              <a:rPr lang="hu-HU" b="1" dirty="0" err="1"/>
              <a:t>switch</a:t>
            </a:r>
            <a:r>
              <a:rPr lang="hu-HU" dirty="0"/>
              <a:t>, </a:t>
            </a:r>
            <a:r>
              <a:rPr lang="hu-HU" b="1" dirty="0" err="1"/>
              <a:t>case</a:t>
            </a:r>
            <a:r>
              <a:rPr lang="hu-HU" dirty="0"/>
              <a:t> and </a:t>
            </a:r>
            <a:r>
              <a:rPr lang="hu-HU" b="1" dirty="0" err="1"/>
              <a:t>default</a:t>
            </a:r>
            <a:r>
              <a:rPr lang="hu-HU" dirty="0"/>
              <a:t> </a:t>
            </a:r>
            <a:r>
              <a:rPr lang="hu-HU" dirty="0" err="1"/>
              <a:t>keywords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b="1" dirty="0"/>
              <a:t>&amp;&amp;</a:t>
            </a:r>
            <a:r>
              <a:rPr lang="hu-HU" dirty="0"/>
              <a:t>, </a:t>
            </a:r>
            <a:r>
              <a:rPr lang="hu-HU" b="1" dirty="0"/>
              <a:t>||</a:t>
            </a:r>
            <a:r>
              <a:rPr lang="hu-HU" dirty="0"/>
              <a:t>, </a:t>
            </a:r>
            <a:r>
              <a:rPr lang="hu-HU" b="1" dirty="0"/>
              <a:t>?</a:t>
            </a:r>
            <a:r>
              <a:rPr lang="hu-HU" dirty="0"/>
              <a:t> and </a:t>
            </a:r>
            <a:r>
              <a:rPr lang="hu-HU" b="1" dirty="0"/>
              <a:t>:</a:t>
            </a:r>
            <a:r>
              <a:rPr lang="hu-HU" dirty="0"/>
              <a:t>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b="1" dirty="0" err="1"/>
              <a:t>catch</a:t>
            </a:r>
            <a:r>
              <a:rPr lang="hu-HU" dirty="0"/>
              <a:t>, </a:t>
            </a:r>
            <a:r>
              <a:rPr lang="hu-HU" b="1" dirty="0" err="1"/>
              <a:t>finally</a:t>
            </a:r>
            <a:r>
              <a:rPr lang="hu-HU" dirty="0"/>
              <a:t>, </a:t>
            </a:r>
            <a:r>
              <a:rPr lang="hu-HU" b="1" dirty="0" err="1"/>
              <a:t>throw</a:t>
            </a:r>
            <a:r>
              <a:rPr lang="hu-HU" dirty="0"/>
              <a:t>, </a:t>
            </a:r>
            <a:r>
              <a:rPr lang="hu-HU" b="1" dirty="0" err="1"/>
              <a:t>throws</a:t>
            </a:r>
            <a:r>
              <a:rPr lang="hu-HU" dirty="0"/>
              <a:t> </a:t>
            </a:r>
            <a:r>
              <a:rPr lang="hu-HU" dirty="0" err="1"/>
              <a:t>keywords</a:t>
            </a:r>
            <a:r>
              <a:rPr lang="hu-HU" dirty="0"/>
              <a:t> and </a:t>
            </a:r>
            <a:r>
              <a:rPr lang="hu-HU" b="1" dirty="0"/>
              <a:t>|</a:t>
            </a:r>
            <a:r>
              <a:rPr lang="hu-HU" dirty="0"/>
              <a:t> operator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catches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statements</a:t>
            </a:r>
            <a:r>
              <a:rPr lang="hu-HU" dirty="0"/>
              <a:t> </a:t>
            </a:r>
            <a:r>
              <a:rPr lang="hu-HU" dirty="0" err="1"/>
              <a:t>except</a:t>
            </a:r>
            <a:r>
              <a:rPr lang="hu-HU" dirty="0"/>
              <a:t> </a:t>
            </a:r>
            <a:r>
              <a:rPr lang="hu-HU" dirty="0" err="1"/>
              <a:t>last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+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called</a:t>
            </a:r>
            <a:r>
              <a:rPr lang="hu-HU" dirty="0"/>
              <a:t> </a:t>
            </a: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complexity</a:t>
            </a:r>
            <a:r>
              <a:rPr lang="hu-HU" dirty="0"/>
              <a:t> </a:t>
            </a:r>
            <a:r>
              <a:rPr lang="hu-HU" dirty="0" err="1"/>
              <a:t>number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Értéke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1-5: jó, tesztelhető és valószínűleg könnyen értelmezhető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6-10: elmegy, de nehéz tesztelni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11-től felfelé: monstrum, </a:t>
            </a:r>
            <a:r>
              <a:rPr lang="hu-HU" dirty="0" err="1"/>
              <a:t>bug</a:t>
            </a:r>
            <a:r>
              <a:rPr lang="hu-HU" dirty="0"/>
              <a:t> tanya (mert biztosan nincs unit tesztelve)</a:t>
            </a:r>
          </a:p>
        </p:txBody>
      </p:sp>
    </p:spTree>
    <p:extLst>
      <p:ext uri="{BB962C8B-B14F-4D97-AF65-F5344CB8AC3E}">
        <p14:creationId xmlns:p14="http://schemas.microsoft.com/office/powerpoint/2010/main" val="87388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Egyéb </a:t>
            </a:r>
            <a:r>
              <a:rPr lang="hu-HU" dirty="0" err="1">
                <a:latin typeface="+mj-lt"/>
              </a:rPr>
              <a:t>Junit</a:t>
            </a:r>
            <a:r>
              <a:rPr lang="hu-HU" dirty="0">
                <a:latin typeface="+mj-lt"/>
              </a:rPr>
              <a:t> annotációk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RunWith</a:t>
            </a:r>
            <a:r>
              <a:rPr lang="hu-HU" dirty="0"/>
              <a:t>(</a:t>
            </a:r>
            <a:r>
              <a:rPr lang="hu-HU" dirty="0" err="1"/>
              <a:t>aClass</a:t>
            </a:r>
            <a:r>
              <a:rPr lang="hu-HU" dirty="0"/>
              <a:t>) – futtató osztály választása, amely új funkcionalitást ad a unit teszthez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Theories</a:t>
            </a:r>
            <a:r>
              <a:rPr lang="hu-HU" dirty="0"/>
              <a:t> – @</a:t>
            </a:r>
            <a:r>
              <a:rPr lang="hu-HU" dirty="0" err="1"/>
              <a:t>DataPoint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testing megvalósítása </a:t>
            </a:r>
            <a:r>
              <a:rPr lang="hu-HU" dirty="0" err="1"/>
              <a:t>Junitban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Parameterized</a:t>
            </a:r>
            <a:r>
              <a:rPr lang="hu-HU" dirty="0"/>
              <a:t> – A teszt konstruktora általunk definiált tesztadatokat kaphat meg egyesével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Suite</a:t>
            </a:r>
            <a:r>
              <a:rPr lang="hu-HU" dirty="0"/>
              <a:t> - @</a:t>
            </a:r>
            <a:r>
              <a:rPr lang="hu-HU" dirty="0" err="1"/>
              <a:t>SuiteClasses</a:t>
            </a:r>
            <a:r>
              <a:rPr lang="hu-HU" dirty="0"/>
              <a:t> annotáció támogatása, unit teszt osztályok csoportosítására szolgálhat</a:t>
            </a:r>
          </a:p>
        </p:txBody>
      </p:sp>
    </p:spTree>
    <p:extLst>
      <p:ext uri="{BB962C8B-B14F-4D97-AF65-F5344CB8AC3E}">
        <p14:creationId xmlns:p14="http://schemas.microsoft.com/office/powerpoint/2010/main" val="252751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Egyéb </a:t>
            </a:r>
            <a:r>
              <a:rPr lang="hu-HU" dirty="0" err="1">
                <a:latin typeface="+mj-lt"/>
              </a:rPr>
              <a:t>Junit</a:t>
            </a:r>
            <a:r>
              <a:rPr lang="hu-HU" dirty="0">
                <a:latin typeface="+mj-lt"/>
              </a:rPr>
              <a:t> annotációk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3"/>
            <a:ext cx="867494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Rule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teszt adattagjaira lehet alkalmazni, ha azok megvalósítják a </a:t>
            </a:r>
            <a:r>
              <a:rPr lang="hu-HU" dirty="0" err="1"/>
              <a:t>TestRule</a:t>
            </a:r>
            <a:r>
              <a:rPr lang="hu-HU" dirty="0"/>
              <a:t> </a:t>
            </a:r>
            <a:r>
              <a:rPr lang="hu-HU" dirty="0" err="1"/>
              <a:t>interface-t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 </a:t>
            </a:r>
            <a:r>
              <a:rPr lang="hu-HU" dirty="0" err="1"/>
              <a:t>TestRule</a:t>
            </a:r>
            <a:r>
              <a:rPr lang="hu-HU" dirty="0"/>
              <a:t> példány a @Test metódus előtt és után tud beavatkozni a teszt folyamatba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@Test metódusokban használhatóak a </a:t>
            </a:r>
            <a:r>
              <a:rPr lang="hu-HU" dirty="0" err="1"/>
              <a:t>TestRule</a:t>
            </a:r>
            <a:r>
              <a:rPr lang="hu-HU" dirty="0"/>
              <a:t> példányok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TemporaryFolder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ErrorCollector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ExpectedException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ExternalResource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TestName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TestWatcher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Timeout</a:t>
            </a:r>
            <a:endParaRPr lang="hu-H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Verifier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5766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>
                <a:solidFill>
                  <a:schemeClr val="bg1"/>
                </a:solidFill>
                <a:latin typeface="+mj-lt"/>
              </a:rPr>
              <a:t>Pelsőczi</a:t>
            </a:r>
            <a:r>
              <a:rPr lang="hu-HU" sz="1500" i="1" dirty="0">
                <a:solidFill>
                  <a:schemeClr val="bg1"/>
                </a:solidFill>
                <a:latin typeface="+mj-lt"/>
              </a:rPr>
              <a:t> János Pál</a:t>
            </a:r>
          </a:p>
          <a:p>
            <a:pPr marL="0" indent="0">
              <a:buNone/>
            </a:pPr>
            <a:r>
              <a:rPr lang="hu-HU" sz="1200" i="1" dirty="0" err="1">
                <a:solidFill>
                  <a:schemeClr val="bg1"/>
                </a:solidFill>
                <a:latin typeface="+mj-lt"/>
              </a:rPr>
              <a:t>Janos.Pelsoczi</a:t>
            </a:r>
            <a:r>
              <a:rPr lang="hu-HU" sz="1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hu-HU" sz="1200" i="1" dirty="0" err="1">
                <a:solidFill>
                  <a:schemeClr val="bg1"/>
                </a:solidFill>
                <a:latin typeface="+mj-lt"/>
              </a:rPr>
              <a:t>SurveySampling.com</a:t>
            </a:r>
            <a:endParaRPr lang="hu-HU" sz="1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Unit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„</a:t>
            </a:r>
            <a:r>
              <a:rPr lang="en-US" dirty="0"/>
              <a:t>A unit test exercises the smallest piece of testable software in the application to determine whether it behaves as expected.</a:t>
            </a:r>
            <a:r>
              <a:rPr lang="hu-HU" dirty="0"/>
              <a:t>” – Martin </a:t>
            </a:r>
            <a:r>
              <a:rPr lang="hu-HU" dirty="0" err="1"/>
              <a:t>Fowler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Tests</a:t>
            </a:r>
            <a:r>
              <a:rPr lang="hu-HU" dirty="0"/>
              <a:t> a unit of </a:t>
            </a:r>
            <a:r>
              <a:rPr lang="hu-HU" dirty="0" err="1"/>
              <a:t>work</a:t>
            </a:r>
            <a:r>
              <a:rPr lang="hu-HU" dirty="0"/>
              <a:t> (</a:t>
            </a:r>
            <a:r>
              <a:rPr lang="hu-HU" dirty="0" err="1"/>
              <a:t>class</a:t>
            </a:r>
            <a:r>
              <a:rPr lang="hu-HU" dirty="0"/>
              <a:t>, </a:t>
            </a:r>
            <a:r>
              <a:rPr lang="hu-HU" dirty="0" err="1"/>
              <a:t>closely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Fast</a:t>
            </a:r>
            <a:r>
              <a:rPr lang="hu-HU" dirty="0"/>
              <a:t>, </a:t>
            </a:r>
            <a:r>
              <a:rPr lang="hu-HU" dirty="0" err="1"/>
              <a:t>repeatable</a:t>
            </a:r>
            <a:r>
              <a:rPr lang="hu-HU" dirty="0"/>
              <a:t>,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independent</a:t>
            </a:r>
            <a:r>
              <a:rPr lang="hu-HU" dirty="0"/>
              <a:t>, </a:t>
            </a:r>
            <a:r>
              <a:rPr lang="hu-HU" dirty="0" err="1"/>
              <a:t>consistent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 </a:t>
            </a:r>
            <a:r>
              <a:rPr lang="hu-HU" dirty="0" err="1"/>
              <a:t>dependencies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external</a:t>
            </a:r>
            <a:r>
              <a:rPr lang="hu-HU" dirty="0"/>
              <a:t> </a:t>
            </a:r>
            <a:r>
              <a:rPr lang="hu-HU" dirty="0" err="1"/>
              <a:t>resources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Readable</a:t>
            </a:r>
            <a:r>
              <a:rPr lang="hu-HU" dirty="0"/>
              <a:t>, </a:t>
            </a:r>
            <a:r>
              <a:rPr lang="hu-HU" dirty="0" err="1"/>
              <a:t>maintainable</a:t>
            </a:r>
            <a:r>
              <a:rPr lang="hu-HU" dirty="0"/>
              <a:t>, </a:t>
            </a:r>
            <a:r>
              <a:rPr lang="hu-HU" dirty="0" err="1"/>
              <a:t>thrustworthy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Miért kell egység tesztelés?</a:t>
            </a: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721777"/>
              </p:ext>
            </p:extLst>
          </p:nvPr>
        </p:nvGraphicFramePr>
        <p:xfrm>
          <a:off x="331305" y="1293491"/>
          <a:ext cx="8292203" cy="3306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65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JUnit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Egyik legelterjedtebb teszt keretrendszer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Nem csak unit testre használható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Széles körben támogatott (IDE </a:t>
            </a:r>
            <a:r>
              <a:rPr lang="hu-HU" dirty="0" err="1"/>
              <a:t>support</a:t>
            </a:r>
            <a:r>
              <a:rPr lang="hu-HU" dirty="0"/>
              <a:t>, </a:t>
            </a:r>
            <a:r>
              <a:rPr lang="hu-HU" dirty="0" err="1"/>
              <a:t>build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Tesztek futtatására való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Sok más teszt keretrendszer támogatja, mint futtató környezetet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Mockito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spring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test modul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http://www.tutorialspoint.com/junit/index.htm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726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4873"/>
            <a:ext cx="7886700" cy="453144"/>
          </a:xfrm>
        </p:spPr>
        <p:txBody>
          <a:bodyPr>
            <a:normAutofit/>
          </a:bodyPr>
          <a:lstStyle/>
          <a:p>
            <a:r>
              <a:rPr lang="hu-HU" sz="2400" dirty="0" err="1"/>
              <a:t>JUnit</a:t>
            </a:r>
            <a:r>
              <a:rPr lang="hu-HU" sz="2400" dirty="0"/>
              <a:t> főbb funkciói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Tesztek automatikus futtatása egyben vagy részenként</a:t>
            </a:r>
          </a:p>
          <a:p>
            <a:r>
              <a:rPr lang="hu-HU" dirty="0"/>
              <a:t>Teszteredmény-áttekintés és kijelzés</a:t>
            </a:r>
          </a:p>
          <a:p>
            <a:r>
              <a:rPr lang="hu-HU" dirty="0"/>
              <a:t>Hierarchikus tesztstruktúra-támogatás</a:t>
            </a:r>
          </a:p>
          <a:p>
            <a:r>
              <a:rPr lang="hu-HU" dirty="0"/>
              <a:t>Tesztvégrehajtás többféle felületről</a:t>
            </a:r>
          </a:p>
        </p:txBody>
      </p:sp>
    </p:spTree>
    <p:extLst>
      <p:ext uri="{BB962C8B-B14F-4D97-AF65-F5344CB8AC3E}">
        <p14:creationId xmlns:p14="http://schemas.microsoft.com/office/powerpoint/2010/main" val="88550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7551"/>
            <a:ext cx="7886700" cy="490466"/>
          </a:xfrm>
        </p:spPr>
        <p:txBody>
          <a:bodyPr>
            <a:normAutofit/>
          </a:bodyPr>
          <a:lstStyle/>
          <a:p>
            <a:r>
              <a:rPr lang="hu-HU" sz="2400" dirty="0" err="1"/>
              <a:t>JUnit</a:t>
            </a:r>
            <a:r>
              <a:rPr lang="hu-HU" sz="2400" dirty="0"/>
              <a:t> hiányosságai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Tesztek tervezése</a:t>
            </a:r>
          </a:p>
          <a:p>
            <a:r>
              <a:rPr lang="hu-HU" dirty="0"/>
              <a:t>Automatikus </a:t>
            </a:r>
            <a:r>
              <a:rPr lang="hu-HU" dirty="0" err="1"/>
              <a:t>tesztprogramgenerálás</a:t>
            </a:r>
            <a:endParaRPr lang="hu-HU" dirty="0"/>
          </a:p>
          <a:p>
            <a:r>
              <a:rPr lang="hu-HU" dirty="0"/>
              <a:t>Lefedettség és teljesítménymérés</a:t>
            </a:r>
          </a:p>
        </p:txBody>
      </p:sp>
    </p:spTree>
    <p:extLst>
      <p:ext uri="{BB962C8B-B14F-4D97-AF65-F5344CB8AC3E}">
        <p14:creationId xmlns:p14="http://schemas.microsoft.com/office/powerpoint/2010/main" val="31744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Egy teszt osztály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Legalább egy @Test annotációval ellátott paraméter nélküli </a:t>
            </a:r>
            <a:r>
              <a:rPr lang="hu-HU" dirty="0" err="1"/>
              <a:t>public</a:t>
            </a:r>
            <a:r>
              <a:rPr lang="hu-HU" dirty="0"/>
              <a:t> metódust tartalmaz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Működése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Minden @Test metódus futtatása előtt új példány az osztályból -&gt; üres paraméterlistával rendelkező konstruktor kell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példányon meghívja a @Test annotációval ellátott metódust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nem dobódott </a:t>
            </a:r>
            <a:r>
              <a:rPr lang="hu-HU" dirty="0" err="1"/>
              <a:t>java.lang.AssertionError</a:t>
            </a:r>
            <a:r>
              <a:rPr lang="hu-HU" dirty="0"/>
              <a:t> kivétel, akkor a teszt sikeres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Egyébként a teszt sikertelen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még van @Test metódus, akkor azzal folytatja ugyanezt a folyamatot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5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Junit</a:t>
            </a:r>
            <a:r>
              <a:rPr lang="hu-HU" dirty="0">
                <a:latin typeface="+mj-lt"/>
              </a:rPr>
              <a:t> életciklus annotációk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Before</a:t>
            </a:r>
            <a:r>
              <a:rPr lang="hu-HU" dirty="0"/>
              <a:t> - @Test metódus előtt futtatja, </a:t>
            </a:r>
            <a:r>
              <a:rPr lang="hu-HU" dirty="0" err="1"/>
              <a:t>inicializáció</a:t>
            </a:r>
            <a:r>
              <a:rPr lang="hu-HU" dirty="0"/>
              <a:t> kiemelésére alkalmas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After</a:t>
            </a:r>
            <a:r>
              <a:rPr lang="hu-HU" dirty="0"/>
              <a:t> - @Test metódus után futtatja, erőforrás felszabadítására alkalmas (nem unit teszt esetén)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BeforeClass</a:t>
            </a:r>
            <a:r>
              <a:rPr lang="hu-HU" dirty="0"/>
              <a:t> – statikus metódus, amely az összes @Test metódus előtt egyszer fut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AfterClass</a:t>
            </a:r>
            <a:r>
              <a:rPr lang="hu-HU" dirty="0"/>
              <a:t> – statikus metódus, amely az összes @Test metódus után fut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8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Assertion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junit.Assert</a:t>
            </a:r>
            <a:r>
              <a:rPr lang="hu-HU" dirty="0"/>
              <a:t> osztály statikus metódusai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assertNotNull</a:t>
            </a:r>
            <a:r>
              <a:rPr lang="hu-HU" dirty="0"/>
              <a:t>(</a:t>
            </a:r>
            <a:r>
              <a:rPr lang="hu-HU" dirty="0" err="1"/>
              <a:t>result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assertEquals</a:t>
            </a:r>
            <a:r>
              <a:rPr lang="hu-HU" dirty="0"/>
              <a:t>(</a:t>
            </a:r>
            <a:r>
              <a:rPr lang="hu-HU" dirty="0" err="1"/>
              <a:t>expected</a:t>
            </a:r>
            <a:r>
              <a:rPr lang="hu-HU" dirty="0"/>
              <a:t>, </a:t>
            </a:r>
            <a:r>
              <a:rPr lang="hu-HU" dirty="0" err="1"/>
              <a:t>result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assertTrue</a:t>
            </a:r>
            <a:r>
              <a:rPr lang="hu-HU" dirty="0"/>
              <a:t>(</a:t>
            </a:r>
            <a:r>
              <a:rPr lang="hu-HU" dirty="0" err="1"/>
              <a:t>result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assertThat</a:t>
            </a:r>
            <a:r>
              <a:rPr lang="hu-HU" dirty="0"/>
              <a:t>(</a:t>
            </a:r>
            <a:r>
              <a:rPr lang="hu-HU" dirty="0" err="1"/>
              <a:t>result</a:t>
            </a:r>
            <a:r>
              <a:rPr lang="hu-HU" dirty="0"/>
              <a:t>, </a:t>
            </a:r>
            <a:r>
              <a:rPr lang="hu-HU" dirty="0" err="1"/>
              <a:t>matcher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202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614</Words>
  <Application>Microsoft Office PowerPoint</Application>
  <PresentationFormat>Diavetítés a képernyőre (16:9 oldalarány)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PowerPoint-bemutató</vt:lpstr>
      <vt:lpstr>Java EE – JUnit</vt:lpstr>
      <vt:lpstr>Java EE – JUnit</vt:lpstr>
      <vt:lpstr>Java EE – JUnit</vt:lpstr>
      <vt:lpstr>JUnit főbb funkciói</vt:lpstr>
      <vt:lpstr>JUnit hiányosságai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ikantik@gmail.com</cp:lastModifiedBy>
  <cp:revision>94</cp:revision>
  <dcterms:created xsi:type="dcterms:W3CDTF">2015-01-25T18:30:45Z</dcterms:created>
  <dcterms:modified xsi:type="dcterms:W3CDTF">2016-07-06T20:07:38Z</dcterms:modified>
</cp:coreProperties>
</file>