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8" r:id="rId27"/>
    <p:sldId id="289" r:id="rId28"/>
    <p:sldId id="290" r:id="rId29"/>
    <p:sldId id="291" r:id="rId3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3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F4501-D987-4B16-B94F-AFF977438E67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1C79-DFDE-486F-A75A-2C5E17313F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63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/>
              <a:t>Java 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Dependency</a:t>
            </a:r>
            <a:r>
              <a:rPr lang="hu-HU" dirty="0" smtClean="0"/>
              <a:t> </a:t>
            </a:r>
            <a:r>
              <a:rPr lang="hu-HU" dirty="0" err="1"/>
              <a:t>injection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hu-HU" dirty="0"/>
              <a:t>A DI a függő és a használt objektum közötti absztrakt kapcsolatot valósítja meg a programozó számára transzparens módon</a:t>
            </a:r>
          </a:p>
          <a:p>
            <a:pPr lvl="0"/>
            <a:r>
              <a:rPr lang="hu-HU" dirty="0"/>
              <a:t>A függő objektum „lokálisan” – saját hatáskörében - kapja meg egy interfészen keresztül a használt objektumot</a:t>
            </a:r>
          </a:p>
          <a:p>
            <a:pPr lvl="0"/>
            <a:r>
              <a:rPr lang="hu-HU" dirty="0"/>
              <a:t>A függő objektum működése előtt minden használt objektum elérhetővé válik a használó számára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176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Dependency</a:t>
            </a:r>
            <a:r>
              <a:rPr lang="hu-HU" dirty="0" smtClean="0"/>
              <a:t> </a:t>
            </a:r>
            <a:r>
              <a:rPr lang="hu-HU" dirty="0" err="1"/>
              <a:t>injection</a:t>
            </a:r>
            <a:endParaRPr lang="hu-HU" dirty="0"/>
          </a:p>
        </p:txBody>
      </p:sp>
      <p:grpSp>
        <p:nvGrpSpPr>
          <p:cNvPr id="17" name="Csoportba foglalás 16"/>
          <p:cNvGrpSpPr/>
          <p:nvPr/>
        </p:nvGrpSpPr>
        <p:grpSpPr>
          <a:xfrm>
            <a:off x="420130" y="1315995"/>
            <a:ext cx="7320397" cy="3486475"/>
            <a:chOff x="868680" y="916497"/>
            <a:chExt cx="6871847" cy="3885973"/>
          </a:xfrm>
        </p:grpSpPr>
        <p:sp>
          <p:nvSpPr>
            <p:cNvPr id="3" name="Szabadkézi sokszög 5"/>
            <p:cNvSpPr/>
            <p:nvPr/>
          </p:nvSpPr>
          <p:spPr>
            <a:xfrm>
              <a:off x="2738305" y="3720577"/>
              <a:ext cx="3507512" cy="7700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42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Függő objektum</a:t>
              </a:r>
            </a:p>
          </p:txBody>
        </p:sp>
        <p:sp>
          <p:nvSpPr>
            <p:cNvPr id="4" name="Szabadkézi sokszög 6"/>
            <p:cNvSpPr/>
            <p:nvPr/>
          </p:nvSpPr>
          <p:spPr>
            <a:xfrm>
              <a:off x="4871063" y="916497"/>
              <a:ext cx="2869464" cy="11544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420" dirty="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Használt</a:t>
              </a:r>
              <a:br>
                <a:rPr lang="hu-HU" sz="3420" dirty="0">
                  <a:solidFill>
                    <a:srgbClr val="FFFFFF"/>
                  </a:solidFill>
                  <a:latin typeface="Arial"/>
                  <a:ea typeface=""/>
                  <a:cs typeface=""/>
                </a:rPr>
              </a:br>
              <a:r>
                <a:rPr lang="hu-HU" sz="3420" dirty="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objektum</a:t>
              </a:r>
            </a:p>
          </p:txBody>
        </p:sp>
        <p:sp>
          <p:nvSpPr>
            <p:cNvPr id="5" name="Szabadkézi sokszög 7"/>
            <p:cNvSpPr/>
            <p:nvPr/>
          </p:nvSpPr>
          <p:spPr>
            <a:xfrm>
              <a:off x="1004501" y="968969"/>
              <a:ext cx="2508760" cy="10494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82120"/>
                <a:gd name="f7" fmla="val 883996"/>
                <a:gd name="f8" fmla="val 88400"/>
                <a:gd name="f9" fmla="val 39578"/>
                <a:gd name="f10" fmla="val 1993720"/>
                <a:gd name="f11" fmla="val 2042542"/>
                <a:gd name="f12" fmla="val 795596"/>
                <a:gd name="f13" fmla="val 844418"/>
                <a:gd name="f14" fmla="+- 0 0 -90"/>
                <a:gd name="f15" fmla="*/ f3 1 2082120"/>
                <a:gd name="f16" fmla="*/ f4 1 883996"/>
                <a:gd name="f17" fmla="+- f7 0 f5"/>
                <a:gd name="f18" fmla="+- f6 0 f5"/>
                <a:gd name="f19" fmla="*/ f14 f0 1"/>
                <a:gd name="f20" fmla="*/ f18 1 2082120"/>
                <a:gd name="f21" fmla="*/ f17 1 883996"/>
                <a:gd name="f22" fmla="*/ 0 f18 1"/>
                <a:gd name="f23" fmla="*/ 88400 f17 1"/>
                <a:gd name="f24" fmla="*/ 88400 f18 1"/>
                <a:gd name="f25" fmla="*/ 0 f17 1"/>
                <a:gd name="f26" fmla="*/ 1993720 f18 1"/>
                <a:gd name="f27" fmla="*/ 2082120 f18 1"/>
                <a:gd name="f28" fmla="*/ 795596 f17 1"/>
                <a:gd name="f29" fmla="*/ 883996 f17 1"/>
                <a:gd name="f30" fmla="*/ f19 1 f2"/>
                <a:gd name="f31" fmla="*/ f22 1 2082120"/>
                <a:gd name="f32" fmla="*/ f23 1 883996"/>
                <a:gd name="f33" fmla="*/ f24 1 2082120"/>
                <a:gd name="f34" fmla="*/ f25 1 883996"/>
                <a:gd name="f35" fmla="*/ f26 1 2082120"/>
                <a:gd name="f36" fmla="*/ f27 1 2082120"/>
                <a:gd name="f37" fmla="*/ f28 1 883996"/>
                <a:gd name="f38" fmla="*/ f29 1 88399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082120" h="88399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105593" tIns="105593" rIns="105593" bIns="105593" anchor="ctr" anchorCtr="1" compatLnSpc="1">
              <a:noAutofit/>
            </a:bodyPr>
            <a:lstStyle/>
            <a:p>
              <a:pPr algn="ctr" defTabSz="960123">
                <a:lnSpc>
                  <a:spcPct val="90000"/>
                </a:lnSpc>
                <a:spcAft>
                  <a:spcPts val="9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2160" dirty="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DI keretrendszer</a:t>
              </a:r>
              <a:br>
                <a:rPr lang="hu-HU" sz="2160" dirty="0">
                  <a:solidFill>
                    <a:srgbClr val="FFFFFF"/>
                  </a:solidFill>
                  <a:latin typeface="Arial"/>
                  <a:ea typeface=""/>
                  <a:cs typeface=""/>
                </a:rPr>
              </a:br>
              <a:r>
                <a:rPr lang="hu-HU" sz="2160" dirty="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(</a:t>
              </a:r>
              <a:r>
                <a:rPr lang="hu-HU" sz="2160" dirty="0" err="1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builder</a:t>
              </a:r>
              <a:r>
                <a:rPr lang="hu-HU" sz="2160" dirty="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)</a:t>
              </a:r>
            </a:p>
          </p:txBody>
        </p:sp>
        <p:sp>
          <p:nvSpPr>
            <p:cNvPr id="6" name="Szabadkézi sokszög 8"/>
            <p:cNvSpPr/>
            <p:nvPr/>
          </p:nvSpPr>
          <p:spPr>
            <a:xfrm>
              <a:off x="4871063" y="2535071"/>
              <a:ext cx="2869464" cy="10494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42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Használt</a:t>
              </a:r>
              <a:br>
                <a:rPr lang="hu-HU" sz="3420">
                  <a:solidFill>
                    <a:srgbClr val="FFFFFF"/>
                  </a:solidFill>
                  <a:latin typeface="Arial"/>
                  <a:ea typeface=""/>
                  <a:cs typeface=""/>
                </a:rPr>
              </a:br>
              <a:r>
                <a:rPr lang="hu-HU" sz="342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interfész</a:t>
              </a:r>
            </a:p>
          </p:txBody>
        </p:sp>
        <p:cxnSp>
          <p:nvCxnSpPr>
            <p:cNvPr id="7" name="Egyenes összekötő nyíllal 10"/>
            <p:cNvCxnSpPr>
              <a:stCxn id="3" idx="0"/>
              <a:endCxn id="6" idx="3"/>
            </p:cNvCxnSpPr>
            <p:nvPr/>
          </p:nvCxnSpPr>
          <p:spPr>
            <a:xfrm rot="5400000" flipH="1" flipV="1">
              <a:off x="4351179" y="3200694"/>
              <a:ext cx="660767" cy="379002"/>
            </a:xfrm>
            <a:prstGeom prst="bentConnector2">
              <a:avLst/>
            </a:prstGeom>
            <a:noFill/>
            <a:ln w="31747" cap="flat">
              <a:solidFill>
                <a:srgbClr val="5B9BD5"/>
              </a:solidFill>
              <a:custDash>
                <a:ds d="300038" sp="300038"/>
              </a:custDash>
              <a:miter/>
              <a:tailEnd type="arrow"/>
            </a:ln>
          </p:spPr>
        </p:cxnSp>
        <p:cxnSp>
          <p:nvCxnSpPr>
            <p:cNvPr id="8" name="Egyenes összekötő nyíllal 10"/>
            <p:cNvCxnSpPr>
              <a:stCxn id="4" idx="1"/>
              <a:endCxn id="3" idx="1"/>
            </p:cNvCxnSpPr>
            <p:nvPr/>
          </p:nvCxnSpPr>
          <p:spPr>
            <a:xfrm flipH="1">
              <a:off x="6245817" y="1493709"/>
              <a:ext cx="1494709" cy="2611914"/>
            </a:xfrm>
            <a:prstGeom prst="bentConnector3">
              <a:avLst>
                <a:gd name="adj1" fmla="val -13765"/>
              </a:avLst>
            </a:prstGeom>
            <a:noFill/>
            <a:ln w="31747" cap="flat">
              <a:solidFill>
                <a:srgbClr val="548235"/>
              </a:solidFill>
              <a:prstDash val="solid"/>
              <a:miter/>
              <a:tailEnd type="arrow"/>
            </a:ln>
          </p:spPr>
        </p:cxnSp>
        <p:cxnSp>
          <p:nvCxnSpPr>
            <p:cNvPr id="9" name="Egyenes összekötő nyíllal 10"/>
            <p:cNvCxnSpPr>
              <a:stCxn id="5" idx="1"/>
              <a:endCxn id="4" idx="3"/>
            </p:cNvCxnSpPr>
            <p:nvPr/>
          </p:nvCxnSpPr>
          <p:spPr>
            <a:xfrm>
              <a:off x="3513261" y="1493708"/>
              <a:ext cx="1357802" cy="11430"/>
            </a:xfrm>
            <a:prstGeom prst="bentConnector3">
              <a:avLst/>
            </a:prstGeom>
            <a:noFill/>
            <a:ln w="31747" cap="flat">
              <a:solidFill>
                <a:srgbClr val="548235"/>
              </a:solidFill>
              <a:prstDash val="solid"/>
              <a:miter/>
            </a:ln>
          </p:spPr>
        </p:cxnSp>
        <p:cxnSp>
          <p:nvCxnSpPr>
            <p:cNvPr id="10" name="Egyenes összekötő nyíllal 10"/>
            <p:cNvCxnSpPr>
              <a:stCxn id="5" idx="2"/>
              <a:endCxn id="3" idx="3"/>
            </p:cNvCxnSpPr>
            <p:nvPr/>
          </p:nvCxnSpPr>
          <p:spPr>
            <a:xfrm rot="16200000" flipH="1">
              <a:off x="1455006" y="2822323"/>
              <a:ext cx="2087175" cy="479424"/>
            </a:xfrm>
            <a:prstGeom prst="bentConnector2">
              <a:avLst/>
            </a:prstGeom>
            <a:noFill/>
            <a:ln w="31747" cap="flat">
              <a:solidFill>
                <a:srgbClr val="548235"/>
              </a:solidFill>
              <a:prstDash val="solid"/>
              <a:miter/>
              <a:tailEnd type="arrow"/>
            </a:ln>
          </p:spPr>
        </p:cxnSp>
        <p:cxnSp>
          <p:nvCxnSpPr>
            <p:cNvPr id="11" name="Egyenes összekötő nyíllal 10"/>
            <p:cNvCxnSpPr>
              <a:stCxn id="4" idx="2"/>
              <a:endCxn id="6" idx="0"/>
            </p:cNvCxnSpPr>
            <p:nvPr/>
          </p:nvCxnSpPr>
          <p:spPr>
            <a:xfrm rot="5400000">
              <a:off x="6073721" y="2302995"/>
              <a:ext cx="464151" cy="11430"/>
            </a:xfrm>
            <a:prstGeom prst="bentConnector3">
              <a:avLst/>
            </a:prstGeom>
            <a:noFill/>
            <a:ln w="31747" cap="flat">
              <a:solidFill>
                <a:srgbClr val="5B9BD5"/>
              </a:solidFill>
              <a:custDash>
                <a:ds d="300038" sp="300038"/>
              </a:custDash>
              <a:miter/>
              <a:tailEnd type="arrow"/>
            </a:ln>
          </p:spPr>
        </p:cxnSp>
        <p:sp>
          <p:nvSpPr>
            <p:cNvPr id="12" name="Szövegdoboz 36"/>
            <p:cNvSpPr txBox="1"/>
            <p:nvPr/>
          </p:nvSpPr>
          <p:spPr>
            <a:xfrm>
              <a:off x="868680" y="2641265"/>
              <a:ext cx="1390201" cy="3323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0" compatLnSpc="1">
              <a:spAutoFit/>
            </a:bodyPr>
            <a:lstStyle/>
            <a:p>
              <a:pPr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620" b="1">
                  <a:solidFill>
                    <a:srgbClr val="000000"/>
                  </a:solidFill>
                  <a:latin typeface="Calibri"/>
                  <a:ea typeface=""/>
                  <a:cs typeface=""/>
                </a:rPr>
                <a:t>(1) Létrehozás</a:t>
              </a:r>
            </a:p>
          </p:txBody>
        </p:sp>
        <p:sp>
          <p:nvSpPr>
            <p:cNvPr id="13" name="Szövegdoboz 37"/>
            <p:cNvSpPr txBox="1"/>
            <p:nvPr/>
          </p:nvSpPr>
          <p:spPr>
            <a:xfrm>
              <a:off x="3469743" y="1474135"/>
              <a:ext cx="1521768" cy="74789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0" compatLnSpc="1">
              <a:spAutoFit/>
            </a:bodyPr>
            <a:lstStyle/>
            <a:p>
              <a:pPr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620" b="1">
                  <a:solidFill>
                    <a:srgbClr val="000000"/>
                  </a:solidFill>
                  <a:latin typeface="Calibri"/>
                  <a:ea typeface=""/>
                  <a:cs typeface=""/>
                </a:rPr>
                <a:t>(2) Függőségek beállítása</a:t>
              </a:r>
              <a:br>
                <a:rPr lang="hu-HU" sz="1620" b="1">
                  <a:solidFill>
                    <a:srgbClr val="000000"/>
                  </a:solidFill>
                  <a:latin typeface="Calibri"/>
                  <a:ea typeface=""/>
                  <a:cs typeface=""/>
                </a:rPr>
              </a:br>
              <a:r>
                <a:rPr lang="hu-HU" sz="1080" b="1">
                  <a:solidFill>
                    <a:srgbClr val="7F7F7F"/>
                  </a:solidFill>
                  <a:latin typeface="Calibri"/>
                  <a:ea typeface=""/>
                  <a:cs typeface=""/>
                </a:rPr>
                <a:t>(Construct)</a:t>
              </a:r>
              <a:endParaRPr lang="hu-HU" sz="1620" b="1">
                <a:solidFill>
                  <a:srgbClr val="7F7F7F"/>
                </a:solidFill>
                <a:latin typeface="Calibri"/>
                <a:ea typeface=""/>
                <a:cs typeface=""/>
              </a:endParaRPr>
            </a:p>
          </p:txBody>
        </p:sp>
        <p:cxnSp>
          <p:nvCxnSpPr>
            <p:cNvPr id="14" name="Egyenes összekötő nyíllal 10"/>
            <p:cNvCxnSpPr/>
            <p:nvPr/>
          </p:nvCxnSpPr>
          <p:spPr>
            <a:xfrm flipV="1">
              <a:off x="3419041" y="2018449"/>
              <a:ext cx="1856746" cy="1844896"/>
            </a:xfrm>
            <a:prstGeom prst="straightConnector1">
              <a:avLst/>
            </a:prstGeom>
            <a:noFill/>
            <a:ln w="76196" cap="flat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15" name="Szövegdoboz 44"/>
            <p:cNvSpPr txBox="1"/>
            <p:nvPr/>
          </p:nvSpPr>
          <p:spPr>
            <a:xfrm>
              <a:off x="3483906" y="2615243"/>
              <a:ext cx="943819" cy="3323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0" compatLnSpc="1">
              <a:spAutoFit/>
            </a:bodyPr>
            <a:lstStyle/>
            <a:p>
              <a:pPr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620" b="1">
                  <a:solidFill>
                    <a:srgbClr val="000000"/>
                  </a:solidFill>
                  <a:latin typeface="Calibri"/>
                  <a:ea typeface=""/>
                  <a:cs typeface=""/>
                </a:rPr>
                <a:t>(3) Hívás</a:t>
              </a:r>
            </a:p>
          </p:txBody>
        </p:sp>
        <p:sp>
          <p:nvSpPr>
            <p:cNvPr id="16" name="Szövegdoboz 44"/>
            <p:cNvSpPr txBox="1"/>
            <p:nvPr/>
          </p:nvSpPr>
          <p:spPr>
            <a:xfrm>
              <a:off x="4054465" y="4470071"/>
              <a:ext cx="989445" cy="3323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0" compatLnSpc="1">
              <a:spAutoFit/>
            </a:bodyPr>
            <a:lstStyle/>
            <a:p>
              <a:pPr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620" b="1">
                  <a:solidFill>
                    <a:srgbClr val="000000"/>
                  </a:solidFill>
                  <a:latin typeface="Calibri"/>
                  <a:ea typeface=""/>
                  <a:cs typeface=""/>
                </a:rPr>
                <a:t>Működés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76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Szinkron </a:t>
            </a:r>
            <a:r>
              <a:rPr lang="hu-HU" dirty="0"/>
              <a:t>és aszinkron kommunikáció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hu-HU" dirty="0"/>
              <a:t>Szinkron </a:t>
            </a:r>
            <a:endParaRPr lang="hu-HU" dirty="0">
              <a:solidFill>
                <a:srgbClr val="7F7F7F"/>
              </a:solidFill>
            </a:endParaRPr>
          </a:p>
          <a:p>
            <a:pPr lvl="1"/>
            <a:r>
              <a:rPr lang="hu-HU" dirty="0"/>
              <a:t>A hívó fél vár a fogadó fél válaszára</a:t>
            </a:r>
          </a:p>
          <a:p>
            <a:pPr lvl="1"/>
            <a:r>
              <a:rPr lang="hu-HU" dirty="0"/>
              <a:t>Mindkét oldalnak aktívnak kell lennie a sikeres kommunikáció végrehajtásához</a:t>
            </a:r>
          </a:p>
          <a:p>
            <a:pPr lvl="1"/>
            <a:r>
              <a:rPr lang="hu-HU" dirty="0" err="1"/>
              <a:t>Request</a:t>
            </a:r>
            <a:r>
              <a:rPr lang="hu-HU" dirty="0"/>
              <a:t>/</a:t>
            </a:r>
            <a:r>
              <a:rPr lang="hu-HU" dirty="0" err="1"/>
              <a:t>Response</a:t>
            </a:r>
            <a:r>
              <a:rPr lang="hu-HU" dirty="0"/>
              <a:t> módszer</a:t>
            </a:r>
          </a:p>
          <a:p>
            <a:pPr lvl="0"/>
            <a:r>
              <a:rPr lang="hu-HU" dirty="0"/>
              <a:t>Aszinkron </a:t>
            </a:r>
            <a:endParaRPr lang="hu-HU" sz="1800" dirty="0">
              <a:solidFill>
                <a:srgbClr val="7F7F7F"/>
              </a:solidFill>
            </a:endParaRPr>
          </a:p>
          <a:p>
            <a:pPr lvl="1"/>
            <a:r>
              <a:rPr lang="hu-HU" dirty="0"/>
              <a:t>A hívó fél </a:t>
            </a:r>
            <a:r>
              <a:rPr lang="hu-HU" b="1" dirty="0"/>
              <a:t>nem</a:t>
            </a:r>
            <a:r>
              <a:rPr lang="hu-HU" dirty="0"/>
              <a:t> vár a fogadó fél válaszára</a:t>
            </a:r>
          </a:p>
          <a:p>
            <a:pPr lvl="1"/>
            <a:r>
              <a:rPr lang="hu-HU" dirty="0"/>
              <a:t>A fogadó fél lehet inaktív állapotban, és később is feldolgozhatja a kapott üzenetet</a:t>
            </a:r>
          </a:p>
          <a:p>
            <a:pPr lvl="1"/>
            <a:r>
              <a:rPr lang="hu-HU" dirty="0" err="1"/>
              <a:t>Messaging</a:t>
            </a:r>
            <a:r>
              <a:rPr lang="hu-HU" dirty="0"/>
              <a:t> módszer</a:t>
            </a:r>
          </a:p>
        </p:txBody>
      </p:sp>
    </p:spTree>
    <p:extLst>
      <p:ext uri="{BB962C8B-B14F-4D97-AF65-F5344CB8AC3E}">
        <p14:creationId xmlns:p14="http://schemas.microsoft.com/office/powerpoint/2010/main" val="33607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Szinkron </a:t>
            </a:r>
            <a:r>
              <a:rPr lang="hu-HU" dirty="0"/>
              <a:t>kommunikáció</a:t>
            </a:r>
          </a:p>
        </p:txBody>
      </p:sp>
      <p:sp>
        <p:nvSpPr>
          <p:cNvPr id="3" name="Szabadkézi sokszög 7"/>
          <p:cNvSpPr/>
          <p:nvPr/>
        </p:nvSpPr>
        <p:spPr>
          <a:xfrm>
            <a:off x="920579" y="1353065"/>
            <a:ext cx="1950634" cy="27852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82120"/>
              <a:gd name="f7" fmla="val 883996"/>
              <a:gd name="f8" fmla="val 88400"/>
              <a:gd name="f9" fmla="val 39578"/>
              <a:gd name="f10" fmla="val 1993720"/>
              <a:gd name="f11" fmla="val 2042542"/>
              <a:gd name="f12" fmla="val 795596"/>
              <a:gd name="f13" fmla="val 844418"/>
              <a:gd name="f14" fmla="+- 0 0 -90"/>
              <a:gd name="f15" fmla="*/ f3 1 2082120"/>
              <a:gd name="f16" fmla="*/ f4 1 883996"/>
              <a:gd name="f17" fmla="+- f7 0 f5"/>
              <a:gd name="f18" fmla="+- f6 0 f5"/>
              <a:gd name="f19" fmla="*/ f14 f0 1"/>
              <a:gd name="f20" fmla="*/ f18 1 2082120"/>
              <a:gd name="f21" fmla="*/ f17 1 883996"/>
              <a:gd name="f22" fmla="*/ 0 f18 1"/>
              <a:gd name="f23" fmla="*/ 88400 f17 1"/>
              <a:gd name="f24" fmla="*/ 88400 f18 1"/>
              <a:gd name="f25" fmla="*/ 0 f17 1"/>
              <a:gd name="f26" fmla="*/ 1993720 f18 1"/>
              <a:gd name="f27" fmla="*/ 2082120 f18 1"/>
              <a:gd name="f28" fmla="*/ 795596 f17 1"/>
              <a:gd name="f29" fmla="*/ 883996 f17 1"/>
              <a:gd name="f30" fmla="*/ f19 1 f2"/>
              <a:gd name="f31" fmla="*/ f22 1 2082120"/>
              <a:gd name="f32" fmla="*/ f23 1 883996"/>
              <a:gd name="f33" fmla="*/ f24 1 2082120"/>
              <a:gd name="f34" fmla="*/ f25 1 883996"/>
              <a:gd name="f35" fmla="*/ f26 1 2082120"/>
              <a:gd name="f36" fmla="*/ f27 1 2082120"/>
              <a:gd name="f37" fmla="*/ f28 1 883996"/>
              <a:gd name="f38" fmla="*/ f29 1 88399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082120" h="88399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05593" tIns="105593" rIns="105593" bIns="105593" anchor="ctr" anchorCtr="1" compatLnSpc="1">
            <a:noAutofit/>
          </a:bodyPr>
          <a:lstStyle/>
          <a:p>
            <a:pPr algn="ctr" defTabSz="960123">
              <a:lnSpc>
                <a:spcPct val="90000"/>
              </a:lnSpc>
              <a:spcAft>
                <a:spcPts val="9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160" kern="0">
                <a:solidFill>
                  <a:srgbClr val="FFFFFF"/>
                </a:solidFill>
                <a:latin typeface="Arial"/>
                <a:ea typeface=""/>
                <a:cs typeface=""/>
              </a:rPr>
              <a:t>Hívó fél</a:t>
            </a:r>
            <a:endParaRPr lang="hu-HU" sz="2160">
              <a:solidFill>
                <a:srgbClr val="FFFFFF"/>
              </a:solidFill>
              <a:latin typeface="Arial"/>
              <a:ea typeface=""/>
              <a:cs typeface=""/>
            </a:endParaRPr>
          </a:p>
        </p:txBody>
      </p:sp>
      <p:sp>
        <p:nvSpPr>
          <p:cNvPr id="4" name="Szabadkézi sokszög 6"/>
          <p:cNvSpPr/>
          <p:nvPr/>
        </p:nvSpPr>
        <p:spPr>
          <a:xfrm>
            <a:off x="5458887" y="1268017"/>
            <a:ext cx="1782171" cy="28702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83167"/>
              <a:gd name="f7" fmla="val 855657"/>
              <a:gd name="f8" fmla="val 85566"/>
              <a:gd name="f9" fmla="val 38309"/>
              <a:gd name="f10" fmla="val 8197601"/>
              <a:gd name="f11" fmla="val 8244858"/>
              <a:gd name="f12" fmla="val 770091"/>
              <a:gd name="f13" fmla="val 817348"/>
              <a:gd name="f14" fmla="+- 0 0 -90"/>
              <a:gd name="f15" fmla="*/ f3 1 8283167"/>
              <a:gd name="f16" fmla="*/ f4 1 855657"/>
              <a:gd name="f17" fmla="+- f7 0 f5"/>
              <a:gd name="f18" fmla="+- f6 0 f5"/>
              <a:gd name="f19" fmla="*/ f14 f0 1"/>
              <a:gd name="f20" fmla="*/ f18 1 8283167"/>
              <a:gd name="f21" fmla="*/ f17 1 855657"/>
              <a:gd name="f22" fmla="*/ 0 f18 1"/>
              <a:gd name="f23" fmla="*/ 85566 f17 1"/>
              <a:gd name="f24" fmla="*/ 85566 f18 1"/>
              <a:gd name="f25" fmla="*/ 0 f17 1"/>
              <a:gd name="f26" fmla="*/ 8197601 f18 1"/>
              <a:gd name="f27" fmla="*/ 8283167 f18 1"/>
              <a:gd name="f28" fmla="*/ 770091 f17 1"/>
              <a:gd name="f29" fmla="*/ 855657 f17 1"/>
              <a:gd name="f30" fmla="*/ f19 1 f2"/>
              <a:gd name="f31" fmla="*/ f22 1 8283167"/>
              <a:gd name="f32" fmla="*/ f23 1 855657"/>
              <a:gd name="f33" fmla="*/ f24 1 8283167"/>
              <a:gd name="f34" fmla="*/ f25 1 855657"/>
              <a:gd name="f35" fmla="*/ f26 1 8283167"/>
              <a:gd name="f36" fmla="*/ f27 1 8283167"/>
              <a:gd name="f37" fmla="*/ f28 1 855657"/>
              <a:gd name="f38" fmla="*/ f29 1 855657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8283167" h="855657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BACC6"/>
          </a:solidFill>
          <a:ln w="25402" cap="flat">
            <a:solidFill>
              <a:srgbClr val="357D91"/>
            </a:solidFill>
            <a:prstDash val="solid"/>
            <a:miter/>
          </a:ln>
        </p:spPr>
        <p:txBody>
          <a:bodyPr vert="horz" wrap="square" lIns="152856" tIns="152856" rIns="152856" bIns="152856" anchor="ctr" anchorCtr="1" compatLnSpc="1">
            <a:noAutofit/>
          </a:bodyPr>
          <a:lstStyle/>
          <a:p>
            <a:pPr algn="ctr" defTabSz="1520187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160">
                <a:solidFill>
                  <a:srgbClr val="FFFFFF"/>
                </a:solidFill>
                <a:latin typeface="Arial"/>
                <a:ea typeface=""/>
                <a:cs typeface=""/>
              </a:rPr>
              <a:t>Fogadó fél</a:t>
            </a:r>
          </a:p>
        </p:txBody>
      </p:sp>
      <p:cxnSp>
        <p:nvCxnSpPr>
          <p:cNvPr id="5" name="Egyenes összekötő nyíllal 7"/>
          <p:cNvCxnSpPr/>
          <p:nvPr/>
        </p:nvCxnSpPr>
        <p:spPr>
          <a:xfrm>
            <a:off x="2871212" y="2022127"/>
            <a:ext cx="2587675" cy="0"/>
          </a:xfrm>
          <a:prstGeom prst="straightConnector1">
            <a:avLst/>
          </a:prstGeom>
          <a:noFill/>
          <a:ln w="6349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6" name="Egyenes összekötő nyíllal 8"/>
          <p:cNvCxnSpPr/>
          <p:nvPr/>
        </p:nvCxnSpPr>
        <p:spPr>
          <a:xfrm flipH="1">
            <a:off x="2871212" y="3478487"/>
            <a:ext cx="2587675" cy="0"/>
          </a:xfrm>
          <a:prstGeom prst="straightConnector1">
            <a:avLst/>
          </a:prstGeom>
          <a:noFill/>
          <a:ln w="6349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7" name="Szövegdoboz 11"/>
          <p:cNvSpPr txBox="1"/>
          <p:nvPr/>
        </p:nvSpPr>
        <p:spPr>
          <a:xfrm>
            <a:off x="3626435" y="1606631"/>
            <a:ext cx="1086323" cy="41549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82296" tIns="41148" rIns="82296" bIns="41148" anchor="t" anchorCtr="0" compatLnSpc="1">
            <a:spAutoFit/>
          </a:bodyPr>
          <a:lstStyle/>
          <a:p>
            <a:pPr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160">
                <a:solidFill>
                  <a:srgbClr val="000000"/>
                </a:solidFill>
                <a:latin typeface="Calibri"/>
                <a:ea typeface=""/>
                <a:cs typeface=""/>
              </a:rPr>
              <a:t>Request</a:t>
            </a:r>
          </a:p>
        </p:txBody>
      </p:sp>
      <p:sp>
        <p:nvSpPr>
          <p:cNvPr id="8" name="Szövegdoboz 12"/>
          <p:cNvSpPr txBox="1"/>
          <p:nvPr/>
        </p:nvSpPr>
        <p:spPr>
          <a:xfrm>
            <a:off x="3544082" y="3062991"/>
            <a:ext cx="1248227" cy="41549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82296" tIns="41148" rIns="82296" bIns="41148" anchor="t" anchorCtr="0" compatLnSpc="1">
            <a:spAutoFit/>
          </a:bodyPr>
          <a:lstStyle/>
          <a:p>
            <a:pPr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160">
                <a:solidFill>
                  <a:srgbClr val="000000"/>
                </a:solidFill>
                <a:latin typeface="Calibri"/>
                <a:ea typeface=""/>
                <a:cs typeface="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31228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Aszinkron </a:t>
            </a:r>
            <a:r>
              <a:rPr lang="hu-HU" dirty="0"/>
              <a:t>kommunikáció</a:t>
            </a:r>
          </a:p>
        </p:txBody>
      </p:sp>
      <p:sp>
        <p:nvSpPr>
          <p:cNvPr id="3" name="Szabadkézi sokszög 7"/>
          <p:cNvSpPr/>
          <p:nvPr/>
        </p:nvSpPr>
        <p:spPr>
          <a:xfrm>
            <a:off x="868680" y="1268017"/>
            <a:ext cx="2002532" cy="28702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82120"/>
              <a:gd name="f7" fmla="val 883996"/>
              <a:gd name="f8" fmla="val 88400"/>
              <a:gd name="f9" fmla="val 39578"/>
              <a:gd name="f10" fmla="val 1993720"/>
              <a:gd name="f11" fmla="val 2042542"/>
              <a:gd name="f12" fmla="val 795596"/>
              <a:gd name="f13" fmla="val 844418"/>
              <a:gd name="f14" fmla="+- 0 0 -90"/>
              <a:gd name="f15" fmla="*/ f3 1 2082120"/>
              <a:gd name="f16" fmla="*/ f4 1 883996"/>
              <a:gd name="f17" fmla="+- f7 0 f5"/>
              <a:gd name="f18" fmla="+- f6 0 f5"/>
              <a:gd name="f19" fmla="*/ f14 f0 1"/>
              <a:gd name="f20" fmla="*/ f18 1 2082120"/>
              <a:gd name="f21" fmla="*/ f17 1 883996"/>
              <a:gd name="f22" fmla="*/ 0 f18 1"/>
              <a:gd name="f23" fmla="*/ 88400 f17 1"/>
              <a:gd name="f24" fmla="*/ 88400 f18 1"/>
              <a:gd name="f25" fmla="*/ 0 f17 1"/>
              <a:gd name="f26" fmla="*/ 1993720 f18 1"/>
              <a:gd name="f27" fmla="*/ 2082120 f18 1"/>
              <a:gd name="f28" fmla="*/ 795596 f17 1"/>
              <a:gd name="f29" fmla="*/ 883996 f17 1"/>
              <a:gd name="f30" fmla="*/ f19 1 f2"/>
              <a:gd name="f31" fmla="*/ f22 1 2082120"/>
              <a:gd name="f32" fmla="*/ f23 1 883996"/>
              <a:gd name="f33" fmla="*/ f24 1 2082120"/>
              <a:gd name="f34" fmla="*/ f25 1 883996"/>
              <a:gd name="f35" fmla="*/ f26 1 2082120"/>
              <a:gd name="f36" fmla="*/ f27 1 2082120"/>
              <a:gd name="f37" fmla="*/ f28 1 883996"/>
              <a:gd name="f38" fmla="*/ f29 1 88399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082120" h="88399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05593" tIns="105593" rIns="105593" bIns="105593" anchor="ctr" anchorCtr="1" compatLnSpc="1">
            <a:noAutofit/>
          </a:bodyPr>
          <a:lstStyle/>
          <a:p>
            <a:pPr algn="ctr" defTabSz="960123">
              <a:lnSpc>
                <a:spcPct val="90000"/>
              </a:lnSpc>
              <a:spcAft>
                <a:spcPts val="9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160" kern="0" dirty="0" smtClean="0">
                <a:solidFill>
                  <a:srgbClr val="FFFFFF"/>
                </a:solidFill>
                <a:latin typeface="Arial"/>
                <a:ea typeface=""/>
                <a:cs typeface=""/>
              </a:rPr>
              <a:t>    Hívó fél</a:t>
            </a:r>
          </a:p>
          <a:p>
            <a:pPr algn="ctr" defTabSz="960123">
              <a:lnSpc>
                <a:spcPct val="90000"/>
              </a:lnSpc>
              <a:spcAft>
                <a:spcPts val="9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2160" dirty="0">
              <a:solidFill>
                <a:srgbClr val="FFFFFF"/>
              </a:solidFill>
              <a:latin typeface="Arial"/>
              <a:ea typeface=""/>
              <a:cs typeface=""/>
            </a:endParaRPr>
          </a:p>
        </p:txBody>
      </p:sp>
      <p:sp>
        <p:nvSpPr>
          <p:cNvPr id="4" name="Szabadkézi sokszög 6"/>
          <p:cNvSpPr/>
          <p:nvPr/>
        </p:nvSpPr>
        <p:spPr>
          <a:xfrm>
            <a:off x="5458887" y="1268017"/>
            <a:ext cx="1899561" cy="28702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83167"/>
              <a:gd name="f7" fmla="val 855657"/>
              <a:gd name="f8" fmla="val 85566"/>
              <a:gd name="f9" fmla="val 38309"/>
              <a:gd name="f10" fmla="val 8197601"/>
              <a:gd name="f11" fmla="val 8244858"/>
              <a:gd name="f12" fmla="val 770091"/>
              <a:gd name="f13" fmla="val 817348"/>
              <a:gd name="f14" fmla="+- 0 0 -90"/>
              <a:gd name="f15" fmla="*/ f3 1 8283167"/>
              <a:gd name="f16" fmla="*/ f4 1 855657"/>
              <a:gd name="f17" fmla="+- f7 0 f5"/>
              <a:gd name="f18" fmla="+- f6 0 f5"/>
              <a:gd name="f19" fmla="*/ f14 f0 1"/>
              <a:gd name="f20" fmla="*/ f18 1 8283167"/>
              <a:gd name="f21" fmla="*/ f17 1 855657"/>
              <a:gd name="f22" fmla="*/ 0 f18 1"/>
              <a:gd name="f23" fmla="*/ 85566 f17 1"/>
              <a:gd name="f24" fmla="*/ 85566 f18 1"/>
              <a:gd name="f25" fmla="*/ 0 f17 1"/>
              <a:gd name="f26" fmla="*/ 8197601 f18 1"/>
              <a:gd name="f27" fmla="*/ 8283167 f18 1"/>
              <a:gd name="f28" fmla="*/ 770091 f17 1"/>
              <a:gd name="f29" fmla="*/ 855657 f17 1"/>
              <a:gd name="f30" fmla="*/ f19 1 f2"/>
              <a:gd name="f31" fmla="*/ f22 1 8283167"/>
              <a:gd name="f32" fmla="*/ f23 1 855657"/>
              <a:gd name="f33" fmla="*/ f24 1 8283167"/>
              <a:gd name="f34" fmla="*/ f25 1 855657"/>
              <a:gd name="f35" fmla="*/ f26 1 8283167"/>
              <a:gd name="f36" fmla="*/ f27 1 8283167"/>
              <a:gd name="f37" fmla="*/ f28 1 855657"/>
              <a:gd name="f38" fmla="*/ f29 1 855657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8283167" h="855657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BACC6"/>
          </a:solidFill>
          <a:ln w="25402" cap="flat">
            <a:solidFill>
              <a:srgbClr val="357D91"/>
            </a:solidFill>
            <a:prstDash val="solid"/>
            <a:miter/>
          </a:ln>
        </p:spPr>
        <p:txBody>
          <a:bodyPr vert="horz" wrap="square" lIns="152856" tIns="152856" rIns="152856" bIns="152856" anchor="ctr" anchorCtr="1" compatLnSpc="1">
            <a:noAutofit/>
          </a:bodyPr>
          <a:lstStyle/>
          <a:p>
            <a:pPr algn="ctr" defTabSz="1520187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160" dirty="0">
                <a:solidFill>
                  <a:srgbClr val="FFFFFF"/>
                </a:solidFill>
                <a:latin typeface="Arial"/>
                <a:ea typeface=""/>
                <a:cs typeface=""/>
              </a:rPr>
              <a:t>Fogadó </a:t>
            </a:r>
            <a:r>
              <a:rPr lang="hu-HU" sz="2160" dirty="0" smtClean="0">
                <a:solidFill>
                  <a:srgbClr val="FFFFFF"/>
                </a:solidFill>
                <a:latin typeface="Arial"/>
                <a:ea typeface=""/>
                <a:cs typeface=""/>
              </a:rPr>
              <a:t>fél</a:t>
            </a:r>
          </a:p>
          <a:p>
            <a:pPr algn="ctr" defTabSz="1520187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2160" dirty="0">
              <a:solidFill>
                <a:srgbClr val="FFFFFF"/>
              </a:solidFill>
              <a:latin typeface="Arial"/>
              <a:ea typeface=""/>
              <a:cs typeface=""/>
            </a:endParaRPr>
          </a:p>
        </p:txBody>
      </p:sp>
      <p:cxnSp>
        <p:nvCxnSpPr>
          <p:cNvPr id="5" name="Egyenes összekötő nyíllal 7"/>
          <p:cNvCxnSpPr/>
          <p:nvPr/>
        </p:nvCxnSpPr>
        <p:spPr>
          <a:xfrm flipH="1">
            <a:off x="1441361" y="2022127"/>
            <a:ext cx="8485" cy="1040864"/>
          </a:xfrm>
          <a:prstGeom prst="straightConnector1">
            <a:avLst/>
          </a:prstGeom>
          <a:noFill/>
          <a:ln w="6349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6" name="Egyenes összekötő nyíllal 8"/>
          <p:cNvCxnSpPr/>
          <p:nvPr/>
        </p:nvCxnSpPr>
        <p:spPr>
          <a:xfrm>
            <a:off x="2626045" y="3226143"/>
            <a:ext cx="2832842" cy="5686"/>
          </a:xfrm>
          <a:prstGeom prst="straightConnector1">
            <a:avLst/>
          </a:prstGeom>
          <a:noFill/>
          <a:ln w="6349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7" name="Szövegdoboz 11"/>
          <p:cNvSpPr txBox="1"/>
          <p:nvPr/>
        </p:nvSpPr>
        <p:spPr>
          <a:xfrm>
            <a:off x="868680" y="1606631"/>
            <a:ext cx="1160061" cy="41549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82296" tIns="41148" rIns="82296" bIns="41148" anchor="t" anchorCtr="0" compatLnSpc="1">
            <a:spAutoFit/>
          </a:bodyPr>
          <a:lstStyle/>
          <a:p>
            <a:pPr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160" dirty="0" err="1">
                <a:solidFill>
                  <a:srgbClr val="000000"/>
                </a:solidFill>
                <a:latin typeface="Calibri"/>
                <a:ea typeface=""/>
                <a:cs typeface=""/>
              </a:rPr>
              <a:t>Message</a:t>
            </a:r>
            <a:endParaRPr lang="hu-HU" sz="2160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8" name="Téglalap 6"/>
          <p:cNvSpPr/>
          <p:nvPr/>
        </p:nvSpPr>
        <p:spPr>
          <a:xfrm>
            <a:off x="1359764" y="3062991"/>
            <a:ext cx="1266271" cy="854644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82296" tIns="41148" rIns="82296" bIns="41148" anchor="ctr" anchorCtr="1" compatLnSpc="1">
            <a:noAutofit/>
          </a:bodyPr>
          <a:lstStyle/>
          <a:p>
            <a:pPr algn="ctr"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20">
                <a:solidFill>
                  <a:srgbClr val="FFFFFF"/>
                </a:solidFill>
                <a:latin typeface="Calibri"/>
                <a:ea typeface=""/>
                <a:cs typeface=""/>
              </a:rPr>
              <a:t>Megbízható üzenet tár</a:t>
            </a:r>
          </a:p>
        </p:txBody>
      </p:sp>
      <p:cxnSp>
        <p:nvCxnSpPr>
          <p:cNvPr id="9" name="Egyenes összekötő nyíllal 14"/>
          <p:cNvCxnSpPr/>
          <p:nvPr/>
        </p:nvCxnSpPr>
        <p:spPr>
          <a:xfrm flipV="1">
            <a:off x="2626045" y="3534679"/>
            <a:ext cx="2832842" cy="4864"/>
          </a:xfrm>
          <a:prstGeom prst="straightConnector1">
            <a:avLst/>
          </a:prstGeom>
          <a:noFill/>
          <a:ln w="6349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0" name="Egyenes összekötő nyíllal 15"/>
          <p:cNvCxnSpPr/>
          <p:nvPr/>
        </p:nvCxnSpPr>
        <p:spPr>
          <a:xfrm>
            <a:off x="2626045" y="3834639"/>
            <a:ext cx="2832842" cy="8575"/>
          </a:xfrm>
          <a:prstGeom prst="straightConnector1">
            <a:avLst/>
          </a:prstGeom>
          <a:noFill/>
          <a:ln w="6349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1" name="Tilos tábla 19"/>
          <p:cNvSpPr/>
          <p:nvPr/>
        </p:nvSpPr>
        <p:spPr>
          <a:xfrm>
            <a:off x="5540689" y="3114426"/>
            <a:ext cx="248599" cy="24599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*/ 0 0 1"/>
              <a:gd name="f10" fmla="+- 0 0 10800000"/>
              <a:gd name="f11" fmla="val 18750"/>
              <a:gd name="f12" fmla="+- 0 0 -360"/>
              <a:gd name="f13" fmla="+- 0 0 -180"/>
              <a:gd name="f14" fmla="abs f4"/>
              <a:gd name="f15" fmla="abs f5"/>
              <a:gd name="f16" fmla="abs f6"/>
              <a:gd name="f17" fmla="+- 2700000 f2 0"/>
              <a:gd name="f18" fmla="*/ f12 f1 1"/>
              <a:gd name="f19" fmla="*/ f13 f1 1"/>
              <a:gd name="f20" fmla="?: f14 f4 1"/>
              <a:gd name="f21" fmla="?: f15 f5 1"/>
              <a:gd name="f22" fmla="?: f16 f6 1"/>
              <a:gd name="f23" fmla="+- f17 0 f2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f2 0"/>
              <a:gd name="f31" fmla="+- f24 0 f2"/>
              <a:gd name="f32" fmla="+- f25 0 f2"/>
              <a:gd name="f33" fmla="min f27 f26"/>
              <a:gd name="f34" fmla="*/ f28 1 f22"/>
              <a:gd name="f35" fmla="*/ f29 1 f22"/>
              <a:gd name="f36" fmla="*/ f30 f8 1"/>
              <a:gd name="f37" fmla="val f34"/>
              <a:gd name="f38" fmla="val f35"/>
              <a:gd name="f39" fmla="*/ f36 1 f1"/>
              <a:gd name="f40" fmla="*/ f7 f33 1"/>
              <a:gd name="f41" fmla="+- f38 0 f7"/>
              <a:gd name="f42" fmla="+- f37 0 f7"/>
              <a:gd name="f43" fmla="+- 0 0 f39"/>
              <a:gd name="f44" fmla="*/ f41 1 2"/>
              <a:gd name="f45" fmla="*/ f42 1 2"/>
              <a:gd name="f46" fmla="min f42 f41"/>
              <a:gd name="f47" fmla="+- 0 0 f42"/>
              <a:gd name="f48" fmla="+- 0 0 f41"/>
              <a:gd name="f49" fmla="+- 0 0 f43"/>
              <a:gd name="f50" fmla="+- f7 f44 0"/>
              <a:gd name="f51" fmla="+- f7 f45 0"/>
              <a:gd name="f52" fmla="*/ f46 f11 1"/>
              <a:gd name="f53" fmla="+- 0 0 f47"/>
              <a:gd name="f54" fmla="+- 0 0 f48"/>
              <a:gd name="f55" fmla="*/ f49 f1 1"/>
              <a:gd name="f56" fmla="*/ f45 f33 1"/>
              <a:gd name="f57" fmla="*/ f44 f33 1"/>
              <a:gd name="f58" fmla="*/ f52 1 100000"/>
              <a:gd name="f59" fmla="at2 f53 f54"/>
              <a:gd name="f60" fmla="*/ f55 1 f8"/>
              <a:gd name="f61" fmla="*/ f50 f33 1"/>
              <a:gd name="f62" fmla="+- f59 f2 0"/>
              <a:gd name="f63" fmla="+- f60 0 f2"/>
              <a:gd name="f64" fmla="+- f45 0 f58"/>
              <a:gd name="f65" fmla="+- f44 0 f58"/>
              <a:gd name="f66" fmla="*/ f58 1 2"/>
              <a:gd name="f67" fmla="*/ f62 f8 1"/>
              <a:gd name="f68" fmla="cos 1 f63"/>
              <a:gd name="f69" fmla="sin 1 f63"/>
              <a:gd name="f70" fmla="*/ f64 f65 1"/>
              <a:gd name="f71" fmla="+- 0 0 f66"/>
              <a:gd name="f72" fmla="*/ f64 f33 1"/>
              <a:gd name="f73" fmla="*/ f65 f33 1"/>
              <a:gd name="f74" fmla="*/ f67 1 f1"/>
              <a:gd name="f75" fmla="+- 0 0 f68"/>
              <a:gd name="f76" fmla="+- 0 0 f69"/>
              <a:gd name="f77" fmla="+- 0 0 f71"/>
              <a:gd name="f78" fmla="+- 0 0 f74"/>
              <a:gd name="f79" fmla="+- 0 0 f75"/>
              <a:gd name="f80" fmla="+- 0 0 f76"/>
              <a:gd name="f81" fmla="val f78"/>
              <a:gd name="f82" fmla="val f79"/>
              <a:gd name="f83" fmla="val f80"/>
              <a:gd name="f84" fmla="+- 0 0 f81"/>
              <a:gd name="f85" fmla="*/ f82 f45 1"/>
              <a:gd name="f86" fmla="*/ f83 f44 1"/>
              <a:gd name="f87" fmla="*/ f84 f1 1"/>
              <a:gd name="f88" fmla="+- f51 0 f85"/>
              <a:gd name="f89" fmla="+- f51 f85 0"/>
              <a:gd name="f90" fmla="+- f50 0 f86"/>
              <a:gd name="f91" fmla="+- f50 f86 0"/>
              <a:gd name="f92" fmla="*/ f87 1 f8"/>
              <a:gd name="f93" fmla="*/ f88 f33 1"/>
              <a:gd name="f94" fmla="*/ f90 f33 1"/>
              <a:gd name="f95" fmla="*/ f89 f33 1"/>
              <a:gd name="f96" fmla="*/ f91 f33 1"/>
              <a:gd name="f97" fmla="+- f92 0 f2"/>
              <a:gd name="f98" fmla="+- f97 f2 0"/>
              <a:gd name="f99" fmla="*/ f98 f8 1"/>
              <a:gd name="f100" fmla="*/ f99 1 f1"/>
              <a:gd name="f101" fmla="+- 0 0 f100"/>
              <a:gd name="f102" fmla="+- 0 0 f101"/>
              <a:gd name="f103" fmla="*/ f102 f1 1"/>
              <a:gd name="f104" fmla="*/ f103 1 f8"/>
              <a:gd name="f105" fmla="+- f104 0 f2"/>
              <a:gd name="f106" fmla="cos 1 f105"/>
              <a:gd name="f107" fmla="sin 1 f105"/>
              <a:gd name="f108" fmla="+- 0 0 f106"/>
              <a:gd name="f109" fmla="+- 0 0 f107"/>
              <a:gd name="f110" fmla="+- 0 0 f108"/>
              <a:gd name="f111" fmla="+- 0 0 f109"/>
              <a:gd name="f112" fmla="val f110"/>
              <a:gd name="f113" fmla="val f111"/>
              <a:gd name="f114" fmla="*/ f112 f65 1"/>
              <a:gd name="f115" fmla="*/ f113 f64 1"/>
              <a:gd name="f116" fmla="*/ f114 f114 1"/>
              <a:gd name="f117" fmla="*/ f115 f115 1"/>
              <a:gd name="f118" fmla="+- f116 f117 0"/>
              <a:gd name="f119" fmla="+- f118 f9 0"/>
              <a:gd name="f120" fmla="sqrt f119"/>
              <a:gd name="f121" fmla="*/ f70 1 f120"/>
              <a:gd name="f122" fmla="+- 0 0 f121"/>
              <a:gd name="f123" fmla="+- 0 0 f122"/>
              <a:gd name="f124" fmla="at2 f123 f77"/>
              <a:gd name="f125" fmla="+- f124 f2 0"/>
              <a:gd name="f126" fmla="*/ f125 f8 1"/>
              <a:gd name="f127" fmla="*/ f126 1 f1"/>
              <a:gd name="f128" fmla="+- 0 0 f127"/>
              <a:gd name="f129" fmla="val f128"/>
              <a:gd name="f130" fmla="+- 0 0 f129"/>
              <a:gd name="f131" fmla="*/ f130 f1 1"/>
              <a:gd name="f132" fmla="*/ f131 1 f8"/>
              <a:gd name="f133" fmla="+- f132 0 f2"/>
              <a:gd name="f134" fmla="*/ f133 2 1"/>
              <a:gd name="f135" fmla="+- f97 0 f133"/>
              <a:gd name="f136" fmla="+- f10 f134 0"/>
              <a:gd name="f137" fmla="+- f135 0 f1"/>
              <a:gd name="f138" fmla="+- f135 f2 0"/>
              <a:gd name="f139" fmla="*/ f138 f8 1"/>
              <a:gd name="f140" fmla="*/ f139 1 f1"/>
              <a:gd name="f141" fmla="+- 0 0 f140"/>
              <a:gd name="f142" fmla="+- 0 0 f141"/>
              <a:gd name="f143" fmla="*/ f142 f1 1"/>
              <a:gd name="f144" fmla="*/ f143 1 f8"/>
              <a:gd name="f145" fmla="+- f144 0 f2"/>
              <a:gd name="f146" fmla="cos 1 f145"/>
              <a:gd name="f147" fmla="sin 1 f145"/>
              <a:gd name="f148" fmla="+- 0 0 f146"/>
              <a:gd name="f149" fmla="+- 0 0 f147"/>
              <a:gd name="f150" fmla="+- 0 0 f148"/>
              <a:gd name="f151" fmla="+- 0 0 f149"/>
              <a:gd name="f152" fmla="val f150"/>
              <a:gd name="f153" fmla="val f151"/>
              <a:gd name="f154" fmla="*/ f152 f65 1"/>
              <a:gd name="f155" fmla="*/ f153 f64 1"/>
              <a:gd name="f156" fmla="*/ f154 f154 1"/>
              <a:gd name="f157" fmla="*/ f155 f155 1"/>
              <a:gd name="f158" fmla="+- f156 f157 0"/>
              <a:gd name="f159" fmla="+- f158 f9 0"/>
              <a:gd name="f160" fmla="sqrt f159"/>
              <a:gd name="f161" fmla="*/ f70 1 f160"/>
              <a:gd name="f162" fmla="*/ f152 f161 1"/>
              <a:gd name="f163" fmla="*/ f153 f161 1"/>
              <a:gd name="f164" fmla="+- f51 f162 0"/>
              <a:gd name="f165" fmla="+- f50 f163 0"/>
              <a:gd name="f166" fmla="+- f51 0 f162"/>
              <a:gd name="f167" fmla="+- f50 0 f163"/>
              <a:gd name="f168" fmla="*/ f164 f33 1"/>
              <a:gd name="f169" fmla="*/ f165 f33 1"/>
              <a:gd name="f170" fmla="*/ f166 f33 1"/>
              <a:gd name="f171" fmla="*/ f167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93" y="f94"/>
              </a:cxn>
              <a:cxn ang="f32">
                <a:pos x="f93" y="f96"/>
              </a:cxn>
              <a:cxn ang="f32">
                <a:pos x="f95" y="f96"/>
              </a:cxn>
              <a:cxn ang="f31">
                <a:pos x="f95" y="f94"/>
              </a:cxn>
            </a:cxnLst>
            <a:rect l="f93" t="f94" r="f95" b="f96"/>
            <a:pathLst>
              <a:path>
                <a:moveTo>
                  <a:pt x="f40" y="f61"/>
                </a:moveTo>
                <a:arcTo wR="f56" hR="f57" stAng="f1" swAng="f0"/>
                <a:close/>
                <a:moveTo>
                  <a:pt x="f168" y="f169"/>
                </a:moveTo>
                <a:arcTo wR="f72" hR="f73" stAng="f135" swAng="f136"/>
                <a:close/>
                <a:moveTo>
                  <a:pt x="f170" y="f171"/>
                </a:moveTo>
                <a:arcTo wR="f72" hR="f73" stAng="f137" swAng="f136"/>
                <a:close/>
              </a:path>
            </a:pathLst>
          </a:custGeom>
          <a:solidFill>
            <a:srgbClr val="FF000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82296" tIns="41148" rIns="82296" bIns="41148" anchor="ctr" anchorCtr="1" compatLnSpc="1">
            <a:noAutofit/>
          </a:bodyPr>
          <a:lstStyle/>
          <a:p>
            <a:pPr algn="ctr"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62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2" name="Tilos tábla 20"/>
          <p:cNvSpPr/>
          <p:nvPr/>
        </p:nvSpPr>
        <p:spPr>
          <a:xfrm>
            <a:off x="5540689" y="3405894"/>
            <a:ext cx="248599" cy="24599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*/ 0 0 1"/>
              <a:gd name="f10" fmla="+- 0 0 10800000"/>
              <a:gd name="f11" fmla="val 18750"/>
              <a:gd name="f12" fmla="+- 0 0 -360"/>
              <a:gd name="f13" fmla="+- 0 0 -180"/>
              <a:gd name="f14" fmla="abs f4"/>
              <a:gd name="f15" fmla="abs f5"/>
              <a:gd name="f16" fmla="abs f6"/>
              <a:gd name="f17" fmla="+- 2700000 f2 0"/>
              <a:gd name="f18" fmla="*/ f12 f1 1"/>
              <a:gd name="f19" fmla="*/ f13 f1 1"/>
              <a:gd name="f20" fmla="?: f14 f4 1"/>
              <a:gd name="f21" fmla="?: f15 f5 1"/>
              <a:gd name="f22" fmla="?: f16 f6 1"/>
              <a:gd name="f23" fmla="+- f17 0 f2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f2 0"/>
              <a:gd name="f31" fmla="+- f24 0 f2"/>
              <a:gd name="f32" fmla="+- f25 0 f2"/>
              <a:gd name="f33" fmla="min f27 f26"/>
              <a:gd name="f34" fmla="*/ f28 1 f22"/>
              <a:gd name="f35" fmla="*/ f29 1 f22"/>
              <a:gd name="f36" fmla="*/ f30 f8 1"/>
              <a:gd name="f37" fmla="val f34"/>
              <a:gd name="f38" fmla="val f35"/>
              <a:gd name="f39" fmla="*/ f36 1 f1"/>
              <a:gd name="f40" fmla="*/ f7 f33 1"/>
              <a:gd name="f41" fmla="+- f38 0 f7"/>
              <a:gd name="f42" fmla="+- f37 0 f7"/>
              <a:gd name="f43" fmla="+- 0 0 f39"/>
              <a:gd name="f44" fmla="*/ f41 1 2"/>
              <a:gd name="f45" fmla="*/ f42 1 2"/>
              <a:gd name="f46" fmla="min f42 f41"/>
              <a:gd name="f47" fmla="+- 0 0 f42"/>
              <a:gd name="f48" fmla="+- 0 0 f41"/>
              <a:gd name="f49" fmla="+- 0 0 f43"/>
              <a:gd name="f50" fmla="+- f7 f44 0"/>
              <a:gd name="f51" fmla="+- f7 f45 0"/>
              <a:gd name="f52" fmla="*/ f46 f11 1"/>
              <a:gd name="f53" fmla="+- 0 0 f47"/>
              <a:gd name="f54" fmla="+- 0 0 f48"/>
              <a:gd name="f55" fmla="*/ f49 f1 1"/>
              <a:gd name="f56" fmla="*/ f45 f33 1"/>
              <a:gd name="f57" fmla="*/ f44 f33 1"/>
              <a:gd name="f58" fmla="*/ f52 1 100000"/>
              <a:gd name="f59" fmla="at2 f53 f54"/>
              <a:gd name="f60" fmla="*/ f55 1 f8"/>
              <a:gd name="f61" fmla="*/ f50 f33 1"/>
              <a:gd name="f62" fmla="+- f59 f2 0"/>
              <a:gd name="f63" fmla="+- f60 0 f2"/>
              <a:gd name="f64" fmla="+- f45 0 f58"/>
              <a:gd name="f65" fmla="+- f44 0 f58"/>
              <a:gd name="f66" fmla="*/ f58 1 2"/>
              <a:gd name="f67" fmla="*/ f62 f8 1"/>
              <a:gd name="f68" fmla="cos 1 f63"/>
              <a:gd name="f69" fmla="sin 1 f63"/>
              <a:gd name="f70" fmla="*/ f64 f65 1"/>
              <a:gd name="f71" fmla="+- 0 0 f66"/>
              <a:gd name="f72" fmla="*/ f64 f33 1"/>
              <a:gd name="f73" fmla="*/ f65 f33 1"/>
              <a:gd name="f74" fmla="*/ f67 1 f1"/>
              <a:gd name="f75" fmla="+- 0 0 f68"/>
              <a:gd name="f76" fmla="+- 0 0 f69"/>
              <a:gd name="f77" fmla="+- 0 0 f71"/>
              <a:gd name="f78" fmla="+- 0 0 f74"/>
              <a:gd name="f79" fmla="+- 0 0 f75"/>
              <a:gd name="f80" fmla="+- 0 0 f76"/>
              <a:gd name="f81" fmla="val f78"/>
              <a:gd name="f82" fmla="val f79"/>
              <a:gd name="f83" fmla="val f80"/>
              <a:gd name="f84" fmla="+- 0 0 f81"/>
              <a:gd name="f85" fmla="*/ f82 f45 1"/>
              <a:gd name="f86" fmla="*/ f83 f44 1"/>
              <a:gd name="f87" fmla="*/ f84 f1 1"/>
              <a:gd name="f88" fmla="+- f51 0 f85"/>
              <a:gd name="f89" fmla="+- f51 f85 0"/>
              <a:gd name="f90" fmla="+- f50 0 f86"/>
              <a:gd name="f91" fmla="+- f50 f86 0"/>
              <a:gd name="f92" fmla="*/ f87 1 f8"/>
              <a:gd name="f93" fmla="*/ f88 f33 1"/>
              <a:gd name="f94" fmla="*/ f90 f33 1"/>
              <a:gd name="f95" fmla="*/ f89 f33 1"/>
              <a:gd name="f96" fmla="*/ f91 f33 1"/>
              <a:gd name="f97" fmla="+- f92 0 f2"/>
              <a:gd name="f98" fmla="+- f97 f2 0"/>
              <a:gd name="f99" fmla="*/ f98 f8 1"/>
              <a:gd name="f100" fmla="*/ f99 1 f1"/>
              <a:gd name="f101" fmla="+- 0 0 f100"/>
              <a:gd name="f102" fmla="+- 0 0 f101"/>
              <a:gd name="f103" fmla="*/ f102 f1 1"/>
              <a:gd name="f104" fmla="*/ f103 1 f8"/>
              <a:gd name="f105" fmla="+- f104 0 f2"/>
              <a:gd name="f106" fmla="cos 1 f105"/>
              <a:gd name="f107" fmla="sin 1 f105"/>
              <a:gd name="f108" fmla="+- 0 0 f106"/>
              <a:gd name="f109" fmla="+- 0 0 f107"/>
              <a:gd name="f110" fmla="+- 0 0 f108"/>
              <a:gd name="f111" fmla="+- 0 0 f109"/>
              <a:gd name="f112" fmla="val f110"/>
              <a:gd name="f113" fmla="val f111"/>
              <a:gd name="f114" fmla="*/ f112 f65 1"/>
              <a:gd name="f115" fmla="*/ f113 f64 1"/>
              <a:gd name="f116" fmla="*/ f114 f114 1"/>
              <a:gd name="f117" fmla="*/ f115 f115 1"/>
              <a:gd name="f118" fmla="+- f116 f117 0"/>
              <a:gd name="f119" fmla="+- f118 f9 0"/>
              <a:gd name="f120" fmla="sqrt f119"/>
              <a:gd name="f121" fmla="*/ f70 1 f120"/>
              <a:gd name="f122" fmla="+- 0 0 f121"/>
              <a:gd name="f123" fmla="+- 0 0 f122"/>
              <a:gd name="f124" fmla="at2 f123 f77"/>
              <a:gd name="f125" fmla="+- f124 f2 0"/>
              <a:gd name="f126" fmla="*/ f125 f8 1"/>
              <a:gd name="f127" fmla="*/ f126 1 f1"/>
              <a:gd name="f128" fmla="+- 0 0 f127"/>
              <a:gd name="f129" fmla="val f128"/>
              <a:gd name="f130" fmla="+- 0 0 f129"/>
              <a:gd name="f131" fmla="*/ f130 f1 1"/>
              <a:gd name="f132" fmla="*/ f131 1 f8"/>
              <a:gd name="f133" fmla="+- f132 0 f2"/>
              <a:gd name="f134" fmla="*/ f133 2 1"/>
              <a:gd name="f135" fmla="+- f97 0 f133"/>
              <a:gd name="f136" fmla="+- f10 f134 0"/>
              <a:gd name="f137" fmla="+- f135 0 f1"/>
              <a:gd name="f138" fmla="+- f135 f2 0"/>
              <a:gd name="f139" fmla="*/ f138 f8 1"/>
              <a:gd name="f140" fmla="*/ f139 1 f1"/>
              <a:gd name="f141" fmla="+- 0 0 f140"/>
              <a:gd name="f142" fmla="+- 0 0 f141"/>
              <a:gd name="f143" fmla="*/ f142 f1 1"/>
              <a:gd name="f144" fmla="*/ f143 1 f8"/>
              <a:gd name="f145" fmla="+- f144 0 f2"/>
              <a:gd name="f146" fmla="cos 1 f145"/>
              <a:gd name="f147" fmla="sin 1 f145"/>
              <a:gd name="f148" fmla="+- 0 0 f146"/>
              <a:gd name="f149" fmla="+- 0 0 f147"/>
              <a:gd name="f150" fmla="+- 0 0 f148"/>
              <a:gd name="f151" fmla="+- 0 0 f149"/>
              <a:gd name="f152" fmla="val f150"/>
              <a:gd name="f153" fmla="val f151"/>
              <a:gd name="f154" fmla="*/ f152 f65 1"/>
              <a:gd name="f155" fmla="*/ f153 f64 1"/>
              <a:gd name="f156" fmla="*/ f154 f154 1"/>
              <a:gd name="f157" fmla="*/ f155 f155 1"/>
              <a:gd name="f158" fmla="+- f156 f157 0"/>
              <a:gd name="f159" fmla="+- f158 f9 0"/>
              <a:gd name="f160" fmla="sqrt f159"/>
              <a:gd name="f161" fmla="*/ f70 1 f160"/>
              <a:gd name="f162" fmla="*/ f152 f161 1"/>
              <a:gd name="f163" fmla="*/ f153 f161 1"/>
              <a:gd name="f164" fmla="+- f51 f162 0"/>
              <a:gd name="f165" fmla="+- f50 f163 0"/>
              <a:gd name="f166" fmla="+- f51 0 f162"/>
              <a:gd name="f167" fmla="+- f50 0 f163"/>
              <a:gd name="f168" fmla="*/ f164 f33 1"/>
              <a:gd name="f169" fmla="*/ f165 f33 1"/>
              <a:gd name="f170" fmla="*/ f166 f33 1"/>
              <a:gd name="f171" fmla="*/ f167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93" y="f94"/>
              </a:cxn>
              <a:cxn ang="f32">
                <a:pos x="f93" y="f96"/>
              </a:cxn>
              <a:cxn ang="f32">
                <a:pos x="f95" y="f96"/>
              </a:cxn>
              <a:cxn ang="f31">
                <a:pos x="f95" y="f94"/>
              </a:cxn>
            </a:cxnLst>
            <a:rect l="f93" t="f94" r="f95" b="f96"/>
            <a:pathLst>
              <a:path>
                <a:moveTo>
                  <a:pt x="f40" y="f61"/>
                </a:moveTo>
                <a:arcTo wR="f56" hR="f57" stAng="f1" swAng="f0"/>
                <a:close/>
                <a:moveTo>
                  <a:pt x="f168" y="f169"/>
                </a:moveTo>
                <a:arcTo wR="f72" hR="f73" stAng="f135" swAng="f136"/>
                <a:close/>
                <a:moveTo>
                  <a:pt x="f170" y="f171"/>
                </a:moveTo>
                <a:arcTo wR="f72" hR="f73" stAng="f137" swAng="f136"/>
                <a:close/>
              </a:path>
            </a:pathLst>
          </a:custGeom>
          <a:solidFill>
            <a:srgbClr val="FF000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82296" tIns="41148" rIns="82296" bIns="41148" anchor="ctr" anchorCtr="1" compatLnSpc="1">
            <a:noAutofit/>
          </a:bodyPr>
          <a:lstStyle/>
          <a:p>
            <a:pPr algn="ctr"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62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3" name="Szövegdoboz 22"/>
          <p:cNvSpPr txBox="1"/>
          <p:nvPr/>
        </p:nvSpPr>
        <p:spPr>
          <a:xfrm>
            <a:off x="5458887" y="3662451"/>
            <a:ext cx="428621" cy="3323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2296" tIns="41148" rIns="82296" bIns="41148" anchor="t" anchorCtr="0" compatLnSpc="1">
            <a:spAutoFit/>
          </a:bodyPr>
          <a:lstStyle/>
          <a:p>
            <a:pPr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20" b="1">
                <a:solidFill>
                  <a:srgbClr val="000000"/>
                </a:solidFill>
                <a:latin typeface="Calibri"/>
                <a:ea typeface=""/>
                <a:cs typeface="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0756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Szerializáció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hu-HU" dirty="0"/>
              <a:t>Olyan transzformációs folyamat, mely során a memóriában található objektumból tárolásra alkalmas reprezentációt állítunk elő (</a:t>
            </a:r>
            <a:r>
              <a:rPr lang="hu-HU" dirty="0" err="1"/>
              <a:t>serialization</a:t>
            </a:r>
            <a:r>
              <a:rPr lang="hu-HU" dirty="0"/>
              <a:t>), melyet később képesek vagyunk arra használni, hogy újra előállítsuk a memóriában tárolható objektumot (</a:t>
            </a:r>
            <a:r>
              <a:rPr lang="hu-HU" dirty="0" err="1"/>
              <a:t>deserialization</a:t>
            </a:r>
            <a:r>
              <a:rPr lang="hu-HU" dirty="0"/>
              <a:t>).</a:t>
            </a:r>
          </a:p>
          <a:p>
            <a:pPr lvl="0"/>
            <a:r>
              <a:rPr lang="hu-HU" b="1" dirty="0" err="1"/>
              <a:t>Marshalling</a:t>
            </a:r>
            <a:r>
              <a:rPr lang="hu-HU" b="1" dirty="0"/>
              <a:t> és </a:t>
            </a:r>
            <a:r>
              <a:rPr lang="hu-HU" b="1" dirty="0" err="1"/>
              <a:t>Unmarshalling</a:t>
            </a:r>
            <a:r>
              <a:rPr lang="hu-HU" dirty="0"/>
              <a:t> </a:t>
            </a:r>
            <a:endParaRPr lang="hu-HU" dirty="0" smtClean="0"/>
          </a:p>
          <a:p>
            <a:pPr lvl="1"/>
            <a:r>
              <a:rPr lang="hu-HU" dirty="0" smtClean="0"/>
              <a:t>Általában </a:t>
            </a:r>
            <a:r>
              <a:rPr lang="hu-HU" dirty="0"/>
              <a:t>valamilyen konkrét technológia kapcsán nevezzük így a </a:t>
            </a:r>
            <a:r>
              <a:rPr lang="hu-HU" dirty="0" err="1"/>
              <a:t>szerializációt</a:t>
            </a:r>
            <a:endParaRPr lang="hu-HU" dirty="0"/>
          </a:p>
          <a:p>
            <a:pPr lvl="1"/>
            <a:r>
              <a:rPr lang="hu-HU" dirty="0"/>
              <a:t>Paramétereket és visszatérési értékeket reprezentálunk</a:t>
            </a:r>
          </a:p>
          <a:p>
            <a:pPr lvl="1"/>
            <a:r>
              <a:rPr lang="hu-HU" dirty="0"/>
              <a:t>Valamilyen meta információval látjuk el a reprezentációt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992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Szerializálhatóság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Egy Java objektum szerializálhatóságának kritériumai</a:t>
            </a:r>
          </a:p>
          <a:p>
            <a:pPr lvl="1"/>
            <a:r>
              <a:rPr lang="hu-HU">
                <a:latin typeface="Calibri"/>
              </a:rPr>
              <a:t>implements </a:t>
            </a:r>
            <a:r>
              <a:rPr lang="hu-HU">
                <a:latin typeface="Calibri Light"/>
              </a:rPr>
              <a:t>java.io.Serializable</a:t>
            </a:r>
          </a:p>
          <a:p>
            <a:pPr lvl="1"/>
            <a:r>
              <a:rPr lang="hu-HU"/>
              <a:t>Van üres konstruktora</a:t>
            </a:r>
          </a:p>
          <a:p>
            <a:pPr lvl="1"/>
            <a:r>
              <a:rPr lang="hu-HU"/>
              <a:t>Minden példány szintű tagja szerializálható</a:t>
            </a:r>
          </a:p>
        </p:txBody>
      </p:sp>
      <p:sp>
        <p:nvSpPr>
          <p:cNvPr id="4" name="Téglalap 3"/>
          <p:cNvSpPr/>
          <p:nvPr/>
        </p:nvSpPr>
        <p:spPr>
          <a:xfrm>
            <a:off x="6949439" y="1369219"/>
            <a:ext cx="1050196" cy="2839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2296" tIns="41148" rIns="82296" bIns="41148" anchor="t" anchorCtr="1" compatLnSpc="1">
            <a:spAutoFit/>
          </a:bodyPr>
          <a:lstStyle/>
          <a:p>
            <a:pPr algn="ctr"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7910" b="1" dirty="0">
                <a:solidFill>
                  <a:srgbClr val="FF0000"/>
                </a:solidFill>
                <a:latin typeface="Calibri"/>
                <a:ea typeface=""/>
                <a:cs typeface="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848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Perzisztens</a:t>
            </a:r>
            <a:r>
              <a:rPr lang="hu-HU" dirty="0" smtClean="0"/>
              <a:t> </a:t>
            </a:r>
            <a:r>
              <a:rPr lang="hu-HU" dirty="0"/>
              <a:t>tárak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hu-HU"/>
              <a:t>Egy technológiai eszköz (alkalmazás szerver, operációs rendszer, stb.) működése során szükség lehet a memóriában tárolt objektumok </a:t>
            </a:r>
            <a:r>
              <a:rPr lang="hu-HU" b="1"/>
              <a:t>ideiglenes</a:t>
            </a:r>
            <a:r>
              <a:rPr lang="hu-HU"/>
              <a:t> perzisztálására</a:t>
            </a:r>
          </a:p>
          <a:p>
            <a:pPr lvl="0"/>
            <a:r>
              <a:rPr lang="hu-HU"/>
              <a:t>J2EE környezetben ezeket az objektumokat perzisztens tárakba mentjük és onnan töltjük vissza, amikor szükséges</a:t>
            </a:r>
          </a:p>
          <a:p>
            <a:pPr lvl="0"/>
            <a:r>
              <a:rPr lang="hu-HU"/>
              <a:t>Alkalmazásuk: erőforrás takarékosság, magas rendelkezésre állás biztosítása</a:t>
            </a:r>
          </a:p>
        </p:txBody>
      </p:sp>
    </p:spTree>
    <p:extLst>
      <p:ext uri="{BB962C8B-B14F-4D97-AF65-F5344CB8AC3E}">
        <p14:creationId xmlns:p14="http://schemas.microsoft.com/office/powerpoint/2010/main" val="173274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Tranzakció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Tároláshoz köthető folyamat esetén tranzakció biztosítja a konzisztens és megbízható működést.</a:t>
            </a:r>
          </a:p>
          <a:p>
            <a:pPr lvl="0"/>
            <a:r>
              <a:rPr lang="hu-HU"/>
              <a:t>ACID tulajdonságok:</a:t>
            </a:r>
          </a:p>
          <a:p>
            <a:pPr lvl="1"/>
            <a:r>
              <a:rPr lang="hu-HU" sz="1620" b="1"/>
              <a:t>Atomicity</a:t>
            </a:r>
            <a:r>
              <a:rPr lang="hu-HU" sz="1620"/>
              <a:t>: a művelet vagy teljes egészében végrehajtódik vagy semmilyen hatása nincs</a:t>
            </a:r>
          </a:p>
          <a:p>
            <a:pPr lvl="1"/>
            <a:r>
              <a:rPr lang="hu-HU" sz="1620" b="1"/>
              <a:t>Consitency</a:t>
            </a:r>
            <a:r>
              <a:rPr lang="hu-HU" sz="1620"/>
              <a:t>: egy érvényes állapotból egy másik érvényes állapotba kerül az adattár</a:t>
            </a:r>
          </a:p>
          <a:p>
            <a:pPr lvl="1"/>
            <a:r>
              <a:rPr lang="hu-HU" sz="1620" b="1"/>
              <a:t>Isolation</a:t>
            </a:r>
            <a:r>
              <a:rPr lang="hu-HU" sz="1620"/>
              <a:t>: párhuzamos működés esetén is olyan állapotot találunk, mintha egy jól meghatározott sorrendben hajtódtak volna végre a műveletek</a:t>
            </a:r>
          </a:p>
          <a:p>
            <a:pPr lvl="1"/>
            <a:r>
              <a:rPr lang="hu-HU" sz="1620" b="1"/>
              <a:t>Durability</a:t>
            </a:r>
            <a:r>
              <a:rPr lang="hu-HU" sz="1620"/>
              <a:t>: egy sikeres commit után a tár megőrzi az állapotot</a:t>
            </a:r>
            <a:endParaRPr lang="hu-HU" sz="1440"/>
          </a:p>
        </p:txBody>
      </p:sp>
    </p:spTree>
    <p:extLst>
      <p:ext uri="{BB962C8B-B14F-4D97-AF65-F5344CB8AC3E}">
        <p14:creationId xmlns:p14="http://schemas.microsoft.com/office/powerpoint/2010/main" val="34623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Elosztott </a:t>
            </a:r>
            <a:r>
              <a:rPr lang="hu-HU" dirty="0"/>
              <a:t>Tranzakció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Fizikailag elosztott rendszerek tranzakcionális működését támogatja</a:t>
            </a:r>
            <a:br>
              <a:rPr lang="hu-HU"/>
            </a:br>
            <a:r>
              <a:rPr lang="hu-HU" sz="1620"/>
              <a:t>Pl.: két adatbázis, J2EE perzisztens tár és adatbázis</a:t>
            </a:r>
            <a:endParaRPr lang="hu-HU"/>
          </a:p>
          <a:p>
            <a:pPr lvl="0"/>
            <a:r>
              <a:rPr lang="hu-HU"/>
              <a:t>Kétfázisú commit (Two-phase commit)</a:t>
            </a:r>
            <a:br>
              <a:rPr lang="hu-HU"/>
            </a:br>
            <a:r>
              <a:rPr lang="hu-HU" sz="1620"/>
              <a:t>A cél(server) rendszereknek is támogatniuk kell, nem csak a hívó(client) fél felelőssége. Pl.: Oracle adatbázis kezelő + XA JDBC Thin Client Driver</a:t>
            </a:r>
          </a:p>
          <a:p>
            <a:pPr lvl="1"/>
            <a:r>
              <a:rPr lang="hu-HU"/>
              <a:t>Phase 1: Prepare</a:t>
            </a:r>
          </a:p>
          <a:p>
            <a:pPr lvl="1"/>
            <a:r>
              <a:rPr lang="hu-HU"/>
              <a:t>Phase 2: Commit</a:t>
            </a:r>
          </a:p>
          <a:p>
            <a:pPr marL="0" indent="0">
              <a:buNone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98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Mire </a:t>
            </a:r>
            <a:r>
              <a:rPr lang="hu-HU" dirty="0"/>
              <a:t>ad választ a JEE?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hu-HU" dirty="0"/>
              <a:t>Vékony kliens alkalmazások (Web) megvalósítása</a:t>
            </a:r>
          </a:p>
          <a:p>
            <a:pPr lvl="0"/>
            <a:r>
              <a:rPr lang="hu-HU" dirty="0"/>
              <a:t>Nagy felhasználó szám támogatása</a:t>
            </a:r>
          </a:p>
          <a:p>
            <a:pPr lvl="0"/>
            <a:r>
              <a:rPr lang="hu-HU" dirty="0"/>
              <a:t>Szerver erőforrás elosztás, ütemezés</a:t>
            </a:r>
          </a:p>
          <a:p>
            <a:pPr lvl="0"/>
            <a:r>
              <a:rPr lang="hu-HU" dirty="0"/>
              <a:t>Meglévő hagyaték rendszerek integrációja (SOA)</a:t>
            </a:r>
          </a:p>
          <a:p>
            <a:pPr lvl="0"/>
            <a:r>
              <a:rPr lang="hu-HU" dirty="0"/>
              <a:t>Platform független </a:t>
            </a:r>
            <a:br>
              <a:rPr lang="hu-HU" dirty="0"/>
            </a:br>
            <a:r>
              <a:rPr lang="hu-HU" dirty="0"/>
              <a:t>és Java szabványok támogatása (JSR)</a:t>
            </a:r>
          </a:p>
          <a:p>
            <a:pPr lvl="0"/>
            <a:r>
              <a:rPr lang="hu-HU" dirty="0"/>
              <a:t>Magas szintű rendelkezésre állás biztosítása (</a:t>
            </a:r>
            <a:r>
              <a:rPr lang="hu-HU" dirty="0" err="1"/>
              <a:t>Cluster</a:t>
            </a:r>
            <a:r>
              <a:rPr lang="hu-HU" dirty="0"/>
              <a:t>)</a:t>
            </a:r>
            <a:br>
              <a:rPr lang="hu-HU" dirty="0"/>
            </a:br>
            <a:endParaRPr lang="hu-HU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15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ím 1"/>
          <p:cNvSpPr txBox="1">
            <a:spLocks/>
          </p:cNvSpPr>
          <p:nvPr/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mtClean="0"/>
              <a:t/>
            </a:r>
            <a:br>
              <a:rPr lang="hu-HU" smtClean="0"/>
            </a:br>
            <a:r>
              <a:rPr lang="hu-HU" smtClean="0"/>
              <a:t>2 Phase commit</a:t>
            </a:r>
            <a:endParaRPr lang="hu-HU" dirty="0"/>
          </a:p>
        </p:txBody>
      </p:sp>
      <p:grpSp>
        <p:nvGrpSpPr>
          <p:cNvPr id="106" name="Csoportba foglalás 105"/>
          <p:cNvGrpSpPr/>
          <p:nvPr/>
        </p:nvGrpSpPr>
        <p:grpSpPr>
          <a:xfrm>
            <a:off x="914400" y="1268017"/>
            <a:ext cx="7343775" cy="3149228"/>
            <a:chOff x="623536" y="775936"/>
            <a:chExt cx="7922183" cy="3641309"/>
          </a:xfrm>
        </p:grpSpPr>
        <p:sp>
          <p:nvSpPr>
            <p:cNvPr id="107" name="Szabadkézi sokszög 7"/>
            <p:cNvSpPr/>
            <p:nvPr/>
          </p:nvSpPr>
          <p:spPr>
            <a:xfrm>
              <a:off x="1672811" y="1110157"/>
              <a:ext cx="1756986" cy="5280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82120"/>
                <a:gd name="f7" fmla="val 883996"/>
                <a:gd name="f8" fmla="val 88400"/>
                <a:gd name="f9" fmla="val 39578"/>
                <a:gd name="f10" fmla="val 1993720"/>
                <a:gd name="f11" fmla="val 2042542"/>
                <a:gd name="f12" fmla="val 795596"/>
                <a:gd name="f13" fmla="val 844418"/>
                <a:gd name="f14" fmla="+- 0 0 -90"/>
                <a:gd name="f15" fmla="*/ f3 1 2082120"/>
                <a:gd name="f16" fmla="*/ f4 1 883996"/>
                <a:gd name="f17" fmla="+- f7 0 f5"/>
                <a:gd name="f18" fmla="+- f6 0 f5"/>
                <a:gd name="f19" fmla="*/ f14 f0 1"/>
                <a:gd name="f20" fmla="*/ f18 1 2082120"/>
                <a:gd name="f21" fmla="*/ f17 1 883996"/>
                <a:gd name="f22" fmla="*/ 0 f18 1"/>
                <a:gd name="f23" fmla="*/ 88400 f17 1"/>
                <a:gd name="f24" fmla="*/ 88400 f18 1"/>
                <a:gd name="f25" fmla="*/ 0 f17 1"/>
                <a:gd name="f26" fmla="*/ 1993720 f18 1"/>
                <a:gd name="f27" fmla="*/ 2082120 f18 1"/>
                <a:gd name="f28" fmla="*/ 795596 f17 1"/>
                <a:gd name="f29" fmla="*/ 883996 f17 1"/>
                <a:gd name="f30" fmla="*/ f19 1 f2"/>
                <a:gd name="f31" fmla="*/ f22 1 2082120"/>
                <a:gd name="f32" fmla="*/ f23 1 883996"/>
                <a:gd name="f33" fmla="*/ f24 1 2082120"/>
                <a:gd name="f34" fmla="*/ f25 1 883996"/>
                <a:gd name="f35" fmla="*/ f26 1 2082120"/>
                <a:gd name="f36" fmla="*/ f27 1 2082120"/>
                <a:gd name="f37" fmla="*/ f28 1 883996"/>
                <a:gd name="f38" fmla="*/ f29 1 88399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082120" h="88399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105593" tIns="105593" rIns="105593" bIns="105593" anchor="ctr" anchorCtr="1" compatLnSpc="1">
              <a:noAutofit/>
            </a:bodyPr>
            <a:lstStyle/>
            <a:p>
              <a:pPr algn="ctr" defTabSz="960123">
                <a:lnSpc>
                  <a:spcPct val="90000"/>
                </a:lnSpc>
                <a:spcAft>
                  <a:spcPts val="9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 dirty="0" err="1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Transaction</a:t>
              </a:r>
              <a:r>
                <a:rPr lang="hu-HU" sz="1440" dirty="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 Manager</a:t>
              </a:r>
            </a:p>
          </p:txBody>
        </p:sp>
        <p:sp>
          <p:nvSpPr>
            <p:cNvPr id="108" name="Szabadkézi sokszög 6"/>
            <p:cNvSpPr/>
            <p:nvPr/>
          </p:nvSpPr>
          <p:spPr>
            <a:xfrm>
              <a:off x="868681" y="2033370"/>
              <a:ext cx="1608261" cy="5648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Resource Manager</a:t>
              </a:r>
            </a:p>
          </p:txBody>
        </p:sp>
        <p:sp>
          <p:nvSpPr>
            <p:cNvPr id="109" name="Szabadkézi sokszög 6"/>
            <p:cNvSpPr/>
            <p:nvPr/>
          </p:nvSpPr>
          <p:spPr>
            <a:xfrm>
              <a:off x="2625667" y="2033370"/>
              <a:ext cx="1608261" cy="5648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Resource Manager</a:t>
              </a:r>
            </a:p>
          </p:txBody>
        </p:sp>
        <p:sp>
          <p:nvSpPr>
            <p:cNvPr id="110" name="Szabadkézi sokszög 7"/>
            <p:cNvSpPr/>
            <p:nvPr/>
          </p:nvSpPr>
          <p:spPr>
            <a:xfrm>
              <a:off x="5714203" y="1110157"/>
              <a:ext cx="1756986" cy="5280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82120"/>
                <a:gd name="f7" fmla="val 883996"/>
                <a:gd name="f8" fmla="val 88400"/>
                <a:gd name="f9" fmla="val 39578"/>
                <a:gd name="f10" fmla="val 1993720"/>
                <a:gd name="f11" fmla="val 2042542"/>
                <a:gd name="f12" fmla="val 795596"/>
                <a:gd name="f13" fmla="val 844418"/>
                <a:gd name="f14" fmla="+- 0 0 -90"/>
                <a:gd name="f15" fmla="*/ f3 1 2082120"/>
                <a:gd name="f16" fmla="*/ f4 1 883996"/>
                <a:gd name="f17" fmla="+- f7 0 f5"/>
                <a:gd name="f18" fmla="+- f6 0 f5"/>
                <a:gd name="f19" fmla="*/ f14 f0 1"/>
                <a:gd name="f20" fmla="*/ f18 1 2082120"/>
                <a:gd name="f21" fmla="*/ f17 1 883996"/>
                <a:gd name="f22" fmla="*/ 0 f18 1"/>
                <a:gd name="f23" fmla="*/ 88400 f17 1"/>
                <a:gd name="f24" fmla="*/ 88400 f18 1"/>
                <a:gd name="f25" fmla="*/ 0 f17 1"/>
                <a:gd name="f26" fmla="*/ 1993720 f18 1"/>
                <a:gd name="f27" fmla="*/ 2082120 f18 1"/>
                <a:gd name="f28" fmla="*/ 795596 f17 1"/>
                <a:gd name="f29" fmla="*/ 883996 f17 1"/>
                <a:gd name="f30" fmla="*/ f19 1 f2"/>
                <a:gd name="f31" fmla="*/ f22 1 2082120"/>
                <a:gd name="f32" fmla="*/ f23 1 883996"/>
                <a:gd name="f33" fmla="*/ f24 1 2082120"/>
                <a:gd name="f34" fmla="*/ f25 1 883996"/>
                <a:gd name="f35" fmla="*/ f26 1 2082120"/>
                <a:gd name="f36" fmla="*/ f27 1 2082120"/>
                <a:gd name="f37" fmla="*/ f28 1 883996"/>
                <a:gd name="f38" fmla="*/ f29 1 88399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082120" h="88399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105593" tIns="105593" rIns="105593" bIns="105593" anchor="ctr" anchorCtr="1" compatLnSpc="1">
              <a:noAutofit/>
            </a:bodyPr>
            <a:lstStyle/>
            <a:p>
              <a:pPr algn="ctr" defTabSz="960123">
                <a:lnSpc>
                  <a:spcPct val="90000"/>
                </a:lnSpc>
                <a:spcAft>
                  <a:spcPts val="9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Transaction Manager</a:t>
              </a:r>
            </a:p>
          </p:txBody>
        </p:sp>
        <p:sp>
          <p:nvSpPr>
            <p:cNvPr id="111" name="Szabadkézi sokszög 110"/>
            <p:cNvSpPr/>
            <p:nvPr/>
          </p:nvSpPr>
          <p:spPr>
            <a:xfrm>
              <a:off x="4910072" y="2033370"/>
              <a:ext cx="1608261" cy="5648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Resource Manager</a:t>
              </a:r>
            </a:p>
          </p:txBody>
        </p:sp>
        <p:sp>
          <p:nvSpPr>
            <p:cNvPr id="112" name="Szabadkézi sokszög 6"/>
            <p:cNvSpPr/>
            <p:nvPr/>
          </p:nvSpPr>
          <p:spPr>
            <a:xfrm>
              <a:off x="6667058" y="2033370"/>
              <a:ext cx="1608261" cy="5648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Resource Manager</a:t>
              </a:r>
            </a:p>
          </p:txBody>
        </p:sp>
        <p:sp>
          <p:nvSpPr>
            <p:cNvPr id="113" name="Szövegdoboz 10"/>
            <p:cNvSpPr txBox="1"/>
            <p:nvPr/>
          </p:nvSpPr>
          <p:spPr>
            <a:xfrm>
              <a:off x="2110955" y="775936"/>
              <a:ext cx="893496" cy="3323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620" b="1">
                  <a:solidFill>
                    <a:srgbClr val="000000"/>
                  </a:solidFill>
                  <a:latin typeface="Calibri"/>
                  <a:ea typeface=""/>
                  <a:cs typeface=""/>
                </a:rPr>
                <a:t>Phase 1</a:t>
              </a:r>
            </a:p>
          </p:txBody>
        </p:sp>
        <p:sp>
          <p:nvSpPr>
            <p:cNvPr id="114" name="Szövegdoboz 11"/>
            <p:cNvSpPr txBox="1"/>
            <p:nvPr/>
          </p:nvSpPr>
          <p:spPr>
            <a:xfrm>
              <a:off x="6145944" y="775936"/>
              <a:ext cx="893496" cy="3323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620" b="1">
                  <a:solidFill>
                    <a:srgbClr val="000000"/>
                  </a:solidFill>
                  <a:latin typeface="Calibri"/>
                  <a:ea typeface=""/>
                  <a:cs typeface=""/>
                </a:rPr>
                <a:t>Phase 2</a:t>
              </a:r>
            </a:p>
          </p:txBody>
        </p:sp>
        <p:cxnSp>
          <p:nvCxnSpPr>
            <p:cNvPr id="115" name="Szögletes összekötő 13"/>
            <p:cNvCxnSpPr>
              <a:stCxn id="107" idx="3"/>
            </p:cNvCxnSpPr>
            <p:nvPr/>
          </p:nvCxnSpPr>
          <p:spPr>
            <a:xfrm rot="10800009" flipV="1">
              <a:off x="1427667" y="1374171"/>
              <a:ext cx="245143" cy="655176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16" name="Szögletes összekötő 15"/>
            <p:cNvCxnSpPr>
              <a:stCxn id="108" idx="0"/>
              <a:endCxn id="107" idx="2"/>
            </p:cNvCxnSpPr>
            <p:nvPr/>
          </p:nvCxnSpPr>
          <p:spPr>
            <a:xfrm rot="5400000" flipH="1" flipV="1">
              <a:off x="1914469" y="1396535"/>
              <a:ext cx="395177" cy="878493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17" name="Szögletes összekötő 18"/>
            <p:cNvCxnSpPr>
              <a:stCxn id="107" idx="1"/>
            </p:cNvCxnSpPr>
            <p:nvPr/>
          </p:nvCxnSpPr>
          <p:spPr>
            <a:xfrm>
              <a:off x="3429797" y="1374170"/>
              <a:ext cx="253340" cy="662532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18" name="Szögletes összekötő 21"/>
            <p:cNvCxnSpPr>
              <a:stCxn id="109" idx="0"/>
              <a:endCxn id="107" idx="2"/>
            </p:cNvCxnSpPr>
            <p:nvPr/>
          </p:nvCxnSpPr>
          <p:spPr>
            <a:xfrm rot="16200000" flipV="1">
              <a:off x="2792962" y="1396533"/>
              <a:ext cx="395177" cy="878494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sp>
          <p:nvSpPr>
            <p:cNvPr id="119" name="Szövegdoboz 24"/>
            <p:cNvSpPr txBox="1"/>
            <p:nvPr/>
          </p:nvSpPr>
          <p:spPr>
            <a:xfrm>
              <a:off x="623536" y="1124878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Prepare</a:t>
              </a:r>
            </a:p>
          </p:txBody>
        </p:sp>
        <p:sp>
          <p:nvSpPr>
            <p:cNvPr id="120" name="Szövegdoboz 25"/>
            <p:cNvSpPr txBox="1"/>
            <p:nvPr/>
          </p:nvSpPr>
          <p:spPr>
            <a:xfrm>
              <a:off x="3556467" y="1128212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Prepare</a:t>
              </a:r>
            </a:p>
          </p:txBody>
        </p:sp>
        <p:sp>
          <p:nvSpPr>
            <p:cNvPr id="121" name="Szövegdoboz 26"/>
            <p:cNvSpPr txBox="1"/>
            <p:nvPr/>
          </p:nvSpPr>
          <p:spPr>
            <a:xfrm>
              <a:off x="1725117" y="1659416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OK</a:t>
              </a:r>
            </a:p>
          </p:txBody>
        </p:sp>
        <p:sp>
          <p:nvSpPr>
            <p:cNvPr id="122" name="Szövegdoboz 28"/>
            <p:cNvSpPr txBox="1"/>
            <p:nvPr/>
          </p:nvSpPr>
          <p:spPr>
            <a:xfrm>
              <a:off x="2644232" y="1659416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OK</a:t>
              </a:r>
            </a:p>
          </p:txBody>
        </p:sp>
        <p:cxnSp>
          <p:nvCxnSpPr>
            <p:cNvPr id="123" name="Szögletes összekötő 37"/>
            <p:cNvCxnSpPr>
              <a:stCxn id="110" idx="3"/>
            </p:cNvCxnSpPr>
            <p:nvPr/>
          </p:nvCxnSpPr>
          <p:spPr>
            <a:xfrm rot="10800009" flipV="1">
              <a:off x="5453044" y="1374171"/>
              <a:ext cx="261158" cy="655176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24" name="Szögletes összekötő 38"/>
            <p:cNvCxnSpPr>
              <a:stCxn id="111" idx="0"/>
              <a:endCxn id="110" idx="2"/>
            </p:cNvCxnSpPr>
            <p:nvPr/>
          </p:nvCxnSpPr>
          <p:spPr>
            <a:xfrm rot="5400000" flipH="1" flipV="1">
              <a:off x="5955861" y="1396533"/>
              <a:ext cx="395177" cy="878494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25" name="Szögletes összekötő 39"/>
            <p:cNvCxnSpPr>
              <a:stCxn id="110" idx="1"/>
            </p:cNvCxnSpPr>
            <p:nvPr/>
          </p:nvCxnSpPr>
          <p:spPr>
            <a:xfrm>
              <a:off x="7471189" y="1374170"/>
              <a:ext cx="248846" cy="629022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26" name="Szögletes összekötő 40"/>
            <p:cNvCxnSpPr>
              <a:stCxn id="112" idx="0"/>
              <a:endCxn id="110" idx="2"/>
            </p:cNvCxnSpPr>
            <p:nvPr/>
          </p:nvCxnSpPr>
          <p:spPr>
            <a:xfrm rot="16200000" flipV="1">
              <a:off x="6834355" y="1396534"/>
              <a:ext cx="395177" cy="878493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sp>
          <p:nvSpPr>
            <p:cNvPr id="127" name="Szövegdoboz 41"/>
            <p:cNvSpPr txBox="1"/>
            <p:nvPr/>
          </p:nvSpPr>
          <p:spPr>
            <a:xfrm>
              <a:off x="4642873" y="1128903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Commit</a:t>
              </a:r>
            </a:p>
          </p:txBody>
        </p:sp>
        <p:sp>
          <p:nvSpPr>
            <p:cNvPr id="128" name="Szövegdoboz 42"/>
            <p:cNvSpPr txBox="1"/>
            <p:nvPr/>
          </p:nvSpPr>
          <p:spPr>
            <a:xfrm>
              <a:off x="7575804" y="1132236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Commit</a:t>
              </a:r>
            </a:p>
          </p:txBody>
        </p:sp>
        <p:sp>
          <p:nvSpPr>
            <p:cNvPr id="129" name="Szövegdoboz 43"/>
            <p:cNvSpPr txBox="1"/>
            <p:nvPr/>
          </p:nvSpPr>
          <p:spPr>
            <a:xfrm>
              <a:off x="5744454" y="1663440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Done</a:t>
              </a:r>
            </a:p>
          </p:txBody>
        </p:sp>
        <p:sp>
          <p:nvSpPr>
            <p:cNvPr id="130" name="Szövegdoboz 44"/>
            <p:cNvSpPr txBox="1"/>
            <p:nvPr/>
          </p:nvSpPr>
          <p:spPr>
            <a:xfrm>
              <a:off x="6663569" y="1663440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Done</a:t>
              </a:r>
            </a:p>
          </p:txBody>
        </p:sp>
        <p:sp>
          <p:nvSpPr>
            <p:cNvPr id="131" name="Szabadkézi sokszög 7"/>
            <p:cNvSpPr/>
            <p:nvPr/>
          </p:nvSpPr>
          <p:spPr>
            <a:xfrm>
              <a:off x="1672811" y="2929210"/>
              <a:ext cx="1756986" cy="5280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82120"/>
                <a:gd name="f7" fmla="val 883996"/>
                <a:gd name="f8" fmla="val 88400"/>
                <a:gd name="f9" fmla="val 39578"/>
                <a:gd name="f10" fmla="val 1993720"/>
                <a:gd name="f11" fmla="val 2042542"/>
                <a:gd name="f12" fmla="val 795596"/>
                <a:gd name="f13" fmla="val 844418"/>
                <a:gd name="f14" fmla="+- 0 0 -90"/>
                <a:gd name="f15" fmla="*/ f3 1 2082120"/>
                <a:gd name="f16" fmla="*/ f4 1 883996"/>
                <a:gd name="f17" fmla="+- f7 0 f5"/>
                <a:gd name="f18" fmla="+- f6 0 f5"/>
                <a:gd name="f19" fmla="*/ f14 f0 1"/>
                <a:gd name="f20" fmla="*/ f18 1 2082120"/>
                <a:gd name="f21" fmla="*/ f17 1 883996"/>
                <a:gd name="f22" fmla="*/ 0 f18 1"/>
                <a:gd name="f23" fmla="*/ 88400 f17 1"/>
                <a:gd name="f24" fmla="*/ 88400 f18 1"/>
                <a:gd name="f25" fmla="*/ 0 f17 1"/>
                <a:gd name="f26" fmla="*/ 1993720 f18 1"/>
                <a:gd name="f27" fmla="*/ 2082120 f18 1"/>
                <a:gd name="f28" fmla="*/ 795596 f17 1"/>
                <a:gd name="f29" fmla="*/ 883996 f17 1"/>
                <a:gd name="f30" fmla="*/ f19 1 f2"/>
                <a:gd name="f31" fmla="*/ f22 1 2082120"/>
                <a:gd name="f32" fmla="*/ f23 1 883996"/>
                <a:gd name="f33" fmla="*/ f24 1 2082120"/>
                <a:gd name="f34" fmla="*/ f25 1 883996"/>
                <a:gd name="f35" fmla="*/ f26 1 2082120"/>
                <a:gd name="f36" fmla="*/ f27 1 2082120"/>
                <a:gd name="f37" fmla="*/ f28 1 883996"/>
                <a:gd name="f38" fmla="*/ f29 1 88399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082120" h="88399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105593" tIns="105593" rIns="105593" bIns="105593" anchor="ctr" anchorCtr="1" compatLnSpc="1">
              <a:noAutofit/>
            </a:bodyPr>
            <a:lstStyle/>
            <a:p>
              <a:pPr algn="ctr" defTabSz="960123">
                <a:lnSpc>
                  <a:spcPct val="90000"/>
                </a:lnSpc>
                <a:spcAft>
                  <a:spcPts val="9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Transaction Manager</a:t>
              </a:r>
            </a:p>
          </p:txBody>
        </p:sp>
        <p:sp>
          <p:nvSpPr>
            <p:cNvPr id="132" name="Szabadkézi sokszög 6"/>
            <p:cNvSpPr/>
            <p:nvPr/>
          </p:nvSpPr>
          <p:spPr>
            <a:xfrm>
              <a:off x="868681" y="3852415"/>
              <a:ext cx="1608261" cy="5648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Resource Manager</a:t>
              </a:r>
            </a:p>
          </p:txBody>
        </p:sp>
        <p:sp>
          <p:nvSpPr>
            <p:cNvPr id="133" name="Szabadkézi sokszög 6"/>
            <p:cNvSpPr/>
            <p:nvPr/>
          </p:nvSpPr>
          <p:spPr>
            <a:xfrm>
              <a:off x="2625667" y="3852415"/>
              <a:ext cx="1608261" cy="5648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Resource Manager</a:t>
              </a:r>
            </a:p>
          </p:txBody>
        </p:sp>
        <p:cxnSp>
          <p:nvCxnSpPr>
            <p:cNvPr id="134" name="Szögletes összekötő 54"/>
            <p:cNvCxnSpPr>
              <a:stCxn id="131" idx="3"/>
            </p:cNvCxnSpPr>
            <p:nvPr/>
          </p:nvCxnSpPr>
          <p:spPr>
            <a:xfrm rot="10800009" flipV="1">
              <a:off x="1407553" y="3193224"/>
              <a:ext cx="265232" cy="659191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35" name="Szögletes összekötő 55"/>
            <p:cNvCxnSpPr>
              <a:stCxn id="132" idx="0"/>
              <a:endCxn id="131" idx="2"/>
            </p:cNvCxnSpPr>
            <p:nvPr/>
          </p:nvCxnSpPr>
          <p:spPr>
            <a:xfrm rot="5400000" flipH="1" flipV="1">
              <a:off x="1914473" y="3215585"/>
              <a:ext cx="395169" cy="878493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36" name="Szögletes összekötő 56"/>
            <p:cNvCxnSpPr>
              <a:stCxn id="131" idx="1"/>
            </p:cNvCxnSpPr>
            <p:nvPr/>
          </p:nvCxnSpPr>
          <p:spPr>
            <a:xfrm>
              <a:off x="3429797" y="3193224"/>
              <a:ext cx="253340" cy="659191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37" name="Szögletes összekötő 57"/>
            <p:cNvCxnSpPr>
              <a:stCxn id="133" idx="0"/>
              <a:endCxn id="131" idx="2"/>
            </p:cNvCxnSpPr>
            <p:nvPr/>
          </p:nvCxnSpPr>
          <p:spPr>
            <a:xfrm rot="16200000" flipV="1">
              <a:off x="2792967" y="3215584"/>
              <a:ext cx="395169" cy="878494"/>
            </a:xfrm>
            <a:prstGeom prst="bentConnector3">
              <a:avLst/>
            </a:prstGeom>
            <a:noFill/>
            <a:ln w="6345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sp>
          <p:nvSpPr>
            <p:cNvPr id="138" name="Szövegdoboz 58"/>
            <p:cNvSpPr txBox="1"/>
            <p:nvPr/>
          </p:nvSpPr>
          <p:spPr>
            <a:xfrm>
              <a:off x="623536" y="2943925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Prepare</a:t>
              </a:r>
            </a:p>
          </p:txBody>
        </p:sp>
        <p:sp>
          <p:nvSpPr>
            <p:cNvPr id="139" name="Szövegdoboz 59"/>
            <p:cNvSpPr txBox="1"/>
            <p:nvPr/>
          </p:nvSpPr>
          <p:spPr>
            <a:xfrm>
              <a:off x="3556467" y="2947258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Prepare</a:t>
              </a:r>
            </a:p>
          </p:txBody>
        </p:sp>
        <p:sp>
          <p:nvSpPr>
            <p:cNvPr id="140" name="Szövegdoboz 60"/>
            <p:cNvSpPr txBox="1"/>
            <p:nvPr/>
          </p:nvSpPr>
          <p:spPr>
            <a:xfrm>
              <a:off x="1725117" y="3478470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OK</a:t>
              </a:r>
            </a:p>
          </p:txBody>
        </p:sp>
        <p:sp>
          <p:nvSpPr>
            <p:cNvPr id="141" name="Szövegdoboz 61"/>
            <p:cNvSpPr txBox="1"/>
            <p:nvPr/>
          </p:nvSpPr>
          <p:spPr>
            <a:xfrm>
              <a:off x="2644232" y="3478462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FF0000"/>
                  </a:solidFill>
                  <a:latin typeface="Calibri"/>
                  <a:ea typeface=""/>
                  <a:cs typeface=""/>
                </a:rPr>
                <a:t>FAIL</a:t>
              </a:r>
            </a:p>
          </p:txBody>
        </p:sp>
        <p:sp>
          <p:nvSpPr>
            <p:cNvPr id="142" name="Szabadkézi sokszög 62"/>
            <p:cNvSpPr/>
            <p:nvPr/>
          </p:nvSpPr>
          <p:spPr>
            <a:xfrm>
              <a:off x="5712434" y="2929210"/>
              <a:ext cx="1756986" cy="5280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82120"/>
                <a:gd name="f7" fmla="val 883996"/>
                <a:gd name="f8" fmla="val 88400"/>
                <a:gd name="f9" fmla="val 39578"/>
                <a:gd name="f10" fmla="val 1993720"/>
                <a:gd name="f11" fmla="val 2042542"/>
                <a:gd name="f12" fmla="val 795596"/>
                <a:gd name="f13" fmla="val 844418"/>
                <a:gd name="f14" fmla="+- 0 0 -90"/>
                <a:gd name="f15" fmla="*/ f3 1 2082120"/>
                <a:gd name="f16" fmla="*/ f4 1 883996"/>
                <a:gd name="f17" fmla="+- f7 0 f5"/>
                <a:gd name="f18" fmla="+- f6 0 f5"/>
                <a:gd name="f19" fmla="*/ f14 f0 1"/>
                <a:gd name="f20" fmla="*/ f18 1 2082120"/>
                <a:gd name="f21" fmla="*/ f17 1 883996"/>
                <a:gd name="f22" fmla="*/ 0 f18 1"/>
                <a:gd name="f23" fmla="*/ 88400 f17 1"/>
                <a:gd name="f24" fmla="*/ 88400 f18 1"/>
                <a:gd name="f25" fmla="*/ 0 f17 1"/>
                <a:gd name="f26" fmla="*/ 1993720 f18 1"/>
                <a:gd name="f27" fmla="*/ 2082120 f18 1"/>
                <a:gd name="f28" fmla="*/ 795596 f17 1"/>
                <a:gd name="f29" fmla="*/ 883996 f17 1"/>
                <a:gd name="f30" fmla="*/ f19 1 f2"/>
                <a:gd name="f31" fmla="*/ f22 1 2082120"/>
                <a:gd name="f32" fmla="*/ f23 1 883996"/>
                <a:gd name="f33" fmla="*/ f24 1 2082120"/>
                <a:gd name="f34" fmla="*/ f25 1 883996"/>
                <a:gd name="f35" fmla="*/ f26 1 2082120"/>
                <a:gd name="f36" fmla="*/ f27 1 2082120"/>
                <a:gd name="f37" fmla="*/ f28 1 883996"/>
                <a:gd name="f38" fmla="*/ f29 1 88399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082120" h="88399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105593" tIns="105593" rIns="105593" bIns="105593" anchor="ctr" anchorCtr="1" compatLnSpc="1">
              <a:noAutofit/>
            </a:bodyPr>
            <a:lstStyle/>
            <a:p>
              <a:pPr algn="ctr" defTabSz="960123">
                <a:lnSpc>
                  <a:spcPct val="90000"/>
                </a:lnSpc>
                <a:spcAft>
                  <a:spcPts val="9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Transaction Manager</a:t>
              </a:r>
            </a:p>
          </p:txBody>
        </p:sp>
        <p:sp>
          <p:nvSpPr>
            <p:cNvPr id="143" name="Szabadkézi sokszög 6"/>
            <p:cNvSpPr/>
            <p:nvPr/>
          </p:nvSpPr>
          <p:spPr>
            <a:xfrm>
              <a:off x="4908303" y="3852415"/>
              <a:ext cx="1608261" cy="5648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Resource Manager</a:t>
              </a:r>
            </a:p>
          </p:txBody>
        </p:sp>
        <p:sp>
          <p:nvSpPr>
            <p:cNvPr id="144" name="Szabadkézi sokszög 6"/>
            <p:cNvSpPr/>
            <p:nvPr/>
          </p:nvSpPr>
          <p:spPr>
            <a:xfrm>
              <a:off x="6665289" y="3852415"/>
              <a:ext cx="1608261" cy="5648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44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Resource Manager</a:t>
              </a:r>
            </a:p>
          </p:txBody>
        </p:sp>
        <p:cxnSp>
          <p:nvCxnSpPr>
            <p:cNvPr id="145" name="Szögletes összekötő 65"/>
            <p:cNvCxnSpPr>
              <a:stCxn id="142" idx="3"/>
            </p:cNvCxnSpPr>
            <p:nvPr/>
          </p:nvCxnSpPr>
          <p:spPr>
            <a:xfrm rot="10800009" flipV="1">
              <a:off x="5453035" y="3193224"/>
              <a:ext cx="259389" cy="659191"/>
            </a:xfrm>
            <a:prstGeom prst="bentConnector3">
              <a:avLst/>
            </a:prstGeom>
            <a:noFill/>
            <a:ln w="6345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146" name="Szögletes összekötő 66"/>
            <p:cNvCxnSpPr>
              <a:stCxn id="143" idx="0"/>
              <a:endCxn id="142" idx="2"/>
            </p:cNvCxnSpPr>
            <p:nvPr/>
          </p:nvCxnSpPr>
          <p:spPr>
            <a:xfrm rot="5400000" flipH="1" flipV="1">
              <a:off x="5954096" y="3215584"/>
              <a:ext cx="395169" cy="878494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47" name="Szögletes összekötő 67"/>
            <p:cNvCxnSpPr>
              <a:stCxn id="142" idx="1"/>
            </p:cNvCxnSpPr>
            <p:nvPr/>
          </p:nvCxnSpPr>
          <p:spPr>
            <a:xfrm>
              <a:off x="7469420" y="3193224"/>
              <a:ext cx="247958" cy="659191"/>
            </a:xfrm>
            <a:prstGeom prst="bentConnector3">
              <a:avLst/>
            </a:prstGeom>
            <a:noFill/>
            <a:ln w="6345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148" name="Szögletes összekötő 68"/>
            <p:cNvCxnSpPr>
              <a:stCxn id="144" idx="0"/>
              <a:endCxn id="142" idx="2"/>
            </p:cNvCxnSpPr>
            <p:nvPr/>
          </p:nvCxnSpPr>
          <p:spPr>
            <a:xfrm rot="16200000" flipV="1">
              <a:off x="6832590" y="3215584"/>
              <a:ext cx="395169" cy="878493"/>
            </a:xfrm>
            <a:prstGeom prst="bentConnector3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sp>
          <p:nvSpPr>
            <p:cNvPr id="149" name="Szövegdoboz 69"/>
            <p:cNvSpPr txBox="1"/>
            <p:nvPr/>
          </p:nvSpPr>
          <p:spPr>
            <a:xfrm>
              <a:off x="4641104" y="2947949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FF0000"/>
                  </a:solidFill>
                  <a:latin typeface="Calibri"/>
                  <a:ea typeface=""/>
                  <a:cs typeface=""/>
                </a:rPr>
                <a:t>Rollback</a:t>
              </a:r>
            </a:p>
          </p:txBody>
        </p:sp>
        <p:sp>
          <p:nvSpPr>
            <p:cNvPr id="150" name="Szövegdoboz 70"/>
            <p:cNvSpPr txBox="1"/>
            <p:nvPr/>
          </p:nvSpPr>
          <p:spPr>
            <a:xfrm>
              <a:off x="7574035" y="2951282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FF0000"/>
                  </a:solidFill>
                  <a:latin typeface="Calibri"/>
                  <a:ea typeface=""/>
                  <a:cs typeface=""/>
                </a:rPr>
                <a:t>Rollback</a:t>
              </a:r>
            </a:p>
          </p:txBody>
        </p:sp>
        <p:sp>
          <p:nvSpPr>
            <p:cNvPr id="151" name="Szövegdoboz 71"/>
            <p:cNvSpPr txBox="1"/>
            <p:nvPr/>
          </p:nvSpPr>
          <p:spPr>
            <a:xfrm>
              <a:off x="5742685" y="3482495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Done</a:t>
              </a:r>
            </a:p>
          </p:txBody>
        </p:sp>
        <p:sp>
          <p:nvSpPr>
            <p:cNvPr id="152" name="Szövegdoboz 72"/>
            <p:cNvSpPr txBox="1"/>
            <p:nvPr/>
          </p:nvSpPr>
          <p:spPr>
            <a:xfrm>
              <a:off x="6661799" y="3482486"/>
              <a:ext cx="699516" cy="2492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2296" tIns="41148" rIns="82296" bIns="41148" anchor="t" anchorCtr="1" compatLnSpc="1">
              <a:spAutoFit/>
            </a:bodyPr>
            <a:lstStyle/>
            <a:p>
              <a:pPr algn="ctr" defTabSz="82296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80" b="1">
                  <a:solidFill>
                    <a:srgbClr val="2E75B6"/>
                  </a:solidFill>
                  <a:latin typeface="Calibri"/>
                  <a:ea typeface=""/>
                  <a:cs typeface=""/>
                </a:rPr>
                <a:t>Done</a:t>
              </a:r>
            </a:p>
          </p:txBody>
        </p:sp>
        <p:sp>
          <p:nvSpPr>
            <p:cNvPr id="153" name="Jobbra nyíl 73"/>
            <p:cNvSpPr/>
            <p:nvPr/>
          </p:nvSpPr>
          <p:spPr>
            <a:xfrm>
              <a:off x="4409062" y="1216597"/>
              <a:ext cx="276999" cy="1238357"/>
            </a:xfrm>
            <a:custGeom>
              <a:avLst>
                <a:gd name="f0" fmla="val 10800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+- f8 0 f7"/>
                <a:gd name="f15" fmla="pin 0 f0 21600"/>
                <a:gd name="f16" fmla="pin 0 f1 108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20"/>
                <a:gd name="f27" fmla="+- 21600 0 f19"/>
                <a:gd name="f28" fmla="*/ 0 f21 1"/>
                <a:gd name="f29" fmla="*/ 21600 f21 1"/>
                <a:gd name="f30" fmla="*/ f20 f13 1"/>
                <a:gd name="f31" fmla="*/ f19 f12 1"/>
                <a:gd name="f32" fmla="+- f24 0 f3"/>
                <a:gd name="f33" fmla="+- f25 0 f3"/>
                <a:gd name="f34" fmla="*/ f27 f20 1"/>
                <a:gd name="f35" fmla="*/ f28 1 f21"/>
                <a:gd name="f36" fmla="*/ f29 1 f21"/>
                <a:gd name="f37" fmla="*/ f26 f13 1"/>
                <a:gd name="f38" fmla="*/ f34 1 10800"/>
                <a:gd name="f39" fmla="*/ f35 f12 1"/>
                <a:gd name="f40" fmla="*/ f35 f13 1"/>
                <a:gd name="f41" fmla="*/ f36 f13 1"/>
                <a:gd name="f42" fmla="+- f19 f38 0"/>
                <a:gd name="f43" fmla="*/ f42 f12 1"/>
              </a:gdLst>
              <a:ahLst>
                <a:ahXY gdRefX="f0" minX="f7" maxX="f8" gdRefY="f1" minY="f7" maxY="f9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0"/>
                </a:cxn>
                <a:cxn ang="f33">
                  <a:pos x="f31" y="f41"/>
                </a:cxn>
              </a:cxnLst>
              <a:rect l="f39" t="f30" r="f43" b="f37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6"/>
                  </a:lnTo>
                  <a:lnTo>
                    <a:pt x="f7" y="f26"/>
                  </a:lnTo>
                  <a:close/>
                </a:path>
              </a:pathLst>
            </a:custGeom>
            <a:gradFill>
              <a:gsLst>
                <a:gs pos="0">
                  <a:srgbClr val="D2D2D2"/>
                </a:gs>
                <a:gs pos="100000">
                  <a:srgbClr val="C8C8C8"/>
                </a:gs>
              </a:gsLst>
              <a:lin ang="5400000"/>
            </a:gradFill>
            <a:ln w="6345" cap="flat">
              <a:solidFill>
                <a:srgbClr val="A5A5A5"/>
              </a:solidFill>
              <a:prstDash val="solid"/>
              <a:miter/>
            </a:ln>
          </p:spPr>
          <p:txBody>
            <a:bodyPr vert="horz" wrap="square" lIns="105593" tIns="105593" rIns="105593" bIns="105593" anchor="ctr" anchorCtr="1" compatLnSpc="1">
              <a:noAutofit/>
            </a:bodyPr>
            <a:lstStyle/>
            <a:p>
              <a:pPr algn="ctr" defTabSz="960123">
                <a:lnSpc>
                  <a:spcPct val="90000"/>
                </a:lnSpc>
                <a:spcAft>
                  <a:spcPts val="9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440">
                <a:solidFill>
                  <a:srgbClr val="FFFFFF"/>
                </a:solidFill>
                <a:latin typeface="Arial"/>
                <a:ea typeface=""/>
                <a:cs typeface=""/>
              </a:endParaRPr>
            </a:p>
          </p:txBody>
        </p:sp>
        <p:sp>
          <p:nvSpPr>
            <p:cNvPr id="154" name="Jobbra nyíl 74"/>
            <p:cNvSpPr/>
            <p:nvPr/>
          </p:nvSpPr>
          <p:spPr>
            <a:xfrm>
              <a:off x="4414642" y="2983937"/>
              <a:ext cx="276999" cy="1238357"/>
            </a:xfrm>
            <a:custGeom>
              <a:avLst>
                <a:gd name="f0" fmla="val 10800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+- f8 0 f7"/>
                <a:gd name="f15" fmla="pin 0 f0 21600"/>
                <a:gd name="f16" fmla="pin 0 f1 108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20"/>
                <a:gd name="f27" fmla="+- 21600 0 f19"/>
                <a:gd name="f28" fmla="*/ 0 f21 1"/>
                <a:gd name="f29" fmla="*/ 21600 f21 1"/>
                <a:gd name="f30" fmla="*/ f20 f13 1"/>
                <a:gd name="f31" fmla="*/ f19 f12 1"/>
                <a:gd name="f32" fmla="+- f24 0 f3"/>
                <a:gd name="f33" fmla="+- f25 0 f3"/>
                <a:gd name="f34" fmla="*/ f27 f20 1"/>
                <a:gd name="f35" fmla="*/ f28 1 f21"/>
                <a:gd name="f36" fmla="*/ f29 1 f21"/>
                <a:gd name="f37" fmla="*/ f26 f13 1"/>
                <a:gd name="f38" fmla="*/ f34 1 10800"/>
                <a:gd name="f39" fmla="*/ f35 f12 1"/>
                <a:gd name="f40" fmla="*/ f35 f13 1"/>
                <a:gd name="f41" fmla="*/ f36 f13 1"/>
                <a:gd name="f42" fmla="+- f19 f38 0"/>
                <a:gd name="f43" fmla="*/ f42 f12 1"/>
              </a:gdLst>
              <a:ahLst>
                <a:ahXY gdRefX="f0" minX="f7" maxX="f8" gdRefY="f1" minY="f7" maxY="f9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0"/>
                </a:cxn>
                <a:cxn ang="f33">
                  <a:pos x="f31" y="f41"/>
                </a:cxn>
              </a:cxnLst>
              <a:rect l="f39" t="f30" r="f43" b="f37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6"/>
                  </a:lnTo>
                  <a:lnTo>
                    <a:pt x="f7" y="f26"/>
                  </a:lnTo>
                  <a:close/>
                </a:path>
              </a:pathLst>
            </a:custGeom>
            <a:gradFill>
              <a:gsLst>
                <a:gs pos="0">
                  <a:srgbClr val="D2D2D2"/>
                </a:gs>
                <a:gs pos="100000">
                  <a:srgbClr val="C8C8C8"/>
                </a:gs>
              </a:gsLst>
              <a:lin ang="5400000"/>
            </a:gradFill>
            <a:ln w="6345" cap="flat">
              <a:solidFill>
                <a:srgbClr val="A5A5A5"/>
              </a:solidFill>
              <a:prstDash val="solid"/>
              <a:miter/>
            </a:ln>
          </p:spPr>
          <p:txBody>
            <a:bodyPr vert="horz" wrap="square" lIns="105593" tIns="105593" rIns="105593" bIns="105593" anchor="ctr" anchorCtr="1" compatLnSpc="1">
              <a:noAutofit/>
            </a:bodyPr>
            <a:lstStyle/>
            <a:p>
              <a:pPr algn="ctr" defTabSz="960123">
                <a:lnSpc>
                  <a:spcPct val="90000"/>
                </a:lnSpc>
                <a:spcAft>
                  <a:spcPts val="9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440">
                <a:solidFill>
                  <a:srgbClr val="FFFFFF"/>
                </a:solidFill>
                <a:latin typeface="Arial"/>
                <a:ea typeface=""/>
                <a:cs typeface=""/>
              </a:endParaRPr>
            </a:p>
          </p:txBody>
        </p:sp>
        <p:cxnSp>
          <p:nvCxnSpPr>
            <p:cNvPr id="155" name="Egyenes összekötő 76"/>
            <p:cNvCxnSpPr/>
            <p:nvPr/>
          </p:nvCxnSpPr>
          <p:spPr>
            <a:xfrm>
              <a:off x="623536" y="2766717"/>
              <a:ext cx="7922183" cy="0"/>
            </a:xfrm>
            <a:prstGeom prst="straightConnector1">
              <a:avLst/>
            </a:prstGeom>
            <a:noFill/>
            <a:ln w="22229" cap="flat">
              <a:solidFill>
                <a:srgbClr val="A5A5A5"/>
              </a:solidFill>
              <a:prstDash val="solid"/>
              <a:miter/>
            </a:ln>
          </p:spPr>
        </p:cxnSp>
      </p:grpSp>
    </p:spTree>
    <p:extLst>
      <p:ext uri="{BB962C8B-B14F-4D97-AF65-F5344CB8AC3E}">
        <p14:creationId xmlns:p14="http://schemas.microsoft.com/office/powerpoint/2010/main" val="31627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Cluster</a:t>
            </a:r>
            <a:endParaRPr lang="hu-HU" dirty="0"/>
          </a:p>
        </p:txBody>
      </p:sp>
      <p:sp>
        <p:nvSpPr>
          <p:cNvPr id="3" name="Tartalom helye 29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hu-HU"/>
              <a:t>Egymást helyettesíteni képes hardver-szoftver erőforrások hálózata, mely</a:t>
            </a:r>
          </a:p>
          <a:p>
            <a:pPr lvl="1"/>
            <a:r>
              <a:rPr lang="hu-HU"/>
              <a:t>egyetlen rendszerként jelenik meg a kliens számára</a:t>
            </a:r>
          </a:p>
          <a:p>
            <a:pPr lvl="1"/>
            <a:r>
              <a:rPr lang="hu-HU"/>
              <a:t>magas szintű rendelkezésre állást támogatja</a:t>
            </a:r>
          </a:p>
          <a:p>
            <a:pPr lvl="0"/>
            <a:r>
              <a:rPr lang="hu-HU"/>
              <a:t>Feladatai és elvárások</a:t>
            </a:r>
          </a:p>
          <a:p>
            <a:pPr lvl="1"/>
            <a:r>
              <a:rPr lang="hu-HU"/>
              <a:t>Load balance	</a:t>
            </a:r>
            <a:r>
              <a:rPr lang="hu-HU" sz="1620">
                <a:solidFill>
                  <a:srgbClr val="7F7F7F"/>
                </a:solidFill>
              </a:rPr>
              <a:t>Terhelés elosztás</a:t>
            </a:r>
          </a:p>
          <a:p>
            <a:pPr lvl="1"/>
            <a:r>
              <a:rPr lang="hu-HU"/>
              <a:t>Failover		</a:t>
            </a:r>
            <a:r>
              <a:rPr lang="hu-HU" sz="1620">
                <a:solidFill>
                  <a:srgbClr val="7F7F7F"/>
                </a:solidFill>
              </a:rPr>
              <a:t>Feladatok átvétele</a:t>
            </a:r>
          </a:p>
          <a:p>
            <a:pPr lvl="0"/>
            <a:r>
              <a:rPr lang="hu-HU"/>
              <a:t>Session replikáció</a:t>
            </a:r>
            <a:br>
              <a:rPr lang="hu-HU"/>
            </a:br>
            <a:r>
              <a:rPr lang="hu-HU" sz="1800"/>
              <a:t>A munkamenet adatai átkerülnek több clustertagra</a:t>
            </a:r>
            <a:r>
              <a:rPr lang="hu-HU" sz="1980">
                <a:solidFill>
                  <a:srgbClr val="7F7F7F"/>
                </a:solidFill>
              </a:rPr>
              <a:t/>
            </a:r>
            <a:br>
              <a:rPr lang="hu-HU" sz="1980">
                <a:solidFill>
                  <a:srgbClr val="7F7F7F"/>
                </a:solidFill>
              </a:rPr>
            </a:br>
            <a:endParaRPr lang="hu-HU" sz="198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69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16"/>
          <p:cNvSpPr/>
          <p:nvPr/>
        </p:nvSpPr>
        <p:spPr>
          <a:xfrm>
            <a:off x="6061985" y="1250340"/>
            <a:ext cx="205740" cy="2754726"/>
          </a:xfrm>
          <a:prstGeom prst="rect">
            <a:avLst/>
          </a:prstGeom>
          <a:solidFill>
            <a:srgbClr val="5B9BD5">
              <a:alpha val="50000"/>
            </a:srgbClr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82296" tIns="41148" rIns="82296" bIns="41148" anchor="ctr" anchorCtr="1" compatLnSpc="1">
            <a:noAutofit/>
          </a:bodyPr>
          <a:lstStyle/>
          <a:p>
            <a:pPr algn="ctr"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62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3" name="Téglalap 117"/>
          <p:cNvSpPr/>
          <p:nvPr/>
        </p:nvSpPr>
        <p:spPr>
          <a:xfrm>
            <a:off x="5501583" y="1065972"/>
            <a:ext cx="1315970" cy="184368"/>
          </a:xfrm>
          <a:prstGeom prst="rect">
            <a:avLst/>
          </a:prstGeom>
          <a:solidFill>
            <a:srgbClr val="5B9BD5">
              <a:alpha val="50000"/>
            </a:srgbClr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82296" tIns="41148" rIns="82296" bIns="41148" anchor="ctr" anchorCtr="1" compatLnSpc="1">
            <a:noAutofit/>
          </a:bodyPr>
          <a:lstStyle/>
          <a:p>
            <a:pPr algn="ctr"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90">
                <a:solidFill>
                  <a:srgbClr val="FFFFFF"/>
                </a:solidFill>
                <a:latin typeface="Calibri"/>
                <a:ea typeface=""/>
                <a:cs typeface=""/>
              </a:rPr>
              <a:t>Session Replication</a:t>
            </a:r>
          </a:p>
        </p:txBody>
      </p:sp>
      <p:sp>
        <p:nvSpPr>
          <p:cNvPr id="4" name="Téglalap 116"/>
          <p:cNvSpPr/>
          <p:nvPr/>
        </p:nvSpPr>
        <p:spPr>
          <a:xfrm>
            <a:off x="4050795" y="1250340"/>
            <a:ext cx="205740" cy="2754726"/>
          </a:xfrm>
          <a:prstGeom prst="rect">
            <a:avLst/>
          </a:prstGeom>
          <a:gradFill>
            <a:gsLst>
              <a:gs pos="0">
                <a:srgbClr val="B5D5A7"/>
              </a:gs>
              <a:gs pos="100000">
                <a:srgbClr val="AACE99"/>
              </a:gs>
            </a:gsLst>
            <a:lin ang="5400000"/>
          </a:gradFill>
          <a:ln w="6345" cap="flat">
            <a:solidFill>
              <a:srgbClr val="70AD47"/>
            </a:solidFill>
            <a:prstDash val="solid"/>
            <a:miter/>
          </a:ln>
        </p:spPr>
        <p:txBody>
          <a:bodyPr vert="horz" wrap="square" lIns="82296" tIns="41148" rIns="82296" bIns="41148" anchor="ctr" anchorCtr="1" compatLnSpc="1">
            <a:noAutofit/>
          </a:bodyPr>
          <a:lstStyle/>
          <a:p>
            <a:pPr algn="ctr"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62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5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Cluster</a:t>
            </a:r>
            <a:endParaRPr lang="hu-HU" dirty="0"/>
          </a:p>
        </p:txBody>
      </p:sp>
      <p:sp>
        <p:nvSpPr>
          <p:cNvPr id="6" name="Szabadkézi sokszög 6"/>
          <p:cNvSpPr/>
          <p:nvPr/>
        </p:nvSpPr>
        <p:spPr>
          <a:xfrm>
            <a:off x="5593294" y="1476892"/>
            <a:ext cx="1102733" cy="56483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83167"/>
              <a:gd name="f7" fmla="val 855657"/>
              <a:gd name="f8" fmla="val 85566"/>
              <a:gd name="f9" fmla="val 38309"/>
              <a:gd name="f10" fmla="val 8197601"/>
              <a:gd name="f11" fmla="val 8244858"/>
              <a:gd name="f12" fmla="val 770091"/>
              <a:gd name="f13" fmla="val 817348"/>
              <a:gd name="f14" fmla="+- 0 0 -90"/>
              <a:gd name="f15" fmla="*/ f3 1 8283167"/>
              <a:gd name="f16" fmla="*/ f4 1 855657"/>
              <a:gd name="f17" fmla="+- f7 0 f5"/>
              <a:gd name="f18" fmla="+- f6 0 f5"/>
              <a:gd name="f19" fmla="*/ f14 f0 1"/>
              <a:gd name="f20" fmla="*/ f18 1 8283167"/>
              <a:gd name="f21" fmla="*/ f17 1 855657"/>
              <a:gd name="f22" fmla="*/ 0 f18 1"/>
              <a:gd name="f23" fmla="*/ 85566 f17 1"/>
              <a:gd name="f24" fmla="*/ 85566 f18 1"/>
              <a:gd name="f25" fmla="*/ 0 f17 1"/>
              <a:gd name="f26" fmla="*/ 8197601 f18 1"/>
              <a:gd name="f27" fmla="*/ 8283167 f18 1"/>
              <a:gd name="f28" fmla="*/ 770091 f17 1"/>
              <a:gd name="f29" fmla="*/ 855657 f17 1"/>
              <a:gd name="f30" fmla="*/ f19 1 f2"/>
              <a:gd name="f31" fmla="*/ f22 1 8283167"/>
              <a:gd name="f32" fmla="*/ f23 1 855657"/>
              <a:gd name="f33" fmla="*/ f24 1 8283167"/>
              <a:gd name="f34" fmla="*/ f25 1 855657"/>
              <a:gd name="f35" fmla="*/ f26 1 8283167"/>
              <a:gd name="f36" fmla="*/ f27 1 8283167"/>
              <a:gd name="f37" fmla="*/ f28 1 855657"/>
              <a:gd name="f38" fmla="*/ f29 1 855657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8283167" h="855657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BACC6"/>
          </a:solidFill>
          <a:ln w="25402" cap="flat">
            <a:solidFill>
              <a:srgbClr val="357D91"/>
            </a:solidFill>
            <a:prstDash val="solid"/>
            <a:miter/>
          </a:ln>
        </p:spPr>
        <p:txBody>
          <a:bodyPr vert="horz" wrap="square" lIns="152856" tIns="152856" rIns="152856" bIns="152856" anchor="ctr" anchorCtr="1" compatLnSpc="1">
            <a:noAutofit/>
          </a:bodyPr>
          <a:lstStyle/>
          <a:p>
            <a:pPr algn="ctr" defTabSz="1520187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440">
                <a:solidFill>
                  <a:srgbClr val="FFFFFF"/>
                </a:solidFill>
                <a:latin typeface="Arial"/>
                <a:ea typeface=""/>
                <a:cs typeface=""/>
              </a:rPr>
              <a:t>EJB</a:t>
            </a:r>
          </a:p>
        </p:txBody>
      </p:sp>
      <p:sp>
        <p:nvSpPr>
          <p:cNvPr id="7" name="Szabadkézi sokszög 6"/>
          <p:cNvSpPr/>
          <p:nvPr/>
        </p:nvSpPr>
        <p:spPr>
          <a:xfrm>
            <a:off x="5593294" y="2363253"/>
            <a:ext cx="1102733" cy="56483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83167"/>
              <a:gd name="f7" fmla="val 855657"/>
              <a:gd name="f8" fmla="val 85566"/>
              <a:gd name="f9" fmla="val 38309"/>
              <a:gd name="f10" fmla="val 8197601"/>
              <a:gd name="f11" fmla="val 8244858"/>
              <a:gd name="f12" fmla="val 770091"/>
              <a:gd name="f13" fmla="val 817348"/>
              <a:gd name="f14" fmla="+- 0 0 -90"/>
              <a:gd name="f15" fmla="*/ f3 1 8283167"/>
              <a:gd name="f16" fmla="*/ f4 1 855657"/>
              <a:gd name="f17" fmla="+- f7 0 f5"/>
              <a:gd name="f18" fmla="+- f6 0 f5"/>
              <a:gd name="f19" fmla="*/ f14 f0 1"/>
              <a:gd name="f20" fmla="*/ f18 1 8283167"/>
              <a:gd name="f21" fmla="*/ f17 1 855657"/>
              <a:gd name="f22" fmla="*/ 0 f18 1"/>
              <a:gd name="f23" fmla="*/ 85566 f17 1"/>
              <a:gd name="f24" fmla="*/ 85566 f18 1"/>
              <a:gd name="f25" fmla="*/ 0 f17 1"/>
              <a:gd name="f26" fmla="*/ 8197601 f18 1"/>
              <a:gd name="f27" fmla="*/ 8283167 f18 1"/>
              <a:gd name="f28" fmla="*/ 770091 f17 1"/>
              <a:gd name="f29" fmla="*/ 855657 f17 1"/>
              <a:gd name="f30" fmla="*/ f19 1 f2"/>
              <a:gd name="f31" fmla="*/ f22 1 8283167"/>
              <a:gd name="f32" fmla="*/ f23 1 855657"/>
              <a:gd name="f33" fmla="*/ f24 1 8283167"/>
              <a:gd name="f34" fmla="*/ f25 1 855657"/>
              <a:gd name="f35" fmla="*/ f26 1 8283167"/>
              <a:gd name="f36" fmla="*/ f27 1 8283167"/>
              <a:gd name="f37" fmla="*/ f28 1 855657"/>
              <a:gd name="f38" fmla="*/ f29 1 855657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8283167" h="855657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BACC6"/>
          </a:solidFill>
          <a:ln w="25402" cap="flat">
            <a:solidFill>
              <a:srgbClr val="357D91"/>
            </a:solidFill>
            <a:prstDash val="solid"/>
            <a:miter/>
          </a:ln>
        </p:spPr>
        <p:txBody>
          <a:bodyPr vert="horz" wrap="square" lIns="152856" tIns="152856" rIns="152856" bIns="152856" anchor="ctr" anchorCtr="1" compatLnSpc="1">
            <a:noAutofit/>
          </a:bodyPr>
          <a:lstStyle/>
          <a:p>
            <a:pPr algn="ctr" defTabSz="1520187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440">
                <a:solidFill>
                  <a:srgbClr val="FFFFFF"/>
                </a:solidFill>
                <a:latin typeface="Arial"/>
                <a:ea typeface=""/>
                <a:cs typeface=""/>
              </a:rPr>
              <a:t>EJB</a:t>
            </a:r>
          </a:p>
        </p:txBody>
      </p:sp>
      <p:sp>
        <p:nvSpPr>
          <p:cNvPr id="8" name="Szabadkézi sokszög 6"/>
          <p:cNvSpPr/>
          <p:nvPr/>
        </p:nvSpPr>
        <p:spPr>
          <a:xfrm>
            <a:off x="5593294" y="3249605"/>
            <a:ext cx="1102733" cy="56483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83167"/>
              <a:gd name="f7" fmla="val 855657"/>
              <a:gd name="f8" fmla="val 85566"/>
              <a:gd name="f9" fmla="val 38309"/>
              <a:gd name="f10" fmla="val 8197601"/>
              <a:gd name="f11" fmla="val 8244858"/>
              <a:gd name="f12" fmla="val 770091"/>
              <a:gd name="f13" fmla="val 817348"/>
              <a:gd name="f14" fmla="+- 0 0 -90"/>
              <a:gd name="f15" fmla="*/ f3 1 8283167"/>
              <a:gd name="f16" fmla="*/ f4 1 855657"/>
              <a:gd name="f17" fmla="+- f7 0 f5"/>
              <a:gd name="f18" fmla="+- f6 0 f5"/>
              <a:gd name="f19" fmla="*/ f14 f0 1"/>
              <a:gd name="f20" fmla="*/ f18 1 8283167"/>
              <a:gd name="f21" fmla="*/ f17 1 855657"/>
              <a:gd name="f22" fmla="*/ 0 f18 1"/>
              <a:gd name="f23" fmla="*/ 85566 f17 1"/>
              <a:gd name="f24" fmla="*/ 85566 f18 1"/>
              <a:gd name="f25" fmla="*/ 0 f17 1"/>
              <a:gd name="f26" fmla="*/ 8197601 f18 1"/>
              <a:gd name="f27" fmla="*/ 8283167 f18 1"/>
              <a:gd name="f28" fmla="*/ 770091 f17 1"/>
              <a:gd name="f29" fmla="*/ 855657 f17 1"/>
              <a:gd name="f30" fmla="*/ f19 1 f2"/>
              <a:gd name="f31" fmla="*/ f22 1 8283167"/>
              <a:gd name="f32" fmla="*/ f23 1 855657"/>
              <a:gd name="f33" fmla="*/ f24 1 8283167"/>
              <a:gd name="f34" fmla="*/ f25 1 855657"/>
              <a:gd name="f35" fmla="*/ f26 1 8283167"/>
              <a:gd name="f36" fmla="*/ f27 1 8283167"/>
              <a:gd name="f37" fmla="*/ f28 1 855657"/>
              <a:gd name="f38" fmla="*/ f29 1 855657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8283167" h="855657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BACC6"/>
          </a:solidFill>
          <a:ln w="25402" cap="flat">
            <a:solidFill>
              <a:srgbClr val="357D91"/>
            </a:solidFill>
            <a:prstDash val="solid"/>
            <a:miter/>
          </a:ln>
        </p:spPr>
        <p:txBody>
          <a:bodyPr vert="horz" wrap="square" lIns="152856" tIns="152856" rIns="152856" bIns="152856" anchor="ctr" anchorCtr="1" compatLnSpc="1">
            <a:noAutofit/>
          </a:bodyPr>
          <a:lstStyle/>
          <a:p>
            <a:pPr algn="ctr" defTabSz="1520187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440">
                <a:solidFill>
                  <a:srgbClr val="FFFFFF"/>
                </a:solidFill>
                <a:latin typeface="Arial"/>
                <a:ea typeface=""/>
                <a:cs typeface=""/>
              </a:rPr>
              <a:t>EJB</a:t>
            </a:r>
          </a:p>
        </p:txBody>
      </p:sp>
      <p:sp>
        <p:nvSpPr>
          <p:cNvPr id="9" name="Szabadkézi sokszög 7"/>
          <p:cNvSpPr/>
          <p:nvPr/>
        </p:nvSpPr>
        <p:spPr>
          <a:xfrm>
            <a:off x="3490392" y="1476892"/>
            <a:ext cx="1315970" cy="56483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82120"/>
              <a:gd name="f7" fmla="val 883996"/>
              <a:gd name="f8" fmla="val 88400"/>
              <a:gd name="f9" fmla="val 39578"/>
              <a:gd name="f10" fmla="val 1993720"/>
              <a:gd name="f11" fmla="val 2042542"/>
              <a:gd name="f12" fmla="val 795596"/>
              <a:gd name="f13" fmla="val 844418"/>
              <a:gd name="f14" fmla="+- 0 0 -90"/>
              <a:gd name="f15" fmla="*/ f3 1 2082120"/>
              <a:gd name="f16" fmla="*/ f4 1 883996"/>
              <a:gd name="f17" fmla="+- f7 0 f5"/>
              <a:gd name="f18" fmla="+- f6 0 f5"/>
              <a:gd name="f19" fmla="*/ f14 f0 1"/>
              <a:gd name="f20" fmla="*/ f18 1 2082120"/>
              <a:gd name="f21" fmla="*/ f17 1 883996"/>
              <a:gd name="f22" fmla="*/ 0 f18 1"/>
              <a:gd name="f23" fmla="*/ 88400 f17 1"/>
              <a:gd name="f24" fmla="*/ 88400 f18 1"/>
              <a:gd name="f25" fmla="*/ 0 f17 1"/>
              <a:gd name="f26" fmla="*/ 1993720 f18 1"/>
              <a:gd name="f27" fmla="*/ 2082120 f18 1"/>
              <a:gd name="f28" fmla="*/ 795596 f17 1"/>
              <a:gd name="f29" fmla="*/ 883996 f17 1"/>
              <a:gd name="f30" fmla="*/ f19 1 f2"/>
              <a:gd name="f31" fmla="*/ f22 1 2082120"/>
              <a:gd name="f32" fmla="*/ f23 1 883996"/>
              <a:gd name="f33" fmla="*/ f24 1 2082120"/>
              <a:gd name="f34" fmla="*/ f25 1 883996"/>
              <a:gd name="f35" fmla="*/ f26 1 2082120"/>
              <a:gd name="f36" fmla="*/ f27 1 2082120"/>
              <a:gd name="f37" fmla="*/ f28 1 883996"/>
              <a:gd name="f38" fmla="*/ f29 1 88399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082120" h="88399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05593" tIns="105593" rIns="105593" bIns="105593" anchor="ctr" anchorCtr="1" compatLnSpc="1">
            <a:noAutofit/>
          </a:bodyPr>
          <a:lstStyle/>
          <a:p>
            <a:pPr algn="ctr" defTabSz="960123">
              <a:lnSpc>
                <a:spcPct val="90000"/>
              </a:lnSpc>
              <a:spcAft>
                <a:spcPts val="9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440" kern="0">
                <a:solidFill>
                  <a:srgbClr val="FFFFFF"/>
                </a:solidFill>
                <a:latin typeface="Arial"/>
                <a:ea typeface=""/>
                <a:cs typeface=""/>
              </a:rPr>
              <a:t>WEB</a:t>
            </a:r>
            <a:endParaRPr lang="hu-HU" sz="1440">
              <a:solidFill>
                <a:srgbClr val="FFFFFF"/>
              </a:solidFill>
              <a:latin typeface="Arial"/>
              <a:ea typeface=""/>
              <a:cs typeface=""/>
            </a:endParaRPr>
          </a:p>
        </p:txBody>
      </p:sp>
      <p:sp>
        <p:nvSpPr>
          <p:cNvPr id="10" name="Szabadkézi sokszög 7"/>
          <p:cNvSpPr/>
          <p:nvPr/>
        </p:nvSpPr>
        <p:spPr>
          <a:xfrm>
            <a:off x="3490392" y="2363253"/>
            <a:ext cx="1315970" cy="56483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82120"/>
              <a:gd name="f7" fmla="val 883996"/>
              <a:gd name="f8" fmla="val 88400"/>
              <a:gd name="f9" fmla="val 39578"/>
              <a:gd name="f10" fmla="val 1993720"/>
              <a:gd name="f11" fmla="val 2042542"/>
              <a:gd name="f12" fmla="val 795596"/>
              <a:gd name="f13" fmla="val 844418"/>
              <a:gd name="f14" fmla="+- 0 0 -90"/>
              <a:gd name="f15" fmla="*/ f3 1 2082120"/>
              <a:gd name="f16" fmla="*/ f4 1 883996"/>
              <a:gd name="f17" fmla="+- f7 0 f5"/>
              <a:gd name="f18" fmla="+- f6 0 f5"/>
              <a:gd name="f19" fmla="*/ f14 f0 1"/>
              <a:gd name="f20" fmla="*/ f18 1 2082120"/>
              <a:gd name="f21" fmla="*/ f17 1 883996"/>
              <a:gd name="f22" fmla="*/ 0 f18 1"/>
              <a:gd name="f23" fmla="*/ 88400 f17 1"/>
              <a:gd name="f24" fmla="*/ 88400 f18 1"/>
              <a:gd name="f25" fmla="*/ 0 f17 1"/>
              <a:gd name="f26" fmla="*/ 1993720 f18 1"/>
              <a:gd name="f27" fmla="*/ 2082120 f18 1"/>
              <a:gd name="f28" fmla="*/ 795596 f17 1"/>
              <a:gd name="f29" fmla="*/ 883996 f17 1"/>
              <a:gd name="f30" fmla="*/ f19 1 f2"/>
              <a:gd name="f31" fmla="*/ f22 1 2082120"/>
              <a:gd name="f32" fmla="*/ f23 1 883996"/>
              <a:gd name="f33" fmla="*/ f24 1 2082120"/>
              <a:gd name="f34" fmla="*/ f25 1 883996"/>
              <a:gd name="f35" fmla="*/ f26 1 2082120"/>
              <a:gd name="f36" fmla="*/ f27 1 2082120"/>
              <a:gd name="f37" fmla="*/ f28 1 883996"/>
              <a:gd name="f38" fmla="*/ f29 1 88399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082120" h="88399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05593" tIns="105593" rIns="105593" bIns="105593" anchor="ctr" anchorCtr="1" compatLnSpc="1">
            <a:noAutofit/>
          </a:bodyPr>
          <a:lstStyle/>
          <a:p>
            <a:pPr algn="ctr" defTabSz="960123">
              <a:lnSpc>
                <a:spcPct val="90000"/>
              </a:lnSpc>
              <a:spcAft>
                <a:spcPts val="9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440" kern="0">
                <a:solidFill>
                  <a:srgbClr val="FFFFFF"/>
                </a:solidFill>
                <a:latin typeface="Arial"/>
                <a:ea typeface=""/>
                <a:cs typeface=""/>
              </a:rPr>
              <a:t>WEB</a:t>
            </a:r>
            <a:endParaRPr lang="hu-HU" sz="1440">
              <a:solidFill>
                <a:srgbClr val="FFFFFF"/>
              </a:solidFill>
              <a:latin typeface="Arial"/>
              <a:ea typeface=""/>
              <a:cs typeface=""/>
            </a:endParaRPr>
          </a:p>
        </p:txBody>
      </p:sp>
      <p:sp>
        <p:nvSpPr>
          <p:cNvPr id="11" name="Szabadkézi sokszög 7"/>
          <p:cNvSpPr/>
          <p:nvPr/>
        </p:nvSpPr>
        <p:spPr>
          <a:xfrm>
            <a:off x="3490392" y="3249605"/>
            <a:ext cx="1315970" cy="56483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82120"/>
              <a:gd name="f7" fmla="val 883996"/>
              <a:gd name="f8" fmla="val 88400"/>
              <a:gd name="f9" fmla="val 39578"/>
              <a:gd name="f10" fmla="val 1993720"/>
              <a:gd name="f11" fmla="val 2042542"/>
              <a:gd name="f12" fmla="val 795596"/>
              <a:gd name="f13" fmla="val 844418"/>
              <a:gd name="f14" fmla="+- 0 0 -90"/>
              <a:gd name="f15" fmla="*/ f3 1 2082120"/>
              <a:gd name="f16" fmla="*/ f4 1 883996"/>
              <a:gd name="f17" fmla="+- f7 0 f5"/>
              <a:gd name="f18" fmla="+- f6 0 f5"/>
              <a:gd name="f19" fmla="*/ f14 f0 1"/>
              <a:gd name="f20" fmla="*/ f18 1 2082120"/>
              <a:gd name="f21" fmla="*/ f17 1 883996"/>
              <a:gd name="f22" fmla="*/ 0 f18 1"/>
              <a:gd name="f23" fmla="*/ 88400 f17 1"/>
              <a:gd name="f24" fmla="*/ 88400 f18 1"/>
              <a:gd name="f25" fmla="*/ 0 f17 1"/>
              <a:gd name="f26" fmla="*/ 1993720 f18 1"/>
              <a:gd name="f27" fmla="*/ 2082120 f18 1"/>
              <a:gd name="f28" fmla="*/ 795596 f17 1"/>
              <a:gd name="f29" fmla="*/ 883996 f17 1"/>
              <a:gd name="f30" fmla="*/ f19 1 f2"/>
              <a:gd name="f31" fmla="*/ f22 1 2082120"/>
              <a:gd name="f32" fmla="*/ f23 1 883996"/>
              <a:gd name="f33" fmla="*/ f24 1 2082120"/>
              <a:gd name="f34" fmla="*/ f25 1 883996"/>
              <a:gd name="f35" fmla="*/ f26 1 2082120"/>
              <a:gd name="f36" fmla="*/ f27 1 2082120"/>
              <a:gd name="f37" fmla="*/ f28 1 883996"/>
              <a:gd name="f38" fmla="*/ f29 1 88399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082120" h="88399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05593" tIns="105593" rIns="105593" bIns="105593" anchor="ctr" anchorCtr="1" compatLnSpc="1">
            <a:noAutofit/>
          </a:bodyPr>
          <a:lstStyle/>
          <a:p>
            <a:pPr algn="ctr" defTabSz="960123">
              <a:lnSpc>
                <a:spcPct val="90000"/>
              </a:lnSpc>
              <a:spcAft>
                <a:spcPts val="9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440" kern="0">
                <a:solidFill>
                  <a:srgbClr val="FFFFFF"/>
                </a:solidFill>
                <a:latin typeface="Arial"/>
                <a:ea typeface=""/>
                <a:cs typeface=""/>
              </a:rPr>
              <a:t>WEB</a:t>
            </a:r>
            <a:endParaRPr lang="hu-HU" sz="1440">
              <a:solidFill>
                <a:srgbClr val="FFFFFF"/>
              </a:solidFill>
              <a:latin typeface="Arial"/>
              <a:ea typeface=""/>
              <a:cs typeface=""/>
            </a:endParaRPr>
          </a:p>
        </p:txBody>
      </p:sp>
      <p:sp>
        <p:nvSpPr>
          <p:cNvPr id="12" name="Szabadkézi sokszög 7"/>
          <p:cNvSpPr/>
          <p:nvPr/>
        </p:nvSpPr>
        <p:spPr>
          <a:xfrm>
            <a:off x="1762949" y="2363253"/>
            <a:ext cx="940528" cy="56483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82120"/>
              <a:gd name="f7" fmla="val 883996"/>
              <a:gd name="f8" fmla="val 88400"/>
              <a:gd name="f9" fmla="val 39578"/>
              <a:gd name="f10" fmla="val 1993720"/>
              <a:gd name="f11" fmla="val 2042542"/>
              <a:gd name="f12" fmla="val 795596"/>
              <a:gd name="f13" fmla="val 844418"/>
              <a:gd name="f14" fmla="+- 0 0 -90"/>
              <a:gd name="f15" fmla="*/ f3 1 2082120"/>
              <a:gd name="f16" fmla="*/ f4 1 883996"/>
              <a:gd name="f17" fmla="+- f7 0 f5"/>
              <a:gd name="f18" fmla="+- f6 0 f5"/>
              <a:gd name="f19" fmla="*/ f14 f0 1"/>
              <a:gd name="f20" fmla="*/ f18 1 2082120"/>
              <a:gd name="f21" fmla="*/ f17 1 883996"/>
              <a:gd name="f22" fmla="*/ 0 f18 1"/>
              <a:gd name="f23" fmla="*/ 88400 f17 1"/>
              <a:gd name="f24" fmla="*/ 88400 f18 1"/>
              <a:gd name="f25" fmla="*/ 0 f17 1"/>
              <a:gd name="f26" fmla="*/ 1993720 f18 1"/>
              <a:gd name="f27" fmla="*/ 2082120 f18 1"/>
              <a:gd name="f28" fmla="*/ 795596 f17 1"/>
              <a:gd name="f29" fmla="*/ 883996 f17 1"/>
              <a:gd name="f30" fmla="*/ f19 1 f2"/>
              <a:gd name="f31" fmla="*/ f22 1 2082120"/>
              <a:gd name="f32" fmla="*/ f23 1 883996"/>
              <a:gd name="f33" fmla="*/ f24 1 2082120"/>
              <a:gd name="f34" fmla="*/ f25 1 883996"/>
              <a:gd name="f35" fmla="*/ f26 1 2082120"/>
              <a:gd name="f36" fmla="*/ f27 1 2082120"/>
              <a:gd name="f37" fmla="*/ f28 1 883996"/>
              <a:gd name="f38" fmla="*/ f29 1 88399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082120" h="88399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05593" tIns="105593" rIns="105593" bIns="105593" anchor="ctr" anchorCtr="1" compatLnSpc="1">
            <a:noAutofit/>
          </a:bodyPr>
          <a:lstStyle/>
          <a:p>
            <a:pPr algn="ctr" defTabSz="960123">
              <a:lnSpc>
                <a:spcPct val="90000"/>
              </a:lnSpc>
              <a:spcAft>
                <a:spcPts val="9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440" kern="0">
                <a:solidFill>
                  <a:srgbClr val="FFFFFF"/>
                </a:solidFill>
                <a:latin typeface="Arial"/>
                <a:ea typeface=""/>
                <a:cs typeface=""/>
              </a:rPr>
              <a:t>Load Balancer</a:t>
            </a:r>
            <a:endParaRPr lang="hu-HU" sz="1440">
              <a:solidFill>
                <a:srgbClr val="FFFFFF"/>
              </a:solidFill>
              <a:latin typeface="Arial"/>
              <a:ea typeface=""/>
              <a:cs typeface=""/>
            </a:endParaRPr>
          </a:p>
        </p:txBody>
      </p:sp>
      <p:sp>
        <p:nvSpPr>
          <p:cNvPr id="13" name="Szabadkézi sokszög 7"/>
          <p:cNvSpPr/>
          <p:nvPr/>
        </p:nvSpPr>
        <p:spPr>
          <a:xfrm>
            <a:off x="457200" y="1476892"/>
            <a:ext cx="909518" cy="23375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82120"/>
              <a:gd name="f7" fmla="val 883996"/>
              <a:gd name="f8" fmla="val 88400"/>
              <a:gd name="f9" fmla="val 39578"/>
              <a:gd name="f10" fmla="val 1993720"/>
              <a:gd name="f11" fmla="val 2042542"/>
              <a:gd name="f12" fmla="val 795596"/>
              <a:gd name="f13" fmla="val 844418"/>
              <a:gd name="f14" fmla="+- 0 0 -90"/>
              <a:gd name="f15" fmla="*/ f3 1 2082120"/>
              <a:gd name="f16" fmla="*/ f4 1 883996"/>
              <a:gd name="f17" fmla="+- f7 0 f5"/>
              <a:gd name="f18" fmla="+- f6 0 f5"/>
              <a:gd name="f19" fmla="*/ f14 f0 1"/>
              <a:gd name="f20" fmla="*/ f18 1 2082120"/>
              <a:gd name="f21" fmla="*/ f17 1 883996"/>
              <a:gd name="f22" fmla="*/ 0 f18 1"/>
              <a:gd name="f23" fmla="*/ 88400 f17 1"/>
              <a:gd name="f24" fmla="*/ 88400 f18 1"/>
              <a:gd name="f25" fmla="*/ 0 f17 1"/>
              <a:gd name="f26" fmla="*/ 1993720 f18 1"/>
              <a:gd name="f27" fmla="*/ 2082120 f18 1"/>
              <a:gd name="f28" fmla="*/ 795596 f17 1"/>
              <a:gd name="f29" fmla="*/ 883996 f17 1"/>
              <a:gd name="f30" fmla="*/ f19 1 f2"/>
              <a:gd name="f31" fmla="*/ f22 1 2082120"/>
              <a:gd name="f32" fmla="*/ f23 1 883996"/>
              <a:gd name="f33" fmla="*/ f24 1 2082120"/>
              <a:gd name="f34" fmla="*/ f25 1 883996"/>
              <a:gd name="f35" fmla="*/ f26 1 2082120"/>
              <a:gd name="f36" fmla="*/ f27 1 2082120"/>
              <a:gd name="f37" fmla="*/ f28 1 883996"/>
              <a:gd name="f38" fmla="*/ f29 1 88399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082120" h="88399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105593" tIns="105593" rIns="105593" bIns="105593" anchor="ctr" anchorCtr="1" compatLnSpc="1">
            <a:noAutofit/>
          </a:bodyPr>
          <a:lstStyle/>
          <a:p>
            <a:pPr algn="ctr" defTabSz="960123">
              <a:lnSpc>
                <a:spcPct val="90000"/>
              </a:lnSpc>
              <a:spcAft>
                <a:spcPts val="9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440" kern="0">
                <a:solidFill>
                  <a:srgbClr val="FFFFFF"/>
                </a:solidFill>
                <a:latin typeface="Arial"/>
                <a:ea typeface=""/>
                <a:cs typeface=""/>
              </a:rPr>
              <a:t>Firewall</a:t>
            </a:r>
            <a:endParaRPr lang="hu-HU" sz="1440">
              <a:solidFill>
                <a:srgbClr val="FFFFFF"/>
              </a:solidFill>
              <a:latin typeface="Arial"/>
              <a:ea typeface=""/>
              <a:cs typeface=""/>
            </a:endParaRPr>
          </a:p>
        </p:txBody>
      </p:sp>
      <p:sp>
        <p:nvSpPr>
          <p:cNvPr id="14" name="Szabadkézi sokszög 7"/>
          <p:cNvSpPr/>
          <p:nvPr/>
        </p:nvSpPr>
        <p:spPr>
          <a:xfrm>
            <a:off x="7482942" y="2041722"/>
            <a:ext cx="1032408" cy="12078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82120"/>
              <a:gd name="f7" fmla="val 883996"/>
              <a:gd name="f8" fmla="val 88400"/>
              <a:gd name="f9" fmla="val 39578"/>
              <a:gd name="f10" fmla="val 1993720"/>
              <a:gd name="f11" fmla="val 2042542"/>
              <a:gd name="f12" fmla="val 795596"/>
              <a:gd name="f13" fmla="val 844418"/>
              <a:gd name="f14" fmla="+- 0 0 -90"/>
              <a:gd name="f15" fmla="*/ f3 1 2082120"/>
              <a:gd name="f16" fmla="*/ f4 1 883996"/>
              <a:gd name="f17" fmla="+- f7 0 f5"/>
              <a:gd name="f18" fmla="+- f6 0 f5"/>
              <a:gd name="f19" fmla="*/ f14 f0 1"/>
              <a:gd name="f20" fmla="*/ f18 1 2082120"/>
              <a:gd name="f21" fmla="*/ f17 1 883996"/>
              <a:gd name="f22" fmla="*/ 0 f18 1"/>
              <a:gd name="f23" fmla="*/ 88400 f17 1"/>
              <a:gd name="f24" fmla="*/ 88400 f18 1"/>
              <a:gd name="f25" fmla="*/ 0 f17 1"/>
              <a:gd name="f26" fmla="*/ 1993720 f18 1"/>
              <a:gd name="f27" fmla="*/ 2082120 f18 1"/>
              <a:gd name="f28" fmla="*/ 795596 f17 1"/>
              <a:gd name="f29" fmla="*/ 883996 f17 1"/>
              <a:gd name="f30" fmla="*/ f19 1 f2"/>
              <a:gd name="f31" fmla="*/ f22 1 2082120"/>
              <a:gd name="f32" fmla="*/ f23 1 883996"/>
              <a:gd name="f33" fmla="*/ f24 1 2082120"/>
              <a:gd name="f34" fmla="*/ f25 1 883996"/>
              <a:gd name="f35" fmla="*/ f26 1 2082120"/>
              <a:gd name="f36" fmla="*/ f27 1 2082120"/>
              <a:gd name="f37" fmla="*/ f28 1 883996"/>
              <a:gd name="f38" fmla="*/ f29 1 88399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082120" h="88399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105593" tIns="105593" rIns="105593" bIns="105593" anchor="ctr" anchorCtr="1" compatLnSpc="1">
            <a:noAutofit/>
          </a:bodyPr>
          <a:lstStyle/>
          <a:p>
            <a:pPr algn="ctr" defTabSz="960123">
              <a:lnSpc>
                <a:spcPct val="90000"/>
              </a:lnSpc>
              <a:spcAft>
                <a:spcPts val="9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440" kern="0">
                <a:solidFill>
                  <a:srgbClr val="FFFFFF"/>
                </a:solidFill>
                <a:latin typeface="Arial"/>
                <a:ea typeface=""/>
                <a:cs typeface=""/>
              </a:rPr>
              <a:t>DB Cluster</a:t>
            </a:r>
            <a:endParaRPr lang="hu-HU" sz="1440">
              <a:solidFill>
                <a:srgbClr val="FFFFFF"/>
              </a:solidFill>
              <a:latin typeface="Arial"/>
              <a:ea typeface=""/>
              <a:cs typeface=""/>
            </a:endParaRPr>
          </a:p>
        </p:txBody>
      </p:sp>
      <p:cxnSp>
        <p:nvCxnSpPr>
          <p:cNvPr id="15" name="Egyenes összekötő nyíllal 64"/>
          <p:cNvCxnSpPr>
            <a:stCxn id="12" idx="1"/>
            <a:endCxn id="9" idx="3"/>
          </p:cNvCxnSpPr>
          <p:nvPr/>
        </p:nvCxnSpPr>
        <p:spPr>
          <a:xfrm flipV="1">
            <a:off x="2703477" y="1759308"/>
            <a:ext cx="786915" cy="886361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6" name="Egyenes összekötő nyíllal 65"/>
          <p:cNvCxnSpPr>
            <a:stCxn id="12" idx="1"/>
            <a:endCxn id="10" idx="3"/>
          </p:cNvCxnSpPr>
          <p:nvPr/>
        </p:nvCxnSpPr>
        <p:spPr>
          <a:xfrm>
            <a:off x="2703477" y="2645668"/>
            <a:ext cx="786915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7" name="Egyenes összekötő nyíllal 68"/>
          <p:cNvCxnSpPr>
            <a:stCxn id="12" idx="1"/>
            <a:endCxn id="11" idx="3"/>
          </p:cNvCxnSpPr>
          <p:nvPr/>
        </p:nvCxnSpPr>
        <p:spPr>
          <a:xfrm>
            <a:off x="2703477" y="2645668"/>
            <a:ext cx="786915" cy="886352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8" name="Egyenes összekötő nyíllal 71"/>
          <p:cNvCxnSpPr>
            <a:stCxn id="10" idx="1"/>
            <a:endCxn id="7" idx="3"/>
          </p:cNvCxnSpPr>
          <p:nvPr/>
        </p:nvCxnSpPr>
        <p:spPr>
          <a:xfrm>
            <a:off x="4806362" y="2645668"/>
            <a:ext cx="786931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9" name="Egyenes összekötő nyíllal 74"/>
          <p:cNvCxnSpPr>
            <a:stCxn id="11" idx="1"/>
            <a:endCxn id="6" idx="3"/>
          </p:cNvCxnSpPr>
          <p:nvPr/>
        </p:nvCxnSpPr>
        <p:spPr>
          <a:xfrm flipV="1">
            <a:off x="4806362" y="1759308"/>
            <a:ext cx="786931" cy="1772713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0" name="Egyenes összekötő nyíllal 77"/>
          <p:cNvCxnSpPr>
            <a:stCxn id="9" idx="1"/>
            <a:endCxn id="8" idx="3"/>
          </p:cNvCxnSpPr>
          <p:nvPr/>
        </p:nvCxnSpPr>
        <p:spPr>
          <a:xfrm>
            <a:off x="4806362" y="1759308"/>
            <a:ext cx="786931" cy="1772713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1" name="Egyenes összekötő nyíllal 80"/>
          <p:cNvCxnSpPr>
            <a:stCxn id="9" idx="1"/>
            <a:endCxn id="7" idx="3"/>
          </p:cNvCxnSpPr>
          <p:nvPr/>
        </p:nvCxnSpPr>
        <p:spPr>
          <a:xfrm>
            <a:off x="4806362" y="1759308"/>
            <a:ext cx="786931" cy="886361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2" name="Egyenes összekötő nyíllal 80"/>
          <p:cNvCxnSpPr>
            <a:stCxn id="11" idx="1"/>
            <a:endCxn id="7" idx="3"/>
          </p:cNvCxnSpPr>
          <p:nvPr/>
        </p:nvCxnSpPr>
        <p:spPr>
          <a:xfrm flipV="1">
            <a:off x="4806362" y="2645668"/>
            <a:ext cx="786931" cy="886352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3" name="Egyenes összekötő nyíllal 92"/>
          <p:cNvCxnSpPr>
            <a:stCxn id="9" idx="1"/>
            <a:endCxn id="6" idx="3"/>
          </p:cNvCxnSpPr>
          <p:nvPr/>
        </p:nvCxnSpPr>
        <p:spPr>
          <a:xfrm>
            <a:off x="4806362" y="1759307"/>
            <a:ext cx="786931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4" name="Egyenes összekötő nyíllal 95"/>
          <p:cNvCxnSpPr>
            <a:stCxn id="11" idx="1"/>
            <a:endCxn id="8" idx="3"/>
          </p:cNvCxnSpPr>
          <p:nvPr/>
        </p:nvCxnSpPr>
        <p:spPr>
          <a:xfrm>
            <a:off x="4806362" y="3532020"/>
            <a:ext cx="786931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5" name="Egyenes összekötő nyíllal 98"/>
          <p:cNvCxnSpPr>
            <a:stCxn id="10" idx="1"/>
            <a:endCxn id="8" idx="3"/>
          </p:cNvCxnSpPr>
          <p:nvPr/>
        </p:nvCxnSpPr>
        <p:spPr>
          <a:xfrm>
            <a:off x="4806362" y="2645668"/>
            <a:ext cx="786931" cy="886352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6" name="Egyenes összekötő nyíllal 101"/>
          <p:cNvCxnSpPr>
            <a:stCxn id="10" idx="1"/>
            <a:endCxn id="6" idx="3"/>
          </p:cNvCxnSpPr>
          <p:nvPr/>
        </p:nvCxnSpPr>
        <p:spPr>
          <a:xfrm flipV="1">
            <a:off x="4806362" y="1759308"/>
            <a:ext cx="786931" cy="886361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7" name="Egyenes összekötő nyíllal 104"/>
          <p:cNvCxnSpPr>
            <a:stCxn id="8" idx="1"/>
            <a:endCxn id="14" idx="3"/>
          </p:cNvCxnSpPr>
          <p:nvPr/>
        </p:nvCxnSpPr>
        <p:spPr>
          <a:xfrm flipV="1">
            <a:off x="6696027" y="2645664"/>
            <a:ext cx="786915" cy="886356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8" name="Egyenes összekötő nyíllal 105"/>
          <p:cNvCxnSpPr>
            <a:stCxn id="6" idx="1"/>
            <a:endCxn id="14" idx="3"/>
          </p:cNvCxnSpPr>
          <p:nvPr/>
        </p:nvCxnSpPr>
        <p:spPr>
          <a:xfrm>
            <a:off x="6696027" y="1759307"/>
            <a:ext cx="786915" cy="886357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9" name="Egyenes összekötő nyíllal 106"/>
          <p:cNvCxnSpPr>
            <a:stCxn id="7" idx="1"/>
            <a:endCxn id="14" idx="3"/>
          </p:cNvCxnSpPr>
          <p:nvPr/>
        </p:nvCxnSpPr>
        <p:spPr>
          <a:xfrm flipV="1">
            <a:off x="6696027" y="2645664"/>
            <a:ext cx="786915" cy="4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30" name="Egyenes összekötő nyíllal 113"/>
          <p:cNvCxnSpPr>
            <a:stCxn id="13" idx="1"/>
            <a:endCxn id="12" idx="3"/>
          </p:cNvCxnSpPr>
          <p:nvPr/>
        </p:nvCxnSpPr>
        <p:spPr>
          <a:xfrm>
            <a:off x="1366718" y="2645664"/>
            <a:ext cx="396231" cy="4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31" name="Téglalap 117"/>
          <p:cNvSpPr/>
          <p:nvPr/>
        </p:nvSpPr>
        <p:spPr>
          <a:xfrm>
            <a:off x="3490392" y="1065972"/>
            <a:ext cx="1315970" cy="184368"/>
          </a:xfrm>
          <a:prstGeom prst="rect">
            <a:avLst/>
          </a:prstGeom>
          <a:gradFill>
            <a:gsLst>
              <a:gs pos="0">
                <a:srgbClr val="B5D5A7"/>
              </a:gs>
              <a:gs pos="100000">
                <a:srgbClr val="AACE99"/>
              </a:gs>
            </a:gsLst>
            <a:lin ang="5400000"/>
          </a:gradFill>
          <a:ln w="6345" cap="flat">
            <a:solidFill>
              <a:srgbClr val="70AD47"/>
            </a:solidFill>
            <a:prstDash val="solid"/>
            <a:miter/>
          </a:ln>
        </p:spPr>
        <p:txBody>
          <a:bodyPr vert="horz" wrap="square" lIns="82296" tIns="41148" rIns="82296" bIns="41148" anchor="ctr" anchorCtr="1" compatLnSpc="1">
            <a:noAutofit/>
          </a:bodyPr>
          <a:lstStyle/>
          <a:p>
            <a:pPr algn="ctr"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990">
                <a:solidFill>
                  <a:srgbClr val="FFFFFF"/>
                </a:solidFill>
                <a:latin typeface="Calibri"/>
                <a:ea typeface=""/>
                <a:cs typeface=""/>
              </a:rPr>
              <a:t>Session Replication</a:t>
            </a:r>
          </a:p>
        </p:txBody>
      </p:sp>
    </p:spTree>
    <p:extLst>
      <p:ext uri="{BB962C8B-B14F-4D97-AF65-F5344CB8AC3E}">
        <p14:creationId xmlns:p14="http://schemas.microsoft.com/office/powerpoint/2010/main" val="203219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Jee</a:t>
            </a:r>
            <a:r>
              <a:rPr lang="hu-HU" dirty="0" smtClean="0"/>
              <a:t> </a:t>
            </a:r>
            <a:r>
              <a:rPr lang="hu-HU" dirty="0" err="1"/>
              <a:t>packaging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1129603"/>
            <a:ext cx="7406640" cy="3486807"/>
          </a:xfrm>
        </p:spPr>
        <p:txBody>
          <a:bodyPr>
            <a:normAutofit fontScale="85000" lnSpcReduction="20000"/>
          </a:bodyPr>
          <a:lstStyle/>
          <a:p>
            <a:pPr lvl="0"/>
            <a:endParaRPr lang="hu-HU" dirty="0" smtClean="0"/>
          </a:p>
          <a:p>
            <a:pPr lvl="0"/>
            <a:r>
              <a:rPr lang="hu-HU" dirty="0" smtClean="0"/>
              <a:t>EJB </a:t>
            </a:r>
            <a:r>
              <a:rPr lang="hu-HU" dirty="0"/>
              <a:t>Modul </a:t>
            </a:r>
            <a:r>
              <a:rPr lang="hu-HU" sz="1800" dirty="0">
                <a:solidFill>
                  <a:srgbClr val="7F7F7F"/>
                </a:solidFill>
              </a:rPr>
              <a:t>(*.</a:t>
            </a:r>
            <a:r>
              <a:rPr lang="hu-HU" sz="1800" dirty="0" err="1">
                <a:solidFill>
                  <a:srgbClr val="7F7F7F"/>
                </a:solidFill>
              </a:rPr>
              <a:t>jar</a:t>
            </a:r>
            <a:r>
              <a:rPr lang="hu-HU" sz="1800" dirty="0">
                <a:solidFill>
                  <a:srgbClr val="7F7F7F"/>
                </a:solidFill>
              </a:rPr>
              <a:t>)</a:t>
            </a:r>
            <a:endParaRPr lang="hu-HU" dirty="0">
              <a:solidFill>
                <a:srgbClr val="7F7F7F"/>
              </a:solidFill>
            </a:endParaRPr>
          </a:p>
          <a:p>
            <a:pPr lvl="1"/>
            <a:r>
              <a:rPr lang="hu-HU" dirty="0"/>
              <a:t>Szolgáltatás réteg</a:t>
            </a:r>
          </a:p>
          <a:p>
            <a:pPr lvl="1"/>
            <a:r>
              <a:rPr lang="hu-HU" dirty="0"/>
              <a:t>Üzleti logika</a:t>
            </a:r>
          </a:p>
          <a:p>
            <a:pPr lvl="1"/>
            <a:r>
              <a:rPr lang="hu-HU" dirty="0" err="1"/>
              <a:t>Perzisztencia</a:t>
            </a:r>
            <a:endParaRPr lang="hu-HU" dirty="0"/>
          </a:p>
          <a:p>
            <a:pPr lvl="0"/>
            <a:r>
              <a:rPr lang="hu-HU" dirty="0"/>
              <a:t>WEB Modul </a:t>
            </a:r>
            <a:r>
              <a:rPr lang="hu-HU" sz="1800" dirty="0">
                <a:solidFill>
                  <a:srgbClr val="7F7F7F"/>
                </a:solidFill>
              </a:rPr>
              <a:t>(*.</a:t>
            </a:r>
            <a:r>
              <a:rPr lang="hu-HU" sz="1800" dirty="0" err="1">
                <a:solidFill>
                  <a:srgbClr val="7F7F7F"/>
                </a:solidFill>
              </a:rPr>
              <a:t>war</a:t>
            </a:r>
            <a:r>
              <a:rPr lang="hu-HU" sz="1800" dirty="0">
                <a:solidFill>
                  <a:srgbClr val="7F7F7F"/>
                </a:solidFill>
              </a:rPr>
              <a:t>)</a:t>
            </a:r>
          </a:p>
          <a:p>
            <a:pPr lvl="1"/>
            <a:r>
              <a:rPr lang="hu-HU" dirty="0"/>
              <a:t>Prezentációs réteg</a:t>
            </a:r>
          </a:p>
          <a:p>
            <a:pPr lvl="1"/>
            <a:r>
              <a:rPr lang="hu-HU" dirty="0"/>
              <a:t>Felhasználói folyamatok</a:t>
            </a:r>
          </a:p>
          <a:p>
            <a:pPr lvl="0"/>
            <a:r>
              <a:rPr lang="hu-HU" dirty="0"/>
              <a:t>EAR </a:t>
            </a:r>
            <a:r>
              <a:rPr lang="hu-HU" sz="1800" dirty="0">
                <a:solidFill>
                  <a:srgbClr val="7F7F7F"/>
                </a:solidFill>
              </a:rPr>
              <a:t>(*.</a:t>
            </a:r>
            <a:r>
              <a:rPr lang="hu-HU" sz="1800" dirty="0" err="1">
                <a:solidFill>
                  <a:srgbClr val="7F7F7F"/>
                </a:solidFill>
              </a:rPr>
              <a:t>ear</a:t>
            </a:r>
            <a:r>
              <a:rPr lang="hu-HU" sz="1800" dirty="0">
                <a:solidFill>
                  <a:srgbClr val="7F7F7F"/>
                </a:solidFill>
              </a:rPr>
              <a:t>)</a:t>
            </a:r>
          </a:p>
          <a:p>
            <a:pPr lvl="1"/>
            <a:r>
              <a:rPr lang="hu-HU" dirty="0"/>
              <a:t>Web és/vagy </a:t>
            </a:r>
            <a:r>
              <a:rPr lang="hu-HU" dirty="0" smtClean="0"/>
              <a:t>EJB </a:t>
            </a:r>
            <a:r>
              <a:rPr lang="hu-HU" dirty="0"/>
              <a:t>modulok gyűjteménye a telepítésnek megfelelően</a:t>
            </a:r>
          </a:p>
        </p:txBody>
      </p:sp>
    </p:spTree>
    <p:extLst>
      <p:ext uri="{BB962C8B-B14F-4D97-AF65-F5344CB8AC3E}">
        <p14:creationId xmlns:p14="http://schemas.microsoft.com/office/powerpoint/2010/main" val="76667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Telepítési </a:t>
            </a:r>
            <a:r>
              <a:rPr lang="hu-HU" dirty="0"/>
              <a:t>leírások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90000"/>
              </a:lnSpc>
            </a:pPr>
            <a:r>
              <a:rPr lang="hu-HU" dirty="0"/>
              <a:t>XML fájlok, melyek azt tartalmazzák, hogy a </a:t>
            </a:r>
            <a:r>
              <a:rPr lang="hu-HU" dirty="0" err="1"/>
              <a:t>containerbe</a:t>
            </a:r>
            <a:r>
              <a:rPr lang="hu-HU" dirty="0"/>
              <a:t> hogyan kerüljenek be az egyes EE eszközök.</a:t>
            </a:r>
          </a:p>
          <a:p>
            <a:pPr lvl="0">
              <a:lnSpc>
                <a:spcPct val="90000"/>
              </a:lnSpc>
            </a:pPr>
            <a:r>
              <a:rPr lang="hu-HU" b="1" dirty="0" err="1"/>
              <a:t>ejb-jar.xml</a:t>
            </a:r>
            <a:r>
              <a:rPr lang="hu-HU" b="1" dirty="0"/>
              <a:t> </a:t>
            </a:r>
            <a:br>
              <a:rPr lang="hu-HU" b="1" dirty="0"/>
            </a:br>
            <a:r>
              <a:rPr lang="hu-HU" dirty="0"/>
              <a:t>az EJB 2.1 un. telepítési leírásokkal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deployment</a:t>
            </a:r>
            <a:r>
              <a:rPr lang="hu-HU" dirty="0"/>
              <a:t> </a:t>
            </a:r>
            <a:r>
              <a:rPr lang="hu-HU" dirty="0" err="1"/>
              <a:t>descriptor</a:t>
            </a:r>
            <a:r>
              <a:rPr lang="hu-HU" dirty="0"/>
              <a:t>) definiálta az </a:t>
            </a:r>
            <a:r>
              <a:rPr lang="hu-HU" dirty="0" err="1"/>
              <a:t>EJB-ket</a:t>
            </a:r>
            <a:r>
              <a:rPr lang="hu-HU" dirty="0"/>
              <a:t> és azok beállításait.</a:t>
            </a:r>
            <a:endParaRPr lang="hu-HU" b="1" dirty="0">
              <a:latin typeface="Calibri"/>
            </a:endParaRPr>
          </a:p>
          <a:p>
            <a:pPr lvl="0">
              <a:lnSpc>
                <a:spcPct val="90000"/>
              </a:lnSpc>
            </a:pPr>
            <a:r>
              <a:rPr lang="hu-HU" b="1" dirty="0" err="1"/>
              <a:t>web.xml</a:t>
            </a:r>
            <a:r>
              <a:rPr lang="hu-HU" b="1" dirty="0"/>
              <a:t> </a:t>
            </a:r>
            <a:br>
              <a:rPr lang="hu-HU" b="1" dirty="0"/>
            </a:br>
            <a:r>
              <a:rPr lang="hu-HU" dirty="0"/>
              <a:t>a </a:t>
            </a:r>
            <a:r>
              <a:rPr lang="hu-HU" dirty="0" err="1"/>
              <a:t>Servlet</a:t>
            </a:r>
            <a:r>
              <a:rPr lang="hu-HU" dirty="0"/>
              <a:t> 2.5 </a:t>
            </a:r>
            <a:r>
              <a:rPr lang="hu-HU" dirty="0" err="1"/>
              <a:t>API-ig</a:t>
            </a:r>
            <a:endParaRPr lang="hu-HU" b="1" dirty="0">
              <a:latin typeface="Calibri"/>
            </a:endParaRPr>
          </a:p>
          <a:p>
            <a:pPr lvl="0">
              <a:lnSpc>
                <a:spcPct val="90000"/>
              </a:lnSpc>
            </a:pPr>
            <a:r>
              <a:rPr lang="hu-HU" b="1" dirty="0" err="1"/>
              <a:t>application.xml</a:t>
            </a:r>
            <a:r>
              <a:rPr lang="hu-HU" b="1" dirty="0"/>
              <a:t> </a:t>
            </a:r>
            <a:br>
              <a:rPr lang="hu-HU" b="1" dirty="0"/>
            </a:br>
            <a:r>
              <a:rPr lang="hu-HU" dirty="0"/>
              <a:t>EAR leíró</a:t>
            </a:r>
            <a:endParaRPr lang="hu-HU" b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48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Annotációk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90000"/>
              </a:lnSpc>
            </a:pPr>
            <a:r>
              <a:rPr lang="hu-HU" dirty="0"/>
              <a:t>A telepítési leírások helyettesítése céljából jöttek létre.</a:t>
            </a:r>
          </a:p>
          <a:p>
            <a:pPr lvl="0">
              <a:lnSpc>
                <a:spcPct val="90000"/>
              </a:lnSpc>
            </a:pPr>
            <a:r>
              <a:rPr lang="hu-HU" dirty="0"/>
              <a:t>Annotációk, melyek megmondják a </a:t>
            </a:r>
            <a:r>
              <a:rPr lang="hu-HU" dirty="0" err="1"/>
              <a:t>containernek</a:t>
            </a:r>
            <a:r>
              <a:rPr lang="hu-HU" dirty="0"/>
              <a:t>, hogy hogyan kerüljenek be az egyes J2EE eszközök.</a:t>
            </a:r>
          </a:p>
          <a:p>
            <a:pPr lvl="0">
              <a:lnSpc>
                <a:spcPct val="90000"/>
              </a:lnSpc>
            </a:pPr>
            <a:r>
              <a:rPr lang="hu-HU" dirty="0"/>
              <a:t>EJB 3.0</a:t>
            </a:r>
            <a:br>
              <a:rPr lang="hu-HU" dirty="0"/>
            </a:br>
            <a:r>
              <a:rPr lang="hu-HU" b="1" dirty="0">
                <a:latin typeface="Calibri"/>
              </a:rPr>
              <a:t>@</a:t>
            </a:r>
            <a:r>
              <a:rPr lang="hu-HU" b="1" dirty="0" err="1">
                <a:latin typeface="Calibri"/>
              </a:rPr>
              <a:t>Stateless</a:t>
            </a:r>
            <a:r>
              <a:rPr lang="hu-HU" b="1" dirty="0">
                <a:latin typeface="Calibri"/>
              </a:rPr>
              <a:t>, @</a:t>
            </a:r>
            <a:r>
              <a:rPr lang="hu-HU" b="1" dirty="0" err="1">
                <a:latin typeface="Calibri"/>
              </a:rPr>
              <a:t>Transactional</a:t>
            </a:r>
            <a:r>
              <a:rPr lang="hu-HU" b="1" dirty="0">
                <a:latin typeface="Calibri"/>
              </a:rPr>
              <a:t>, @</a:t>
            </a:r>
            <a:r>
              <a:rPr lang="hu-HU" b="1" dirty="0" err="1">
                <a:latin typeface="Calibri"/>
              </a:rPr>
              <a:t>MessageDriven</a:t>
            </a:r>
            <a:r>
              <a:rPr lang="hu-HU" dirty="0"/>
              <a:t> stb.</a:t>
            </a:r>
          </a:p>
          <a:p>
            <a:pPr lvl="0">
              <a:lnSpc>
                <a:spcPct val="90000"/>
              </a:lnSpc>
            </a:pPr>
            <a:r>
              <a:rPr lang="hu-HU" dirty="0" err="1"/>
              <a:t>Servlet</a:t>
            </a:r>
            <a:r>
              <a:rPr lang="hu-HU" dirty="0"/>
              <a:t> API 3.0</a:t>
            </a:r>
            <a:br>
              <a:rPr lang="hu-HU" dirty="0"/>
            </a:br>
            <a:r>
              <a:rPr lang="hu-HU" b="1" dirty="0">
                <a:latin typeface="Calibri"/>
              </a:rPr>
              <a:t>@</a:t>
            </a:r>
            <a:r>
              <a:rPr lang="hu-HU" b="1" dirty="0" err="1">
                <a:latin typeface="Calibri"/>
              </a:rPr>
              <a:t>WebServlet</a:t>
            </a:r>
            <a:r>
              <a:rPr lang="hu-HU" b="1" dirty="0">
                <a:latin typeface="Calibri"/>
              </a:rPr>
              <a:t>, @</a:t>
            </a:r>
            <a:r>
              <a:rPr lang="hu-HU" b="1" dirty="0" err="1">
                <a:latin typeface="Calibri"/>
              </a:rPr>
              <a:t>ServletFilter</a:t>
            </a:r>
            <a:r>
              <a:rPr lang="hu-HU" b="1" dirty="0">
                <a:latin typeface="Calibri"/>
              </a:rPr>
              <a:t>,</a:t>
            </a:r>
            <a:br>
              <a:rPr lang="hu-HU" b="1" dirty="0">
                <a:latin typeface="Calibri"/>
              </a:rPr>
            </a:br>
            <a:r>
              <a:rPr lang="hu-HU" b="1" dirty="0">
                <a:latin typeface="Calibri"/>
              </a:rPr>
              <a:t>@</a:t>
            </a:r>
            <a:r>
              <a:rPr lang="hu-HU" b="1" dirty="0" err="1">
                <a:latin typeface="Calibri"/>
              </a:rPr>
              <a:t>WebServletContextListener</a:t>
            </a:r>
            <a:r>
              <a:rPr lang="hu-HU" b="1" dirty="0">
                <a:latin typeface="Calibri"/>
              </a:rPr>
              <a:t> </a:t>
            </a:r>
            <a:r>
              <a:rPr lang="hu-HU" dirty="0"/>
              <a:t>stb.</a:t>
            </a:r>
          </a:p>
          <a:p>
            <a:pPr lvl="0">
              <a:lnSpc>
                <a:spcPct val="90000"/>
              </a:lnSpc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20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RMI</a:t>
            </a:r>
            <a:endParaRPr lang="hu-HU" dirty="0"/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>
                <a:latin typeface="Consolas" pitchFamily="49"/>
                <a:cs typeface="Consolas" pitchFamily="49"/>
              </a:rPr>
              <a:t>java.rmi</a:t>
            </a:r>
          </a:p>
          <a:p>
            <a:pPr lvl="1"/>
            <a:r>
              <a:rPr lang="hu-HU"/>
              <a:t>User interface</a:t>
            </a:r>
          </a:p>
          <a:p>
            <a:pPr lvl="1"/>
            <a:r>
              <a:rPr lang="hu-HU"/>
              <a:t>Kliens implementáció</a:t>
            </a:r>
          </a:p>
          <a:p>
            <a:pPr lvl="0"/>
            <a:r>
              <a:rPr lang="hu-HU">
                <a:latin typeface="Consolas" pitchFamily="49"/>
                <a:cs typeface="Consolas" pitchFamily="49"/>
              </a:rPr>
              <a:t>java.rmi.server</a:t>
            </a:r>
          </a:p>
          <a:p>
            <a:pPr lvl="1"/>
            <a:r>
              <a:rPr lang="hu-HU"/>
              <a:t>Szerver implementáció</a:t>
            </a:r>
          </a:p>
          <a:p>
            <a:pPr lvl="0"/>
            <a:endParaRPr lang="hu-HU">
              <a:latin typeface="Consolas" pitchFamily="49"/>
              <a:cs typeface="Consolas" pitchFamily="49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3405470" y="813595"/>
            <a:ext cx="2485745" cy="3323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82296" tIns="41148" rIns="82296" bIns="41148" anchor="t" anchorCtr="0" compatLnSpc="1">
            <a:spAutoFit/>
          </a:bodyPr>
          <a:lstStyle/>
          <a:p>
            <a:pPr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20" dirty="0" err="1">
                <a:solidFill>
                  <a:srgbClr val="009846"/>
                </a:solidFill>
                <a:latin typeface="Calibri"/>
                <a:ea typeface=""/>
                <a:cs typeface=""/>
              </a:rPr>
              <a:t>Remote</a:t>
            </a:r>
            <a:r>
              <a:rPr lang="hu-HU" sz="1620" dirty="0">
                <a:solidFill>
                  <a:srgbClr val="009846"/>
                </a:solidFill>
                <a:latin typeface="Calibri"/>
                <a:ea typeface=""/>
                <a:cs typeface=""/>
              </a:rPr>
              <a:t> </a:t>
            </a:r>
            <a:r>
              <a:rPr lang="hu-HU" sz="1620" dirty="0" err="1">
                <a:solidFill>
                  <a:srgbClr val="009846"/>
                </a:solidFill>
                <a:latin typeface="Calibri"/>
                <a:ea typeface=""/>
                <a:cs typeface=""/>
              </a:rPr>
              <a:t>Method</a:t>
            </a:r>
            <a:r>
              <a:rPr lang="hu-HU" sz="1620" dirty="0">
                <a:solidFill>
                  <a:srgbClr val="009846"/>
                </a:solidFill>
                <a:latin typeface="Calibri"/>
                <a:ea typeface=""/>
                <a:cs typeface=""/>
              </a:rPr>
              <a:t> </a:t>
            </a:r>
            <a:r>
              <a:rPr lang="hu-HU" sz="1620" dirty="0" err="1">
                <a:solidFill>
                  <a:srgbClr val="009846"/>
                </a:solidFill>
                <a:latin typeface="Calibri"/>
                <a:ea typeface=""/>
                <a:cs typeface=""/>
              </a:rPr>
              <a:t>Invocation</a:t>
            </a:r>
            <a:endParaRPr lang="hu-HU" sz="1620" dirty="0">
              <a:solidFill>
                <a:srgbClr val="009846"/>
              </a:solidFill>
              <a:latin typeface="Calibri"/>
              <a:ea typeface=""/>
              <a:cs typeface=""/>
            </a:endParaRPr>
          </a:p>
        </p:txBody>
      </p:sp>
      <p:pic>
        <p:nvPicPr>
          <p:cNvPr id="5" name="Picture 2" descr="Java2All.Com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53544" y="1145996"/>
            <a:ext cx="4374032" cy="332963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42342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JNDI</a:t>
            </a:r>
            <a:endParaRPr lang="hu-HU" dirty="0"/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err="1">
                <a:latin typeface="Consolas" pitchFamily="49"/>
                <a:cs typeface="Consolas" pitchFamily="49"/>
              </a:rPr>
              <a:t>javax.naming</a:t>
            </a:r>
            <a:endParaRPr lang="hu-HU" dirty="0">
              <a:latin typeface="Consolas" pitchFamily="49"/>
              <a:cs typeface="Consolas" pitchFamily="49"/>
            </a:endParaRPr>
          </a:p>
          <a:p>
            <a:pPr lvl="1"/>
            <a:r>
              <a:rPr lang="hu-HU" dirty="0" err="1">
                <a:latin typeface="Consolas" pitchFamily="49"/>
                <a:cs typeface="Consolas" pitchFamily="49"/>
              </a:rPr>
              <a:t>InitialContext</a:t>
            </a:r>
            <a:endParaRPr lang="hu-HU" dirty="0">
              <a:latin typeface="Consolas" pitchFamily="49"/>
              <a:cs typeface="Consolas" pitchFamily="49"/>
            </a:endParaRPr>
          </a:p>
          <a:p>
            <a:pPr lvl="1"/>
            <a:r>
              <a:rPr lang="hu-HU" dirty="0" err="1">
                <a:latin typeface="Consolas" pitchFamily="49"/>
                <a:cs typeface="Consolas" pitchFamily="49"/>
              </a:rPr>
              <a:t>lookup</a:t>
            </a:r>
            <a:r>
              <a:rPr lang="hu-HU" dirty="0">
                <a:latin typeface="Consolas" pitchFamily="49"/>
                <a:cs typeface="Consolas" pitchFamily="49"/>
              </a:rPr>
              <a:t>()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3016630" y="813595"/>
            <a:ext cx="3227935" cy="3323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82296" tIns="41148" rIns="82296" bIns="41148" anchor="t" anchorCtr="0" compatLnSpc="1">
            <a:spAutoFit/>
          </a:bodyPr>
          <a:lstStyle/>
          <a:p>
            <a:pPr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20" dirty="0">
                <a:solidFill>
                  <a:srgbClr val="009846"/>
                </a:solidFill>
                <a:latin typeface="Calibri"/>
                <a:ea typeface=""/>
                <a:cs typeface=""/>
              </a:rPr>
              <a:t>Java Naming and Directory Interface</a:t>
            </a:r>
            <a:endParaRPr lang="hu-HU" sz="1620" dirty="0">
              <a:solidFill>
                <a:srgbClr val="009846"/>
              </a:solidFill>
              <a:latin typeface="Calibri"/>
              <a:ea typeface=""/>
              <a:cs typeface=""/>
            </a:endParaRPr>
          </a:p>
        </p:txBody>
      </p:sp>
      <p:grpSp>
        <p:nvGrpSpPr>
          <p:cNvPr id="5" name="Diagram 4"/>
          <p:cNvGrpSpPr/>
          <p:nvPr/>
        </p:nvGrpSpPr>
        <p:grpSpPr>
          <a:xfrm>
            <a:off x="560169" y="2399759"/>
            <a:ext cx="8023663" cy="1941997"/>
            <a:chOff x="114409" y="2666399"/>
            <a:chExt cx="8915181" cy="2157774"/>
          </a:xfrm>
        </p:grpSpPr>
        <p:sp>
          <p:nvSpPr>
            <p:cNvPr id="6" name="Szabadkézi sokszög 5"/>
            <p:cNvSpPr/>
            <p:nvPr/>
          </p:nvSpPr>
          <p:spPr>
            <a:xfrm>
              <a:off x="114409" y="3606338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8663" tIns="28663" rIns="28663" bIns="28663" anchor="ctr" anchorCtr="1" compatLnSpc="1">
              <a:noAutofit/>
            </a:bodyPr>
            <a:lstStyle/>
            <a:p>
              <a:pPr algn="ctr" defTabSz="800097">
                <a:lnSpc>
                  <a:spcPct val="90000"/>
                </a:lnSpc>
                <a:spcAft>
                  <a:spcPts val="72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/</a:t>
              </a:r>
            </a:p>
          </p:txBody>
        </p:sp>
        <p:sp>
          <p:nvSpPr>
            <p:cNvPr id="7" name="Szabadkézi sokszög 6"/>
            <p:cNvSpPr/>
            <p:nvPr/>
          </p:nvSpPr>
          <p:spPr>
            <a:xfrm rot="18770819">
              <a:off x="1299082" y="3626271"/>
              <a:ext cx="769211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9211"/>
                <a:gd name="f7" fmla="val 50048"/>
                <a:gd name="f8" fmla="val 25024"/>
                <a:gd name="f9" fmla="+- 0 0 -90"/>
                <a:gd name="f10" fmla="*/ f3 1 769211"/>
                <a:gd name="f11" fmla="*/ f4 1 50048"/>
                <a:gd name="f12" fmla="+- f7 0 f5"/>
                <a:gd name="f13" fmla="+- f6 0 f5"/>
                <a:gd name="f14" fmla="*/ f9 f0 1"/>
                <a:gd name="f15" fmla="*/ f13 1 769211"/>
                <a:gd name="f16" fmla="*/ f12 1 50048"/>
                <a:gd name="f17" fmla="*/ 0 f13 1"/>
                <a:gd name="f18" fmla="*/ 25024 f12 1"/>
                <a:gd name="f19" fmla="*/ 769211 f13 1"/>
                <a:gd name="f20" fmla="*/ f14 1 f2"/>
                <a:gd name="f21" fmla="*/ f17 1 769211"/>
                <a:gd name="f22" fmla="*/ f18 1 50048"/>
                <a:gd name="f23" fmla="*/ f19 1 769211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769211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3D6696"/>
              </a:solidFill>
              <a:prstDash val="solid"/>
              <a:miter/>
            </a:ln>
          </p:spPr>
          <p:txBody>
            <a:bodyPr vert="horz" wrap="square" lIns="340268" tIns="5217" rIns="340268" bIns="5217" anchor="ctr" anchorCtr="1" compatLnSpc="1">
              <a:noAutofit/>
            </a:bodyPr>
            <a:lstStyle/>
            <a:p>
              <a:pPr algn="ctr" defTabSz="480056">
                <a:lnSpc>
                  <a:spcPct val="90000"/>
                </a:lnSpc>
                <a:spcAft>
                  <a:spcPts val="45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08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8" name="Szabadkézi sokszög 7"/>
            <p:cNvSpPr/>
            <p:nvPr/>
          </p:nvSpPr>
          <p:spPr>
            <a:xfrm>
              <a:off x="1945248" y="3042382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8663" tIns="28663" rIns="28663" bIns="28663" anchor="ctr" anchorCtr="1" compatLnSpc="1">
              <a:noAutofit/>
            </a:bodyPr>
            <a:lstStyle/>
            <a:p>
              <a:pPr algn="ctr" defTabSz="800097">
                <a:lnSpc>
                  <a:spcPct val="90000"/>
                </a:lnSpc>
                <a:spcAft>
                  <a:spcPts val="72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hu/</a:t>
              </a:r>
            </a:p>
          </p:txBody>
        </p:sp>
        <p:sp>
          <p:nvSpPr>
            <p:cNvPr id="9" name="Szabadkézi sokszög 8"/>
            <p:cNvSpPr/>
            <p:nvPr/>
          </p:nvSpPr>
          <p:spPr>
            <a:xfrm>
              <a:off x="3252987" y="3344289"/>
              <a:ext cx="523100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3097"/>
                <a:gd name="f7" fmla="val 50048"/>
                <a:gd name="f8" fmla="val 25024"/>
                <a:gd name="f9" fmla="+- 0 0 -90"/>
                <a:gd name="f10" fmla="*/ f3 1 523097"/>
                <a:gd name="f11" fmla="*/ f4 1 50048"/>
                <a:gd name="f12" fmla="+- f7 0 f5"/>
                <a:gd name="f13" fmla="+- f6 0 f5"/>
                <a:gd name="f14" fmla="*/ f9 f0 1"/>
                <a:gd name="f15" fmla="*/ f13 1 523097"/>
                <a:gd name="f16" fmla="*/ f12 1 50048"/>
                <a:gd name="f17" fmla="*/ 0 f13 1"/>
                <a:gd name="f18" fmla="*/ 25024 f12 1"/>
                <a:gd name="f19" fmla="*/ 523097 f13 1"/>
                <a:gd name="f20" fmla="*/ f14 1 f2"/>
                <a:gd name="f21" fmla="*/ f17 1 523097"/>
                <a:gd name="f22" fmla="*/ f18 1 50048"/>
                <a:gd name="f23" fmla="*/ f19 1 523097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523097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235053" tIns="10756" rIns="235053" bIns="10756" anchor="ctr" anchorCtr="1" compatLnSpc="1">
              <a:noAutofit/>
            </a:bodyPr>
            <a:lstStyle/>
            <a:p>
              <a:pPr algn="ctr" defTabSz="480056">
                <a:lnSpc>
                  <a:spcPct val="90000"/>
                </a:lnSpc>
                <a:spcAft>
                  <a:spcPts val="45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08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0" name="Szabadkézi sokszög 9"/>
            <p:cNvSpPr/>
            <p:nvPr/>
          </p:nvSpPr>
          <p:spPr>
            <a:xfrm>
              <a:off x="3776087" y="3042382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8663" tIns="28663" rIns="28663" bIns="28663" anchor="ctr" anchorCtr="1" compatLnSpc="1">
              <a:noAutofit/>
            </a:bodyPr>
            <a:lstStyle/>
            <a:p>
              <a:pPr algn="ctr" defTabSz="800097">
                <a:lnSpc>
                  <a:spcPct val="90000"/>
                </a:lnSpc>
                <a:spcAft>
                  <a:spcPts val="72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dirty="0" smtClean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neuron/</a:t>
              </a:r>
              <a:endParaRPr lang="hu-HU" dirty="0">
                <a:solidFill>
                  <a:srgbClr val="FFFFFF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1" name="Szabadkézi sokszög 10"/>
            <p:cNvSpPr/>
            <p:nvPr/>
          </p:nvSpPr>
          <p:spPr>
            <a:xfrm rot="19457612">
              <a:off x="5023287" y="3156298"/>
              <a:ext cx="644194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44196"/>
                <a:gd name="f7" fmla="val 50048"/>
                <a:gd name="f8" fmla="val 25024"/>
                <a:gd name="f9" fmla="+- 0 0 -90"/>
                <a:gd name="f10" fmla="*/ f3 1 644196"/>
                <a:gd name="f11" fmla="*/ f4 1 50048"/>
                <a:gd name="f12" fmla="+- f7 0 f5"/>
                <a:gd name="f13" fmla="+- f6 0 f5"/>
                <a:gd name="f14" fmla="*/ f9 f0 1"/>
                <a:gd name="f15" fmla="*/ f13 1 644196"/>
                <a:gd name="f16" fmla="*/ f12 1 50048"/>
                <a:gd name="f17" fmla="*/ 0 f13 1"/>
                <a:gd name="f18" fmla="*/ 25024 f12 1"/>
                <a:gd name="f19" fmla="*/ 644196 f13 1"/>
                <a:gd name="f20" fmla="*/ f14 1 f2"/>
                <a:gd name="f21" fmla="*/ f17 1 644196"/>
                <a:gd name="f22" fmla="*/ f18 1 50048"/>
                <a:gd name="f23" fmla="*/ f19 1 644196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644196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286826" tIns="8024" rIns="286826" bIns="8032" anchor="ctr" anchorCtr="1" compatLnSpc="1">
              <a:noAutofit/>
            </a:bodyPr>
            <a:lstStyle/>
            <a:p>
              <a:pPr algn="ctr" defTabSz="480056">
                <a:lnSpc>
                  <a:spcPct val="90000"/>
                </a:lnSpc>
                <a:spcAft>
                  <a:spcPts val="45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08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2" name="Szabadkézi sokszög 11"/>
            <p:cNvSpPr/>
            <p:nvPr/>
          </p:nvSpPr>
          <p:spPr>
            <a:xfrm>
              <a:off x="5606927" y="2666399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8663" tIns="28663" rIns="28663" bIns="28663" anchor="ctr" anchorCtr="1" compatLnSpc="1">
              <a:noAutofit/>
            </a:bodyPr>
            <a:lstStyle/>
            <a:p>
              <a:pPr algn="ctr" defTabSz="800097">
                <a:lnSpc>
                  <a:spcPct val="90000"/>
                </a:lnSpc>
                <a:spcAft>
                  <a:spcPts val="72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jdbc/</a:t>
              </a:r>
            </a:p>
          </p:txBody>
        </p:sp>
        <p:sp>
          <p:nvSpPr>
            <p:cNvPr id="13" name="Szabadkézi sokszög 12"/>
            <p:cNvSpPr/>
            <p:nvPr/>
          </p:nvSpPr>
          <p:spPr>
            <a:xfrm>
              <a:off x="6914674" y="2968316"/>
              <a:ext cx="523100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3097"/>
                <a:gd name="f7" fmla="val 50048"/>
                <a:gd name="f8" fmla="val 25024"/>
                <a:gd name="f9" fmla="+- 0 0 -90"/>
                <a:gd name="f10" fmla="*/ f3 1 523097"/>
                <a:gd name="f11" fmla="*/ f4 1 50048"/>
                <a:gd name="f12" fmla="+- f7 0 f5"/>
                <a:gd name="f13" fmla="+- f6 0 f5"/>
                <a:gd name="f14" fmla="*/ f9 f0 1"/>
                <a:gd name="f15" fmla="*/ f13 1 523097"/>
                <a:gd name="f16" fmla="*/ f12 1 50048"/>
                <a:gd name="f17" fmla="*/ 0 f13 1"/>
                <a:gd name="f18" fmla="*/ 25024 f12 1"/>
                <a:gd name="f19" fmla="*/ 523097 f13 1"/>
                <a:gd name="f20" fmla="*/ f14 1 f2"/>
                <a:gd name="f21" fmla="*/ f17 1 523097"/>
                <a:gd name="f22" fmla="*/ f18 1 50048"/>
                <a:gd name="f23" fmla="*/ f19 1 523097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523097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235053" tIns="10756" rIns="235053" bIns="10756" anchor="ctr" anchorCtr="1" compatLnSpc="1">
              <a:noAutofit/>
            </a:bodyPr>
            <a:lstStyle/>
            <a:p>
              <a:pPr algn="ctr" defTabSz="480056">
                <a:lnSpc>
                  <a:spcPct val="90000"/>
                </a:lnSpc>
                <a:spcAft>
                  <a:spcPts val="45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08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4" name="Szabadkézi sokszög 13"/>
            <p:cNvSpPr/>
            <p:nvPr/>
          </p:nvSpPr>
          <p:spPr>
            <a:xfrm>
              <a:off x="7437766" y="2666399"/>
              <a:ext cx="1577166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77164"/>
                <a:gd name="f7" fmla="val 653871"/>
                <a:gd name="f8" fmla="val 65387"/>
                <a:gd name="f9" fmla="val 29275"/>
                <a:gd name="f10" fmla="val 1511777"/>
                <a:gd name="f11" fmla="val 1547889"/>
                <a:gd name="f12" fmla="val 588484"/>
                <a:gd name="f13" fmla="val 624596"/>
                <a:gd name="f14" fmla="+- 0 0 -90"/>
                <a:gd name="f15" fmla="*/ f3 1 1577164"/>
                <a:gd name="f16" fmla="*/ f4 1 653871"/>
                <a:gd name="f17" fmla="+- f7 0 f5"/>
                <a:gd name="f18" fmla="+- f6 0 f5"/>
                <a:gd name="f19" fmla="*/ f14 f0 1"/>
                <a:gd name="f20" fmla="*/ f18 1 1577164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511777 f18 1"/>
                <a:gd name="f27" fmla="*/ 1577164 f18 1"/>
                <a:gd name="f28" fmla="*/ 588484 f17 1"/>
                <a:gd name="f29" fmla="*/ 653871 f17 1"/>
                <a:gd name="f30" fmla="*/ f19 1 f2"/>
                <a:gd name="f31" fmla="*/ f22 1 1577164"/>
                <a:gd name="f32" fmla="*/ f23 1 653871"/>
                <a:gd name="f33" fmla="*/ f24 1 1577164"/>
                <a:gd name="f34" fmla="*/ f25 1 653871"/>
                <a:gd name="f35" fmla="*/ f26 1 1577164"/>
                <a:gd name="f36" fmla="*/ f27 1 1577164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577164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25240" tIns="25240" rIns="25240" bIns="25240" anchor="ctr" anchorCtr="1" compatLnSpc="1">
              <a:noAutofit/>
            </a:bodyPr>
            <a:lstStyle/>
            <a:p>
              <a:pPr algn="ctr" defTabSz="560074">
                <a:lnSpc>
                  <a:spcPct val="90000"/>
                </a:lnSpc>
                <a:spcAft>
                  <a:spcPts val="5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26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TestDataSource</a:t>
              </a:r>
            </a:p>
          </p:txBody>
        </p:sp>
        <p:sp>
          <p:nvSpPr>
            <p:cNvPr id="15" name="Szabadkézi sokszög 14"/>
            <p:cNvSpPr/>
            <p:nvPr/>
          </p:nvSpPr>
          <p:spPr>
            <a:xfrm rot="2142404">
              <a:off x="5023281" y="3532281"/>
              <a:ext cx="644194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44196"/>
                <a:gd name="f7" fmla="val 50048"/>
                <a:gd name="f8" fmla="val 25024"/>
                <a:gd name="f9" fmla="+- 0 0 -90"/>
                <a:gd name="f10" fmla="*/ f3 1 644196"/>
                <a:gd name="f11" fmla="*/ f4 1 50048"/>
                <a:gd name="f12" fmla="+- f7 0 f5"/>
                <a:gd name="f13" fmla="+- f6 0 f5"/>
                <a:gd name="f14" fmla="*/ f9 f0 1"/>
                <a:gd name="f15" fmla="*/ f13 1 644196"/>
                <a:gd name="f16" fmla="*/ f12 1 50048"/>
                <a:gd name="f17" fmla="*/ 0 f13 1"/>
                <a:gd name="f18" fmla="*/ 25024 f12 1"/>
                <a:gd name="f19" fmla="*/ 644196 f13 1"/>
                <a:gd name="f20" fmla="*/ f14 1 f2"/>
                <a:gd name="f21" fmla="*/ f17 1 644196"/>
                <a:gd name="f22" fmla="*/ f18 1 50048"/>
                <a:gd name="f23" fmla="*/ f19 1 644196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644196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286826" tIns="8024" rIns="286826" bIns="8024" anchor="ctr" anchorCtr="1" compatLnSpc="1">
              <a:noAutofit/>
            </a:bodyPr>
            <a:lstStyle/>
            <a:p>
              <a:pPr algn="ctr" defTabSz="480056">
                <a:lnSpc>
                  <a:spcPct val="90000"/>
                </a:lnSpc>
                <a:spcAft>
                  <a:spcPts val="45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08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6" name="Szabadkézi sokszög 15"/>
            <p:cNvSpPr/>
            <p:nvPr/>
          </p:nvSpPr>
          <p:spPr>
            <a:xfrm>
              <a:off x="5606927" y="3418356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8663" tIns="28663" rIns="28663" bIns="28663" anchor="ctr" anchorCtr="1" compatLnSpc="1">
              <a:noAutofit/>
            </a:bodyPr>
            <a:lstStyle/>
            <a:p>
              <a:pPr algn="ctr" defTabSz="800097">
                <a:lnSpc>
                  <a:spcPct val="90000"/>
                </a:lnSpc>
                <a:spcAft>
                  <a:spcPts val="72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ejb/</a:t>
              </a:r>
            </a:p>
          </p:txBody>
        </p:sp>
        <p:sp>
          <p:nvSpPr>
            <p:cNvPr id="17" name="Szabadkézi sokszög 16"/>
            <p:cNvSpPr/>
            <p:nvPr/>
          </p:nvSpPr>
          <p:spPr>
            <a:xfrm>
              <a:off x="6914674" y="3720263"/>
              <a:ext cx="523100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3097"/>
                <a:gd name="f7" fmla="val 50048"/>
                <a:gd name="f8" fmla="val 25024"/>
                <a:gd name="f9" fmla="+- 0 0 -90"/>
                <a:gd name="f10" fmla="*/ f3 1 523097"/>
                <a:gd name="f11" fmla="*/ f4 1 50048"/>
                <a:gd name="f12" fmla="+- f7 0 f5"/>
                <a:gd name="f13" fmla="+- f6 0 f5"/>
                <a:gd name="f14" fmla="*/ f9 f0 1"/>
                <a:gd name="f15" fmla="*/ f13 1 523097"/>
                <a:gd name="f16" fmla="*/ f12 1 50048"/>
                <a:gd name="f17" fmla="*/ 0 f13 1"/>
                <a:gd name="f18" fmla="*/ 25024 f12 1"/>
                <a:gd name="f19" fmla="*/ 523097 f13 1"/>
                <a:gd name="f20" fmla="*/ f14 1 f2"/>
                <a:gd name="f21" fmla="*/ f17 1 523097"/>
                <a:gd name="f22" fmla="*/ f18 1 50048"/>
                <a:gd name="f23" fmla="*/ f19 1 523097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523097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235053" tIns="10756" rIns="235053" bIns="10756" anchor="ctr" anchorCtr="1" compatLnSpc="1">
              <a:noAutofit/>
            </a:bodyPr>
            <a:lstStyle/>
            <a:p>
              <a:pPr algn="ctr" defTabSz="480056">
                <a:lnSpc>
                  <a:spcPct val="90000"/>
                </a:lnSpc>
                <a:spcAft>
                  <a:spcPts val="45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08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8" name="Szabadkézi sokszög 17"/>
            <p:cNvSpPr/>
            <p:nvPr/>
          </p:nvSpPr>
          <p:spPr>
            <a:xfrm>
              <a:off x="7437766" y="3418356"/>
              <a:ext cx="1591824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91824"/>
                <a:gd name="f7" fmla="val 653871"/>
                <a:gd name="f8" fmla="val 65387"/>
                <a:gd name="f9" fmla="val 29275"/>
                <a:gd name="f10" fmla="val 1526437"/>
                <a:gd name="f11" fmla="val 1562549"/>
                <a:gd name="f12" fmla="val 588484"/>
                <a:gd name="f13" fmla="val 624596"/>
                <a:gd name="f14" fmla="+- 0 0 -90"/>
                <a:gd name="f15" fmla="*/ f3 1 1591824"/>
                <a:gd name="f16" fmla="*/ f4 1 653871"/>
                <a:gd name="f17" fmla="+- f7 0 f5"/>
                <a:gd name="f18" fmla="+- f6 0 f5"/>
                <a:gd name="f19" fmla="*/ f14 f0 1"/>
                <a:gd name="f20" fmla="*/ f18 1 1591824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526437 f18 1"/>
                <a:gd name="f27" fmla="*/ 1591824 f18 1"/>
                <a:gd name="f28" fmla="*/ 588484 f17 1"/>
                <a:gd name="f29" fmla="*/ 653871 f17 1"/>
                <a:gd name="f30" fmla="*/ f19 1 f2"/>
                <a:gd name="f31" fmla="*/ f22 1 1591824"/>
                <a:gd name="f32" fmla="*/ f23 1 653871"/>
                <a:gd name="f33" fmla="*/ f24 1 1591824"/>
                <a:gd name="f34" fmla="*/ f25 1 653871"/>
                <a:gd name="f35" fmla="*/ f26 1 1591824"/>
                <a:gd name="f36" fmla="*/ f27 1 1591824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591824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25240" tIns="25240" rIns="25240" bIns="25240" anchor="ctr" anchorCtr="1" compatLnSpc="1">
              <a:noAutofit/>
            </a:bodyPr>
            <a:lstStyle/>
            <a:p>
              <a:pPr algn="ctr" defTabSz="560074">
                <a:lnSpc>
                  <a:spcPct val="90000"/>
                </a:lnSpc>
                <a:spcAft>
                  <a:spcPts val="5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26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TestServiceRemote</a:t>
              </a:r>
              <a:br>
                <a:rPr lang="hu-HU" sz="1260">
                  <a:solidFill>
                    <a:srgbClr val="FFFFFF"/>
                  </a:solidFill>
                  <a:latin typeface="Calibri"/>
                  <a:ea typeface=""/>
                  <a:cs typeface=""/>
                </a:rPr>
              </a:br>
              <a:r>
                <a:rPr lang="hu-HU" sz="126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Home</a:t>
              </a:r>
              <a:endParaRPr lang="hu-HU" sz="1080">
                <a:solidFill>
                  <a:srgbClr val="FFFFFF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9" name="Szabadkézi sokszög 18"/>
            <p:cNvSpPr/>
            <p:nvPr/>
          </p:nvSpPr>
          <p:spPr>
            <a:xfrm rot="2829162">
              <a:off x="1299057" y="4190237"/>
              <a:ext cx="769211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9211"/>
                <a:gd name="f7" fmla="val 50048"/>
                <a:gd name="f8" fmla="val 25024"/>
                <a:gd name="f9" fmla="+- 0 0 -90"/>
                <a:gd name="f10" fmla="*/ f3 1 769211"/>
                <a:gd name="f11" fmla="*/ f4 1 50048"/>
                <a:gd name="f12" fmla="+- f7 0 f5"/>
                <a:gd name="f13" fmla="+- f6 0 f5"/>
                <a:gd name="f14" fmla="*/ f9 f0 1"/>
                <a:gd name="f15" fmla="*/ f13 1 769211"/>
                <a:gd name="f16" fmla="*/ f12 1 50048"/>
                <a:gd name="f17" fmla="*/ 0 f13 1"/>
                <a:gd name="f18" fmla="*/ 25024 f12 1"/>
                <a:gd name="f19" fmla="*/ 769211 f13 1"/>
                <a:gd name="f20" fmla="*/ f14 1 f2"/>
                <a:gd name="f21" fmla="*/ f17 1 769211"/>
                <a:gd name="f22" fmla="*/ f18 1 50048"/>
                <a:gd name="f23" fmla="*/ f19 1 769211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769211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3D6696"/>
              </a:solidFill>
              <a:prstDash val="solid"/>
              <a:miter/>
            </a:ln>
          </p:spPr>
          <p:txBody>
            <a:bodyPr vert="horz" wrap="square" lIns="340268" tIns="5217" rIns="340268" bIns="5217" anchor="ctr" anchorCtr="1" compatLnSpc="1">
              <a:noAutofit/>
            </a:bodyPr>
            <a:lstStyle/>
            <a:p>
              <a:pPr algn="ctr" defTabSz="480056">
                <a:lnSpc>
                  <a:spcPct val="90000"/>
                </a:lnSpc>
                <a:spcAft>
                  <a:spcPts val="45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08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20" name="Szabadkézi sokszög 19"/>
            <p:cNvSpPr/>
            <p:nvPr/>
          </p:nvSpPr>
          <p:spPr>
            <a:xfrm>
              <a:off x="1945248" y="4170304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8663" tIns="28663" rIns="28663" bIns="28663" anchor="ctr" anchorCtr="1" compatLnSpc="1">
              <a:noAutofit/>
            </a:bodyPr>
            <a:lstStyle/>
            <a:p>
              <a:pPr algn="ctr" defTabSz="800097">
                <a:lnSpc>
                  <a:spcPct val="90000"/>
                </a:lnSpc>
                <a:spcAft>
                  <a:spcPts val="72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com/</a:t>
              </a:r>
            </a:p>
          </p:txBody>
        </p:sp>
        <p:sp>
          <p:nvSpPr>
            <p:cNvPr id="21" name="Szabadkézi sokszög 20"/>
            <p:cNvSpPr/>
            <p:nvPr/>
          </p:nvSpPr>
          <p:spPr>
            <a:xfrm>
              <a:off x="3252987" y="4472220"/>
              <a:ext cx="523100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3097"/>
                <a:gd name="f7" fmla="val 50048"/>
                <a:gd name="f8" fmla="val 25024"/>
                <a:gd name="f9" fmla="+- 0 0 -90"/>
                <a:gd name="f10" fmla="*/ f3 1 523097"/>
                <a:gd name="f11" fmla="*/ f4 1 50048"/>
                <a:gd name="f12" fmla="+- f7 0 f5"/>
                <a:gd name="f13" fmla="+- f6 0 f5"/>
                <a:gd name="f14" fmla="*/ f9 f0 1"/>
                <a:gd name="f15" fmla="*/ f13 1 523097"/>
                <a:gd name="f16" fmla="*/ f12 1 50048"/>
                <a:gd name="f17" fmla="*/ 0 f13 1"/>
                <a:gd name="f18" fmla="*/ 25024 f12 1"/>
                <a:gd name="f19" fmla="*/ 523097 f13 1"/>
                <a:gd name="f20" fmla="*/ f14 1 f2"/>
                <a:gd name="f21" fmla="*/ f17 1 523097"/>
                <a:gd name="f22" fmla="*/ f18 1 50048"/>
                <a:gd name="f23" fmla="*/ f19 1 523097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523097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235053" tIns="10748" rIns="235053" bIns="10756" anchor="ctr" anchorCtr="1" compatLnSpc="1">
              <a:noAutofit/>
            </a:bodyPr>
            <a:lstStyle/>
            <a:p>
              <a:pPr algn="ctr" defTabSz="480056">
                <a:lnSpc>
                  <a:spcPct val="90000"/>
                </a:lnSpc>
                <a:spcAft>
                  <a:spcPts val="45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08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22" name="Szabadkézi sokszög 21"/>
            <p:cNvSpPr/>
            <p:nvPr/>
          </p:nvSpPr>
          <p:spPr>
            <a:xfrm>
              <a:off x="3776087" y="4170304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8663" tIns="28663" rIns="28663" bIns="28663" anchor="ctr" anchorCtr="1" compatLnSpc="1">
              <a:noAutofit/>
            </a:bodyPr>
            <a:lstStyle/>
            <a:p>
              <a:pPr algn="ctr" defTabSz="800097">
                <a:lnSpc>
                  <a:spcPct val="90000"/>
                </a:lnSpc>
                <a:spcAft>
                  <a:spcPts val="72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oracle/</a:t>
              </a:r>
            </a:p>
          </p:txBody>
        </p:sp>
        <p:sp>
          <p:nvSpPr>
            <p:cNvPr id="23" name="Szabadkézi sokszög 22"/>
            <p:cNvSpPr/>
            <p:nvPr/>
          </p:nvSpPr>
          <p:spPr>
            <a:xfrm>
              <a:off x="5083835" y="4472220"/>
              <a:ext cx="523100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3097"/>
                <a:gd name="f7" fmla="val 50048"/>
                <a:gd name="f8" fmla="val 25024"/>
                <a:gd name="f9" fmla="+- 0 0 -90"/>
                <a:gd name="f10" fmla="*/ f3 1 523097"/>
                <a:gd name="f11" fmla="*/ f4 1 50048"/>
                <a:gd name="f12" fmla="+- f7 0 f5"/>
                <a:gd name="f13" fmla="+- f6 0 f5"/>
                <a:gd name="f14" fmla="*/ f9 f0 1"/>
                <a:gd name="f15" fmla="*/ f13 1 523097"/>
                <a:gd name="f16" fmla="*/ f12 1 50048"/>
                <a:gd name="f17" fmla="*/ 0 f13 1"/>
                <a:gd name="f18" fmla="*/ 25024 f12 1"/>
                <a:gd name="f19" fmla="*/ 523097 f13 1"/>
                <a:gd name="f20" fmla="*/ f14 1 f2"/>
                <a:gd name="f21" fmla="*/ f17 1 523097"/>
                <a:gd name="f22" fmla="*/ f18 1 50048"/>
                <a:gd name="f23" fmla="*/ f19 1 523097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523097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235053" tIns="10748" rIns="235053" bIns="10756" anchor="ctr" anchorCtr="1" compatLnSpc="1">
              <a:noAutofit/>
            </a:bodyPr>
            <a:lstStyle/>
            <a:p>
              <a:pPr algn="ctr" defTabSz="200029">
                <a:lnSpc>
                  <a:spcPct val="90000"/>
                </a:lnSpc>
                <a:spcAft>
                  <a:spcPts val="18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45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24" name="Szabadkézi sokszög 23"/>
            <p:cNvSpPr/>
            <p:nvPr/>
          </p:nvSpPr>
          <p:spPr>
            <a:xfrm>
              <a:off x="5606927" y="4170304"/>
              <a:ext cx="3110596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110598"/>
                <a:gd name="f7" fmla="val 653871"/>
                <a:gd name="f8" fmla="val 65387"/>
                <a:gd name="f9" fmla="val 29275"/>
                <a:gd name="f10" fmla="val 3045211"/>
                <a:gd name="f11" fmla="val 3081323"/>
                <a:gd name="f12" fmla="val 588484"/>
                <a:gd name="f13" fmla="val 624596"/>
                <a:gd name="f14" fmla="+- 0 0 -90"/>
                <a:gd name="f15" fmla="*/ f3 1 3110598"/>
                <a:gd name="f16" fmla="*/ f4 1 653871"/>
                <a:gd name="f17" fmla="+- f7 0 f5"/>
                <a:gd name="f18" fmla="+- f6 0 f5"/>
                <a:gd name="f19" fmla="*/ f14 f0 1"/>
                <a:gd name="f20" fmla="*/ f18 1 3110598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3045211 f18 1"/>
                <a:gd name="f27" fmla="*/ 3110598 f18 1"/>
                <a:gd name="f28" fmla="*/ 588484 f17 1"/>
                <a:gd name="f29" fmla="*/ 653871 f17 1"/>
                <a:gd name="f30" fmla="*/ f19 1 f2"/>
                <a:gd name="f31" fmla="*/ f22 1 3110598"/>
                <a:gd name="f32" fmla="*/ f23 1 653871"/>
                <a:gd name="f33" fmla="*/ f24 1 3110598"/>
                <a:gd name="f34" fmla="*/ f25 1 653871"/>
                <a:gd name="f35" fmla="*/ f26 1 3110598"/>
                <a:gd name="f36" fmla="*/ f27 1 3110598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110598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28663" tIns="28663" rIns="28663" bIns="28663" anchor="ctr" anchorCtr="1" compatLnSpc="1">
              <a:noAutofit/>
            </a:bodyPr>
            <a:lstStyle/>
            <a:p>
              <a:pPr algn="ctr" defTabSz="800097">
                <a:lnSpc>
                  <a:spcPct val="90000"/>
                </a:lnSpc>
                <a:spcAft>
                  <a:spcPts val="72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DefaultConnectionFactory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8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JNDI</a:t>
            </a:r>
            <a:endParaRPr lang="hu-HU" dirty="0"/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>
                <a:latin typeface="Consolas" pitchFamily="49"/>
                <a:cs typeface="Consolas" pitchFamily="49"/>
              </a:rPr>
              <a:t>Global JNDI</a:t>
            </a:r>
          </a:p>
          <a:p>
            <a:pPr lvl="0"/>
            <a:r>
              <a:rPr lang="hu-HU">
                <a:latin typeface="Consolas" pitchFamily="49"/>
                <a:cs typeface="Consolas" pitchFamily="49"/>
              </a:rPr>
              <a:t>Local JNDI</a:t>
            </a:r>
          </a:p>
        </p:txBody>
      </p:sp>
    </p:spTree>
    <p:extLst>
      <p:ext uri="{BB962C8B-B14F-4D97-AF65-F5344CB8AC3E}">
        <p14:creationId xmlns:p14="http://schemas.microsoft.com/office/powerpoint/2010/main" val="383518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JMS</a:t>
            </a:r>
            <a:endParaRPr lang="hu-HU" dirty="0"/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>
                <a:latin typeface="Consolas" pitchFamily="49"/>
                <a:cs typeface="Consolas" pitchFamily="49"/>
              </a:rPr>
              <a:t>javax.jms</a:t>
            </a:r>
          </a:p>
          <a:p>
            <a:pPr lvl="1"/>
            <a:r>
              <a:rPr lang="hu-HU" sz="2160">
                <a:latin typeface="Consolas" pitchFamily="49"/>
                <a:cs typeface="Consolas" pitchFamily="49"/>
              </a:rPr>
              <a:t>ConnectionFactory</a:t>
            </a:r>
          </a:p>
          <a:p>
            <a:pPr lvl="1"/>
            <a:r>
              <a:rPr lang="hu-HU" sz="2160">
                <a:latin typeface="Consolas" pitchFamily="49"/>
                <a:cs typeface="Consolas" pitchFamily="49"/>
              </a:rPr>
              <a:t>Message</a:t>
            </a:r>
          </a:p>
          <a:p>
            <a:pPr lvl="1"/>
            <a:r>
              <a:rPr lang="hu-HU" sz="2160">
                <a:latin typeface="Consolas" pitchFamily="49"/>
                <a:cs typeface="Consolas" pitchFamily="49"/>
              </a:rPr>
              <a:t>Queue</a:t>
            </a:r>
          </a:p>
          <a:p>
            <a:pPr lvl="1"/>
            <a:r>
              <a:rPr lang="hu-HU" sz="2160">
                <a:latin typeface="Consolas" pitchFamily="49"/>
                <a:cs typeface="Consolas" pitchFamily="49"/>
              </a:rPr>
              <a:t>Topic</a:t>
            </a:r>
          </a:p>
          <a:p>
            <a:pPr lvl="1"/>
            <a:endParaRPr lang="hu-HU"/>
          </a:p>
        </p:txBody>
      </p:sp>
      <p:pic>
        <p:nvPicPr>
          <p:cNvPr id="4" name="Picture 2" descr="image:Figure shows one client sending messages using a queue and another client sending messages using a topic. Figure is explained in text.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84483" y="1965821"/>
            <a:ext cx="4310006" cy="248533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Szövegdoboz 4"/>
          <p:cNvSpPr txBox="1"/>
          <p:nvPr/>
        </p:nvSpPr>
        <p:spPr>
          <a:xfrm>
            <a:off x="3568095" y="813595"/>
            <a:ext cx="2118657" cy="3323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82296" tIns="41148" rIns="82296" bIns="41148" anchor="t" anchorCtr="0" compatLnSpc="1">
            <a:spAutoFit/>
          </a:bodyPr>
          <a:lstStyle/>
          <a:p>
            <a:pPr defTabSz="82296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20" dirty="0">
                <a:solidFill>
                  <a:srgbClr val="009846"/>
                </a:solidFill>
                <a:latin typeface="Calibri"/>
                <a:ea typeface=""/>
                <a:cs typeface=""/>
              </a:rPr>
              <a:t>Java </a:t>
            </a:r>
            <a:r>
              <a:rPr lang="hu-HU" sz="1620" dirty="0" err="1">
                <a:solidFill>
                  <a:srgbClr val="009846"/>
                </a:solidFill>
                <a:latin typeface="Calibri"/>
                <a:ea typeface=""/>
                <a:cs typeface=""/>
              </a:rPr>
              <a:t>Messaging</a:t>
            </a:r>
            <a:r>
              <a:rPr lang="hu-HU" sz="1620" dirty="0">
                <a:solidFill>
                  <a:srgbClr val="009846"/>
                </a:solidFill>
                <a:latin typeface="Calibri"/>
                <a:ea typeface=""/>
                <a:cs typeface=""/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358798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JEE </a:t>
            </a:r>
            <a:r>
              <a:rPr lang="hu-HU" dirty="0"/>
              <a:t>Architektúra - rétegek</a:t>
            </a:r>
          </a:p>
        </p:txBody>
      </p:sp>
      <p:grpSp>
        <p:nvGrpSpPr>
          <p:cNvPr id="3" name="Tartalom helye 3"/>
          <p:cNvGrpSpPr/>
          <p:nvPr/>
        </p:nvGrpSpPr>
        <p:grpSpPr>
          <a:xfrm>
            <a:off x="1038607" y="1550772"/>
            <a:ext cx="7066785" cy="2886465"/>
            <a:chOff x="461250" y="1203057"/>
            <a:chExt cx="8283165" cy="3740938"/>
          </a:xfrm>
        </p:grpSpPr>
        <p:sp>
          <p:nvSpPr>
            <p:cNvPr id="4" name="Szabadkézi sokszög 3"/>
            <p:cNvSpPr/>
            <p:nvPr/>
          </p:nvSpPr>
          <p:spPr>
            <a:xfrm>
              <a:off x="461250" y="4088337"/>
              <a:ext cx="8283165" cy="8556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42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Adatbázis</a:t>
              </a:r>
            </a:p>
          </p:txBody>
        </p:sp>
        <p:sp>
          <p:nvSpPr>
            <p:cNvPr id="5" name="Szabadkézi sokszög 4"/>
            <p:cNvSpPr/>
            <p:nvPr/>
          </p:nvSpPr>
          <p:spPr>
            <a:xfrm>
              <a:off x="461250" y="3126571"/>
              <a:ext cx="8283165" cy="8556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42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Üzleti réteg</a:t>
              </a:r>
            </a:p>
          </p:txBody>
        </p:sp>
        <p:sp>
          <p:nvSpPr>
            <p:cNvPr id="6" name="Szabadkézi sokszög 5"/>
            <p:cNvSpPr/>
            <p:nvPr/>
          </p:nvSpPr>
          <p:spPr>
            <a:xfrm>
              <a:off x="461250" y="2164814"/>
              <a:ext cx="8283165" cy="8556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42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Web réteg</a:t>
              </a:r>
            </a:p>
          </p:txBody>
        </p:sp>
        <p:sp>
          <p:nvSpPr>
            <p:cNvPr id="7" name="Szabadkézi sokszög 6"/>
            <p:cNvSpPr/>
            <p:nvPr/>
          </p:nvSpPr>
          <p:spPr>
            <a:xfrm>
              <a:off x="461250" y="1203057"/>
              <a:ext cx="8283165" cy="8556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83167"/>
                <a:gd name="f7" fmla="val 855657"/>
                <a:gd name="f8" fmla="val 85566"/>
                <a:gd name="f9" fmla="val 38309"/>
                <a:gd name="f10" fmla="val 8197601"/>
                <a:gd name="f11" fmla="val 8244858"/>
                <a:gd name="f12" fmla="val 770091"/>
                <a:gd name="f13" fmla="val 817348"/>
                <a:gd name="f14" fmla="+- 0 0 -90"/>
                <a:gd name="f15" fmla="*/ f3 1 8283167"/>
                <a:gd name="f16" fmla="*/ f4 1 855657"/>
                <a:gd name="f17" fmla="+- f7 0 f5"/>
                <a:gd name="f18" fmla="+- f6 0 f5"/>
                <a:gd name="f19" fmla="*/ f14 f0 1"/>
                <a:gd name="f20" fmla="*/ f18 1 8283167"/>
                <a:gd name="f21" fmla="*/ f17 1 855657"/>
                <a:gd name="f22" fmla="*/ 0 f18 1"/>
                <a:gd name="f23" fmla="*/ 85566 f17 1"/>
                <a:gd name="f24" fmla="*/ 85566 f18 1"/>
                <a:gd name="f25" fmla="*/ 0 f17 1"/>
                <a:gd name="f26" fmla="*/ 8197601 f18 1"/>
                <a:gd name="f27" fmla="*/ 8283167 f18 1"/>
                <a:gd name="f28" fmla="*/ 770091 f17 1"/>
                <a:gd name="f29" fmla="*/ 855657 f17 1"/>
                <a:gd name="f30" fmla="*/ f19 1 f2"/>
                <a:gd name="f31" fmla="*/ f22 1 8283167"/>
                <a:gd name="f32" fmla="*/ f23 1 855657"/>
                <a:gd name="f33" fmla="*/ f24 1 8283167"/>
                <a:gd name="f34" fmla="*/ f25 1 855657"/>
                <a:gd name="f35" fmla="*/ f26 1 8283167"/>
                <a:gd name="f36" fmla="*/ f27 1 8283167"/>
                <a:gd name="f37" fmla="*/ f28 1 855657"/>
                <a:gd name="f38" fmla="*/ f29 1 85565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8283167" h="85565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52856" tIns="152856" rIns="152856" bIns="152856" anchor="ctr" anchorCtr="1" compatLnSpc="1">
              <a:noAutofit/>
            </a:bodyPr>
            <a:lstStyle/>
            <a:p>
              <a:pPr algn="ctr" defTabSz="1520187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42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Kliens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643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JEE </a:t>
            </a:r>
            <a:r>
              <a:rPr lang="hu-HU" dirty="0"/>
              <a:t>Architektúra - hardver</a:t>
            </a:r>
          </a:p>
        </p:txBody>
      </p:sp>
      <p:grpSp>
        <p:nvGrpSpPr>
          <p:cNvPr id="3" name="Tartalom helye 3"/>
          <p:cNvGrpSpPr/>
          <p:nvPr/>
        </p:nvGrpSpPr>
        <p:grpSpPr>
          <a:xfrm>
            <a:off x="1118286" y="1501345"/>
            <a:ext cx="5330392" cy="2949131"/>
            <a:chOff x="460226" y="1202070"/>
            <a:chExt cx="6196971" cy="3742904"/>
          </a:xfrm>
        </p:grpSpPr>
        <p:sp>
          <p:nvSpPr>
            <p:cNvPr id="4" name="Szabadkézi sokszög 3"/>
            <p:cNvSpPr/>
            <p:nvPr/>
          </p:nvSpPr>
          <p:spPr>
            <a:xfrm>
              <a:off x="460226" y="4070122"/>
              <a:ext cx="6196971" cy="874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96974"/>
                <a:gd name="f7" fmla="val 874855"/>
                <a:gd name="f8" fmla="val 87486"/>
                <a:gd name="f9" fmla="val 39169"/>
                <a:gd name="f10" fmla="val 6109489"/>
                <a:gd name="f11" fmla="val 6157806"/>
                <a:gd name="f12" fmla="val 6196975"/>
                <a:gd name="f13" fmla="val 320781"/>
                <a:gd name="f14" fmla="val 554075"/>
                <a:gd name="f15" fmla="val 787370"/>
                <a:gd name="f16" fmla="val 835687"/>
                <a:gd name="f17" fmla="val 6157805"/>
                <a:gd name="f18" fmla="val 874856"/>
                <a:gd name="f19" fmla="val 6109488"/>
                <a:gd name="f20" fmla="val 835686"/>
                <a:gd name="f21" fmla="val 787369"/>
                <a:gd name="f22" fmla="+- 0 0 -90"/>
                <a:gd name="f23" fmla="*/ f3 1 6196974"/>
                <a:gd name="f24" fmla="*/ f4 1 874855"/>
                <a:gd name="f25" fmla="+- f7 0 f5"/>
                <a:gd name="f26" fmla="+- f6 0 f5"/>
                <a:gd name="f27" fmla="*/ f22 f0 1"/>
                <a:gd name="f28" fmla="*/ f26 1 6196974"/>
                <a:gd name="f29" fmla="*/ f25 1 874855"/>
                <a:gd name="f30" fmla="*/ 0 f26 1"/>
                <a:gd name="f31" fmla="*/ 87486 f25 1"/>
                <a:gd name="f32" fmla="*/ 87486 f26 1"/>
                <a:gd name="f33" fmla="*/ 0 f25 1"/>
                <a:gd name="f34" fmla="*/ 6109489 f26 1"/>
                <a:gd name="f35" fmla="*/ 6196975 f26 1"/>
                <a:gd name="f36" fmla="*/ 6196974 f26 1"/>
                <a:gd name="f37" fmla="*/ 787370 f25 1"/>
                <a:gd name="f38" fmla="*/ 6109488 f26 1"/>
                <a:gd name="f39" fmla="*/ 874856 f25 1"/>
                <a:gd name="f40" fmla="*/ 874855 f25 1"/>
                <a:gd name="f41" fmla="*/ 787369 f25 1"/>
                <a:gd name="f42" fmla="*/ f27 1 f2"/>
                <a:gd name="f43" fmla="*/ f30 1 6196974"/>
                <a:gd name="f44" fmla="*/ f31 1 874855"/>
                <a:gd name="f45" fmla="*/ f32 1 6196974"/>
                <a:gd name="f46" fmla="*/ f33 1 874855"/>
                <a:gd name="f47" fmla="*/ f34 1 6196974"/>
                <a:gd name="f48" fmla="*/ f35 1 6196974"/>
                <a:gd name="f49" fmla="*/ f36 1 6196974"/>
                <a:gd name="f50" fmla="*/ f37 1 874855"/>
                <a:gd name="f51" fmla="*/ f38 1 6196974"/>
                <a:gd name="f52" fmla="*/ f39 1 874855"/>
                <a:gd name="f53" fmla="*/ f40 1 874855"/>
                <a:gd name="f54" fmla="*/ f41 1 87485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6196974" h="87485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156790" tIns="156790" rIns="156790" bIns="156790" anchor="ctr" anchorCtr="1" compatLnSpc="1">
              <a:noAutofit/>
            </a:bodyPr>
            <a:lstStyle/>
            <a:p>
              <a:pPr algn="ctr" defTabSz="1560191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51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Adatbázis</a:t>
              </a:r>
            </a:p>
          </p:txBody>
        </p:sp>
        <p:sp>
          <p:nvSpPr>
            <p:cNvPr id="5" name="Szabadkézi sokszög 4"/>
            <p:cNvSpPr/>
            <p:nvPr/>
          </p:nvSpPr>
          <p:spPr>
            <a:xfrm>
              <a:off x="460226" y="3114108"/>
              <a:ext cx="6196971" cy="874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96974"/>
                <a:gd name="f7" fmla="val 874855"/>
                <a:gd name="f8" fmla="val 87486"/>
                <a:gd name="f9" fmla="val 39169"/>
                <a:gd name="f10" fmla="val 6109489"/>
                <a:gd name="f11" fmla="val 6157806"/>
                <a:gd name="f12" fmla="val 6196975"/>
                <a:gd name="f13" fmla="val 320781"/>
                <a:gd name="f14" fmla="val 554075"/>
                <a:gd name="f15" fmla="val 787370"/>
                <a:gd name="f16" fmla="val 835687"/>
                <a:gd name="f17" fmla="val 6157805"/>
                <a:gd name="f18" fmla="val 874856"/>
                <a:gd name="f19" fmla="val 6109488"/>
                <a:gd name="f20" fmla="val 835686"/>
                <a:gd name="f21" fmla="val 787369"/>
                <a:gd name="f22" fmla="+- 0 0 -90"/>
                <a:gd name="f23" fmla="*/ f3 1 6196974"/>
                <a:gd name="f24" fmla="*/ f4 1 874855"/>
                <a:gd name="f25" fmla="+- f7 0 f5"/>
                <a:gd name="f26" fmla="+- f6 0 f5"/>
                <a:gd name="f27" fmla="*/ f22 f0 1"/>
                <a:gd name="f28" fmla="*/ f26 1 6196974"/>
                <a:gd name="f29" fmla="*/ f25 1 874855"/>
                <a:gd name="f30" fmla="*/ 0 f26 1"/>
                <a:gd name="f31" fmla="*/ 87486 f25 1"/>
                <a:gd name="f32" fmla="*/ 87486 f26 1"/>
                <a:gd name="f33" fmla="*/ 0 f25 1"/>
                <a:gd name="f34" fmla="*/ 6109489 f26 1"/>
                <a:gd name="f35" fmla="*/ 6196975 f26 1"/>
                <a:gd name="f36" fmla="*/ 6196974 f26 1"/>
                <a:gd name="f37" fmla="*/ 787370 f25 1"/>
                <a:gd name="f38" fmla="*/ 6109488 f26 1"/>
                <a:gd name="f39" fmla="*/ 874856 f25 1"/>
                <a:gd name="f40" fmla="*/ 874855 f25 1"/>
                <a:gd name="f41" fmla="*/ 787369 f25 1"/>
                <a:gd name="f42" fmla="*/ f27 1 f2"/>
                <a:gd name="f43" fmla="*/ f30 1 6196974"/>
                <a:gd name="f44" fmla="*/ f31 1 874855"/>
                <a:gd name="f45" fmla="*/ f32 1 6196974"/>
                <a:gd name="f46" fmla="*/ f33 1 874855"/>
                <a:gd name="f47" fmla="*/ f34 1 6196974"/>
                <a:gd name="f48" fmla="*/ f35 1 6196974"/>
                <a:gd name="f49" fmla="*/ f36 1 6196974"/>
                <a:gd name="f50" fmla="*/ f37 1 874855"/>
                <a:gd name="f51" fmla="*/ f38 1 6196974"/>
                <a:gd name="f52" fmla="*/ f39 1 874855"/>
                <a:gd name="f53" fmla="*/ f40 1 874855"/>
                <a:gd name="f54" fmla="*/ f41 1 87485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6196974" h="87485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156790" tIns="156790" rIns="156790" bIns="156790" anchor="ctr" anchorCtr="1" compatLnSpc="1">
              <a:noAutofit/>
            </a:bodyPr>
            <a:lstStyle/>
            <a:p>
              <a:pPr algn="ctr" defTabSz="1560191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51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Üzleti réteg</a:t>
              </a:r>
            </a:p>
          </p:txBody>
        </p:sp>
        <p:sp>
          <p:nvSpPr>
            <p:cNvPr id="6" name="Szabadkézi sokszög 5"/>
            <p:cNvSpPr/>
            <p:nvPr/>
          </p:nvSpPr>
          <p:spPr>
            <a:xfrm>
              <a:off x="460226" y="2158084"/>
              <a:ext cx="6196971" cy="874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96974"/>
                <a:gd name="f7" fmla="val 874855"/>
                <a:gd name="f8" fmla="val 87486"/>
                <a:gd name="f9" fmla="val 39169"/>
                <a:gd name="f10" fmla="val 6109489"/>
                <a:gd name="f11" fmla="val 6157806"/>
                <a:gd name="f12" fmla="val 6196975"/>
                <a:gd name="f13" fmla="val 320781"/>
                <a:gd name="f14" fmla="val 554075"/>
                <a:gd name="f15" fmla="val 787370"/>
                <a:gd name="f16" fmla="val 835687"/>
                <a:gd name="f17" fmla="val 6157805"/>
                <a:gd name="f18" fmla="val 874856"/>
                <a:gd name="f19" fmla="val 6109488"/>
                <a:gd name="f20" fmla="val 835686"/>
                <a:gd name="f21" fmla="val 787369"/>
                <a:gd name="f22" fmla="+- 0 0 -90"/>
                <a:gd name="f23" fmla="*/ f3 1 6196974"/>
                <a:gd name="f24" fmla="*/ f4 1 874855"/>
                <a:gd name="f25" fmla="+- f7 0 f5"/>
                <a:gd name="f26" fmla="+- f6 0 f5"/>
                <a:gd name="f27" fmla="*/ f22 f0 1"/>
                <a:gd name="f28" fmla="*/ f26 1 6196974"/>
                <a:gd name="f29" fmla="*/ f25 1 874855"/>
                <a:gd name="f30" fmla="*/ 0 f26 1"/>
                <a:gd name="f31" fmla="*/ 87486 f25 1"/>
                <a:gd name="f32" fmla="*/ 87486 f26 1"/>
                <a:gd name="f33" fmla="*/ 0 f25 1"/>
                <a:gd name="f34" fmla="*/ 6109489 f26 1"/>
                <a:gd name="f35" fmla="*/ 6196975 f26 1"/>
                <a:gd name="f36" fmla="*/ 6196974 f26 1"/>
                <a:gd name="f37" fmla="*/ 787370 f25 1"/>
                <a:gd name="f38" fmla="*/ 6109488 f26 1"/>
                <a:gd name="f39" fmla="*/ 874856 f25 1"/>
                <a:gd name="f40" fmla="*/ 874855 f25 1"/>
                <a:gd name="f41" fmla="*/ 787369 f25 1"/>
                <a:gd name="f42" fmla="*/ f27 1 f2"/>
                <a:gd name="f43" fmla="*/ f30 1 6196974"/>
                <a:gd name="f44" fmla="*/ f31 1 874855"/>
                <a:gd name="f45" fmla="*/ f32 1 6196974"/>
                <a:gd name="f46" fmla="*/ f33 1 874855"/>
                <a:gd name="f47" fmla="*/ f34 1 6196974"/>
                <a:gd name="f48" fmla="*/ f35 1 6196974"/>
                <a:gd name="f49" fmla="*/ f36 1 6196974"/>
                <a:gd name="f50" fmla="*/ f37 1 874855"/>
                <a:gd name="f51" fmla="*/ f38 1 6196974"/>
                <a:gd name="f52" fmla="*/ f39 1 874855"/>
                <a:gd name="f53" fmla="*/ f40 1 874855"/>
                <a:gd name="f54" fmla="*/ f41 1 87485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6196974" h="87485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156790" tIns="156790" rIns="156790" bIns="156790" anchor="ctr" anchorCtr="1" compatLnSpc="1">
              <a:noAutofit/>
            </a:bodyPr>
            <a:lstStyle/>
            <a:p>
              <a:pPr algn="ctr" defTabSz="1560191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51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Web réteg</a:t>
              </a:r>
            </a:p>
          </p:txBody>
        </p:sp>
        <p:sp>
          <p:nvSpPr>
            <p:cNvPr id="7" name="Szabadkézi sokszög 6"/>
            <p:cNvSpPr/>
            <p:nvPr/>
          </p:nvSpPr>
          <p:spPr>
            <a:xfrm>
              <a:off x="460226" y="1202070"/>
              <a:ext cx="6196971" cy="874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96974"/>
                <a:gd name="f7" fmla="val 874855"/>
                <a:gd name="f8" fmla="val 87486"/>
                <a:gd name="f9" fmla="val 39169"/>
                <a:gd name="f10" fmla="val 6109489"/>
                <a:gd name="f11" fmla="val 6157806"/>
                <a:gd name="f12" fmla="val 6196975"/>
                <a:gd name="f13" fmla="val 320781"/>
                <a:gd name="f14" fmla="val 554075"/>
                <a:gd name="f15" fmla="val 787370"/>
                <a:gd name="f16" fmla="val 835687"/>
                <a:gd name="f17" fmla="val 6157805"/>
                <a:gd name="f18" fmla="val 874856"/>
                <a:gd name="f19" fmla="val 6109488"/>
                <a:gd name="f20" fmla="val 835686"/>
                <a:gd name="f21" fmla="val 787369"/>
                <a:gd name="f22" fmla="+- 0 0 -90"/>
                <a:gd name="f23" fmla="*/ f3 1 6196974"/>
                <a:gd name="f24" fmla="*/ f4 1 874855"/>
                <a:gd name="f25" fmla="+- f7 0 f5"/>
                <a:gd name="f26" fmla="+- f6 0 f5"/>
                <a:gd name="f27" fmla="*/ f22 f0 1"/>
                <a:gd name="f28" fmla="*/ f26 1 6196974"/>
                <a:gd name="f29" fmla="*/ f25 1 874855"/>
                <a:gd name="f30" fmla="*/ 0 f26 1"/>
                <a:gd name="f31" fmla="*/ 87486 f25 1"/>
                <a:gd name="f32" fmla="*/ 87486 f26 1"/>
                <a:gd name="f33" fmla="*/ 0 f25 1"/>
                <a:gd name="f34" fmla="*/ 6109489 f26 1"/>
                <a:gd name="f35" fmla="*/ 6196975 f26 1"/>
                <a:gd name="f36" fmla="*/ 6196974 f26 1"/>
                <a:gd name="f37" fmla="*/ 787370 f25 1"/>
                <a:gd name="f38" fmla="*/ 6109488 f26 1"/>
                <a:gd name="f39" fmla="*/ 874856 f25 1"/>
                <a:gd name="f40" fmla="*/ 874855 f25 1"/>
                <a:gd name="f41" fmla="*/ 787369 f25 1"/>
                <a:gd name="f42" fmla="*/ f27 1 f2"/>
                <a:gd name="f43" fmla="*/ f30 1 6196974"/>
                <a:gd name="f44" fmla="*/ f31 1 874855"/>
                <a:gd name="f45" fmla="*/ f32 1 6196974"/>
                <a:gd name="f46" fmla="*/ f33 1 874855"/>
                <a:gd name="f47" fmla="*/ f34 1 6196974"/>
                <a:gd name="f48" fmla="*/ f35 1 6196974"/>
                <a:gd name="f49" fmla="*/ f36 1 6196974"/>
                <a:gd name="f50" fmla="*/ f37 1 874855"/>
                <a:gd name="f51" fmla="*/ f38 1 6196974"/>
                <a:gd name="f52" fmla="*/ f39 1 874855"/>
                <a:gd name="f53" fmla="*/ f40 1 874855"/>
                <a:gd name="f54" fmla="*/ f41 1 87485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6196974" h="87485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156790" tIns="156790" rIns="156790" bIns="156790" anchor="ctr" anchorCtr="1" compatLnSpc="1">
              <a:noAutofit/>
            </a:bodyPr>
            <a:lstStyle/>
            <a:p>
              <a:pPr algn="ctr" defTabSz="1560191">
                <a:lnSpc>
                  <a:spcPct val="90000"/>
                </a:lnSpc>
                <a:spcAft>
                  <a:spcPts val="144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51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Kliens</a:t>
              </a:r>
            </a:p>
          </p:txBody>
        </p:sp>
      </p:grpSp>
      <p:grpSp>
        <p:nvGrpSpPr>
          <p:cNvPr id="8" name="Tartalom helye 3"/>
          <p:cNvGrpSpPr/>
          <p:nvPr/>
        </p:nvGrpSpPr>
        <p:grpSpPr>
          <a:xfrm>
            <a:off x="6629400" y="1501344"/>
            <a:ext cx="1765306" cy="2948811"/>
            <a:chOff x="6733257" y="1202426"/>
            <a:chExt cx="2086194" cy="3742191"/>
          </a:xfrm>
        </p:grpSpPr>
        <p:sp>
          <p:nvSpPr>
            <p:cNvPr id="9" name="Szabadkézi sokszög 8"/>
            <p:cNvSpPr/>
            <p:nvPr/>
          </p:nvSpPr>
          <p:spPr>
            <a:xfrm>
              <a:off x="6733257" y="4060621"/>
              <a:ext cx="2086194" cy="88399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86192"/>
                <a:gd name="f7" fmla="val 883996"/>
                <a:gd name="f8" fmla="val 88400"/>
                <a:gd name="f9" fmla="val 39578"/>
                <a:gd name="f10" fmla="val 1997792"/>
                <a:gd name="f11" fmla="val 2046614"/>
                <a:gd name="f12" fmla="val 795596"/>
                <a:gd name="f13" fmla="val 844418"/>
                <a:gd name="f14" fmla="+- 0 0 -90"/>
                <a:gd name="f15" fmla="*/ f3 1 2086192"/>
                <a:gd name="f16" fmla="*/ f4 1 883996"/>
                <a:gd name="f17" fmla="+- f7 0 f5"/>
                <a:gd name="f18" fmla="+- f6 0 f5"/>
                <a:gd name="f19" fmla="*/ f14 f0 1"/>
                <a:gd name="f20" fmla="*/ f18 1 2086192"/>
                <a:gd name="f21" fmla="*/ f17 1 883996"/>
                <a:gd name="f22" fmla="*/ 0 f18 1"/>
                <a:gd name="f23" fmla="*/ 88400 f17 1"/>
                <a:gd name="f24" fmla="*/ 88400 f18 1"/>
                <a:gd name="f25" fmla="*/ 0 f17 1"/>
                <a:gd name="f26" fmla="*/ 1997792 f18 1"/>
                <a:gd name="f27" fmla="*/ 2086192 f18 1"/>
                <a:gd name="f28" fmla="*/ 795596 f17 1"/>
                <a:gd name="f29" fmla="*/ 883996 f17 1"/>
                <a:gd name="f30" fmla="*/ f19 1 f2"/>
                <a:gd name="f31" fmla="*/ f22 1 2086192"/>
                <a:gd name="f32" fmla="*/ f23 1 883996"/>
                <a:gd name="f33" fmla="*/ f24 1 2086192"/>
                <a:gd name="f34" fmla="*/ f25 1 883996"/>
                <a:gd name="f35" fmla="*/ f26 1 2086192"/>
                <a:gd name="f36" fmla="*/ f27 1 2086192"/>
                <a:gd name="f37" fmla="*/ f28 1 883996"/>
                <a:gd name="f38" fmla="*/ f29 1 88399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086192" h="88399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05593" tIns="105593" rIns="105593" bIns="105593" anchor="ctr" anchorCtr="1" compatLnSpc="1">
              <a:noAutofit/>
            </a:bodyPr>
            <a:lstStyle/>
            <a:p>
              <a:pPr algn="ctr" defTabSz="960123">
                <a:lnSpc>
                  <a:spcPct val="90000"/>
                </a:lnSpc>
                <a:spcAft>
                  <a:spcPts val="9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216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Adatbázis szerver gép</a:t>
              </a:r>
            </a:p>
          </p:txBody>
        </p:sp>
        <p:sp>
          <p:nvSpPr>
            <p:cNvPr id="10" name="Szabadkézi sokszög 9"/>
            <p:cNvSpPr/>
            <p:nvPr/>
          </p:nvSpPr>
          <p:spPr>
            <a:xfrm>
              <a:off x="6735296" y="2158084"/>
              <a:ext cx="2082116" cy="1830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82120"/>
                <a:gd name="f7" fmla="val 1918979"/>
                <a:gd name="f8" fmla="val 191898"/>
                <a:gd name="f9" fmla="val 85916"/>
                <a:gd name="f10" fmla="val 1890222"/>
                <a:gd name="f11" fmla="val 1996204"/>
                <a:gd name="f12" fmla="val 1727081"/>
                <a:gd name="f13" fmla="val 1833063"/>
                <a:gd name="f14" fmla="+- 0 0 -90"/>
                <a:gd name="f15" fmla="*/ f3 1 2082120"/>
                <a:gd name="f16" fmla="*/ f4 1 1918979"/>
                <a:gd name="f17" fmla="+- f7 0 f5"/>
                <a:gd name="f18" fmla="+- f6 0 f5"/>
                <a:gd name="f19" fmla="*/ f14 f0 1"/>
                <a:gd name="f20" fmla="*/ f18 1 2082120"/>
                <a:gd name="f21" fmla="*/ f17 1 1918979"/>
                <a:gd name="f22" fmla="*/ 0 f18 1"/>
                <a:gd name="f23" fmla="*/ 191898 f17 1"/>
                <a:gd name="f24" fmla="*/ 191898 f18 1"/>
                <a:gd name="f25" fmla="*/ 0 f17 1"/>
                <a:gd name="f26" fmla="*/ 1890222 f18 1"/>
                <a:gd name="f27" fmla="*/ 2082120 f18 1"/>
                <a:gd name="f28" fmla="*/ 1727081 f17 1"/>
                <a:gd name="f29" fmla="*/ 1918979 f17 1"/>
                <a:gd name="f30" fmla="*/ f19 1 f2"/>
                <a:gd name="f31" fmla="*/ f22 1 2082120"/>
                <a:gd name="f32" fmla="*/ f23 1 1918979"/>
                <a:gd name="f33" fmla="*/ f24 1 2082120"/>
                <a:gd name="f34" fmla="*/ f25 1 1918979"/>
                <a:gd name="f35" fmla="*/ f26 1 2082120"/>
                <a:gd name="f36" fmla="*/ f27 1 2082120"/>
                <a:gd name="f37" fmla="*/ f28 1 1918979"/>
                <a:gd name="f38" fmla="*/ f29 1 191897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082120" h="1918979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32883" tIns="132883" rIns="132883" bIns="132883" anchor="ctr" anchorCtr="1" compatLnSpc="1">
              <a:noAutofit/>
            </a:bodyPr>
            <a:lstStyle/>
            <a:p>
              <a:pPr algn="ctr" defTabSz="960123">
                <a:lnSpc>
                  <a:spcPct val="90000"/>
                </a:lnSpc>
                <a:spcAft>
                  <a:spcPts val="9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216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J2EE gépek</a:t>
              </a:r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6735296" y="1202426"/>
              <a:ext cx="2082116" cy="88399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82120"/>
                <a:gd name="f7" fmla="val 883996"/>
                <a:gd name="f8" fmla="val 88400"/>
                <a:gd name="f9" fmla="val 39578"/>
                <a:gd name="f10" fmla="val 1993720"/>
                <a:gd name="f11" fmla="val 2042542"/>
                <a:gd name="f12" fmla="val 795596"/>
                <a:gd name="f13" fmla="val 844418"/>
                <a:gd name="f14" fmla="+- 0 0 -90"/>
                <a:gd name="f15" fmla="*/ f3 1 2082120"/>
                <a:gd name="f16" fmla="*/ f4 1 883996"/>
                <a:gd name="f17" fmla="+- f7 0 f5"/>
                <a:gd name="f18" fmla="+- f6 0 f5"/>
                <a:gd name="f19" fmla="*/ f14 f0 1"/>
                <a:gd name="f20" fmla="*/ f18 1 2082120"/>
                <a:gd name="f21" fmla="*/ f17 1 883996"/>
                <a:gd name="f22" fmla="*/ 0 f18 1"/>
                <a:gd name="f23" fmla="*/ 88400 f17 1"/>
                <a:gd name="f24" fmla="*/ 88400 f18 1"/>
                <a:gd name="f25" fmla="*/ 0 f17 1"/>
                <a:gd name="f26" fmla="*/ 1993720 f18 1"/>
                <a:gd name="f27" fmla="*/ 2082120 f18 1"/>
                <a:gd name="f28" fmla="*/ 795596 f17 1"/>
                <a:gd name="f29" fmla="*/ 883996 f17 1"/>
                <a:gd name="f30" fmla="*/ f19 1 f2"/>
                <a:gd name="f31" fmla="*/ f22 1 2082120"/>
                <a:gd name="f32" fmla="*/ f23 1 883996"/>
                <a:gd name="f33" fmla="*/ f24 1 2082120"/>
                <a:gd name="f34" fmla="*/ f25 1 883996"/>
                <a:gd name="f35" fmla="*/ f26 1 2082120"/>
                <a:gd name="f36" fmla="*/ f27 1 2082120"/>
                <a:gd name="f37" fmla="*/ f28 1 883996"/>
                <a:gd name="f38" fmla="*/ f29 1 88399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082120" h="88399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105593" tIns="105593" rIns="105593" bIns="105593" anchor="ctr" anchorCtr="1" compatLnSpc="1">
              <a:noAutofit/>
            </a:bodyPr>
            <a:lstStyle/>
            <a:p>
              <a:pPr algn="ctr" defTabSz="960123">
                <a:lnSpc>
                  <a:spcPct val="90000"/>
                </a:lnSpc>
                <a:spcAft>
                  <a:spcPts val="9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216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Kliens gép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6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sz="2880" dirty="0" smtClean="0"/>
              <a:t/>
            </a:r>
            <a:br>
              <a:rPr lang="hu-HU" sz="2880" dirty="0" smtClean="0"/>
            </a:br>
            <a:r>
              <a:rPr lang="hu-HU" sz="2880" dirty="0" smtClean="0"/>
              <a:t>JEE </a:t>
            </a:r>
            <a:r>
              <a:rPr lang="hu-HU" sz="2880" dirty="0"/>
              <a:t>Architektúra - technológia</a:t>
            </a:r>
          </a:p>
        </p:txBody>
      </p:sp>
      <p:grpSp>
        <p:nvGrpSpPr>
          <p:cNvPr id="3" name="Tartalom helye 3"/>
          <p:cNvGrpSpPr/>
          <p:nvPr/>
        </p:nvGrpSpPr>
        <p:grpSpPr>
          <a:xfrm>
            <a:off x="2780270" y="1268017"/>
            <a:ext cx="3669329" cy="3181538"/>
            <a:chOff x="2557777" y="1203094"/>
            <a:chExt cx="4100443" cy="3740855"/>
          </a:xfrm>
        </p:grpSpPr>
        <p:sp>
          <p:nvSpPr>
            <p:cNvPr id="4" name="Szabadkézi sokszög 3"/>
            <p:cNvSpPr/>
            <p:nvPr/>
          </p:nvSpPr>
          <p:spPr>
            <a:xfrm>
              <a:off x="2557777" y="4049895"/>
              <a:ext cx="4100443" cy="8940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00447"/>
                <a:gd name="f7" fmla="val 894052"/>
                <a:gd name="f8" fmla="val 89405"/>
                <a:gd name="f9" fmla="val 40028"/>
                <a:gd name="f10" fmla="val 4011042"/>
                <a:gd name="f11" fmla="val 4060419"/>
                <a:gd name="f12" fmla="val 804647"/>
                <a:gd name="f13" fmla="val 854024"/>
                <a:gd name="f14" fmla="+- 0 0 -90"/>
                <a:gd name="f15" fmla="*/ f3 1 4100447"/>
                <a:gd name="f16" fmla="*/ f4 1 894052"/>
                <a:gd name="f17" fmla="+- f7 0 f5"/>
                <a:gd name="f18" fmla="+- f6 0 f5"/>
                <a:gd name="f19" fmla="*/ f14 f0 1"/>
                <a:gd name="f20" fmla="*/ f18 1 4100447"/>
                <a:gd name="f21" fmla="*/ f17 1 894052"/>
                <a:gd name="f22" fmla="*/ 0 f18 1"/>
                <a:gd name="f23" fmla="*/ 89405 f17 1"/>
                <a:gd name="f24" fmla="*/ 89405 f18 1"/>
                <a:gd name="f25" fmla="*/ 0 f17 1"/>
                <a:gd name="f26" fmla="*/ 4011042 f18 1"/>
                <a:gd name="f27" fmla="*/ 4100447 f18 1"/>
                <a:gd name="f28" fmla="*/ 804647 f17 1"/>
                <a:gd name="f29" fmla="*/ 894052 f17 1"/>
                <a:gd name="f30" fmla="*/ f19 1 f2"/>
                <a:gd name="f31" fmla="*/ f22 1 4100447"/>
                <a:gd name="f32" fmla="*/ f23 1 894052"/>
                <a:gd name="f33" fmla="*/ f24 1 4100447"/>
                <a:gd name="f34" fmla="*/ f25 1 894052"/>
                <a:gd name="f35" fmla="*/ f26 1 4100447"/>
                <a:gd name="f36" fmla="*/ f27 1 4100447"/>
                <a:gd name="f37" fmla="*/ f28 1 894052"/>
                <a:gd name="f38" fmla="*/ f29 1 89405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4100447" h="89405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160724" tIns="160724" rIns="160724" bIns="160724" anchor="ctr" anchorCtr="1" compatLnSpc="1">
              <a:noAutofit/>
            </a:bodyPr>
            <a:lstStyle/>
            <a:p>
              <a:pPr algn="ctr" defTabSz="1600196">
                <a:lnSpc>
                  <a:spcPct val="90000"/>
                </a:lnSpc>
                <a:spcAft>
                  <a:spcPts val="153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60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Adatbázis</a:t>
              </a:r>
            </a:p>
          </p:txBody>
        </p:sp>
        <p:sp>
          <p:nvSpPr>
            <p:cNvPr id="5" name="Szabadkézi sokszög 4"/>
            <p:cNvSpPr/>
            <p:nvPr/>
          </p:nvSpPr>
          <p:spPr>
            <a:xfrm>
              <a:off x="2557777" y="3100968"/>
              <a:ext cx="4100443" cy="8940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00447"/>
                <a:gd name="f7" fmla="val 894052"/>
                <a:gd name="f8" fmla="val 89405"/>
                <a:gd name="f9" fmla="val 40028"/>
                <a:gd name="f10" fmla="val 4011042"/>
                <a:gd name="f11" fmla="val 4060419"/>
                <a:gd name="f12" fmla="val 804647"/>
                <a:gd name="f13" fmla="val 854024"/>
                <a:gd name="f14" fmla="+- 0 0 -90"/>
                <a:gd name="f15" fmla="*/ f3 1 4100447"/>
                <a:gd name="f16" fmla="*/ f4 1 894052"/>
                <a:gd name="f17" fmla="+- f7 0 f5"/>
                <a:gd name="f18" fmla="+- f6 0 f5"/>
                <a:gd name="f19" fmla="*/ f14 f0 1"/>
                <a:gd name="f20" fmla="*/ f18 1 4100447"/>
                <a:gd name="f21" fmla="*/ f17 1 894052"/>
                <a:gd name="f22" fmla="*/ 0 f18 1"/>
                <a:gd name="f23" fmla="*/ 89405 f17 1"/>
                <a:gd name="f24" fmla="*/ 89405 f18 1"/>
                <a:gd name="f25" fmla="*/ 0 f17 1"/>
                <a:gd name="f26" fmla="*/ 4011042 f18 1"/>
                <a:gd name="f27" fmla="*/ 4100447 f18 1"/>
                <a:gd name="f28" fmla="*/ 804647 f17 1"/>
                <a:gd name="f29" fmla="*/ 894052 f17 1"/>
                <a:gd name="f30" fmla="*/ f19 1 f2"/>
                <a:gd name="f31" fmla="*/ f22 1 4100447"/>
                <a:gd name="f32" fmla="*/ f23 1 894052"/>
                <a:gd name="f33" fmla="*/ f24 1 4100447"/>
                <a:gd name="f34" fmla="*/ f25 1 894052"/>
                <a:gd name="f35" fmla="*/ f26 1 4100447"/>
                <a:gd name="f36" fmla="*/ f27 1 4100447"/>
                <a:gd name="f37" fmla="*/ f28 1 894052"/>
                <a:gd name="f38" fmla="*/ f29 1 89405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4100447" h="89405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160724" tIns="160724" rIns="160724" bIns="160724" anchor="ctr" anchorCtr="1" compatLnSpc="1">
              <a:noAutofit/>
            </a:bodyPr>
            <a:lstStyle/>
            <a:p>
              <a:pPr algn="ctr" defTabSz="1600196">
                <a:lnSpc>
                  <a:spcPct val="90000"/>
                </a:lnSpc>
                <a:spcAft>
                  <a:spcPts val="153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60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Üzleti réteg</a:t>
              </a:r>
            </a:p>
          </p:txBody>
        </p:sp>
        <p:sp>
          <p:nvSpPr>
            <p:cNvPr id="6" name="Szabadkézi sokszög 5"/>
            <p:cNvSpPr/>
            <p:nvPr/>
          </p:nvSpPr>
          <p:spPr>
            <a:xfrm>
              <a:off x="2557777" y="2152031"/>
              <a:ext cx="4100443" cy="8940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00447"/>
                <a:gd name="f7" fmla="val 894052"/>
                <a:gd name="f8" fmla="val 89405"/>
                <a:gd name="f9" fmla="val 40028"/>
                <a:gd name="f10" fmla="val 4011042"/>
                <a:gd name="f11" fmla="val 4060419"/>
                <a:gd name="f12" fmla="val 804647"/>
                <a:gd name="f13" fmla="val 854024"/>
                <a:gd name="f14" fmla="+- 0 0 -90"/>
                <a:gd name="f15" fmla="*/ f3 1 4100447"/>
                <a:gd name="f16" fmla="*/ f4 1 894052"/>
                <a:gd name="f17" fmla="+- f7 0 f5"/>
                <a:gd name="f18" fmla="+- f6 0 f5"/>
                <a:gd name="f19" fmla="*/ f14 f0 1"/>
                <a:gd name="f20" fmla="*/ f18 1 4100447"/>
                <a:gd name="f21" fmla="*/ f17 1 894052"/>
                <a:gd name="f22" fmla="*/ 0 f18 1"/>
                <a:gd name="f23" fmla="*/ 89405 f17 1"/>
                <a:gd name="f24" fmla="*/ 89405 f18 1"/>
                <a:gd name="f25" fmla="*/ 0 f17 1"/>
                <a:gd name="f26" fmla="*/ 4011042 f18 1"/>
                <a:gd name="f27" fmla="*/ 4100447 f18 1"/>
                <a:gd name="f28" fmla="*/ 804647 f17 1"/>
                <a:gd name="f29" fmla="*/ 894052 f17 1"/>
                <a:gd name="f30" fmla="*/ f19 1 f2"/>
                <a:gd name="f31" fmla="*/ f22 1 4100447"/>
                <a:gd name="f32" fmla="*/ f23 1 894052"/>
                <a:gd name="f33" fmla="*/ f24 1 4100447"/>
                <a:gd name="f34" fmla="*/ f25 1 894052"/>
                <a:gd name="f35" fmla="*/ f26 1 4100447"/>
                <a:gd name="f36" fmla="*/ f27 1 4100447"/>
                <a:gd name="f37" fmla="*/ f28 1 894052"/>
                <a:gd name="f38" fmla="*/ f29 1 89405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4100447" h="89405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160724" tIns="160724" rIns="160724" bIns="160724" anchor="ctr" anchorCtr="1" compatLnSpc="1">
              <a:noAutofit/>
            </a:bodyPr>
            <a:lstStyle/>
            <a:p>
              <a:pPr algn="ctr" defTabSz="1600196">
                <a:lnSpc>
                  <a:spcPct val="90000"/>
                </a:lnSpc>
                <a:spcAft>
                  <a:spcPts val="153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60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Web réteg</a:t>
              </a:r>
            </a:p>
          </p:txBody>
        </p:sp>
        <p:sp>
          <p:nvSpPr>
            <p:cNvPr id="7" name="Szabadkézi sokszög 6"/>
            <p:cNvSpPr/>
            <p:nvPr/>
          </p:nvSpPr>
          <p:spPr>
            <a:xfrm>
              <a:off x="2557777" y="1203094"/>
              <a:ext cx="4100443" cy="8940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00447"/>
                <a:gd name="f7" fmla="val 894052"/>
                <a:gd name="f8" fmla="val 89405"/>
                <a:gd name="f9" fmla="val 40028"/>
                <a:gd name="f10" fmla="val 4011042"/>
                <a:gd name="f11" fmla="val 4060419"/>
                <a:gd name="f12" fmla="val 804647"/>
                <a:gd name="f13" fmla="val 854024"/>
                <a:gd name="f14" fmla="+- 0 0 -90"/>
                <a:gd name="f15" fmla="*/ f3 1 4100447"/>
                <a:gd name="f16" fmla="*/ f4 1 894052"/>
                <a:gd name="f17" fmla="+- f7 0 f5"/>
                <a:gd name="f18" fmla="+- f6 0 f5"/>
                <a:gd name="f19" fmla="*/ f14 f0 1"/>
                <a:gd name="f20" fmla="*/ f18 1 4100447"/>
                <a:gd name="f21" fmla="*/ f17 1 894052"/>
                <a:gd name="f22" fmla="*/ 0 f18 1"/>
                <a:gd name="f23" fmla="*/ 89405 f17 1"/>
                <a:gd name="f24" fmla="*/ 89405 f18 1"/>
                <a:gd name="f25" fmla="*/ 0 f17 1"/>
                <a:gd name="f26" fmla="*/ 4011042 f18 1"/>
                <a:gd name="f27" fmla="*/ 4100447 f18 1"/>
                <a:gd name="f28" fmla="*/ 804647 f17 1"/>
                <a:gd name="f29" fmla="*/ 894052 f17 1"/>
                <a:gd name="f30" fmla="*/ f19 1 f2"/>
                <a:gd name="f31" fmla="*/ f22 1 4100447"/>
                <a:gd name="f32" fmla="*/ f23 1 894052"/>
                <a:gd name="f33" fmla="*/ f24 1 4100447"/>
                <a:gd name="f34" fmla="*/ f25 1 894052"/>
                <a:gd name="f35" fmla="*/ f26 1 4100447"/>
                <a:gd name="f36" fmla="*/ f27 1 4100447"/>
                <a:gd name="f37" fmla="*/ f28 1 894052"/>
                <a:gd name="f38" fmla="*/ f29 1 89405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4100447" h="89405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160724" tIns="160724" rIns="160724" bIns="160724" anchor="ctr" anchorCtr="1" compatLnSpc="1">
              <a:noAutofit/>
            </a:bodyPr>
            <a:lstStyle/>
            <a:p>
              <a:pPr algn="ctr" defTabSz="1600196">
                <a:lnSpc>
                  <a:spcPct val="90000"/>
                </a:lnSpc>
                <a:spcAft>
                  <a:spcPts val="153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60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Kliens</a:t>
              </a:r>
            </a:p>
          </p:txBody>
        </p:sp>
      </p:grpSp>
      <p:grpSp>
        <p:nvGrpSpPr>
          <p:cNvPr id="8" name="Tartalom helye 3"/>
          <p:cNvGrpSpPr/>
          <p:nvPr/>
        </p:nvGrpSpPr>
        <p:grpSpPr>
          <a:xfrm>
            <a:off x="6549592" y="1268016"/>
            <a:ext cx="1845114" cy="3182139"/>
            <a:chOff x="6733257" y="1202426"/>
            <a:chExt cx="2086194" cy="3742191"/>
          </a:xfrm>
        </p:grpSpPr>
        <p:sp>
          <p:nvSpPr>
            <p:cNvPr id="9" name="Szabadkézi sokszög 8"/>
            <p:cNvSpPr/>
            <p:nvPr/>
          </p:nvSpPr>
          <p:spPr>
            <a:xfrm>
              <a:off x="6733257" y="4060621"/>
              <a:ext cx="2086194" cy="88399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86192"/>
                <a:gd name="f7" fmla="val 883996"/>
                <a:gd name="f8" fmla="val 88400"/>
                <a:gd name="f9" fmla="val 39578"/>
                <a:gd name="f10" fmla="val 1997792"/>
                <a:gd name="f11" fmla="val 2046614"/>
                <a:gd name="f12" fmla="val 795596"/>
                <a:gd name="f13" fmla="val 844418"/>
                <a:gd name="f14" fmla="+- 0 0 -90"/>
                <a:gd name="f15" fmla="*/ f3 1 2086192"/>
                <a:gd name="f16" fmla="*/ f4 1 883996"/>
                <a:gd name="f17" fmla="+- f7 0 f5"/>
                <a:gd name="f18" fmla="+- f6 0 f5"/>
                <a:gd name="f19" fmla="*/ f14 f0 1"/>
                <a:gd name="f20" fmla="*/ f18 1 2086192"/>
                <a:gd name="f21" fmla="*/ f17 1 883996"/>
                <a:gd name="f22" fmla="*/ 0 f18 1"/>
                <a:gd name="f23" fmla="*/ 88400 f17 1"/>
                <a:gd name="f24" fmla="*/ 88400 f18 1"/>
                <a:gd name="f25" fmla="*/ 0 f17 1"/>
                <a:gd name="f26" fmla="*/ 1997792 f18 1"/>
                <a:gd name="f27" fmla="*/ 2086192 f18 1"/>
                <a:gd name="f28" fmla="*/ 795596 f17 1"/>
                <a:gd name="f29" fmla="*/ 883996 f17 1"/>
                <a:gd name="f30" fmla="*/ f19 1 f2"/>
                <a:gd name="f31" fmla="*/ f22 1 2086192"/>
                <a:gd name="f32" fmla="*/ f23 1 883996"/>
                <a:gd name="f33" fmla="*/ f24 1 2086192"/>
                <a:gd name="f34" fmla="*/ f25 1 883996"/>
                <a:gd name="f35" fmla="*/ f26 1 2086192"/>
                <a:gd name="f36" fmla="*/ f27 1 2086192"/>
                <a:gd name="f37" fmla="*/ f28 1 883996"/>
                <a:gd name="f38" fmla="*/ f29 1 88399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086192" h="88399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105593" tIns="105593" rIns="105593" bIns="105593" anchor="ctr" anchorCtr="1" compatLnSpc="1">
              <a:noAutofit/>
            </a:bodyPr>
            <a:lstStyle/>
            <a:p>
              <a:pPr algn="ctr" defTabSz="960123">
                <a:lnSpc>
                  <a:spcPct val="90000"/>
                </a:lnSpc>
                <a:spcAft>
                  <a:spcPts val="9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216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Adatbázis szerver gép</a:t>
              </a:r>
            </a:p>
          </p:txBody>
        </p:sp>
        <p:sp>
          <p:nvSpPr>
            <p:cNvPr id="10" name="Szabadkézi sokszög 9"/>
            <p:cNvSpPr/>
            <p:nvPr/>
          </p:nvSpPr>
          <p:spPr>
            <a:xfrm>
              <a:off x="6735296" y="2152031"/>
              <a:ext cx="2082116" cy="18503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82120"/>
                <a:gd name="f7" fmla="val 1918979"/>
                <a:gd name="f8" fmla="val 191898"/>
                <a:gd name="f9" fmla="val 85916"/>
                <a:gd name="f10" fmla="val 1890222"/>
                <a:gd name="f11" fmla="val 1996204"/>
                <a:gd name="f12" fmla="val 1727081"/>
                <a:gd name="f13" fmla="val 1833063"/>
                <a:gd name="f14" fmla="+- 0 0 -90"/>
                <a:gd name="f15" fmla="*/ f3 1 2082120"/>
                <a:gd name="f16" fmla="*/ f4 1 1918979"/>
                <a:gd name="f17" fmla="+- f7 0 f5"/>
                <a:gd name="f18" fmla="+- f6 0 f5"/>
                <a:gd name="f19" fmla="*/ f14 f0 1"/>
                <a:gd name="f20" fmla="*/ f18 1 2082120"/>
                <a:gd name="f21" fmla="*/ f17 1 1918979"/>
                <a:gd name="f22" fmla="*/ 0 f18 1"/>
                <a:gd name="f23" fmla="*/ 191898 f17 1"/>
                <a:gd name="f24" fmla="*/ 191898 f18 1"/>
                <a:gd name="f25" fmla="*/ 0 f17 1"/>
                <a:gd name="f26" fmla="*/ 1890222 f18 1"/>
                <a:gd name="f27" fmla="*/ 2082120 f18 1"/>
                <a:gd name="f28" fmla="*/ 1727081 f17 1"/>
                <a:gd name="f29" fmla="*/ 1918979 f17 1"/>
                <a:gd name="f30" fmla="*/ f19 1 f2"/>
                <a:gd name="f31" fmla="*/ f22 1 2082120"/>
                <a:gd name="f32" fmla="*/ f23 1 1918979"/>
                <a:gd name="f33" fmla="*/ f24 1 2082120"/>
                <a:gd name="f34" fmla="*/ f25 1 1918979"/>
                <a:gd name="f35" fmla="*/ f26 1 2082120"/>
                <a:gd name="f36" fmla="*/ f27 1 2082120"/>
                <a:gd name="f37" fmla="*/ f28 1 1918979"/>
                <a:gd name="f38" fmla="*/ f29 1 191897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082120" h="1918979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132883" tIns="132883" rIns="132883" bIns="132883" anchor="ctr" anchorCtr="1" compatLnSpc="1">
              <a:noAutofit/>
            </a:bodyPr>
            <a:lstStyle/>
            <a:p>
              <a:pPr algn="ctr" defTabSz="960123">
                <a:lnSpc>
                  <a:spcPct val="90000"/>
                </a:lnSpc>
                <a:spcAft>
                  <a:spcPts val="9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216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J2EE szerver gépek</a:t>
              </a:r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6735296" y="1202426"/>
              <a:ext cx="2082116" cy="88399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82120"/>
                <a:gd name="f7" fmla="val 883996"/>
                <a:gd name="f8" fmla="val 88400"/>
                <a:gd name="f9" fmla="val 39578"/>
                <a:gd name="f10" fmla="val 1993720"/>
                <a:gd name="f11" fmla="val 2042542"/>
                <a:gd name="f12" fmla="val 795596"/>
                <a:gd name="f13" fmla="val 844418"/>
                <a:gd name="f14" fmla="+- 0 0 -90"/>
                <a:gd name="f15" fmla="*/ f3 1 2082120"/>
                <a:gd name="f16" fmla="*/ f4 1 883996"/>
                <a:gd name="f17" fmla="+- f7 0 f5"/>
                <a:gd name="f18" fmla="+- f6 0 f5"/>
                <a:gd name="f19" fmla="*/ f14 f0 1"/>
                <a:gd name="f20" fmla="*/ f18 1 2082120"/>
                <a:gd name="f21" fmla="*/ f17 1 883996"/>
                <a:gd name="f22" fmla="*/ 0 f18 1"/>
                <a:gd name="f23" fmla="*/ 88400 f17 1"/>
                <a:gd name="f24" fmla="*/ 88400 f18 1"/>
                <a:gd name="f25" fmla="*/ 0 f17 1"/>
                <a:gd name="f26" fmla="*/ 1993720 f18 1"/>
                <a:gd name="f27" fmla="*/ 2082120 f18 1"/>
                <a:gd name="f28" fmla="*/ 795596 f17 1"/>
                <a:gd name="f29" fmla="*/ 883996 f17 1"/>
                <a:gd name="f30" fmla="*/ f19 1 f2"/>
                <a:gd name="f31" fmla="*/ f22 1 2082120"/>
                <a:gd name="f32" fmla="*/ f23 1 883996"/>
                <a:gd name="f33" fmla="*/ f24 1 2082120"/>
                <a:gd name="f34" fmla="*/ f25 1 883996"/>
                <a:gd name="f35" fmla="*/ f26 1 2082120"/>
                <a:gd name="f36" fmla="*/ f27 1 2082120"/>
                <a:gd name="f37" fmla="*/ f28 1 883996"/>
                <a:gd name="f38" fmla="*/ f29 1 88399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082120" h="88399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105593" tIns="105593" rIns="105593" bIns="105593" anchor="ctr" anchorCtr="1" compatLnSpc="1">
              <a:noAutofit/>
            </a:bodyPr>
            <a:lstStyle/>
            <a:p>
              <a:pPr algn="ctr" defTabSz="960123">
                <a:lnSpc>
                  <a:spcPct val="90000"/>
                </a:lnSpc>
                <a:spcAft>
                  <a:spcPts val="9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216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Kliens gép</a:t>
              </a:r>
            </a:p>
          </p:txBody>
        </p:sp>
      </p:grpSp>
      <p:grpSp>
        <p:nvGrpSpPr>
          <p:cNvPr id="12" name="Tartalom helye 3"/>
          <p:cNvGrpSpPr/>
          <p:nvPr/>
        </p:nvGrpSpPr>
        <p:grpSpPr>
          <a:xfrm>
            <a:off x="469557" y="1268017"/>
            <a:ext cx="2210720" cy="3182542"/>
            <a:chOff x="455828" y="1201978"/>
            <a:chExt cx="2014258" cy="3743087"/>
          </a:xfrm>
        </p:grpSpPr>
        <p:sp>
          <p:nvSpPr>
            <p:cNvPr id="13" name="Szabadkézi sokszög 12"/>
            <p:cNvSpPr/>
            <p:nvPr/>
          </p:nvSpPr>
          <p:spPr>
            <a:xfrm>
              <a:off x="455828" y="4029989"/>
              <a:ext cx="2014258" cy="9150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14255"/>
                <a:gd name="f7" fmla="val 915078"/>
                <a:gd name="f8" fmla="val 91508"/>
                <a:gd name="f9" fmla="val 40970"/>
                <a:gd name="f10" fmla="val 1922747"/>
                <a:gd name="f11" fmla="val 1973285"/>
                <a:gd name="f12" fmla="val 823570"/>
                <a:gd name="f13" fmla="val 874108"/>
                <a:gd name="f14" fmla="+- 0 0 -90"/>
                <a:gd name="f15" fmla="*/ f3 1 2014255"/>
                <a:gd name="f16" fmla="*/ f4 1 915078"/>
                <a:gd name="f17" fmla="+- f7 0 f5"/>
                <a:gd name="f18" fmla="+- f6 0 f5"/>
                <a:gd name="f19" fmla="*/ f14 f0 1"/>
                <a:gd name="f20" fmla="*/ f18 1 2014255"/>
                <a:gd name="f21" fmla="*/ f17 1 915078"/>
                <a:gd name="f22" fmla="*/ 0 f18 1"/>
                <a:gd name="f23" fmla="*/ 91508 f17 1"/>
                <a:gd name="f24" fmla="*/ 91508 f18 1"/>
                <a:gd name="f25" fmla="*/ 0 f17 1"/>
                <a:gd name="f26" fmla="*/ 1922747 f18 1"/>
                <a:gd name="f27" fmla="*/ 2014255 f18 1"/>
                <a:gd name="f28" fmla="*/ 823570 f17 1"/>
                <a:gd name="f29" fmla="*/ 915078 f17 1"/>
                <a:gd name="f30" fmla="*/ f19 1 f2"/>
                <a:gd name="f31" fmla="*/ f22 1 2014255"/>
                <a:gd name="f32" fmla="*/ f23 1 915078"/>
                <a:gd name="f33" fmla="*/ f24 1 2014255"/>
                <a:gd name="f34" fmla="*/ f25 1 915078"/>
                <a:gd name="f35" fmla="*/ f26 1 2014255"/>
                <a:gd name="f36" fmla="*/ f27 1 2014255"/>
                <a:gd name="f37" fmla="*/ f28 1 915078"/>
                <a:gd name="f38" fmla="*/ f29 1 915078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014255" h="915078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99562" tIns="99562" rIns="99562" bIns="99562" anchor="ctr" anchorCtr="1" compatLnSpc="1">
              <a:noAutofit/>
            </a:bodyPr>
            <a:lstStyle/>
            <a:p>
              <a:pPr algn="ctr" defTabSz="880106">
                <a:lnSpc>
                  <a:spcPct val="90000"/>
                </a:lnSpc>
                <a:spcAft>
                  <a:spcPts val="81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98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SQL, PL/SQL, Transact-SQL</a:t>
              </a:r>
            </a:p>
          </p:txBody>
        </p:sp>
        <p:sp>
          <p:nvSpPr>
            <p:cNvPr id="14" name="Szabadkézi sokszög 13"/>
            <p:cNvSpPr/>
            <p:nvPr/>
          </p:nvSpPr>
          <p:spPr>
            <a:xfrm>
              <a:off x="455828" y="3087325"/>
              <a:ext cx="2014258" cy="9150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14255"/>
                <a:gd name="f7" fmla="val 915078"/>
                <a:gd name="f8" fmla="val 91508"/>
                <a:gd name="f9" fmla="val 40970"/>
                <a:gd name="f10" fmla="val 1922747"/>
                <a:gd name="f11" fmla="val 1973285"/>
                <a:gd name="f12" fmla="val 823570"/>
                <a:gd name="f13" fmla="val 874108"/>
                <a:gd name="f14" fmla="+- 0 0 -90"/>
                <a:gd name="f15" fmla="*/ f3 1 2014255"/>
                <a:gd name="f16" fmla="*/ f4 1 915078"/>
                <a:gd name="f17" fmla="+- f7 0 f5"/>
                <a:gd name="f18" fmla="+- f6 0 f5"/>
                <a:gd name="f19" fmla="*/ f14 f0 1"/>
                <a:gd name="f20" fmla="*/ f18 1 2014255"/>
                <a:gd name="f21" fmla="*/ f17 1 915078"/>
                <a:gd name="f22" fmla="*/ 0 f18 1"/>
                <a:gd name="f23" fmla="*/ 91508 f17 1"/>
                <a:gd name="f24" fmla="*/ 91508 f18 1"/>
                <a:gd name="f25" fmla="*/ 0 f17 1"/>
                <a:gd name="f26" fmla="*/ 1922747 f18 1"/>
                <a:gd name="f27" fmla="*/ 2014255 f18 1"/>
                <a:gd name="f28" fmla="*/ 823570 f17 1"/>
                <a:gd name="f29" fmla="*/ 915078 f17 1"/>
                <a:gd name="f30" fmla="*/ f19 1 f2"/>
                <a:gd name="f31" fmla="*/ f22 1 2014255"/>
                <a:gd name="f32" fmla="*/ f23 1 915078"/>
                <a:gd name="f33" fmla="*/ f24 1 2014255"/>
                <a:gd name="f34" fmla="*/ f25 1 915078"/>
                <a:gd name="f35" fmla="*/ f26 1 2014255"/>
                <a:gd name="f36" fmla="*/ f27 1 2014255"/>
                <a:gd name="f37" fmla="*/ f28 1 915078"/>
                <a:gd name="f38" fmla="*/ f29 1 915078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014255" h="915078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89275" tIns="89275" rIns="89275" bIns="89275" anchor="ctr" anchorCtr="1" compatLnSpc="1">
              <a:noAutofit/>
            </a:bodyPr>
            <a:lstStyle/>
            <a:p>
              <a:pPr algn="ctr" defTabSz="760093">
                <a:lnSpc>
                  <a:spcPct val="90000"/>
                </a:lnSpc>
                <a:spcAft>
                  <a:spcPts val="72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71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EJB, JMS, JDBC, JPA, JTA, </a:t>
              </a:r>
            </a:p>
          </p:txBody>
        </p:sp>
        <p:sp>
          <p:nvSpPr>
            <p:cNvPr id="15" name="Szabadkézi sokszög 14"/>
            <p:cNvSpPr/>
            <p:nvPr/>
          </p:nvSpPr>
          <p:spPr>
            <a:xfrm>
              <a:off x="455828" y="2144652"/>
              <a:ext cx="2014258" cy="9150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14255"/>
                <a:gd name="f7" fmla="val 915078"/>
                <a:gd name="f8" fmla="val 91508"/>
                <a:gd name="f9" fmla="val 40970"/>
                <a:gd name="f10" fmla="val 1922747"/>
                <a:gd name="f11" fmla="val 1973285"/>
                <a:gd name="f12" fmla="val 823570"/>
                <a:gd name="f13" fmla="val 874108"/>
                <a:gd name="f14" fmla="+- 0 0 -90"/>
                <a:gd name="f15" fmla="*/ f3 1 2014255"/>
                <a:gd name="f16" fmla="*/ f4 1 915078"/>
                <a:gd name="f17" fmla="+- f7 0 f5"/>
                <a:gd name="f18" fmla="+- f6 0 f5"/>
                <a:gd name="f19" fmla="*/ f14 f0 1"/>
                <a:gd name="f20" fmla="*/ f18 1 2014255"/>
                <a:gd name="f21" fmla="*/ f17 1 915078"/>
                <a:gd name="f22" fmla="*/ 0 f18 1"/>
                <a:gd name="f23" fmla="*/ 91508 f17 1"/>
                <a:gd name="f24" fmla="*/ 91508 f18 1"/>
                <a:gd name="f25" fmla="*/ 0 f17 1"/>
                <a:gd name="f26" fmla="*/ 1922747 f18 1"/>
                <a:gd name="f27" fmla="*/ 2014255 f18 1"/>
                <a:gd name="f28" fmla="*/ 823570 f17 1"/>
                <a:gd name="f29" fmla="*/ 915078 f17 1"/>
                <a:gd name="f30" fmla="*/ f19 1 f2"/>
                <a:gd name="f31" fmla="*/ f22 1 2014255"/>
                <a:gd name="f32" fmla="*/ f23 1 915078"/>
                <a:gd name="f33" fmla="*/ f24 1 2014255"/>
                <a:gd name="f34" fmla="*/ f25 1 915078"/>
                <a:gd name="f35" fmla="*/ f26 1 2014255"/>
                <a:gd name="f36" fmla="*/ f27 1 2014255"/>
                <a:gd name="f37" fmla="*/ f28 1 915078"/>
                <a:gd name="f38" fmla="*/ f29 1 915078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014255" h="915078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89275" tIns="89275" rIns="89275" bIns="89275" anchor="ctr" anchorCtr="1" compatLnSpc="1">
              <a:noAutofit/>
            </a:bodyPr>
            <a:lstStyle/>
            <a:p>
              <a:pPr algn="ctr" defTabSz="760093">
                <a:lnSpc>
                  <a:spcPct val="90000"/>
                </a:lnSpc>
                <a:spcAft>
                  <a:spcPts val="72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71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Servlet, JSP, JSF, Portlet</a:t>
              </a:r>
            </a:p>
          </p:txBody>
        </p:sp>
        <p:sp>
          <p:nvSpPr>
            <p:cNvPr id="16" name="Szabadkézi sokszög 15"/>
            <p:cNvSpPr/>
            <p:nvPr/>
          </p:nvSpPr>
          <p:spPr>
            <a:xfrm>
              <a:off x="455828" y="1201978"/>
              <a:ext cx="2014258" cy="9150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14255"/>
                <a:gd name="f7" fmla="val 915078"/>
                <a:gd name="f8" fmla="val 91508"/>
                <a:gd name="f9" fmla="val 40970"/>
                <a:gd name="f10" fmla="val 1922747"/>
                <a:gd name="f11" fmla="val 1973285"/>
                <a:gd name="f12" fmla="val 823570"/>
                <a:gd name="f13" fmla="val 874108"/>
                <a:gd name="f14" fmla="+- 0 0 -90"/>
                <a:gd name="f15" fmla="*/ f3 1 2014255"/>
                <a:gd name="f16" fmla="*/ f4 1 915078"/>
                <a:gd name="f17" fmla="+- f7 0 f5"/>
                <a:gd name="f18" fmla="+- f6 0 f5"/>
                <a:gd name="f19" fmla="*/ f14 f0 1"/>
                <a:gd name="f20" fmla="*/ f18 1 2014255"/>
                <a:gd name="f21" fmla="*/ f17 1 915078"/>
                <a:gd name="f22" fmla="*/ 0 f18 1"/>
                <a:gd name="f23" fmla="*/ 91508 f17 1"/>
                <a:gd name="f24" fmla="*/ 91508 f18 1"/>
                <a:gd name="f25" fmla="*/ 0 f17 1"/>
                <a:gd name="f26" fmla="*/ 1922747 f18 1"/>
                <a:gd name="f27" fmla="*/ 2014255 f18 1"/>
                <a:gd name="f28" fmla="*/ 823570 f17 1"/>
                <a:gd name="f29" fmla="*/ 915078 f17 1"/>
                <a:gd name="f30" fmla="*/ f19 1 f2"/>
                <a:gd name="f31" fmla="*/ f22 1 2014255"/>
                <a:gd name="f32" fmla="*/ f23 1 915078"/>
                <a:gd name="f33" fmla="*/ f24 1 2014255"/>
                <a:gd name="f34" fmla="*/ f25 1 915078"/>
                <a:gd name="f35" fmla="*/ f26 1 2014255"/>
                <a:gd name="f36" fmla="*/ f27 1 2014255"/>
                <a:gd name="f37" fmla="*/ f28 1 915078"/>
                <a:gd name="f38" fmla="*/ f29 1 915078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014255" h="915078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BACC6"/>
            </a:solidFill>
            <a:ln w="25402" cap="flat">
              <a:solidFill>
                <a:srgbClr val="357D91"/>
              </a:solidFill>
              <a:prstDash val="solid"/>
              <a:miter/>
            </a:ln>
          </p:spPr>
          <p:txBody>
            <a:bodyPr vert="horz" wrap="square" lIns="85843" tIns="85843" rIns="85843" bIns="85843" anchor="ctr" anchorCtr="1" compatLnSpc="1">
              <a:noAutofit/>
            </a:bodyPr>
            <a:lstStyle/>
            <a:p>
              <a:pPr algn="ctr" defTabSz="720090">
                <a:lnSpc>
                  <a:spcPct val="90000"/>
                </a:lnSpc>
                <a:spcAft>
                  <a:spcPts val="72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620" dirty="0">
                  <a:solidFill>
                    <a:srgbClr val="FFFFFF"/>
                  </a:solidFill>
                  <a:latin typeface="Arial"/>
                  <a:ea typeface=""/>
                  <a:cs typeface=""/>
                </a:rPr>
                <a:t>Böngésző, DHTML, Java 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27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JEE </a:t>
            </a:r>
            <a:r>
              <a:rPr lang="hu-HU" dirty="0" err="1"/>
              <a:t>Containerek</a:t>
            </a:r>
            <a:endParaRPr lang="hu-HU" dirty="0"/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hu-HU" dirty="0"/>
              <a:t>Adott technológiát támogató szerver szolgáltatások összessége</a:t>
            </a:r>
          </a:p>
          <a:p>
            <a:pPr lvl="0"/>
            <a:r>
              <a:rPr lang="hu-HU" dirty="0"/>
              <a:t>Típusai</a:t>
            </a:r>
          </a:p>
          <a:p>
            <a:pPr lvl="1"/>
            <a:r>
              <a:rPr lang="hu-HU" dirty="0" err="1"/>
              <a:t>Servlet</a:t>
            </a:r>
            <a:r>
              <a:rPr lang="hu-HU" dirty="0"/>
              <a:t> </a:t>
            </a:r>
            <a:r>
              <a:rPr lang="hu-HU" dirty="0" err="1"/>
              <a:t>Container</a:t>
            </a:r>
            <a:endParaRPr lang="hu-HU" dirty="0"/>
          </a:p>
          <a:p>
            <a:pPr lvl="1"/>
            <a:r>
              <a:rPr lang="hu-HU" dirty="0"/>
              <a:t>EJB </a:t>
            </a:r>
            <a:r>
              <a:rPr lang="hu-HU" dirty="0" err="1"/>
              <a:t>Container</a:t>
            </a:r>
            <a:endParaRPr lang="hu-HU" dirty="0"/>
          </a:p>
          <a:p>
            <a:pPr lvl="0"/>
            <a:r>
              <a:rPr lang="hu-HU" dirty="0"/>
              <a:t>Az egyes alkalmazás szerverek vagy támogatják vagy nem támogatják ezeket a </a:t>
            </a:r>
            <a:r>
              <a:rPr lang="hu-HU" dirty="0" err="1"/>
              <a:t>container</a:t>
            </a:r>
            <a:r>
              <a:rPr lang="hu-HU" dirty="0"/>
              <a:t> típusokat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28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Pooling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hu-HU" dirty="0"/>
              <a:t>Inicializált, használatra kész objektumok gyűjteménye</a:t>
            </a:r>
            <a:br>
              <a:rPr lang="hu-HU" dirty="0"/>
            </a:br>
            <a:r>
              <a:rPr lang="hu-HU" b="1" dirty="0"/>
              <a:t>Példányfarmok</a:t>
            </a:r>
          </a:p>
          <a:p>
            <a:pPr lvl="0"/>
            <a:r>
              <a:rPr lang="hu-HU" dirty="0"/>
              <a:t>Erőforrás – takarékossági szempontok</a:t>
            </a:r>
            <a:br>
              <a:rPr lang="hu-HU" dirty="0"/>
            </a:br>
            <a:r>
              <a:rPr lang="hu-HU" sz="1620" dirty="0">
                <a:solidFill>
                  <a:srgbClr val="7F7F7F"/>
                </a:solidFill>
              </a:rPr>
              <a:t>Ne példányosítsunk minden híváskor</a:t>
            </a:r>
            <a:endParaRPr lang="hu-HU" dirty="0">
              <a:solidFill>
                <a:srgbClr val="7F7F7F"/>
              </a:solidFill>
            </a:endParaRPr>
          </a:p>
          <a:p>
            <a:pPr lvl="0"/>
            <a:r>
              <a:rPr lang="hu-HU" dirty="0"/>
              <a:t>Skálázás – hardver erőforrásokhoz történő hangolás</a:t>
            </a:r>
            <a:br>
              <a:rPr lang="hu-HU" dirty="0"/>
            </a:br>
            <a:r>
              <a:rPr lang="hu-HU" sz="1620" dirty="0">
                <a:solidFill>
                  <a:srgbClr val="7F7F7F"/>
                </a:solidFill>
              </a:rPr>
              <a:t>Erőforrás méretéhez igazítjuk a </a:t>
            </a:r>
            <a:r>
              <a:rPr lang="hu-HU" sz="1620" dirty="0" err="1">
                <a:solidFill>
                  <a:srgbClr val="7F7F7F"/>
                </a:solidFill>
              </a:rPr>
              <a:t>pool</a:t>
            </a:r>
            <a:r>
              <a:rPr lang="hu-HU" sz="1620" dirty="0">
                <a:solidFill>
                  <a:srgbClr val="7F7F7F"/>
                </a:solidFill>
              </a:rPr>
              <a:t> méretét</a:t>
            </a:r>
          </a:p>
          <a:p>
            <a:pPr lvl="0"/>
            <a:r>
              <a:rPr lang="hu-HU" dirty="0"/>
              <a:t>Erőforrás elosztás – alkalmazások közötti hangolás, </a:t>
            </a:r>
            <a:r>
              <a:rPr lang="hu-HU" dirty="0" err="1"/>
              <a:t>priorizálás</a:t>
            </a:r>
            <a:r>
              <a:rPr lang="hu-HU" dirty="0"/>
              <a:t/>
            </a:r>
            <a:br>
              <a:rPr lang="hu-HU" dirty="0"/>
            </a:br>
            <a:r>
              <a:rPr lang="hu-HU" sz="1620" dirty="0">
                <a:solidFill>
                  <a:srgbClr val="7F7F7F"/>
                </a:solidFill>
              </a:rPr>
              <a:t>Kritikus vagy gyakrabban használt funkcionalitás nagyobb méretű </a:t>
            </a:r>
            <a:r>
              <a:rPr lang="hu-HU" sz="1620" dirty="0" err="1">
                <a:solidFill>
                  <a:srgbClr val="7F7F7F"/>
                </a:solidFill>
              </a:rPr>
              <a:t>poolt</a:t>
            </a:r>
            <a:r>
              <a:rPr lang="hu-HU" sz="1620" dirty="0">
                <a:solidFill>
                  <a:srgbClr val="7F7F7F"/>
                </a:solidFill>
              </a:rPr>
              <a:t> kaphat</a:t>
            </a:r>
          </a:p>
        </p:txBody>
      </p:sp>
    </p:spTree>
    <p:extLst>
      <p:ext uri="{BB962C8B-B14F-4D97-AF65-F5344CB8AC3E}">
        <p14:creationId xmlns:p14="http://schemas.microsoft.com/office/powerpoint/2010/main" val="137674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Pooling</a:t>
            </a:r>
            <a:r>
              <a:rPr lang="hu-HU" dirty="0" smtClean="0"/>
              <a:t> </a:t>
            </a:r>
            <a:r>
              <a:rPr lang="hu-HU" dirty="0"/>
              <a:t>működése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50"/>
              </a:spcBef>
            </a:pPr>
            <a:r>
              <a:rPr lang="hu-HU" sz="1980" dirty="0"/>
              <a:t>A költséges példányosítást és inicializálást egyszer hajtjuk végre</a:t>
            </a:r>
          </a:p>
          <a:p>
            <a:pPr>
              <a:spcBef>
                <a:spcPts val="450"/>
              </a:spcBef>
            </a:pPr>
            <a:r>
              <a:rPr lang="hu-HU" sz="1980" dirty="0"/>
              <a:t>Az objektum használatra kész állapotba kerül</a:t>
            </a:r>
          </a:p>
          <a:p>
            <a:pPr>
              <a:spcBef>
                <a:spcPts val="450"/>
              </a:spcBef>
            </a:pPr>
            <a:r>
              <a:rPr lang="hu-HU" sz="1980" dirty="0"/>
              <a:t>Egy felhasználói folyamat elkéri az objektumot használatra és míg vissza nem kerül a </a:t>
            </a:r>
            <a:r>
              <a:rPr lang="hu-HU" sz="1980" dirty="0" err="1"/>
              <a:t>poolba</a:t>
            </a:r>
            <a:r>
              <a:rPr lang="hu-HU" sz="1980" dirty="0"/>
              <a:t>, más folyamat nem használhatja azt a példányt</a:t>
            </a:r>
          </a:p>
          <a:p>
            <a:pPr>
              <a:spcBef>
                <a:spcPts val="450"/>
              </a:spcBef>
            </a:pPr>
            <a:r>
              <a:rPr lang="hu-HU" sz="1980" dirty="0"/>
              <a:t>A felhasználói folyamat befejezi az objektum használatát és vissza rakja a példányt a </a:t>
            </a:r>
            <a:r>
              <a:rPr lang="hu-HU" sz="1980" dirty="0" err="1"/>
              <a:t>poolba</a:t>
            </a:r>
            <a:endParaRPr lang="hu-HU" sz="1980" dirty="0"/>
          </a:p>
          <a:p>
            <a:pPr>
              <a:spcBef>
                <a:spcPts val="450"/>
              </a:spcBef>
            </a:pPr>
            <a:r>
              <a:rPr lang="hu-HU" sz="1980" dirty="0"/>
              <a:t>A </a:t>
            </a:r>
            <a:r>
              <a:rPr lang="hu-HU" sz="1980" dirty="0" err="1"/>
              <a:t>pool</a:t>
            </a:r>
            <a:r>
              <a:rPr lang="hu-HU" sz="1980" dirty="0"/>
              <a:t> végrehajtja a szükséges műveleteket, hogy az objektum újra használható állapotba kerüljön és újra elérhetővé teszi</a:t>
            </a:r>
          </a:p>
        </p:txBody>
      </p:sp>
    </p:spTree>
    <p:extLst>
      <p:ext uri="{BB962C8B-B14F-4D97-AF65-F5344CB8AC3E}">
        <p14:creationId xmlns:p14="http://schemas.microsoft.com/office/powerpoint/2010/main" val="71811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Pool</a:t>
            </a:r>
            <a:r>
              <a:rPr lang="hu-HU" dirty="0" smtClean="0"/>
              <a:t> </a:t>
            </a:r>
            <a:r>
              <a:rPr lang="hu-HU" dirty="0"/>
              <a:t>fajták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90000"/>
              </a:lnSpc>
            </a:pPr>
            <a:r>
              <a:rPr lang="hu-HU"/>
              <a:t>A legfontosabb pool fajták</a:t>
            </a:r>
          </a:p>
          <a:p>
            <a:pPr lvl="1">
              <a:lnSpc>
                <a:spcPct val="90000"/>
              </a:lnSpc>
            </a:pPr>
            <a:r>
              <a:rPr lang="hu-HU"/>
              <a:t>DB Connection Pool</a:t>
            </a:r>
          </a:p>
          <a:p>
            <a:pPr lvl="1">
              <a:lnSpc>
                <a:spcPct val="90000"/>
              </a:lnSpc>
            </a:pPr>
            <a:r>
              <a:rPr lang="hu-HU"/>
              <a:t>Thread Pool</a:t>
            </a:r>
          </a:p>
          <a:p>
            <a:pPr lvl="1">
              <a:lnSpc>
                <a:spcPct val="90000"/>
              </a:lnSpc>
            </a:pPr>
            <a:r>
              <a:rPr lang="hu-HU"/>
              <a:t>EJB Pool</a:t>
            </a:r>
          </a:p>
          <a:p>
            <a:pPr lvl="0">
              <a:lnSpc>
                <a:spcPct val="90000"/>
              </a:lnSpc>
            </a:pPr>
            <a:r>
              <a:rPr lang="hu-HU"/>
              <a:t>Ahol a szabvány lehetőséget ad rá, ott az egyes megvalósításokban találkozhatunk még egyéb pool megoldásokkal is</a:t>
            </a:r>
          </a:p>
          <a:p>
            <a:pPr lvl="0">
              <a:lnSpc>
                <a:spcPct val="90000"/>
              </a:lnSpc>
            </a:pPr>
            <a:r>
              <a:rPr lang="hu-HU"/>
              <a:t>Beállítási módjaik megvalósításonként eltérhetnek</a:t>
            </a:r>
          </a:p>
          <a:p>
            <a:pPr lvl="0">
              <a:lnSpc>
                <a:spcPct val="90000"/>
              </a:lnSpc>
            </a:pPr>
            <a:r>
              <a:rPr lang="hu-HU"/>
              <a:t>A fejlesztő számára ezek transzparenesek, viszont fontos, hogy betartsuk a szabványok utasításait</a:t>
            </a:r>
          </a:p>
        </p:txBody>
      </p:sp>
    </p:spTree>
    <p:extLst>
      <p:ext uri="{BB962C8B-B14F-4D97-AF65-F5344CB8AC3E}">
        <p14:creationId xmlns:p14="http://schemas.microsoft.com/office/powerpoint/2010/main" val="165081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769</Words>
  <Application>Microsoft Office PowerPoint</Application>
  <PresentationFormat>Diavetítés a képernyőre (16:9 oldalarány)</PresentationFormat>
  <Paragraphs>223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Office-téma</vt:lpstr>
      <vt:lpstr>PowerPoint bemutató</vt:lpstr>
      <vt:lpstr> Mire ad választ a JEE?</vt:lpstr>
      <vt:lpstr> JEE Architektúra - rétegek</vt:lpstr>
      <vt:lpstr> JEE Architektúra - hardver</vt:lpstr>
      <vt:lpstr> JEE Architektúra - technológia</vt:lpstr>
      <vt:lpstr> JEE Containerek</vt:lpstr>
      <vt:lpstr> Pooling</vt:lpstr>
      <vt:lpstr> Pooling működése</vt:lpstr>
      <vt:lpstr> Pool fajták</vt:lpstr>
      <vt:lpstr> Dependency injection</vt:lpstr>
      <vt:lpstr> Dependency injection</vt:lpstr>
      <vt:lpstr> Szinkron és aszinkron kommunikáció</vt:lpstr>
      <vt:lpstr> Szinkron kommunikáció</vt:lpstr>
      <vt:lpstr> Aszinkron kommunikáció</vt:lpstr>
      <vt:lpstr> Szerializáció</vt:lpstr>
      <vt:lpstr> Szerializálhatóság</vt:lpstr>
      <vt:lpstr> Perzisztens tárak</vt:lpstr>
      <vt:lpstr> Tranzakció</vt:lpstr>
      <vt:lpstr> Elosztott Tranzakció</vt:lpstr>
      <vt:lpstr>PowerPoint bemutató</vt:lpstr>
      <vt:lpstr> Cluster</vt:lpstr>
      <vt:lpstr> Cluster</vt:lpstr>
      <vt:lpstr> Jee packaging</vt:lpstr>
      <vt:lpstr> Telepítési leírások</vt:lpstr>
      <vt:lpstr> Annotációk</vt:lpstr>
      <vt:lpstr> RMI</vt:lpstr>
      <vt:lpstr> JNDI</vt:lpstr>
      <vt:lpstr> JNDI</vt:lpstr>
      <vt:lpstr> JMS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80</cp:revision>
  <dcterms:created xsi:type="dcterms:W3CDTF">2015-01-25T18:30:45Z</dcterms:created>
  <dcterms:modified xsi:type="dcterms:W3CDTF">2016-04-01T09:00:59Z</dcterms:modified>
</cp:coreProperties>
</file>