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EJB – JMS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 </a:t>
            </a:r>
            <a:r>
              <a:rPr lang="hu-HU" dirty="0" err="1"/>
              <a:t>Phase</a:t>
            </a:r>
            <a:r>
              <a:rPr lang="hu-HU" dirty="0"/>
              <a:t> </a:t>
            </a:r>
            <a:r>
              <a:rPr lang="hu-HU" dirty="0" err="1"/>
              <a:t>commit</a:t>
            </a:r>
            <a:endParaRPr lang="hu-HU" dirty="0"/>
          </a:p>
        </p:txBody>
      </p:sp>
      <p:grpSp>
        <p:nvGrpSpPr>
          <p:cNvPr id="53" name="Csoportba foglalás 52"/>
          <p:cNvGrpSpPr/>
          <p:nvPr/>
        </p:nvGrpSpPr>
        <p:grpSpPr>
          <a:xfrm>
            <a:off x="914400" y="1268017"/>
            <a:ext cx="7343775" cy="3149228"/>
            <a:chOff x="623536" y="775936"/>
            <a:chExt cx="7922183" cy="3641309"/>
          </a:xfrm>
        </p:grpSpPr>
        <p:sp>
          <p:nvSpPr>
            <p:cNvPr id="3" name="Szabadkézi sokszög 7"/>
            <p:cNvSpPr/>
            <p:nvPr/>
          </p:nvSpPr>
          <p:spPr>
            <a:xfrm>
              <a:off x="1672811" y="1110157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 dirty="0" err="1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</a:t>
              </a:r>
              <a:r>
                <a:rPr lang="hu-HU" sz="144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 Manager</a:t>
              </a:r>
            </a:p>
          </p:txBody>
        </p:sp>
        <p:sp>
          <p:nvSpPr>
            <p:cNvPr id="4" name="Szabadkézi sokszög 6"/>
            <p:cNvSpPr/>
            <p:nvPr/>
          </p:nvSpPr>
          <p:spPr>
            <a:xfrm>
              <a:off x="868681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5" name="Szabadkézi sokszög 6"/>
            <p:cNvSpPr/>
            <p:nvPr/>
          </p:nvSpPr>
          <p:spPr>
            <a:xfrm>
              <a:off x="2625667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6" name="Szabadkézi sokszög 7"/>
            <p:cNvSpPr/>
            <p:nvPr/>
          </p:nvSpPr>
          <p:spPr>
            <a:xfrm>
              <a:off x="5714203" y="1110157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4910072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8" name="Szabadkézi sokszög 6"/>
            <p:cNvSpPr/>
            <p:nvPr/>
          </p:nvSpPr>
          <p:spPr>
            <a:xfrm>
              <a:off x="6667058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9" name="Szövegdoboz 10"/>
            <p:cNvSpPr txBox="1"/>
            <p:nvPr/>
          </p:nvSpPr>
          <p:spPr>
            <a:xfrm>
              <a:off x="2110955" y="775936"/>
              <a:ext cx="893496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Phase 1</a:t>
              </a:r>
            </a:p>
          </p:txBody>
        </p:sp>
        <p:sp>
          <p:nvSpPr>
            <p:cNvPr id="10" name="Szövegdoboz 11"/>
            <p:cNvSpPr txBox="1"/>
            <p:nvPr/>
          </p:nvSpPr>
          <p:spPr>
            <a:xfrm>
              <a:off x="6145944" y="775936"/>
              <a:ext cx="893496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Phase 2</a:t>
              </a:r>
            </a:p>
          </p:txBody>
        </p:sp>
        <p:cxnSp>
          <p:nvCxnSpPr>
            <p:cNvPr id="11" name="Szögletes összekötő 13"/>
            <p:cNvCxnSpPr>
              <a:stCxn id="3" idx="3"/>
            </p:cNvCxnSpPr>
            <p:nvPr/>
          </p:nvCxnSpPr>
          <p:spPr>
            <a:xfrm rot="10800009" flipV="1">
              <a:off x="1427667" y="1374171"/>
              <a:ext cx="245143" cy="655176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2" name="Szögletes összekötő 15"/>
            <p:cNvCxnSpPr>
              <a:stCxn id="4" idx="0"/>
              <a:endCxn id="3" idx="2"/>
            </p:cNvCxnSpPr>
            <p:nvPr/>
          </p:nvCxnSpPr>
          <p:spPr>
            <a:xfrm rot="5400000" flipH="1" flipV="1">
              <a:off x="1914469" y="1396535"/>
              <a:ext cx="395177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3" name="Szögletes összekötő 18"/>
            <p:cNvCxnSpPr>
              <a:stCxn id="3" idx="1"/>
            </p:cNvCxnSpPr>
            <p:nvPr/>
          </p:nvCxnSpPr>
          <p:spPr>
            <a:xfrm>
              <a:off x="3429797" y="1374170"/>
              <a:ext cx="253340" cy="662532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4" name="Szögletes összekötő 21"/>
            <p:cNvCxnSpPr>
              <a:stCxn id="5" idx="0"/>
              <a:endCxn id="3" idx="2"/>
            </p:cNvCxnSpPr>
            <p:nvPr/>
          </p:nvCxnSpPr>
          <p:spPr>
            <a:xfrm rot="16200000" flipV="1">
              <a:off x="2792962" y="1396533"/>
              <a:ext cx="395177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5" name="Szövegdoboz 24"/>
            <p:cNvSpPr txBox="1"/>
            <p:nvPr/>
          </p:nvSpPr>
          <p:spPr>
            <a:xfrm>
              <a:off x="623536" y="1124878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6" name="Szövegdoboz 25"/>
            <p:cNvSpPr txBox="1"/>
            <p:nvPr/>
          </p:nvSpPr>
          <p:spPr>
            <a:xfrm>
              <a:off x="3556467" y="112821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7" name="Szövegdoboz 26"/>
            <p:cNvSpPr txBox="1"/>
            <p:nvPr/>
          </p:nvSpPr>
          <p:spPr>
            <a:xfrm>
              <a:off x="1725117" y="165941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sp>
          <p:nvSpPr>
            <p:cNvPr id="18" name="Szövegdoboz 28"/>
            <p:cNvSpPr txBox="1"/>
            <p:nvPr/>
          </p:nvSpPr>
          <p:spPr>
            <a:xfrm>
              <a:off x="2644232" y="165941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cxnSp>
          <p:nvCxnSpPr>
            <p:cNvPr id="19" name="Szögletes összekötő 37"/>
            <p:cNvCxnSpPr>
              <a:stCxn id="6" idx="3"/>
            </p:cNvCxnSpPr>
            <p:nvPr/>
          </p:nvCxnSpPr>
          <p:spPr>
            <a:xfrm rot="10800009" flipV="1">
              <a:off x="5453044" y="1374171"/>
              <a:ext cx="261158" cy="655176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0" name="Szögletes összekötő 38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5955861" y="1396533"/>
              <a:ext cx="395177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1" name="Szögletes összekötő 39"/>
            <p:cNvCxnSpPr>
              <a:stCxn id="6" idx="1"/>
            </p:cNvCxnSpPr>
            <p:nvPr/>
          </p:nvCxnSpPr>
          <p:spPr>
            <a:xfrm>
              <a:off x="7471189" y="1374170"/>
              <a:ext cx="248846" cy="629022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2" name="Szögletes összekötő 40"/>
            <p:cNvCxnSpPr>
              <a:stCxn id="8" idx="0"/>
              <a:endCxn id="6" idx="2"/>
            </p:cNvCxnSpPr>
            <p:nvPr/>
          </p:nvCxnSpPr>
          <p:spPr>
            <a:xfrm rot="16200000" flipV="1">
              <a:off x="6834355" y="1396534"/>
              <a:ext cx="395177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23" name="Szövegdoboz 41"/>
            <p:cNvSpPr txBox="1"/>
            <p:nvPr/>
          </p:nvSpPr>
          <p:spPr>
            <a:xfrm>
              <a:off x="4642873" y="1128903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Commit</a:t>
              </a:r>
            </a:p>
          </p:txBody>
        </p:sp>
        <p:sp>
          <p:nvSpPr>
            <p:cNvPr id="24" name="Szövegdoboz 42"/>
            <p:cNvSpPr txBox="1"/>
            <p:nvPr/>
          </p:nvSpPr>
          <p:spPr>
            <a:xfrm>
              <a:off x="7575804" y="113223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Commit</a:t>
              </a:r>
            </a:p>
          </p:txBody>
        </p:sp>
        <p:sp>
          <p:nvSpPr>
            <p:cNvPr id="25" name="Szövegdoboz 43"/>
            <p:cNvSpPr txBox="1"/>
            <p:nvPr/>
          </p:nvSpPr>
          <p:spPr>
            <a:xfrm>
              <a:off x="5744454" y="166344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26" name="Szövegdoboz 44"/>
            <p:cNvSpPr txBox="1"/>
            <p:nvPr/>
          </p:nvSpPr>
          <p:spPr>
            <a:xfrm>
              <a:off x="6663569" y="166344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27" name="Szabadkézi sokszög 7"/>
            <p:cNvSpPr/>
            <p:nvPr/>
          </p:nvSpPr>
          <p:spPr>
            <a:xfrm>
              <a:off x="1672811" y="2929210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28" name="Szabadkézi sokszög 6"/>
            <p:cNvSpPr/>
            <p:nvPr/>
          </p:nvSpPr>
          <p:spPr>
            <a:xfrm>
              <a:off x="868681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29" name="Szabadkézi sokszög 6"/>
            <p:cNvSpPr/>
            <p:nvPr/>
          </p:nvSpPr>
          <p:spPr>
            <a:xfrm>
              <a:off x="2625667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cxnSp>
          <p:nvCxnSpPr>
            <p:cNvPr id="30" name="Szögletes összekötő 54"/>
            <p:cNvCxnSpPr>
              <a:stCxn id="27" idx="3"/>
            </p:cNvCxnSpPr>
            <p:nvPr/>
          </p:nvCxnSpPr>
          <p:spPr>
            <a:xfrm rot="10800009" flipV="1">
              <a:off x="1407553" y="3193224"/>
              <a:ext cx="265232" cy="659191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1" name="Szögletes összekötő 55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1914473" y="3215585"/>
              <a:ext cx="395169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2" name="Szögletes összekötő 56"/>
            <p:cNvCxnSpPr>
              <a:stCxn id="27" idx="1"/>
            </p:cNvCxnSpPr>
            <p:nvPr/>
          </p:nvCxnSpPr>
          <p:spPr>
            <a:xfrm>
              <a:off x="3429797" y="3193224"/>
              <a:ext cx="253340" cy="659191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3" name="Szögletes összekötő 57"/>
            <p:cNvCxnSpPr>
              <a:stCxn id="29" idx="0"/>
              <a:endCxn id="27" idx="2"/>
            </p:cNvCxnSpPr>
            <p:nvPr/>
          </p:nvCxnSpPr>
          <p:spPr>
            <a:xfrm rot="16200000" flipV="1">
              <a:off x="2792967" y="3215584"/>
              <a:ext cx="395169" cy="878494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sp>
          <p:nvSpPr>
            <p:cNvPr id="34" name="Szövegdoboz 58"/>
            <p:cNvSpPr txBox="1"/>
            <p:nvPr/>
          </p:nvSpPr>
          <p:spPr>
            <a:xfrm>
              <a:off x="623536" y="2943925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35" name="Szövegdoboz 59"/>
            <p:cNvSpPr txBox="1"/>
            <p:nvPr/>
          </p:nvSpPr>
          <p:spPr>
            <a:xfrm>
              <a:off x="3556467" y="2947258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36" name="Szövegdoboz 60"/>
            <p:cNvSpPr txBox="1"/>
            <p:nvPr/>
          </p:nvSpPr>
          <p:spPr>
            <a:xfrm>
              <a:off x="1725117" y="347847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sp>
          <p:nvSpPr>
            <p:cNvPr id="37" name="Szövegdoboz 61"/>
            <p:cNvSpPr txBox="1"/>
            <p:nvPr/>
          </p:nvSpPr>
          <p:spPr>
            <a:xfrm>
              <a:off x="2644232" y="347846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FAIL</a:t>
              </a:r>
            </a:p>
          </p:txBody>
        </p:sp>
        <p:sp>
          <p:nvSpPr>
            <p:cNvPr id="38" name="Szabadkézi sokszög 62"/>
            <p:cNvSpPr/>
            <p:nvPr/>
          </p:nvSpPr>
          <p:spPr>
            <a:xfrm>
              <a:off x="5712434" y="2929210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39" name="Szabadkézi sokszög 6"/>
            <p:cNvSpPr/>
            <p:nvPr/>
          </p:nvSpPr>
          <p:spPr>
            <a:xfrm>
              <a:off x="4908303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40" name="Szabadkézi sokszög 6"/>
            <p:cNvSpPr/>
            <p:nvPr/>
          </p:nvSpPr>
          <p:spPr>
            <a:xfrm>
              <a:off x="6665289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cxnSp>
          <p:nvCxnSpPr>
            <p:cNvPr id="41" name="Szögletes összekötő 65"/>
            <p:cNvCxnSpPr>
              <a:stCxn id="38" idx="3"/>
            </p:cNvCxnSpPr>
            <p:nvPr/>
          </p:nvCxnSpPr>
          <p:spPr>
            <a:xfrm rot="10800009" flipV="1">
              <a:off x="5453035" y="3193224"/>
              <a:ext cx="259389" cy="659191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2" name="Szögletes összekötő 66"/>
            <p:cNvCxnSpPr>
              <a:stCxn id="39" idx="0"/>
              <a:endCxn id="38" idx="2"/>
            </p:cNvCxnSpPr>
            <p:nvPr/>
          </p:nvCxnSpPr>
          <p:spPr>
            <a:xfrm rot="5400000" flipH="1" flipV="1">
              <a:off x="5954096" y="3215584"/>
              <a:ext cx="395169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3" name="Szögletes összekötő 67"/>
            <p:cNvCxnSpPr>
              <a:stCxn id="38" idx="1"/>
            </p:cNvCxnSpPr>
            <p:nvPr/>
          </p:nvCxnSpPr>
          <p:spPr>
            <a:xfrm>
              <a:off x="7469420" y="3193224"/>
              <a:ext cx="247958" cy="659191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4" name="Szögletes összekötő 68"/>
            <p:cNvCxnSpPr>
              <a:stCxn id="40" idx="0"/>
              <a:endCxn id="38" idx="2"/>
            </p:cNvCxnSpPr>
            <p:nvPr/>
          </p:nvCxnSpPr>
          <p:spPr>
            <a:xfrm rot="16200000" flipV="1">
              <a:off x="6832590" y="3215584"/>
              <a:ext cx="395169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45" name="Szövegdoboz 69"/>
            <p:cNvSpPr txBox="1"/>
            <p:nvPr/>
          </p:nvSpPr>
          <p:spPr>
            <a:xfrm>
              <a:off x="4641104" y="2947949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Rollback</a:t>
              </a:r>
            </a:p>
          </p:txBody>
        </p:sp>
        <p:sp>
          <p:nvSpPr>
            <p:cNvPr id="46" name="Szövegdoboz 70"/>
            <p:cNvSpPr txBox="1"/>
            <p:nvPr/>
          </p:nvSpPr>
          <p:spPr>
            <a:xfrm>
              <a:off x="7574035" y="295128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Rollback</a:t>
              </a:r>
            </a:p>
          </p:txBody>
        </p:sp>
        <p:sp>
          <p:nvSpPr>
            <p:cNvPr id="47" name="Szövegdoboz 71"/>
            <p:cNvSpPr txBox="1"/>
            <p:nvPr/>
          </p:nvSpPr>
          <p:spPr>
            <a:xfrm>
              <a:off x="5742685" y="3482495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48" name="Szövegdoboz 72"/>
            <p:cNvSpPr txBox="1"/>
            <p:nvPr/>
          </p:nvSpPr>
          <p:spPr>
            <a:xfrm>
              <a:off x="6661799" y="348248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49" name="Jobbra nyíl 73"/>
            <p:cNvSpPr/>
            <p:nvPr/>
          </p:nvSpPr>
          <p:spPr>
            <a:xfrm>
              <a:off x="4409062" y="1216597"/>
              <a:ext cx="276999" cy="1238357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gradFill>
              <a:gsLst>
                <a:gs pos="0">
                  <a:srgbClr val="D2D2D2"/>
                </a:gs>
                <a:gs pos="100000">
                  <a:srgbClr val="C8C8C8"/>
                </a:gs>
              </a:gsLst>
              <a:lin ang="5400000"/>
            </a:gradFill>
            <a:ln w="6345" cap="flat">
              <a:solidFill>
                <a:srgbClr val="A5A5A5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440">
                <a:solidFill>
                  <a:srgbClr val="FFFFFF"/>
                </a:solidFill>
                <a:latin typeface="Arial"/>
                <a:ea typeface=""/>
                <a:cs typeface=""/>
              </a:endParaRPr>
            </a:p>
          </p:txBody>
        </p:sp>
        <p:sp>
          <p:nvSpPr>
            <p:cNvPr id="50" name="Jobbra nyíl 74"/>
            <p:cNvSpPr/>
            <p:nvPr/>
          </p:nvSpPr>
          <p:spPr>
            <a:xfrm>
              <a:off x="4414642" y="2983937"/>
              <a:ext cx="276999" cy="1238357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gradFill>
              <a:gsLst>
                <a:gs pos="0">
                  <a:srgbClr val="D2D2D2"/>
                </a:gs>
                <a:gs pos="100000">
                  <a:srgbClr val="C8C8C8"/>
                </a:gs>
              </a:gsLst>
              <a:lin ang="5400000"/>
            </a:gradFill>
            <a:ln w="6345" cap="flat">
              <a:solidFill>
                <a:srgbClr val="A5A5A5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440">
                <a:solidFill>
                  <a:srgbClr val="FFFFFF"/>
                </a:solidFill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gyenes összekötő 76"/>
            <p:cNvCxnSpPr/>
            <p:nvPr/>
          </p:nvCxnSpPr>
          <p:spPr>
            <a:xfrm>
              <a:off x="623536" y="2766717"/>
              <a:ext cx="7922183" cy="0"/>
            </a:xfrm>
            <a:prstGeom prst="straightConnector1">
              <a:avLst/>
            </a:prstGeom>
            <a:noFill/>
            <a:ln w="22229" cap="flat">
              <a:solidFill>
                <a:srgbClr val="A5A5A5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195839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Tranzakció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Tároláshoz köthető folyamat esetén tranzakció biztosítja a konzisztens és megbízható működést.</a:t>
            </a:r>
          </a:p>
          <a:p>
            <a:pPr lvl="0"/>
            <a:r>
              <a:rPr lang="hu-HU"/>
              <a:t>ACID tulajdonságok:</a:t>
            </a:r>
          </a:p>
          <a:p>
            <a:pPr lvl="1"/>
            <a:r>
              <a:rPr lang="hu-HU" sz="1350" b="1"/>
              <a:t>Atomicity</a:t>
            </a:r>
            <a:r>
              <a:rPr lang="hu-HU" sz="1350"/>
              <a:t>: a művelet vagy teljes egészében végrehajtódik vagy semmilyen hatása nincs</a:t>
            </a:r>
          </a:p>
          <a:p>
            <a:pPr lvl="1"/>
            <a:r>
              <a:rPr lang="hu-HU" sz="1350" b="1"/>
              <a:t>Consitency</a:t>
            </a:r>
            <a:r>
              <a:rPr lang="hu-HU" sz="1350"/>
              <a:t>: egy érvényes állapotból egy másik érvényes állapotba kerül az adattár</a:t>
            </a:r>
          </a:p>
          <a:p>
            <a:pPr lvl="1"/>
            <a:r>
              <a:rPr lang="hu-HU" sz="1350" b="1"/>
              <a:t>Isolation</a:t>
            </a:r>
            <a:r>
              <a:rPr lang="hu-HU" sz="1350"/>
              <a:t>: párhuzamos működés esetén is olyan állapotot találunk, mintha egy jól meghatározott sorrendben hajtódtak volna végre a műveletek</a:t>
            </a:r>
          </a:p>
          <a:p>
            <a:pPr lvl="1"/>
            <a:r>
              <a:rPr lang="hu-HU" sz="1350" b="1"/>
              <a:t>Durability</a:t>
            </a:r>
            <a:r>
              <a:rPr lang="hu-HU" sz="1350"/>
              <a:t>: egy sikeres commit után a tár megőrzi az állapotot</a:t>
            </a:r>
            <a:endParaRPr lang="hu-HU" sz="1200"/>
          </a:p>
        </p:txBody>
      </p:sp>
    </p:spTree>
    <p:extLst>
      <p:ext uri="{BB962C8B-B14F-4D97-AF65-F5344CB8AC3E}">
        <p14:creationId xmlns:p14="http://schemas.microsoft.com/office/powerpoint/2010/main" val="208561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175" dirty="0" smtClean="0"/>
              <a:t/>
            </a:r>
            <a:br>
              <a:rPr lang="hu-HU" sz="2175" dirty="0" smtClean="0"/>
            </a:br>
            <a:r>
              <a:rPr lang="hu-HU" sz="2175" dirty="0" smtClean="0"/>
              <a:t>Tranzakciós </a:t>
            </a:r>
            <a:r>
              <a:rPr lang="hu-HU" sz="2175" dirty="0"/>
              <a:t>attribútumok</a:t>
            </a:r>
          </a:p>
        </p:txBody>
      </p:sp>
      <p:pic>
        <p:nvPicPr>
          <p:cNvPr id="3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0" y="1335885"/>
            <a:ext cx="5972172" cy="24717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6647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175" dirty="0" smtClean="0"/>
              <a:t/>
            </a:r>
            <a:br>
              <a:rPr lang="hu-HU" sz="2175" dirty="0" smtClean="0"/>
            </a:br>
            <a:r>
              <a:rPr lang="hu-HU" sz="2175" dirty="0" smtClean="0"/>
              <a:t>Tranzakciós </a:t>
            </a:r>
            <a:r>
              <a:rPr lang="hu-HU" sz="2175" dirty="0"/>
              <a:t>attribútum annotáció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@TransactionAttribute</a:t>
            </a:r>
          </a:p>
          <a:p>
            <a:pPr lvl="1"/>
            <a:r>
              <a:rPr lang="hu-HU" dirty="0"/>
              <a:t>MANDATORY</a:t>
            </a:r>
          </a:p>
          <a:p>
            <a:pPr lvl="1"/>
            <a:r>
              <a:rPr lang="hu-HU" dirty="0"/>
              <a:t>REQUIRED</a:t>
            </a:r>
          </a:p>
          <a:p>
            <a:pPr lvl="1"/>
            <a:r>
              <a:rPr lang="hu-HU" dirty="0"/>
              <a:t>REQUIRED_NEW</a:t>
            </a:r>
          </a:p>
          <a:p>
            <a:pPr lvl="1"/>
            <a:r>
              <a:rPr lang="hu-HU" dirty="0"/>
              <a:t>SUPPORTS</a:t>
            </a:r>
          </a:p>
          <a:p>
            <a:pPr lvl="1"/>
            <a:r>
              <a:rPr lang="hu-HU" dirty="0"/>
              <a:t>NOT_SUPPORTED</a:t>
            </a:r>
          </a:p>
          <a:p>
            <a:pPr lvl="1"/>
            <a:r>
              <a:rPr lang="hu-HU" dirty="0"/>
              <a:t>NEVER</a:t>
            </a:r>
          </a:p>
          <a:p>
            <a:pPr lvl="0"/>
            <a:r>
              <a:rPr lang="hu-HU" sz="1200" dirty="0">
                <a:latin typeface="Courier New" pitchFamily="49"/>
                <a:cs typeface="Courier New" pitchFamily="49"/>
              </a:rPr>
              <a:t>@TransactionAttribute(TransactionAttributeType.REQUIRES_NEW)</a:t>
            </a:r>
            <a:br>
              <a:rPr lang="hu-HU" sz="1200" dirty="0">
                <a:latin typeface="Courier New" pitchFamily="49"/>
                <a:cs typeface="Courier New" pitchFamily="49"/>
              </a:rPr>
            </a:br>
            <a:r>
              <a:rPr lang="hu-HU" sz="1200" dirty="0">
                <a:latin typeface="Courier New" pitchFamily="49"/>
                <a:cs typeface="Courier New" pitchFamily="49"/>
              </a:rPr>
              <a:t>public void doSomething() { … }</a:t>
            </a:r>
          </a:p>
        </p:txBody>
      </p:sp>
    </p:spTree>
    <p:extLst>
      <p:ext uri="{BB962C8B-B14F-4D97-AF65-F5344CB8AC3E}">
        <p14:creationId xmlns:p14="http://schemas.microsoft.com/office/powerpoint/2010/main" val="35814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175" dirty="0" smtClean="0"/>
              <a:t/>
            </a:r>
            <a:br>
              <a:rPr lang="hu-HU" sz="2175" dirty="0" smtClean="0"/>
            </a:br>
            <a:r>
              <a:rPr lang="hu-HU" sz="2175" dirty="0" smtClean="0"/>
              <a:t>Kivételek </a:t>
            </a:r>
            <a:r>
              <a:rPr lang="hu-HU" sz="2175" dirty="0"/>
              <a:t>és a tranzakció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@ApplicationException</a:t>
            </a:r>
          </a:p>
          <a:p>
            <a:pPr lvl="1"/>
            <a:r>
              <a:rPr lang="hu-HU" dirty="0"/>
              <a:t>rollback: </a:t>
            </a:r>
            <a:r>
              <a:rPr lang="hu-HU" dirty="0" smtClean="0"/>
              <a:t>Boolean 	(default: false)</a:t>
            </a:r>
            <a:endParaRPr lang="hu-HU" dirty="0"/>
          </a:p>
          <a:p>
            <a:pPr lvl="1"/>
            <a:r>
              <a:rPr lang="hu-HU" dirty="0"/>
              <a:t>inherit: </a:t>
            </a:r>
            <a:r>
              <a:rPr lang="hu-HU" dirty="0" smtClean="0"/>
              <a:t>Boolean	(default:true)</a:t>
            </a:r>
            <a:endParaRPr lang="hu-HU" dirty="0"/>
          </a:p>
          <a:p>
            <a:pPr lvl="0"/>
            <a:r>
              <a:rPr lang="hu-HU" dirty="0"/>
              <a:t>Az dobott </a:t>
            </a:r>
            <a:r>
              <a:rPr lang="hu-HU" dirty="0" smtClean="0"/>
              <a:t>ellenőrzött kivétel </a:t>
            </a:r>
            <a:r>
              <a:rPr lang="hu-HU" dirty="0"/>
              <a:t>visszagörgeti a </a:t>
            </a:r>
            <a:r>
              <a:rPr lang="hu-HU" dirty="0" smtClean="0"/>
              <a:t>tranzakciót</a:t>
            </a:r>
            <a:r>
              <a:rPr lang="hu-HU" dirty="0"/>
              <a:t/>
            </a:r>
            <a:br>
              <a:rPr lang="hu-HU" dirty="0"/>
            </a:br>
            <a:r>
              <a:rPr lang="hu-HU" sz="1350" dirty="0">
                <a:latin typeface="Courier New" pitchFamily="49"/>
                <a:cs typeface="Courier New" pitchFamily="49"/>
              </a:rPr>
              <a:t>@ApplicationException(rollback=true)</a:t>
            </a:r>
            <a:br>
              <a:rPr lang="hu-HU" sz="1350" dirty="0">
                <a:latin typeface="Courier New" pitchFamily="49"/>
                <a:cs typeface="Courier New" pitchFamily="49"/>
              </a:rPr>
            </a:br>
            <a:r>
              <a:rPr lang="hu-HU" sz="1350" dirty="0">
                <a:latin typeface="Courier New" pitchFamily="49"/>
                <a:cs typeface="Courier New" pitchFamily="49"/>
              </a:rPr>
              <a:t>public class SomeException extends Exception {…}</a:t>
            </a:r>
          </a:p>
          <a:p>
            <a:pPr lvl="0"/>
            <a:r>
              <a:rPr lang="hu-HU" dirty="0" smtClean="0"/>
              <a:t>Minden nem ellenőrzött kivétel automatikusan visszagörgeti a tranzakciót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93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TransactionManagement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@</a:t>
            </a:r>
            <a:r>
              <a:rPr lang="hu-HU" dirty="0" err="1" smtClean="0"/>
              <a:t>TransactionManagement</a:t>
            </a:r>
            <a:endParaRPr lang="hu-HU" dirty="0"/>
          </a:p>
          <a:p>
            <a:pPr lvl="1"/>
            <a:r>
              <a:rPr lang="hu-HU" i="1" dirty="0" smtClean="0"/>
              <a:t>CONTAINER</a:t>
            </a:r>
            <a:endParaRPr lang="hu-HU" dirty="0" smtClean="0"/>
          </a:p>
          <a:p>
            <a:pPr lvl="2"/>
            <a:r>
              <a:rPr lang="hu-HU" dirty="0" smtClean="0"/>
              <a:t>Annotációk</a:t>
            </a:r>
          </a:p>
          <a:p>
            <a:pPr lvl="2"/>
            <a:r>
              <a:rPr lang="hu-HU" dirty="0" smtClean="0"/>
              <a:t>Kivételek</a:t>
            </a:r>
          </a:p>
          <a:p>
            <a:pPr lvl="2"/>
            <a:r>
              <a:rPr lang="hu-HU" dirty="0" err="1" smtClean="0"/>
              <a:t>setRollbackOnly</a:t>
            </a:r>
            <a:r>
              <a:rPr lang="hu-HU" dirty="0"/>
              <a:t>();</a:t>
            </a:r>
            <a:endParaRPr lang="hu-HU" dirty="0" smtClean="0"/>
          </a:p>
          <a:p>
            <a:pPr lvl="1"/>
            <a:r>
              <a:rPr lang="hu-HU" dirty="0" smtClean="0"/>
              <a:t>BEAN</a:t>
            </a:r>
          </a:p>
          <a:p>
            <a:pPr lvl="2"/>
            <a:r>
              <a:rPr lang="hu-HU" dirty="0" err="1" smtClean="0"/>
              <a:t>begin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c</a:t>
            </a:r>
            <a:r>
              <a:rPr lang="hu-HU" dirty="0" err="1" smtClean="0"/>
              <a:t>ommit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 smtClean="0"/>
              <a:t>rollBack</a:t>
            </a:r>
            <a:r>
              <a:rPr lang="hu-HU" dirty="0" smtClean="0"/>
              <a:t>()</a:t>
            </a:r>
          </a:p>
          <a:p>
            <a:pPr lvl="2"/>
            <a:r>
              <a:rPr lang="hu-HU" dirty="0" err="1"/>
              <a:t>setRollbackOnly</a:t>
            </a:r>
            <a:r>
              <a:rPr lang="hu-HU" dirty="0"/>
              <a:t>();</a:t>
            </a:r>
          </a:p>
          <a:p>
            <a:pPr marL="82296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4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959979" y="1704418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@</a:t>
            </a:r>
            <a:r>
              <a:rPr lang="hu-HU" sz="1260" dirty="0" err="1"/>
              <a:t>Resource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 </a:t>
            </a:r>
            <a:r>
              <a:rPr lang="hu-HU" sz="1260" dirty="0" err="1"/>
              <a:t>private</a:t>
            </a:r>
            <a:r>
              <a:rPr lang="hu-HU" sz="1260" dirty="0"/>
              <a:t> </a:t>
            </a:r>
            <a:r>
              <a:rPr lang="hu-HU" sz="1260" dirty="0" err="1"/>
              <a:t>EJBContext</a:t>
            </a:r>
            <a:r>
              <a:rPr lang="hu-HU" sz="1260" dirty="0"/>
              <a:t> </a:t>
            </a:r>
            <a:r>
              <a:rPr lang="hu-HU" sz="1260" dirty="0" err="1"/>
              <a:t>context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en-US" sz="1260" dirty="0"/>
              <a:t> public void </a:t>
            </a:r>
            <a:r>
              <a:rPr lang="en-US" sz="1260" dirty="0" err="1"/>
              <a:t>trxnMethod</a:t>
            </a:r>
            <a:r>
              <a:rPr lang="en-US" sz="1260" dirty="0"/>
              <a:t>() throws Exception {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UserTransaction</a:t>
            </a:r>
            <a:r>
              <a:rPr lang="hu-HU" sz="1260" dirty="0"/>
              <a:t> </a:t>
            </a:r>
            <a:r>
              <a:rPr lang="hu-HU" sz="1260" dirty="0" err="1"/>
              <a:t>utx</a:t>
            </a:r>
            <a:r>
              <a:rPr lang="hu-HU" sz="1260" dirty="0"/>
              <a:t> = </a:t>
            </a:r>
            <a:r>
              <a:rPr lang="hu-HU" sz="1260" dirty="0" err="1"/>
              <a:t>context.getUserTransaction</a:t>
            </a:r>
            <a:r>
              <a:rPr lang="hu-HU" sz="1260" dirty="0"/>
              <a:t>();</a:t>
            </a:r>
            <a:r>
              <a:rPr lang="en-US" sz="1260" dirty="0"/>
              <a:t> 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en-US" sz="1260" dirty="0"/>
              <a:t>try {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</a:t>
            </a:r>
            <a:r>
              <a:rPr lang="en-US" sz="1260" dirty="0" err="1"/>
              <a:t>utx.begin</a:t>
            </a:r>
            <a:r>
              <a:rPr lang="en-US" sz="1260" dirty="0"/>
              <a:t>();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…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en-US" sz="1260" dirty="0" err="1"/>
              <a:t>utx.commit</a:t>
            </a:r>
            <a:r>
              <a:rPr lang="en-US" sz="1260" dirty="0"/>
              <a:t>();</a:t>
            </a:r>
          </a:p>
          <a:p>
            <a:pPr marL="0" indent="0">
              <a:buNone/>
            </a:pPr>
            <a:r>
              <a:rPr lang="en-US" sz="1260" dirty="0"/>
              <a:t>        </a:t>
            </a:r>
            <a:r>
              <a:rPr lang="hu-HU" sz="1260" dirty="0"/>
              <a:t>	</a:t>
            </a:r>
            <a:r>
              <a:rPr lang="en-US" sz="1260" dirty="0"/>
              <a:t>} </a:t>
            </a:r>
            <a:r>
              <a:rPr lang="en-US" sz="1260" dirty="0"/>
              <a:t>catch(</a:t>
            </a:r>
            <a:r>
              <a:rPr lang="en-US" sz="1260" dirty="0" err="1"/>
              <a:t>Throwable</a:t>
            </a:r>
            <a:r>
              <a:rPr lang="en-US" sz="1260" dirty="0"/>
              <a:t> t) {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en-US" sz="1260" dirty="0" err="1"/>
              <a:t>utx.rollback</a:t>
            </a:r>
            <a:r>
              <a:rPr lang="en-US" sz="1260" dirty="0"/>
              <a:t>();</a:t>
            </a:r>
            <a:endParaRPr lang="en-US" sz="1260" dirty="0"/>
          </a:p>
          <a:p>
            <a:pPr marL="0" indent="0">
              <a:buNone/>
            </a:pPr>
            <a:r>
              <a:rPr lang="en-US" sz="1260" dirty="0"/>
              <a:t>           </a:t>
            </a:r>
            <a:r>
              <a:rPr lang="en-US" sz="1260" dirty="0"/>
              <a:t> </a:t>
            </a:r>
            <a:r>
              <a:rPr lang="hu-HU" sz="1260" dirty="0"/>
              <a:t>	</a:t>
            </a:r>
            <a:r>
              <a:rPr lang="en-US" sz="1260" dirty="0"/>
              <a:t>throws </a:t>
            </a:r>
            <a:r>
              <a:rPr lang="en-US" sz="1260" dirty="0"/>
              <a:t>new Exception(</a:t>
            </a:r>
            <a:r>
              <a:rPr lang="en-US" sz="1260" dirty="0" err="1"/>
              <a:t>t.getMessage</a:t>
            </a:r>
            <a:r>
              <a:rPr lang="en-US" sz="1260" dirty="0"/>
              <a:t>());</a:t>
            </a:r>
          </a:p>
          <a:p>
            <a:pPr marL="0" indent="0">
              <a:buNone/>
            </a:pPr>
            <a:r>
              <a:rPr lang="en-US" sz="1260" dirty="0"/>
              <a:t>        </a:t>
            </a:r>
            <a:r>
              <a:rPr lang="en-US" sz="1260" dirty="0"/>
              <a:t>}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26654" y="1796113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public </a:t>
            </a:r>
            <a:r>
              <a:rPr lang="en-US" sz="1260" dirty="0"/>
              <a:t>void </a:t>
            </a:r>
            <a:r>
              <a:rPr lang="en-US" sz="1260" dirty="0" err="1"/>
              <a:t>trxnMethod</a:t>
            </a:r>
            <a:r>
              <a:rPr lang="en-US" sz="1260" dirty="0"/>
              <a:t>() throws Exception {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UserTransaction</a:t>
            </a:r>
            <a:r>
              <a:rPr lang="hu-HU" sz="1260" dirty="0"/>
              <a:t> </a:t>
            </a:r>
            <a:r>
              <a:rPr lang="hu-HU" sz="1260" dirty="0" err="1"/>
              <a:t>utx</a:t>
            </a:r>
            <a:r>
              <a:rPr lang="hu-HU" sz="1260" dirty="0"/>
              <a:t> = </a:t>
            </a:r>
            <a:r>
              <a:rPr lang="hu-HU" sz="1260" dirty="0" err="1"/>
              <a:t>context.getUserTransaction</a:t>
            </a:r>
            <a:r>
              <a:rPr lang="hu-HU" sz="1260" dirty="0"/>
              <a:t>();</a:t>
            </a:r>
            <a:r>
              <a:rPr lang="en-US" sz="1260" dirty="0"/>
              <a:t> 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en-US" sz="1260" dirty="0"/>
              <a:t>try {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</a:t>
            </a:r>
            <a:r>
              <a:rPr lang="en-US" sz="1260" dirty="0" err="1"/>
              <a:t>utx.begin</a:t>
            </a:r>
            <a:r>
              <a:rPr lang="en-US" sz="1260" dirty="0"/>
              <a:t>();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…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en-US" sz="1260" dirty="0"/>
              <a:t>} </a:t>
            </a:r>
            <a:r>
              <a:rPr lang="en-US" sz="1260" dirty="0"/>
              <a:t>catch(</a:t>
            </a:r>
            <a:r>
              <a:rPr lang="en-US" sz="1260" dirty="0" err="1"/>
              <a:t>Throwable</a:t>
            </a:r>
            <a:r>
              <a:rPr lang="en-US" sz="1260" dirty="0"/>
              <a:t> t) {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en-US" sz="1260" dirty="0" err="1"/>
              <a:t>utx.setRollbackOnly</a:t>
            </a:r>
            <a:r>
              <a:rPr lang="en-US" sz="1260" dirty="0"/>
              <a:t>();  </a:t>
            </a:r>
            <a:r>
              <a:rPr lang="hu-HU" sz="1260" dirty="0"/>
              <a:t>	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</a:t>
            </a:r>
            <a:r>
              <a:rPr lang="en-US" sz="1260" dirty="0"/>
              <a:t>throws </a:t>
            </a:r>
            <a:r>
              <a:rPr lang="en-US" sz="1260" dirty="0"/>
              <a:t>new Exception(</a:t>
            </a:r>
            <a:r>
              <a:rPr lang="en-US" sz="1260" dirty="0" err="1"/>
              <a:t>t.getMessage</a:t>
            </a:r>
            <a:r>
              <a:rPr lang="en-US" sz="1260" dirty="0"/>
              <a:t>());</a:t>
            </a:r>
          </a:p>
          <a:p>
            <a:pPr marL="0" indent="0">
              <a:buNone/>
            </a:pPr>
            <a:r>
              <a:rPr lang="en-US" sz="1260" dirty="0"/>
              <a:t>        } finally {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en-US" sz="1260" dirty="0" err="1"/>
              <a:t>utx.commit</a:t>
            </a:r>
            <a:r>
              <a:rPr lang="en-US" sz="1260" dirty="0"/>
              <a:t>();</a:t>
            </a:r>
          </a:p>
          <a:p>
            <a:pPr marL="0" indent="0">
              <a:buNone/>
            </a:pPr>
            <a:r>
              <a:rPr lang="en-US" sz="1260" dirty="0"/>
              <a:t>        }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Elosztott </a:t>
            </a:r>
            <a:r>
              <a:rPr lang="hu-HU" dirty="0"/>
              <a:t>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Fizikailag elosztott rendszerek tranzakcionális működését támogatja</a:t>
            </a:r>
            <a:br>
              <a:rPr lang="hu-HU"/>
            </a:br>
            <a:r>
              <a:rPr lang="hu-HU" sz="1620"/>
              <a:t>Pl.: két adatbázis, J2EE perzisztens tár és adatbázis</a:t>
            </a:r>
            <a:endParaRPr lang="hu-HU"/>
          </a:p>
          <a:p>
            <a:pPr lvl="0"/>
            <a:r>
              <a:rPr lang="hu-HU"/>
              <a:t>Kétfázisú commit (Two-phase commit)</a:t>
            </a:r>
            <a:br>
              <a:rPr lang="hu-HU"/>
            </a:br>
            <a:r>
              <a:rPr lang="hu-HU" sz="1620"/>
              <a:t>A cél(server) rendszereknek is támogatniuk kell, nem csak a hívó(client) fél felelőssége. Pl.: Oracle adatbázis kezelő + XA JDBC Thin Client Driver</a:t>
            </a:r>
          </a:p>
          <a:p>
            <a:pPr lvl="1"/>
            <a:r>
              <a:rPr lang="hu-HU"/>
              <a:t>Phase 1: Prepare</a:t>
            </a:r>
          </a:p>
          <a:p>
            <a:pPr lvl="1"/>
            <a:r>
              <a:rPr lang="hu-HU"/>
              <a:t>Phase 2: Commit</a:t>
            </a: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95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180</Words>
  <Application>Microsoft Office PowerPoint</Application>
  <PresentationFormat>Diavetítés a képernyőre (16:9 oldalarány)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Office-téma</vt:lpstr>
      <vt:lpstr>PowerPoint bemutató</vt:lpstr>
      <vt:lpstr> Tranzakció</vt:lpstr>
      <vt:lpstr> Tranzakciós attribútumok</vt:lpstr>
      <vt:lpstr> Tranzakciós attribútum annotáció</vt:lpstr>
      <vt:lpstr> Kivételek és a tranzakció</vt:lpstr>
      <vt:lpstr> TransactionManagement</vt:lpstr>
      <vt:lpstr> User transaction</vt:lpstr>
      <vt:lpstr> User transaction</vt:lpstr>
      <vt:lpstr> Elosztott Tranzakció</vt:lpstr>
      <vt:lpstr> 2 Phase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82</cp:revision>
  <dcterms:created xsi:type="dcterms:W3CDTF">2015-01-25T18:30:45Z</dcterms:created>
  <dcterms:modified xsi:type="dcterms:W3CDTF">2015-11-20T22:17:19Z</dcterms:modified>
</cp:coreProperties>
</file>