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9" r:id="rId14"/>
    <p:sldId id="280" r:id="rId15"/>
    <p:sldId id="281" r:id="rId16"/>
    <p:sldId id="282" r:id="rId17"/>
    <p:sldId id="272" r:id="rId18"/>
    <p:sldId id="283" r:id="rId19"/>
    <p:sldId id="295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69" r:id="rId32"/>
    <p:sldId id="258" r:id="rId3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EB088-8166-4A1C-9C83-272A098BD15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45FE-9484-4270-8317-D9C601776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HTML</a:t>
            </a:r>
            <a:r>
              <a:rPr lang="hu-HU" baseline="0" dirty="0" smtClean="0"/>
              <a:t>5-ben el lehet hagyni a html, head és a body tageket, de nem javasolt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A45FE-9484-4270-8317-D9C601776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Vannak böngésző függő meta adatok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A45FE-9484-4270-8317-D9C601776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Meséljünk az entitykről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A45FE-9484-4270-8317-D9C601776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HTML != DOM részhez egy &lt;table&gt; példa. Nem csak HTML-hez 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A45FE-9484-4270-8317-D9C601776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evinSuttle/19979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6484" y="2435101"/>
            <a:ext cx="2847362" cy="7034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HTML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 </a:t>
            </a:r>
            <a:r>
              <a:rPr lang="hu-HU" dirty="0" smtClean="0">
                <a:latin typeface="+mj-lt"/>
              </a:rPr>
              <a:t>– számozatlan lista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 </a:t>
            </a:r>
            <a:r>
              <a:rPr lang="hu-HU" dirty="0" smtClean="0">
                <a:latin typeface="+mj-lt"/>
              </a:rPr>
              <a:t>– számozott lista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hu-HU" dirty="0" smtClean="0">
                <a:latin typeface="+mj-lt"/>
              </a:rPr>
              <a:t>– listaelem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Table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</a:t>
            </a:r>
            <a:r>
              <a:rPr lang="hu-HU" dirty="0" smtClean="0">
                <a:latin typeface="+mj-lt"/>
              </a:rPr>
              <a:t>– táblázat létrehozására szolgáló tag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&lt;thead&gt; </a:t>
            </a:r>
            <a:r>
              <a:rPr lang="hu-HU" dirty="0" smtClean="0">
                <a:latin typeface="+mj-lt"/>
              </a:rPr>
              <a:t>– táblázat felső sora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&lt;tbody&gt; </a:t>
            </a:r>
            <a:r>
              <a:rPr lang="hu-HU" dirty="0" smtClean="0">
                <a:latin typeface="+mj-lt"/>
              </a:rPr>
              <a:t>– táblázat törzse (több is lehet)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&lt;tfoot&gt; </a:t>
            </a:r>
            <a:r>
              <a:rPr lang="hu-HU" dirty="0" smtClean="0">
                <a:latin typeface="+mj-lt"/>
              </a:rPr>
              <a:t>– táblázat alsó sora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 </a:t>
            </a:r>
            <a:r>
              <a:rPr lang="hu-HU" dirty="0" smtClean="0">
                <a:latin typeface="+mj-lt"/>
              </a:rPr>
              <a:t>– táblázat egy sora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 </a:t>
            </a:r>
            <a:r>
              <a:rPr lang="hu-HU" dirty="0" smtClean="0">
                <a:latin typeface="+mj-lt"/>
              </a:rPr>
              <a:t>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&lt;thead&gt; </a:t>
            </a:r>
            <a:r>
              <a:rPr lang="hu-HU" dirty="0" smtClean="0">
                <a:latin typeface="+mj-lt"/>
              </a:rPr>
              <a:t>tagben található cellát reprezentál</a:t>
            </a:r>
          </a:p>
        </p:txBody>
      </p:sp>
    </p:spTree>
    <p:extLst>
      <p:ext uri="{BB962C8B-B14F-4D97-AF65-F5344CB8AC3E}">
        <p14:creationId xmlns:p14="http://schemas.microsoft.com/office/powerpoint/2010/main" val="32836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Table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hu-HU" dirty="0">
                <a:latin typeface="+mj-lt"/>
              </a:rPr>
              <a:t>– a táblázat egy </a:t>
            </a:r>
            <a:r>
              <a:rPr lang="hu-HU" dirty="0" smtClean="0">
                <a:latin typeface="+mj-lt"/>
              </a:rPr>
              <a:t>cellája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olspan </a:t>
            </a:r>
            <a:r>
              <a:rPr lang="hu-HU" dirty="0" smtClean="0">
                <a:latin typeface="+mj-lt"/>
                <a:cs typeface="Consolas" panose="020B0609020204030204" pitchFamily="49" charset="0"/>
              </a:rPr>
              <a:t>– egyesített oszlopok száma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 </a:t>
            </a:r>
            <a:r>
              <a:rPr lang="hu-HU" dirty="0" smtClean="0">
                <a:latin typeface="+mj-lt"/>
                <a:cs typeface="Consolas" panose="020B0609020204030204" pitchFamily="49" charset="0"/>
              </a:rPr>
              <a:t>– egyesített sorok száma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 </a:t>
            </a:r>
            <a:r>
              <a:rPr lang="hu-HU" dirty="0" smtClean="0">
                <a:latin typeface="+mj-lt"/>
              </a:rPr>
              <a:t>– a táblázat címe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&lt;colgroup&gt; </a:t>
            </a:r>
            <a:r>
              <a:rPr lang="hu-HU" dirty="0" smtClean="0">
                <a:latin typeface="+mj-lt"/>
              </a:rPr>
              <a:t>– oszlopcsortokat definiál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 </a:t>
            </a:r>
            <a:r>
              <a:rPr lang="hu-HU" dirty="0" smtClean="0">
                <a:latin typeface="+mj-lt"/>
              </a:rPr>
              <a:t>– egy oszlop az oszlopcsoporton belül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</a:t>
            </a:r>
            <a:r>
              <a:rPr lang="hu-HU" dirty="0" smtClean="0">
                <a:latin typeface="+mj-lt"/>
              </a:rPr>
              <a:t> – ennyi oszlopot foglal magába</a:t>
            </a:r>
          </a:p>
        </p:txBody>
      </p:sp>
    </p:spTree>
    <p:extLst>
      <p:ext uri="{BB962C8B-B14F-4D97-AF65-F5344CB8AC3E}">
        <p14:creationId xmlns:p14="http://schemas.microsoft.com/office/powerpoint/2010/main" val="4604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Inline text </a:t>
            </a:r>
            <a:r>
              <a:rPr lang="hu-HU" dirty="0" smtClean="0">
                <a:latin typeface="+mj-lt"/>
              </a:rPr>
              <a:t>semantics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hu-HU" dirty="0" smtClean="0">
                <a:latin typeface="+mj-lt"/>
              </a:rPr>
              <a:t> – hyperlink, amely egy másik oldalra, vagy az adott oldal egy pontjára hivatkozik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hu-HU" dirty="0" smtClean="0">
                <a:latin typeface="+mj-lt"/>
              </a:rPr>
              <a:t> – a hivatkozás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hu-HU" dirty="0" smtClean="0">
                <a:latin typeface="+mj-lt"/>
              </a:rPr>
              <a:t> – megadja, hogy hova mutat a hyperlink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_self</a:t>
            </a:r>
            <a:r>
              <a:rPr lang="hu-HU" dirty="0" smtClean="0">
                <a:latin typeface="+mj-lt"/>
              </a:rPr>
              <a:t> – ugyanabba a frame-be mutat, ahol a hyperlink van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_top</a:t>
            </a:r>
            <a:r>
              <a:rPr lang="hu-HU" dirty="0" smtClean="0">
                <a:latin typeface="+mj-lt"/>
              </a:rPr>
              <a:t> – a legfelső frame-be mutat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_blank</a:t>
            </a:r>
            <a:r>
              <a:rPr lang="hu-HU" dirty="0" smtClean="0">
                <a:latin typeface="+mj-lt"/>
              </a:rPr>
              <a:t> – egy új böngésző fület nyit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_parent</a:t>
            </a:r>
            <a:r>
              <a:rPr lang="hu-HU" dirty="0" smtClean="0">
                <a:latin typeface="+mj-lt"/>
              </a:rPr>
              <a:t> – a szülő frame-be mutat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ownload</a:t>
            </a:r>
            <a:r>
              <a:rPr lang="hu-HU" dirty="0" smtClean="0">
                <a:latin typeface="+mj-lt"/>
              </a:rPr>
              <a:t> – letöltésről van-e szó (csak href mellett alkalmazható)</a:t>
            </a:r>
          </a:p>
        </p:txBody>
      </p:sp>
    </p:spTree>
    <p:extLst>
      <p:ext uri="{BB962C8B-B14F-4D97-AF65-F5344CB8AC3E}">
        <p14:creationId xmlns:p14="http://schemas.microsoft.com/office/powerpoint/2010/main" val="34853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Inline text </a:t>
            </a:r>
            <a:r>
              <a:rPr lang="hu-HU" dirty="0" smtClean="0">
                <a:latin typeface="+mj-lt"/>
              </a:rPr>
              <a:t>semantics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&lt;abbr&gt;</a:t>
            </a:r>
            <a:r>
              <a:rPr lang="hu-HU" dirty="0" smtClean="0">
                <a:latin typeface="+mj-lt"/>
              </a:rPr>
              <a:t> – rövidítések teljes nevét adja meg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itle</a:t>
            </a:r>
            <a:r>
              <a:rPr lang="hu-HU" dirty="0" smtClean="0">
                <a:latin typeface="+mj-lt"/>
              </a:rPr>
              <a:t> – a teljes név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hu-HU" dirty="0" smtClean="0">
                <a:latin typeface="+mj-lt"/>
              </a:rPr>
              <a:t> – szövegmegjelölés különösebb cél nélkül (általában kulcsszó)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&lt;bdo&gt;</a:t>
            </a:r>
            <a:r>
              <a:rPr lang="hu-HU" dirty="0" smtClean="0">
                <a:latin typeface="+mj-lt"/>
              </a:rPr>
              <a:t> – megadja a szöveg irányát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hu-HU" dirty="0" smtClean="0">
                <a:latin typeface="+mj-lt"/>
              </a:rPr>
              <a:t> –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rtl</a:t>
            </a:r>
            <a:r>
              <a:rPr lang="hu-HU" dirty="0" smtClean="0">
                <a:latin typeface="+mj-lt"/>
              </a:rPr>
              <a:t> (jobbról balra),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ltr</a:t>
            </a:r>
            <a:r>
              <a:rPr lang="hu-HU" dirty="0" smtClean="0">
                <a:latin typeface="+mj-lt"/>
              </a:rPr>
              <a:t> (balról jobbra)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&lt;br&gt;</a:t>
            </a:r>
            <a:r>
              <a:rPr lang="hu-HU" dirty="0" smtClean="0">
                <a:latin typeface="+mj-lt"/>
              </a:rPr>
              <a:t> – sortörés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&lt;code&gt;</a:t>
            </a:r>
            <a:r>
              <a:rPr lang="hu-HU" dirty="0" smtClean="0">
                <a:latin typeface="+mj-lt"/>
              </a:rPr>
              <a:t> – kódot reprezentál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&lt;dfn&gt;</a:t>
            </a:r>
            <a:r>
              <a:rPr lang="hu-HU" dirty="0" smtClean="0">
                <a:latin typeface="+mj-lt"/>
              </a:rPr>
              <a:t> – egy szó definiálásra szolgál</a:t>
            </a:r>
          </a:p>
        </p:txBody>
      </p:sp>
    </p:spTree>
    <p:extLst>
      <p:ext uri="{BB962C8B-B14F-4D97-AF65-F5344CB8AC3E}">
        <p14:creationId xmlns:p14="http://schemas.microsoft.com/office/powerpoint/2010/main" val="24102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Inline text </a:t>
            </a:r>
            <a:r>
              <a:rPr lang="hu-HU" dirty="0" smtClean="0">
                <a:latin typeface="+mj-lt"/>
              </a:rPr>
              <a:t>semantics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hu-HU" dirty="0" smtClean="0">
                <a:latin typeface="+mj-lt"/>
              </a:rPr>
              <a:t> – szöveg kiemelés (dőlt formázás)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&lt;kbd&gt;</a:t>
            </a:r>
            <a:r>
              <a:rPr lang="hu-HU" dirty="0" smtClean="0">
                <a:latin typeface="+mj-lt"/>
              </a:rPr>
              <a:t> – billentyű kombinációt jelöl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</a:t>
            </a:r>
            <a:r>
              <a:rPr lang="hu-HU" dirty="0" smtClean="0">
                <a:latin typeface="+mj-lt"/>
              </a:rPr>
              <a:t> – szöveg kiemelése (színes háttér)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&lt;q&gt;</a:t>
            </a:r>
            <a:r>
              <a:rPr lang="hu-HU" dirty="0" smtClean="0">
                <a:latin typeface="+mj-lt"/>
              </a:rPr>
              <a:t> – rövid idézet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</a:t>
            </a:r>
            <a:r>
              <a:rPr lang="hu-HU" dirty="0" smtClean="0">
                <a:latin typeface="+mj-lt"/>
              </a:rPr>
              <a:t> – hivatkozás a forrásra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&lt;s&gt;</a:t>
            </a:r>
            <a:r>
              <a:rPr lang="hu-HU" dirty="0" smtClean="0">
                <a:latin typeface="+mj-lt"/>
              </a:rPr>
              <a:t> – áthúzott szöveg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hu-HU" dirty="0" smtClean="0">
                <a:latin typeface="+mj-lt"/>
              </a:rPr>
              <a:t> – csökkentett betűméret</a:t>
            </a:r>
          </a:p>
        </p:txBody>
      </p:sp>
    </p:spTree>
    <p:extLst>
      <p:ext uri="{BB962C8B-B14F-4D97-AF65-F5344CB8AC3E}">
        <p14:creationId xmlns:p14="http://schemas.microsoft.com/office/powerpoint/2010/main" val="5676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Inline text </a:t>
            </a:r>
            <a:r>
              <a:rPr lang="hu-HU" dirty="0" smtClean="0">
                <a:latin typeface="+mj-lt"/>
              </a:rPr>
              <a:t>semantics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hu-HU" dirty="0" smtClean="0">
                <a:latin typeface="+mj-lt"/>
              </a:rPr>
              <a:t> – egyszerű inline szöveg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&lt;strong&gt;</a:t>
            </a:r>
            <a:r>
              <a:rPr lang="hu-HU" dirty="0" smtClean="0">
                <a:latin typeface="+mj-lt"/>
              </a:rPr>
              <a:t> – szöveg kiemelése (vastagon szedett)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&lt;sub&gt;</a:t>
            </a:r>
            <a:r>
              <a:rPr lang="hu-HU" dirty="0" smtClean="0">
                <a:latin typeface="+mj-lt"/>
              </a:rPr>
              <a:t> – szöveg alsóindexelése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&lt;sup&gt;</a:t>
            </a:r>
            <a:r>
              <a:rPr lang="hu-HU" dirty="0" smtClean="0">
                <a:latin typeface="+mj-lt"/>
              </a:rPr>
              <a:t> – szöveg felsőindexelése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  <a:r>
              <a:rPr lang="hu-HU" dirty="0" smtClean="0">
                <a:latin typeface="+mj-lt"/>
              </a:rPr>
              <a:t> – szöveg kiemelése (aláhúzás)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&lt;var&gt;</a:t>
            </a:r>
            <a:r>
              <a:rPr lang="hu-HU" dirty="0" smtClean="0">
                <a:latin typeface="+mj-lt"/>
              </a:rPr>
              <a:t> – változók jelölése képletekhez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&lt;wbr&gt;</a:t>
            </a:r>
            <a:r>
              <a:rPr lang="hu-HU" dirty="0" smtClean="0">
                <a:latin typeface="+mj-lt"/>
              </a:rPr>
              <a:t> – egy pontot jelöl, ahol a szöveget tördelni lehet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3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Image and multimedia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hu-HU" dirty="0" smtClean="0">
                <a:latin typeface="+mj-lt"/>
              </a:rPr>
              <a:t> – egy kép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hu-HU" dirty="0" smtClean="0">
                <a:latin typeface="+mj-lt"/>
              </a:rPr>
              <a:t> – szöveg, amely akkor jelenik meg, ha nem elérhető a kép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hu-HU" dirty="0" smtClean="0">
                <a:latin typeface="+mj-lt"/>
              </a:rPr>
              <a:t> – a kép URL-e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hu-HU" dirty="0" smtClean="0">
                <a:latin typeface="+mj-lt"/>
              </a:rPr>
              <a:t> – egy hang fájl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hu-HU" dirty="0" smtClean="0">
                <a:latin typeface="+mj-lt"/>
              </a:rPr>
              <a:t> – egy videó fájl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r>
              <a:rPr lang="hu-HU" dirty="0" smtClean="0">
                <a:latin typeface="+mj-lt"/>
              </a:rPr>
              <a:t> – egy másik HTML oldalt ágyaz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hu-HU" dirty="0" smtClean="0">
                <a:latin typeface="+mj-lt"/>
              </a:rPr>
              <a:t> – a oldal URL-je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hu-HU" dirty="0" smtClean="0">
                <a:latin typeface="+mj-lt"/>
              </a:rPr>
              <a:t> – egy beágyazott objektum</a:t>
            </a:r>
          </a:p>
        </p:txBody>
      </p:sp>
    </p:spTree>
    <p:extLst>
      <p:ext uri="{BB962C8B-B14F-4D97-AF65-F5344CB8AC3E}">
        <p14:creationId xmlns:p14="http://schemas.microsoft.com/office/powerpoint/2010/main" val="2991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Other objects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hu-HU" dirty="0" smtClean="0">
                <a:latin typeface="+mj-lt"/>
              </a:rPr>
              <a:t> </a:t>
            </a:r>
            <a:r>
              <a:rPr lang="hu-HU" dirty="0" smtClean="0">
                <a:latin typeface="+mj-lt"/>
              </a:rPr>
              <a:t>– </a:t>
            </a:r>
            <a:r>
              <a:rPr lang="hu-HU" dirty="0" smtClean="0">
                <a:latin typeface="+mj-lt"/>
              </a:rPr>
              <a:t>egy grafikai elem, melyenek tartalmát JavaScript segítségével adhatjuk meg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&lt;svg</a:t>
            </a:r>
            <a:r>
              <a:rPr lang="hu-HU" b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hu-HU" smtClean="0">
                <a:latin typeface="+mj-lt"/>
              </a:rPr>
              <a:t>– </a:t>
            </a:r>
            <a:r>
              <a:rPr lang="hu-HU" dirty="0" smtClean="0">
                <a:latin typeface="+mj-lt"/>
              </a:rPr>
              <a:t>egy elemet hoz létre melyen belül SVG-t (Scalable Vector Graphics) használhatunk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1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hu-HU" dirty="0" smtClean="0">
                <a:latin typeface="+mj-lt"/>
              </a:rPr>
              <a:t> – segítségével adatot küldhetünk a szervernek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ction</a:t>
            </a:r>
            <a:r>
              <a:rPr lang="hu-HU" dirty="0" smtClean="0">
                <a:latin typeface="+mj-lt"/>
              </a:rPr>
              <a:t> – az URI ahová az adatokat szeretnénk küldeni (kötelező)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hu-HU" dirty="0" smtClean="0">
                <a:latin typeface="+mj-lt"/>
              </a:rPr>
              <a:t> – hasonló, mint az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hu-HU" dirty="0" smtClean="0">
                <a:latin typeface="+mj-lt"/>
              </a:rPr>
              <a:t> tag esetében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ethod</a:t>
            </a:r>
            <a:r>
              <a:rPr lang="hu-HU" dirty="0" smtClean="0">
                <a:latin typeface="+mj-lt"/>
              </a:rPr>
              <a:t> – az adat küldés metódusa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hu-HU" dirty="0" smtClean="0">
                <a:latin typeface="+mj-lt"/>
              </a:rPr>
              <a:t> – publikus adatok küldésére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hu-HU" dirty="0" smtClean="0">
                <a:latin typeface="+mj-lt"/>
              </a:rPr>
              <a:t> – privát adatok küldésére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</a:t>
            </a:r>
            <a:r>
              <a:rPr lang="hu-HU" dirty="0" smtClean="0">
                <a:latin typeface="+mj-lt"/>
              </a:rPr>
              <a:t> – a form neve</a:t>
            </a:r>
          </a:p>
        </p:txBody>
      </p:sp>
    </p:spTree>
    <p:extLst>
      <p:ext uri="{BB962C8B-B14F-4D97-AF65-F5344CB8AC3E}">
        <p14:creationId xmlns:p14="http://schemas.microsoft.com/office/powerpoint/2010/main" val="39523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HTML – Hyper Text Markup Language</a:t>
            </a:r>
          </a:p>
          <a:p>
            <a:pPr algn="l"/>
            <a:r>
              <a:rPr lang="hu-HU" dirty="0" smtClean="0">
                <a:latin typeface="+mj-lt"/>
              </a:rPr>
              <a:t>SGML kiterjesztés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  <a:r>
              <a:rPr lang="hu-HU" dirty="0" smtClean="0">
                <a:latin typeface="+mj-lt"/>
              </a:rPr>
              <a:t> – egy beviteli mező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</a:t>
            </a:r>
            <a:r>
              <a:rPr lang="hu-HU" dirty="0" smtClean="0">
                <a:latin typeface="+mj-lt"/>
              </a:rPr>
              <a:t> – a beviteli mező típusa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hu-HU" dirty="0" smtClean="0">
                <a:latin typeface="+mj-lt"/>
              </a:rPr>
              <a:t>, stb.)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isabled</a:t>
            </a:r>
            <a:r>
              <a:rPr lang="hu-HU" dirty="0" smtClean="0">
                <a:latin typeface="+mj-lt"/>
              </a:rPr>
              <a:t> – a beviteli mező tiltva van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hecked</a:t>
            </a:r>
            <a:r>
              <a:rPr lang="hu-HU" dirty="0" smtClean="0">
                <a:latin typeface="+mj-lt"/>
              </a:rPr>
              <a:t> – be van-e pipálva a beviteli mező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hu-HU" dirty="0" smtClean="0">
                <a:latin typeface="+mj-lt"/>
              </a:rPr>
              <a:t>,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  <a:r>
              <a:rPr lang="hu-HU" dirty="0" smtClean="0">
                <a:latin typeface="+mj-lt"/>
              </a:rPr>
              <a:t> –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&lt;datalist&gt;</a:t>
            </a:r>
            <a:r>
              <a:rPr lang="hu-HU" dirty="0" smtClean="0">
                <a:latin typeface="+mj-lt"/>
              </a:rPr>
              <a:t> elemeit használja fel, melynek id-jára hivatkozik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laceholder</a:t>
            </a:r>
            <a:r>
              <a:rPr lang="hu-HU" dirty="0" smtClean="0">
                <a:latin typeface="+mj-lt"/>
              </a:rPr>
              <a:t> – helykitöltő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equired</a:t>
            </a:r>
            <a:r>
              <a:rPr lang="hu-HU" dirty="0" smtClean="0">
                <a:latin typeface="+mj-lt"/>
              </a:rPr>
              <a:t> – kötelező-e a beviteli mező kitöltése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</a:t>
            </a:r>
            <a:r>
              <a:rPr lang="hu-HU" dirty="0" smtClean="0">
                <a:latin typeface="+mj-lt"/>
              </a:rPr>
              <a:t> – a kezdő érték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  <a:r>
              <a:rPr lang="hu-HU" dirty="0" smtClean="0">
                <a:latin typeface="+mj-lt"/>
              </a:rPr>
              <a:t> – annak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hu-HU" dirty="0" smtClean="0">
                <a:latin typeface="+mj-lt"/>
              </a:rPr>
              <a:t> tagnek az id-ja, amelyhez tartozik a beviteli mező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attern</a:t>
            </a:r>
            <a:r>
              <a:rPr lang="hu-HU" dirty="0" smtClean="0">
                <a:latin typeface="+mj-lt"/>
              </a:rPr>
              <a:t> – egy regex, mely validája a beviteli mező tartalmát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eadonly</a:t>
            </a:r>
            <a:r>
              <a:rPr lang="hu-HU" dirty="0" smtClean="0">
                <a:latin typeface="+mj-lt"/>
              </a:rPr>
              <a:t> – a beviteli mező tartalmát csak olvasni lehet</a:t>
            </a:r>
          </a:p>
        </p:txBody>
      </p:sp>
    </p:spTree>
    <p:extLst>
      <p:ext uri="{BB962C8B-B14F-4D97-AF65-F5344CB8AC3E}">
        <p14:creationId xmlns:p14="http://schemas.microsoft.com/office/powerpoint/2010/main" val="4480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&lt;textarea&gt;</a:t>
            </a:r>
            <a:r>
              <a:rPr lang="hu-HU" dirty="0" smtClean="0">
                <a:latin typeface="+mj-lt"/>
              </a:rPr>
              <a:t> – terjedelmesebb szöveg bevitelére alkalmazzuk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isabled</a:t>
            </a:r>
            <a:r>
              <a:rPr lang="hu-HU" dirty="0" smtClean="0">
                <a:latin typeface="+mj-lt"/>
              </a:rPr>
              <a:t> – az elem letitltása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</a:t>
            </a:r>
            <a:r>
              <a:rPr lang="hu-HU" dirty="0" smtClean="0">
                <a:latin typeface="+mj-lt"/>
              </a:rPr>
              <a:t> – az elem neve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  <a:r>
              <a:rPr lang="hu-HU" dirty="0" smtClean="0">
                <a:latin typeface="+mj-lt"/>
              </a:rPr>
              <a:t> – melyik &lt;form&gt; taghez tartozik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eadonly</a:t>
            </a:r>
            <a:r>
              <a:rPr lang="hu-HU" dirty="0" smtClean="0">
                <a:latin typeface="+mj-lt"/>
              </a:rPr>
              <a:t> – az elem csak olvasható-e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ows</a:t>
            </a:r>
            <a:r>
              <a:rPr lang="hu-HU" dirty="0" smtClean="0">
                <a:latin typeface="+mj-lt"/>
              </a:rPr>
              <a:t> – a sorok száma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inlength</a:t>
            </a:r>
            <a:r>
              <a:rPr lang="hu-HU" dirty="0" smtClean="0">
                <a:latin typeface="+mj-lt"/>
              </a:rPr>
              <a:t> – minimális hossz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axlength</a:t>
            </a:r>
            <a:r>
              <a:rPr lang="hu-HU" dirty="0" smtClean="0">
                <a:latin typeface="+mj-lt"/>
              </a:rPr>
              <a:t> – maximális hossz</a:t>
            </a:r>
          </a:p>
        </p:txBody>
      </p:sp>
    </p:spTree>
    <p:extLst>
      <p:ext uri="{BB962C8B-B14F-4D97-AF65-F5344CB8AC3E}">
        <p14:creationId xmlns:p14="http://schemas.microsoft.com/office/powerpoint/2010/main" val="11967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</a:t>
            </a:r>
            <a:r>
              <a:rPr lang="hu-HU" dirty="0" smtClean="0">
                <a:latin typeface="+mj-lt"/>
              </a:rPr>
              <a:t> – egy lista, melyből kiválaszthatunk egy értéket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  <a:r>
              <a:rPr lang="hu-HU" dirty="0" smtClean="0">
                <a:latin typeface="+mj-lt"/>
              </a:rPr>
              <a:t> –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hu-HU" dirty="0" smtClean="0">
                <a:latin typeface="+mj-lt"/>
              </a:rPr>
              <a:t> id-ja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isabled</a:t>
            </a:r>
            <a:r>
              <a:rPr lang="hu-HU" dirty="0" smtClean="0">
                <a:latin typeface="+mj-lt"/>
              </a:rPr>
              <a:t> – le van-e tilitva az elem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equired</a:t>
            </a:r>
            <a:r>
              <a:rPr lang="hu-HU" dirty="0" smtClean="0">
                <a:latin typeface="+mj-lt"/>
              </a:rPr>
              <a:t> – kötlező-e kitölteni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ultiple</a:t>
            </a:r>
            <a:r>
              <a:rPr lang="hu-HU" dirty="0" smtClean="0">
                <a:latin typeface="+mj-lt"/>
              </a:rPr>
              <a:t> – több értéket is kiválaszhatunk-e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elected</a:t>
            </a:r>
            <a:r>
              <a:rPr lang="hu-HU" dirty="0" smtClean="0">
                <a:latin typeface="+mj-lt"/>
              </a:rPr>
              <a:t> – a kezdeti kiválasztott érték</a:t>
            </a:r>
          </a:p>
        </p:txBody>
      </p:sp>
    </p:spTree>
    <p:extLst>
      <p:ext uri="{BB962C8B-B14F-4D97-AF65-F5344CB8AC3E}">
        <p14:creationId xmlns:p14="http://schemas.microsoft.com/office/powerpoint/2010/main" val="2413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</a:t>
            </a:r>
            <a:r>
              <a:rPr lang="hu-HU" dirty="0">
                <a:latin typeface="+mj-lt"/>
              </a:rPr>
              <a:t> – listaelem (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</a:t>
            </a:r>
            <a:r>
              <a:rPr lang="hu-HU" dirty="0"/>
              <a:t> </a:t>
            </a:r>
            <a:r>
              <a:rPr lang="hu-HU" dirty="0">
                <a:latin typeface="+mj-lt"/>
              </a:rPr>
              <a:t>és</a:t>
            </a:r>
            <a:r>
              <a:rPr lang="hu-HU" dirty="0"/>
              <a:t>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&lt;datalist&gt;</a:t>
            </a:r>
            <a:r>
              <a:rPr lang="hu-HU" dirty="0">
                <a:latin typeface="+mj-lt"/>
              </a:rPr>
              <a:t> elemeken belül)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u-HU" dirty="0"/>
              <a:t> </a:t>
            </a:r>
            <a:r>
              <a:rPr lang="hu-HU" dirty="0">
                <a:latin typeface="+mj-lt"/>
              </a:rPr>
              <a:t>– a listaelem értéke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hu-HU" dirty="0"/>
              <a:t> </a:t>
            </a:r>
            <a:r>
              <a:rPr lang="hu-HU" dirty="0">
                <a:latin typeface="+mj-lt"/>
              </a:rPr>
              <a:t>– le van-e tiltva a listaelem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&lt;optgroup&gt;</a:t>
            </a:r>
            <a:r>
              <a:rPr lang="hu-HU" dirty="0" smtClean="0">
                <a:latin typeface="+mj-lt"/>
              </a:rPr>
              <a:t> – listacsoportokat hoz létre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abel</a:t>
            </a:r>
            <a:r>
              <a:rPr lang="hu-HU" dirty="0" smtClean="0">
                <a:latin typeface="+mj-lt"/>
              </a:rPr>
              <a:t> – a listacsoport neve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isabled</a:t>
            </a:r>
            <a:r>
              <a:rPr lang="hu-HU" dirty="0" smtClean="0">
                <a:latin typeface="+mj-lt"/>
              </a:rPr>
              <a:t> – le van-e tiltva az elem</a:t>
            </a:r>
          </a:p>
        </p:txBody>
      </p:sp>
    </p:spTree>
    <p:extLst>
      <p:ext uri="{BB962C8B-B14F-4D97-AF65-F5344CB8AC3E}">
        <p14:creationId xmlns:p14="http://schemas.microsoft.com/office/powerpoint/2010/main" val="17010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  <a:r>
              <a:rPr lang="hu-HU" dirty="0" smtClean="0">
                <a:latin typeface="+mj-lt"/>
              </a:rPr>
              <a:t> – egy beviteli mezőhöz tartozó név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hu-HU" dirty="0" smtClean="0">
                <a:latin typeface="+mj-lt"/>
              </a:rPr>
              <a:t> – annak beviteli mezőnek id-ja amelyhez tartozik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&lt;fieldset&gt;</a:t>
            </a:r>
            <a:r>
              <a:rPr lang="hu-HU" dirty="0" smtClean="0">
                <a:latin typeface="+mj-lt"/>
              </a:rPr>
              <a:t> – a beviteli mezők csoportja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isbled</a:t>
            </a:r>
            <a:r>
              <a:rPr lang="hu-HU" dirty="0" smtClean="0">
                <a:latin typeface="+mj-lt"/>
              </a:rPr>
              <a:t> – le van-e tiltva az elem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  <a:r>
              <a:rPr lang="hu-HU" dirty="0" smtClean="0">
                <a:latin typeface="+mj-lt"/>
              </a:rPr>
              <a:t> – annak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hu-HU" dirty="0" smtClean="0">
                <a:latin typeface="+mj-lt"/>
              </a:rPr>
              <a:t> tagnek az id-ja, amelyhez tartozik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</a:t>
            </a:r>
            <a:r>
              <a:rPr lang="hu-HU" dirty="0" smtClean="0">
                <a:latin typeface="+mj-lt"/>
              </a:rPr>
              <a:t> – az elem neve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hu-HU" dirty="0" smtClean="0">
                <a:latin typeface="+mj-lt"/>
              </a:rPr>
              <a:t> – egy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&lt;fieldset&gt;</a:t>
            </a:r>
            <a:r>
              <a:rPr lang="hu-HU" dirty="0" smtClean="0">
                <a:latin typeface="+mj-lt"/>
              </a:rPr>
              <a:t> taghez tartozó név</a:t>
            </a:r>
          </a:p>
        </p:txBody>
      </p:sp>
    </p:spTree>
    <p:extLst>
      <p:ext uri="{BB962C8B-B14F-4D97-AF65-F5344CB8AC3E}">
        <p14:creationId xmlns:p14="http://schemas.microsoft.com/office/powerpoint/2010/main" val="8057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Demercating edits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hu-HU" dirty="0" smtClean="0">
                <a:latin typeface="+mj-lt"/>
              </a:rPr>
              <a:t> – a kijelölt szöveg törölve lett a dokumentumból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</a:t>
            </a:r>
            <a:r>
              <a:rPr lang="hu-HU" dirty="0" smtClean="0">
                <a:latin typeface="+mj-lt"/>
              </a:rPr>
              <a:t> – a kijelölt szöveg hozzá lett adva a dokumentumhoz</a:t>
            </a:r>
          </a:p>
        </p:txBody>
      </p:sp>
    </p:spTree>
    <p:extLst>
      <p:ext uri="{BB962C8B-B14F-4D97-AF65-F5344CB8AC3E}">
        <p14:creationId xmlns:p14="http://schemas.microsoft.com/office/powerpoint/2010/main" val="1819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Interactive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  <a:r>
              <a:rPr lang="hu-HU" dirty="0" smtClean="0">
                <a:latin typeface="+mj-lt"/>
              </a:rPr>
              <a:t> – egy összezárható elemet hoz létre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</a:t>
            </a:r>
            <a:r>
              <a:rPr lang="hu-HU" dirty="0" smtClean="0">
                <a:latin typeface="+mj-lt"/>
              </a:rPr>
              <a:t> – az oldal létrejöttekor nyitva van-e a blokk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&lt;summary&gt;</a:t>
            </a:r>
            <a:r>
              <a:rPr lang="hu-HU" dirty="0" smtClean="0">
                <a:latin typeface="+mj-lt"/>
              </a:rPr>
              <a:t> –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&lt;details&gt;</a:t>
            </a:r>
            <a:r>
              <a:rPr lang="hu-HU" dirty="0" smtClean="0">
                <a:latin typeface="+mj-lt"/>
              </a:rPr>
              <a:t> taghez tartozó szöveg, ha össze van zárva</a:t>
            </a:r>
          </a:p>
        </p:txBody>
      </p:sp>
    </p:spTree>
    <p:extLst>
      <p:ext uri="{BB962C8B-B14F-4D97-AF65-F5344CB8AC3E}">
        <p14:creationId xmlns:p14="http://schemas.microsoft.com/office/powerpoint/2010/main" val="31931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Global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ria-*</a:t>
            </a:r>
            <a:r>
              <a:rPr lang="hu-HU" dirty="0" smtClean="0">
                <a:latin typeface="+mj-lt"/>
              </a:rPr>
              <a:t> – logikai összekötéseket ad meg a többi elemmel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hu-HU" dirty="0" smtClean="0">
                <a:latin typeface="+mj-lt"/>
              </a:rPr>
              <a:t> – nem látható logikai leírása/meghatározása az elemnek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u-HU" dirty="0" smtClean="0">
                <a:latin typeface="+mj-lt"/>
              </a:rPr>
              <a:t> – az elem id-ja (#)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hu-HU" dirty="0" smtClean="0">
                <a:latin typeface="+mj-lt"/>
              </a:rPr>
              <a:t> – az elem class-a (.)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ata-*</a:t>
            </a:r>
            <a:r>
              <a:rPr lang="hu-HU" dirty="0" smtClean="0">
                <a:latin typeface="+mj-lt"/>
              </a:rPr>
              <a:t> – adat hozzárendelése az elemhez, amelyet javascripttel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[elem].dataset.*</a:t>
            </a:r>
            <a:r>
              <a:rPr lang="hu-HU" dirty="0" smtClean="0">
                <a:latin typeface="+mj-lt"/>
              </a:rPr>
              <a:t> útvonalon érhetünk el</a:t>
            </a:r>
          </a:p>
        </p:txBody>
      </p:sp>
    </p:spTree>
    <p:extLst>
      <p:ext uri="{BB962C8B-B14F-4D97-AF65-F5344CB8AC3E}">
        <p14:creationId xmlns:p14="http://schemas.microsoft.com/office/powerpoint/2010/main" val="5891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Global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&lt;tabindex&gt;</a:t>
            </a:r>
            <a:r>
              <a:rPr lang="hu-HU" dirty="0" smtClean="0">
                <a:latin typeface="+mj-lt"/>
              </a:rPr>
              <a:t> – az elem hogyan fókuszálható a billentyűzet segítségével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n</a:t>
            </a:r>
            <a:r>
              <a:rPr lang="hu-HU" dirty="0" smtClean="0">
                <a:latin typeface="+mj-lt"/>
              </a:rPr>
              <a:t>egatív szám – az elem billentyűzettel nem fókuszálható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0 – a böngésző határozza meg, hogy hányadikként fog fókuszálódni az elem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p</a:t>
            </a:r>
            <a:r>
              <a:rPr lang="hu-HU" dirty="0" smtClean="0">
                <a:latin typeface="+mj-lt"/>
              </a:rPr>
              <a:t>ozitív szám – a megadott szám lesz a sorrendje az elemnek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hu-HU" dirty="0" smtClean="0">
                <a:latin typeface="+mj-lt"/>
              </a:rPr>
              <a:t> – ez a szöveg jelenik meg, ha az elem felé visszük az egérkurzort</a:t>
            </a:r>
          </a:p>
        </p:txBody>
      </p:sp>
    </p:spTree>
    <p:extLst>
      <p:ext uri="{BB962C8B-B14F-4D97-AF65-F5344CB8AC3E}">
        <p14:creationId xmlns:p14="http://schemas.microsoft.com/office/powerpoint/2010/main" val="23277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Global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hu-HU" dirty="0" smtClean="0">
                <a:latin typeface="+mj-lt"/>
              </a:rPr>
              <a:t> – mikor rákattintunk az elemre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onmouseenter</a:t>
            </a:r>
            <a:r>
              <a:rPr lang="hu-HU" dirty="0" smtClean="0">
                <a:latin typeface="+mj-lt"/>
              </a:rPr>
              <a:t> – mikor az egérkurzor az elem fölé ér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onmouseleave</a:t>
            </a:r>
            <a:r>
              <a:rPr lang="hu-HU" dirty="0" smtClean="0">
                <a:latin typeface="+mj-lt"/>
              </a:rPr>
              <a:t> – mikor az egérkurzor elhagyja az elemet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onscroll</a:t>
            </a:r>
            <a:r>
              <a:rPr lang="hu-HU" dirty="0" smtClean="0">
                <a:latin typeface="+mj-lt"/>
              </a:rPr>
              <a:t> – mikor görgetünk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onfocus</a:t>
            </a:r>
            <a:r>
              <a:rPr lang="hu-HU" dirty="0" smtClean="0">
                <a:latin typeface="+mj-lt"/>
              </a:rPr>
              <a:t> – mikor az elem fókuszálva lesz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onblur</a:t>
            </a:r>
            <a:r>
              <a:rPr lang="hu-HU" dirty="0" smtClean="0">
                <a:latin typeface="+mj-lt"/>
              </a:rPr>
              <a:t> – mikor az elemről lekerül a fókusz</a:t>
            </a:r>
          </a:p>
        </p:txBody>
      </p:sp>
    </p:spTree>
    <p:extLst>
      <p:ext uri="{BB962C8B-B14F-4D97-AF65-F5344CB8AC3E}">
        <p14:creationId xmlns:p14="http://schemas.microsoft.com/office/powerpoint/2010/main" val="42417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HTML felépítése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+mj-lt"/>
              </a:rPr>
              <a:t>Dokumentum típus definíció (DTD)</a:t>
            </a:r>
            <a:br>
              <a:rPr lang="hu-HU" dirty="0">
                <a:latin typeface="+mj-lt"/>
              </a:rPr>
            </a:br>
            <a:r>
              <a:rPr lang="hu-HU" dirty="0" smtClean="0">
                <a:latin typeface="+mj-lt"/>
              </a:rPr>
              <a:t>például: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hu-HU" dirty="0">
                <a:latin typeface="+mj-lt"/>
              </a:rPr>
              <a:t> – technikai és dokumentációs adatokat tartalmaz, amelyeket </a:t>
            </a:r>
            <a:r>
              <a:rPr lang="hu-HU" dirty="0" smtClean="0">
                <a:latin typeface="+mj-lt"/>
              </a:rPr>
              <a:t>a </a:t>
            </a:r>
            <a:r>
              <a:rPr lang="hu-HU" dirty="0">
                <a:latin typeface="+mj-lt"/>
              </a:rPr>
              <a:t>böngésző nem jelenít </a:t>
            </a:r>
            <a:r>
              <a:rPr lang="hu-HU" dirty="0" smtClean="0">
                <a:latin typeface="+mj-lt"/>
              </a:rPr>
              <a:t>meg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hu-HU" dirty="0">
                <a:latin typeface="+mj-lt"/>
              </a:rPr>
              <a:t> – </a:t>
            </a:r>
            <a:r>
              <a:rPr lang="hu-HU" dirty="0" smtClean="0">
                <a:latin typeface="+mj-lt"/>
              </a:rPr>
              <a:t>a megjelenítendő információkat tartalmazza</a:t>
            </a:r>
          </a:p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hu-HU" dirty="0" smtClean="0">
                <a:latin typeface="+mj-lt"/>
              </a:rPr>
              <a:t>és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 </a:t>
            </a:r>
            <a:r>
              <a:rPr lang="hu-HU" dirty="0" smtClean="0">
                <a:latin typeface="+mj-lt"/>
              </a:rPr>
              <a:t>tagek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 </a:t>
            </a:r>
            <a:r>
              <a:rPr lang="hu-HU" dirty="0" smtClean="0">
                <a:latin typeface="+mj-lt"/>
              </a:rPr>
              <a:t>tagen belül helyezkednek el.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DOM (Document Object Model)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HTML és DOM nem ugyanaz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Oldal betöltésekor jön létre</a:t>
            </a:r>
            <a:endParaRPr lang="hu-HU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Fastruktúrát használ (root, head, body)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Javascript módosíthatja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HTMLElement</a:t>
            </a:r>
          </a:p>
        </p:txBody>
      </p:sp>
    </p:spTree>
    <p:extLst>
      <p:ext uri="{BB962C8B-B14F-4D97-AF65-F5344CB8AC3E}">
        <p14:creationId xmlns:p14="http://schemas.microsoft.com/office/powerpoint/2010/main" val="40568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Linkek</a:t>
            </a:r>
          </a:p>
          <a:p>
            <a:pPr algn="l"/>
            <a:r>
              <a:rPr lang="hu-HU">
                <a:latin typeface="+mj-lt"/>
                <a:hlinkClick r:id="rId2"/>
              </a:rPr>
              <a:t>https://dev.w3.org/html5/html-author/charref</a:t>
            </a:r>
          </a:p>
          <a:p>
            <a:pPr algn="l"/>
            <a:r>
              <a:rPr lang="hu-HU" dirty="0" smtClean="0">
                <a:latin typeface="+mj-lt"/>
                <a:hlinkClick r:id="rId2"/>
              </a:rPr>
              <a:t>https</a:t>
            </a:r>
            <a:r>
              <a:rPr lang="hu-HU" dirty="0">
                <a:latin typeface="+mj-lt"/>
                <a:hlinkClick r:id="rId2"/>
              </a:rPr>
              <a:t>://</a:t>
            </a:r>
            <a:r>
              <a:rPr lang="hu-HU" dirty="0" smtClean="0">
                <a:latin typeface="+mj-lt"/>
                <a:hlinkClick r:id="rId2"/>
              </a:rPr>
              <a:t>developer.mozilla.org/en-US/docs/Web/HTML/Element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0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958654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Hadas Tamás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tamas.hadas@surveysampling.com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Tagek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Felépítése: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Név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Attribútumok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Fajtái: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Strukturális – megadja a szöveg célját (például: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Prezentációs – megadja, hogy hogyan nézzen ki a szöveg (például: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Hypertext – ezekkel kapcsolat létersíthető a dokumentum egyes elemeivel, vagy más dokumentumokkal (például: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Eszköz – beviteli mezők (például: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8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Head tartalma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hu-HU" dirty="0" smtClean="0">
                <a:latin typeface="+mj-lt"/>
              </a:rPr>
              <a:t> – megadja a dokumentum címét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hu-HU" dirty="0" smtClean="0">
                <a:latin typeface="+mj-lt"/>
              </a:rPr>
              <a:t> – itt adható meg a stílus definíció a dokumentumhoz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</a:t>
            </a:r>
            <a:r>
              <a:rPr lang="hu-HU" dirty="0" smtClean="0">
                <a:latin typeface="+mj-lt"/>
              </a:rPr>
              <a:t> – a stílusdefiníció típusa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text/css</a:t>
            </a:r>
            <a:r>
              <a:rPr lang="hu-HU" dirty="0" smtClean="0"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hu-HU" dirty="0" smtClean="0">
                <a:latin typeface="+mj-lt"/>
              </a:rPr>
              <a:t> – itt adható meg egy kliens oldali szkript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</a:t>
            </a:r>
            <a:r>
              <a:rPr lang="hu-HU" dirty="0" smtClean="0">
                <a:latin typeface="+mj-lt"/>
              </a:rPr>
              <a:t> – a script típusa (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text/javascript</a:t>
            </a:r>
            <a:r>
              <a:rPr lang="hu-HU" dirty="0" smtClean="0">
                <a:latin typeface="+mj-lt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hu-HU" dirty="0" smtClean="0">
                <a:latin typeface="+mj-lt"/>
              </a:rPr>
              <a:t> – a scriptfájl elérési útvonala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&lt;link&gt;</a:t>
            </a:r>
            <a:r>
              <a:rPr lang="hu-HU" dirty="0" smtClean="0">
                <a:latin typeface="+mj-lt"/>
              </a:rPr>
              <a:t> – egy külső fájlt érhetünk el vele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hu-HU" dirty="0" smtClean="0">
                <a:latin typeface="+mj-lt"/>
              </a:rPr>
              <a:t> – külső fájl elérési útvonala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hu-HU" dirty="0" smtClean="0">
                <a:latin typeface="+mj-lt"/>
              </a:rPr>
              <a:t> – a fájl kapcsolata a dokumentummal (stylesheet)</a:t>
            </a:r>
          </a:p>
        </p:txBody>
      </p:sp>
    </p:spTree>
    <p:extLst>
      <p:ext uri="{BB962C8B-B14F-4D97-AF65-F5344CB8AC3E}">
        <p14:creationId xmlns:p14="http://schemas.microsoft.com/office/powerpoint/2010/main" val="38689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meta tag</a:t>
            </a:r>
          </a:p>
          <a:p>
            <a:pPr algn="l"/>
            <a:r>
              <a:rPr lang="hu-HU" dirty="0" smtClean="0">
                <a:latin typeface="+mj-lt"/>
              </a:rPr>
              <a:t>Metaadatokat adhatunk meg vele.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</a:t>
            </a: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charset="UTF-8"&gt; </a:t>
            </a:r>
            <a:r>
              <a:rPr lang="hu-HU" dirty="0">
                <a:latin typeface="+mj-lt"/>
              </a:rPr>
              <a:t>– megadja </a:t>
            </a:r>
            <a:r>
              <a:rPr lang="hu-HU" dirty="0" smtClean="0">
                <a:latin typeface="+mj-lt"/>
              </a:rPr>
              <a:t>a dokumentum kódolását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name="description" content="leiras"&gt; </a:t>
            </a:r>
            <a:r>
              <a:rPr lang="hu-HU" dirty="0">
                <a:latin typeface="+mj-lt"/>
              </a:rPr>
              <a:t>– a </a:t>
            </a:r>
            <a:r>
              <a:rPr lang="hu-HU" dirty="0" smtClean="0">
                <a:latin typeface="+mj-lt"/>
              </a:rPr>
              <a:t>dokumentum rövid leírása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content="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dirty="0">
                <a:latin typeface="+mj-lt"/>
              </a:rPr>
              <a:t>– </a:t>
            </a:r>
            <a:r>
              <a:rPr lang="hu-HU" dirty="0" smtClean="0">
                <a:latin typeface="+mj-lt"/>
              </a:rPr>
              <a:t>a készítő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keywords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content="</a:t>
            </a: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word1, word2</a:t>
            </a:r>
            <a:r>
              <a:rPr lang="fr-F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dirty="0" smtClean="0">
                <a:latin typeface="+mj-lt"/>
              </a:rPr>
              <a:t>–</a:t>
            </a:r>
            <a:r>
              <a:rPr lang="hu-HU" dirty="0" smtClean="0">
                <a:latin typeface="+mj-lt"/>
              </a:rPr>
              <a:t> keresőszavak, melyek segítenek a keresőmotoroknak</a:t>
            </a:r>
          </a:p>
          <a:p>
            <a:pPr algn="l"/>
            <a:r>
              <a:rPr lang="hu-HU" dirty="0">
                <a:latin typeface="+mj-lt"/>
                <a:hlinkClick r:id="rId3"/>
              </a:rPr>
              <a:t>https://</a:t>
            </a:r>
            <a:r>
              <a:rPr lang="hu-HU" dirty="0" smtClean="0">
                <a:latin typeface="+mj-lt"/>
                <a:hlinkClick r:id="rId3"/>
              </a:rPr>
              <a:t>gist.github.com/kevinSuttle/1997924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79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Content sectioning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 </a:t>
            </a:r>
            <a:r>
              <a:rPr lang="hu-HU" dirty="0">
                <a:latin typeface="+mj-lt"/>
              </a:rPr>
              <a:t>– általános szekció a </a:t>
            </a:r>
            <a:r>
              <a:rPr lang="hu-HU" dirty="0" smtClean="0">
                <a:latin typeface="+mj-lt"/>
              </a:rPr>
              <a:t>dokumentumban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 </a:t>
            </a:r>
            <a:r>
              <a:rPr lang="hu-HU" dirty="0" smtClean="0">
                <a:latin typeface="+mj-lt"/>
              </a:rPr>
              <a:t>– lábjegyzet egy szekcióhoz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 </a:t>
            </a:r>
            <a:r>
              <a:rPr lang="hu-HU" dirty="0" smtClean="0">
                <a:latin typeface="+mj-lt"/>
              </a:rPr>
              <a:t>– fejléc egy szekcióhoz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hu-HU" dirty="0">
                <a:latin typeface="+mj-lt"/>
              </a:rPr>
              <a:t>, ..., </a:t>
            </a: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 </a:t>
            </a:r>
            <a:r>
              <a:rPr lang="hu-HU" dirty="0" smtClean="0">
                <a:latin typeface="+mj-lt"/>
              </a:rPr>
              <a:t>– címsor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</a:t>
            </a:r>
            <a:r>
              <a:rPr lang="hu-H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hu-HU" dirty="0" smtClean="0">
                <a:latin typeface="+mj-lt"/>
              </a:rPr>
              <a:t>– navigáiós elem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79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Text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hu-HU" dirty="0" smtClean="0">
                <a:latin typeface="+mj-lt"/>
              </a:rPr>
              <a:t>– blokkosításra szolgáló elem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&lt;hr&gt; </a:t>
            </a:r>
            <a:r>
              <a:rPr lang="hu-HU" dirty="0" smtClean="0">
                <a:latin typeface="+mj-lt"/>
              </a:rPr>
              <a:t>– egy vízszintes elválasztó vonal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</a:t>
            </a:r>
            <a:r>
              <a:rPr lang="hu-HU" dirty="0" smtClean="0">
                <a:latin typeface="+mj-lt"/>
              </a:rPr>
              <a:t>– paragrafust reprezentál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&lt;pre&gt; </a:t>
            </a:r>
            <a:r>
              <a:rPr lang="hu-HU" dirty="0" smtClean="0">
                <a:latin typeface="+mj-lt"/>
              </a:rPr>
              <a:t>– monoscope formázást alkalmazó blokk (például kódrészlet)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 </a:t>
            </a:r>
            <a:r>
              <a:rPr lang="hu-HU" dirty="0" smtClean="0">
                <a:latin typeface="+mj-lt"/>
              </a:rPr>
              <a:t>– kifejezések listája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&lt;dt&gt; </a:t>
            </a:r>
            <a:r>
              <a:rPr lang="hu-HU" dirty="0" smtClean="0">
                <a:latin typeface="+mj-lt"/>
              </a:rPr>
              <a:t>– kifejezés címe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&lt;dd&gt; </a:t>
            </a:r>
            <a:r>
              <a:rPr lang="hu-HU" dirty="0" smtClean="0">
                <a:latin typeface="+mj-lt"/>
              </a:rPr>
              <a:t>– kifejezés leírása</a:t>
            </a:r>
          </a:p>
        </p:txBody>
      </p:sp>
    </p:spTree>
    <p:extLst>
      <p:ext uri="{BB962C8B-B14F-4D97-AF65-F5344CB8AC3E}">
        <p14:creationId xmlns:p14="http://schemas.microsoft.com/office/powerpoint/2010/main" val="25911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234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HTML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9527" y="858795"/>
            <a:ext cx="8970331" cy="4067768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Text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&lt;figure&gt; </a:t>
            </a:r>
            <a:r>
              <a:rPr lang="hu-HU" dirty="0" smtClean="0">
                <a:latin typeface="+mj-lt"/>
              </a:rPr>
              <a:t>– felirattal rendelkező elem (képek, gráfok, stb)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&lt;figcaption&gt; </a:t>
            </a:r>
            <a:r>
              <a:rPr lang="hu-HU" dirty="0" smtClean="0">
                <a:latin typeface="+mj-lt"/>
              </a:rPr>
              <a:t>– a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&lt;figure&gt; </a:t>
            </a:r>
            <a:r>
              <a:rPr lang="hu-HU" dirty="0" smtClean="0">
                <a:latin typeface="+mj-lt"/>
              </a:rPr>
              <a:t>felirata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5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1516</Words>
  <Application>Microsoft Office PowerPoint</Application>
  <PresentationFormat>On-screen Show (16:9)</PresentationFormat>
  <Paragraphs>243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Office-téma</vt:lpstr>
      <vt:lpstr>PowerPoint Presentation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Tamas Hadas</cp:lastModifiedBy>
  <cp:revision>61</cp:revision>
  <dcterms:created xsi:type="dcterms:W3CDTF">2015-01-25T18:30:45Z</dcterms:created>
  <dcterms:modified xsi:type="dcterms:W3CDTF">2016-10-24T06:52:20Z</dcterms:modified>
</cp:coreProperties>
</file>