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7" r:id="rId2"/>
    <p:sldId id="265" r:id="rId3"/>
    <p:sldId id="256" r:id="rId4"/>
    <p:sldId id="263" r:id="rId5"/>
    <p:sldId id="262" r:id="rId6"/>
    <p:sldId id="264" r:id="rId7"/>
    <p:sldId id="259" r:id="rId8"/>
    <p:sldId id="260" r:id="rId9"/>
    <p:sldId id="269" r:id="rId10"/>
    <p:sldId id="268" r:id="rId11"/>
    <p:sldId id="267" r:id="rId12"/>
    <p:sldId id="297" r:id="rId13"/>
    <p:sldId id="300" r:id="rId14"/>
    <p:sldId id="298" r:id="rId15"/>
    <p:sldId id="299" r:id="rId16"/>
    <p:sldId id="266" r:id="rId17"/>
    <p:sldId id="276" r:id="rId18"/>
    <p:sldId id="275" r:id="rId19"/>
    <p:sldId id="274" r:id="rId20"/>
    <p:sldId id="273" r:id="rId21"/>
    <p:sldId id="271" r:id="rId22"/>
    <p:sldId id="277" r:id="rId23"/>
    <p:sldId id="281" r:id="rId24"/>
    <p:sldId id="280" r:id="rId25"/>
    <p:sldId id="279" r:id="rId26"/>
    <p:sldId id="283" r:id="rId27"/>
    <p:sldId id="278" r:id="rId28"/>
    <p:sldId id="282" r:id="rId29"/>
    <p:sldId id="288" r:id="rId30"/>
    <p:sldId id="284" r:id="rId31"/>
    <p:sldId id="285" r:id="rId32"/>
    <p:sldId id="286" r:id="rId33"/>
    <p:sldId id="287" r:id="rId34"/>
    <p:sldId id="272" r:id="rId35"/>
    <p:sldId id="289" r:id="rId36"/>
    <p:sldId id="296" r:id="rId37"/>
    <p:sldId id="295" r:id="rId38"/>
    <p:sldId id="301" r:id="rId39"/>
    <p:sldId id="302" r:id="rId40"/>
    <p:sldId id="303" r:id="rId41"/>
    <p:sldId id="291" r:id="rId42"/>
    <p:sldId id="292" r:id="rId43"/>
    <p:sldId id="293" r:id="rId44"/>
    <p:sldId id="294" r:id="rId45"/>
    <p:sldId id="261" r:id="rId46"/>
    <p:sldId id="258" r:id="rId47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6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6BDAB-3315-4530-91B4-6CA24268521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69993-10C1-449D-82B4-761DEF755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propertyk kiértékelése sorrendben történik,</a:t>
            </a:r>
            <a:r>
              <a:rPr lang="hu-HU" baseline="0" dirty="0" smtClean="0"/>
              <a:t> így ha több olyan property van, ami ugyanazt a módosítást hajtja végre, akkor mindig az utolsó értelmezhető fog kiértékelődni.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69993-10C1-449D-82B4-761DEF7556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4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Minél</a:t>
            </a:r>
            <a:r>
              <a:rPr lang="hu-HU" baseline="0" dirty="0" smtClean="0"/>
              <a:t> pontosabb egy selector annál...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69993-10C1-449D-82B4-761DEF7556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id &gt; class &gt; 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69993-10C1-449D-82B4-761DEF7556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0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69993-10C1-449D-82B4-761DEF7556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96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Több kép is lehet, lehet fallback szín, az meg ott egy URI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69993-10C1-449D-82B4-761DEF7556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6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69993-10C1-449D-82B4-761DEF7556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9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align-content: space-between;</a:t>
            </a:r>
          </a:p>
          <a:p>
            <a:r>
              <a:rPr lang="en-US" dirty="0" smtClean="0"/>
              <a:t>flex-flow: column-reverse wrap-reverse;</a:t>
            </a:r>
          </a:p>
          <a:p>
            <a:r>
              <a:rPr lang="en-US" dirty="0" smtClean="0"/>
              <a:t>justify-content: center;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69993-10C1-449D-82B4-761DEF7556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0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2016.10.30.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portal.com/css-gradient-generato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flexboxfroggy.com/#h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nthmaster.com/" TargetMode="External"/><Relationship Id="rId2" Type="http://schemas.openxmlformats.org/officeDocument/2006/relationships/hyperlink" Target="https://css-trick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ssportal.com/css-gradient-generator/" TargetMode="External"/><Relationship Id="rId5" Type="http://schemas.openxmlformats.org/officeDocument/2006/relationships/hyperlink" Target="http://www.w3schools.com/css/default.asp" TargetMode="External"/><Relationship Id="rId4" Type="http://schemas.openxmlformats.org/officeDocument/2006/relationships/hyperlink" Target="http://caniuse.com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19359" y="2421121"/>
            <a:ext cx="2847362" cy="4591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CSS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Pseudo-classes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td:first-child</a:t>
            </a:r>
            <a:r>
              <a:rPr lang="hu-HU" dirty="0" smtClean="0">
                <a:latin typeface="+mj-lt"/>
              </a:rPr>
              <a:t> – az összes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hu-HU" dirty="0" smtClean="0">
                <a:latin typeface="+mj-lt"/>
              </a:rPr>
              <a:t> elem, amely első gyermeke a szülő elemének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td:last-child</a:t>
            </a:r>
            <a:r>
              <a:rPr lang="hu-HU" dirty="0" smtClean="0">
                <a:latin typeface="+mj-lt"/>
              </a:rPr>
              <a:t> – az összes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hu-HU" dirty="0" smtClean="0">
                <a:latin typeface="+mj-lt"/>
              </a:rPr>
              <a:t> elem, amely utolsó gyermeke a szülő elemének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td:nth-child(2)</a:t>
            </a:r>
            <a:r>
              <a:rPr lang="hu-HU" dirty="0" smtClean="0">
                <a:latin typeface="+mj-lt"/>
              </a:rPr>
              <a:t> – az összes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hu-HU" dirty="0" smtClean="0">
                <a:latin typeface="+mj-lt"/>
              </a:rPr>
              <a:t> elem, amely a 2. gyermeke a szülő elemének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24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Pseudo-elements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::first-line</a:t>
            </a:r>
            <a:r>
              <a:rPr lang="hu-HU" dirty="0" smtClean="0">
                <a:latin typeface="+mj-lt"/>
              </a:rPr>
              <a:t> – az első sora a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hu-HU" dirty="0" smtClean="0">
                <a:latin typeface="+mj-lt"/>
              </a:rPr>
              <a:t> elemeknek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::first-letter</a:t>
            </a:r>
            <a:r>
              <a:rPr lang="hu-HU" dirty="0" smtClean="0">
                <a:latin typeface="+mj-lt"/>
              </a:rPr>
              <a:t> – az első betűje a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hu-HU" dirty="0" smtClean="0">
                <a:latin typeface="+mj-lt"/>
              </a:rPr>
              <a:t> elemeknek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::after</a:t>
            </a:r>
            <a:r>
              <a:rPr lang="hu-HU" dirty="0" smtClean="0">
                <a:latin typeface="+mj-lt"/>
              </a:rPr>
              <a:t>, 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::before </a:t>
            </a:r>
            <a:r>
              <a:rPr lang="hu-HU" dirty="0" smtClean="0">
                <a:latin typeface="+mj-lt"/>
              </a:rPr>
              <a:t>– ezt meg elmagyarázom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51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Media 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 </a:t>
            </a:r>
            <a:r>
              <a:rPr lang="hu-HU" dirty="0" smtClean="0">
                <a:latin typeface="+mj-lt"/>
              </a:rPr>
              <a:t>tag-be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&lt;link rel="stylesheet" media="screen and (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min-width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800px)" href="800.css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  <a:endParaRPr lang="hu-HU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CSS szabály előtt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 screen and (min-width: 800px) {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font-size: 20px;</a:t>
            </a:r>
            <a:b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81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Media 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 not|only mediatype and (media-feature)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speech</a:t>
            </a:r>
            <a:endParaRPr lang="hu-HU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5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Media query (media-features)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spect-ratio</a:t>
            </a:r>
            <a:r>
              <a:rPr lang="hu-HU" dirty="0" smtClean="0">
                <a:latin typeface="+mj-lt"/>
              </a:rPr>
              <a:t> –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(aspect-ratio: 4/3)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eight</a:t>
            </a:r>
            <a:r>
              <a:rPr lang="hu-HU" dirty="0" smtClean="0">
                <a:latin typeface="+mj-lt"/>
              </a:rPr>
              <a:t> –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(height: 480px)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hu-HU" dirty="0" smtClean="0">
                <a:latin typeface="+mj-lt"/>
              </a:rPr>
              <a:t> –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(width: 640px)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rientation</a:t>
            </a:r>
            <a:r>
              <a:rPr lang="hu-HU" dirty="0" smtClean="0">
                <a:latin typeface="+mj-lt"/>
              </a:rPr>
              <a:t> –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(orientation: landscape)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andscape</a:t>
            </a:r>
            <a:r>
              <a:rPr lang="hu-HU" dirty="0" smtClean="0">
                <a:latin typeface="+mj-lt"/>
              </a:rPr>
              <a:t> – a kijelző szélessége nagyobb a magasságánál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ortrait</a:t>
            </a:r>
            <a:r>
              <a:rPr lang="hu-HU" dirty="0" smtClean="0">
                <a:latin typeface="+mj-lt"/>
              </a:rPr>
              <a:t> – a kijelző magassága nagyobb a szélességénél</a:t>
            </a:r>
          </a:p>
          <a:p>
            <a:pPr algn="l"/>
            <a:r>
              <a:rPr lang="hu-HU" dirty="0" smtClean="0">
                <a:latin typeface="+mj-lt"/>
              </a:rPr>
              <a:t>Az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aspect-ratio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hu-HU" dirty="0" smtClean="0">
                <a:latin typeface="+mj-lt"/>
              </a:rPr>
              <a:t> és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hu-HU" dirty="0" smtClean="0">
                <a:latin typeface="+mj-lt"/>
              </a:rPr>
              <a:t> rendelkeznek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min-</a:t>
            </a:r>
            <a:r>
              <a:rPr lang="hu-HU" dirty="0" smtClean="0">
                <a:latin typeface="+mj-lt"/>
              </a:rPr>
              <a:t> illetve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</a:t>
            </a:r>
            <a:r>
              <a:rPr lang="hu-HU" dirty="0" smtClean="0">
                <a:latin typeface="+mj-lt"/>
              </a:rPr>
              <a:t> előtagos változatokkal is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38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Media query examples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 (min-width: 700px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 (min-width: 700px) and (orientation: landscape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hu-HU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 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 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(min-width: 700px) and (orientation: landscape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hu-HU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 only print</a:t>
            </a:r>
            <a:endParaRPr lang="hu-HU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Background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</a:t>
            </a:r>
            <a:r>
              <a:rPr lang="hu-HU" dirty="0" smtClean="0">
                <a:latin typeface="+mj-lt"/>
              </a:rPr>
              <a:t> – megadja az elem hátterének színét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600" dirty="0">
                <a:latin typeface="+mj-lt"/>
              </a:rPr>
              <a:t>h</a:t>
            </a:r>
            <a:r>
              <a:rPr lang="hu-HU" sz="1600" dirty="0" smtClean="0">
                <a:latin typeface="+mj-lt"/>
              </a:rPr>
              <a:t>ex code (</a:t>
            </a:r>
            <a:r>
              <a:rPr lang="hu-HU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#F88</a:t>
            </a:r>
            <a:r>
              <a:rPr lang="hu-HU" sz="1600" dirty="0" smtClean="0">
                <a:latin typeface="+mj-lt"/>
              </a:rPr>
              <a:t>, </a:t>
            </a:r>
            <a:r>
              <a:rPr lang="hu-HU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#FF8888</a:t>
            </a:r>
            <a:r>
              <a:rPr lang="hu-HU" sz="1600" dirty="0" smtClean="0">
                <a:latin typeface="+mj-lt"/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600" dirty="0">
                <a:latin typeface="+mj-lt"/>
              </a:rPr>
              <a:t>n</a:t>
            </a:r>
            <a:r>
              <a:rPr lang="hu-HU" sz="1600" dirty="0" smtClean="0">
                <a:latin typeface="+mj-lt"/>
              </a:rPr>
              <a:t>év (</a:t>
            </a:r>
            <a:r>
              <a:rPr lang="hu-HU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hu-HU" sz="1600" dirty="0" smtClean="0">
                <a:latin typeface="+mj-lt"/>
              </a:rPr>
              <a:t>, </a:t>
            </a:r>
            <a:r>
              <a:rPr lang="hu-HU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hu-HU" sz="1600" dirty="0" smtClean="0">
                <a:latin typeface="+mj-lt"/>
              </a:rPr>
              <a:t>, </a:t>
            </a:r>
            <a:r>
              <a:rPr lang="hu-HU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hu-HU" sz="1600" dirty="0" smtClean="0">
                <a:latin typeface="+mj-lt"/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600" dirty="0">
                <a:latin typeface="+mj-lt"/>
              </a:rPr>
              <a:t>r</a:t>
            </a:r>
            <a:r>
              <a:rPr lang="hu-HU" sz="1600" dirty="0" smtClean="0">
                <a:latin typeface="+mj-lt"/>
              </a:rPr>
              <a:t>gb, rgba, hsl, hsla (</a:t>
            </a:r>
            <a:r>
              <a:rPr lang="hu-HU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rgba(255, 136, 136, 0.8)</a:t>
            </a:r>
            <a:r>
              <a:rPr lang="hu-HU" sz="1600" dirty="0" smtClean="0">
                <a:latin typeface="+mj-lt"/>
              </a:rPr>
              <a:t>, </a:t>
            </a:r>
            <a:r>
              <a:rPr lang="hu-HU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hsla(0, 100%, 77%, 0.8)</a:t>
            </a:r>
            <a:r>
              <a:rPr lang="hu-HU" sz="1600" dirty="0" smtClean="0">
                <a:latin typeface="+mj-lt"/>
              </a:rPr>
              <a:t>)</a:t>
            </a:r>
            <a:endParaRPr lang="hu-HU" sz="1600" dirty="0">
              <a:latin typeface="+mj-lt"/>
            </a:endParaRPr>
          </a:p>
          <a:p>
            <a:pPr algn="l"/>
            <a:endParaRPr lang="hu-HU" dirty="0" smtClean="0">
              <a:latin typeface="+mj-lt"/>
            </a:endParaRPr>
          </a:p>
        </p:txBody>
      </p:sp>
      <p:pic>
        <p:nvPicPr>
          <p:cNvPr id="1027" name="Picture 3" descr="Képtalálat a következőre: „hsl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24" y="2762933"/>
            <a:ext cx="2561910" cy="192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6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Background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ackground-image</a:t>
            </a:r>
            <a:r>
              <a:rPr lang="hu-HU" dirty="0" smtClean="0">
                <a:latin typeface="+mj-lt"/>
              </a:rPr>
              <a:t> – képet helyez el az elem háttereként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url (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url(logo.jpg)</a:t>
            </a:r>
            <a:r>
              <a:rPr lang="hu-HU" dirty="0" smtClean="0">
                <a:latin typeface="+mj-lt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data:image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/gif;base64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r>
              <a:rPr lang="hu-HU" dirty="0" smtClean="0">
                <a:latin typeface="+mj-lt"/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latin typeface="+mj-lt"/>
              </a:rPr>
              <a:t>l</a:t>
            </a:r>
            <a:r>
              <a:rPr lang="hu-HU" dirty="0" smtClean="0">
                <a:latin typeface="+mj-lt"/>
              </a:rPr>
              <a:t>inear-gradient (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linear-gradient(to top, red, white)</a:t>
            </a:r>
            <a:r>
              <a:rPr lang="hu-HU" dirty="0" smtClean="0">
                <a:latin typeface="+mj-lt"/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latin typeface="+mj-lt"/>
              </a:rPr>
              <a:t>r</a:t>
            </a:r>
            <a:r>
              <a:rPr lang="hu-HU" dirty="0" smtClean="0">
                <a:latin typeface="+mj-lt"/>
              </a:rPr>
              <a:t>adial-gradient (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radial-gradient(red, white)</a:t>
            </a:r>
            <a:r>
              <a:rPr lang="hu-HU" dirty="0" smtClean="0">
                <a:latin typeface="+mj-lt"/>
              </a:rPr>
              <a:t>)</a:t>
            </a:r>
          </a:p>
          <a:p>
            <a:pPr algn="l"/>
            <a:endParaRPr lang="hu-HU" dirty="0" smtClean="0">
              <a:latin typeface="+mj-lt"/>
              <a:hlinkClick r:id="rId3"/>
            </a:endParaRPr>
          </a:p>
          <a:p>
            <a:pPr algn="l"/>
            <a:r>
              <a:rPr lang="hu-HU" dirty="0" smtClean="0">
                <a:latin typeface="+mj-lt"/>
                <a:hlinkClick r:id="rId3"/>
              </a:rPr>
              <a:t>http</a:t>
            </a:r>
            <a:r>
              <a:rPr lang="hu-HU" dirty="0">
                <a:latin typeface="+mj-lt"/>
                <a:hlinkClick r:id="rId3"/>
              </a:rPr>
              <a:t>://www.cssportal.com/css-gradient-generator</a:t>
            </a:r>
            <a:r>
              <a:rPr lang="hu-HU" dirty="0" smtClean="0">
                <a:latin typeface="+mj-lt"/>
                <a:hlinkClick r:id="rId3"/>
              </a:rPr>
              <a:t>/</a:t>
            </a:r>
            <a:endParaRPr lang="hu-HU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46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Background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ackground-attachment</a:t>
            </a:r>
            <a:r>
              <a:rPr lang="hu-HU" dirty="0" smtClean="0">
                <a:latin typeface="+mj-lt"/>
              </a:rPr>
              <a:t> – meghatározza hogyan mozogjon a háttér a nézőponthoz képest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scroll</a:t>
            </a:r>
            <a:r>
              <a:rPr lang="hu-HU" dirty="0" smtClean="0">
                <a:latin typeface="+mj-lt"/>
              </a:rPr>
              <a:t> (alapértelmezett) – mozog a csúszkával együtt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ixed</a:t>
            </a:r>
            <a:r>
              <a:rPr lang="hu-HU" dirty="0" smtClean="0">
                <a:latin typeface="+mj-lt"/>
              </a:rPr>
              <a:t> – mindentől független, az ablakhoz kötött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hu-HU" dirty="0" smtClean="0">
                <a:latin typeface="+mj-lt"/>
              </a:rPr>
              <a:t> – az adott elemhez képest fix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ackground-repeat</a:t>
            </a:r>
            <a:r>
              <a:rPr lang="hu-HU" dirty="0" smtClean="0">
                <a:latin typeface="+mj-lt"/>
              </a:rPr>
              <a:t> – a háttér ismétlését szabályozza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  <a:r>
              <a:rPr lang="hu-HU" dirty="0" smtClean="0">
                <a:latin typeface="+mj-lt"/>
              </a:rPr>
              <a:t> (alapértelmezett) – minden irányban ismétel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epeat-x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repeat-y</a:t>
            </a:r>
            <a:r>
              <a:rPr lang="hu-HU" dirty="0" smtClean="0">
                <a:latin typeface="+mj-lt"/>
              </a:rPr>
              <a:t> – az adott irányban ismétel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o-repeat</a:t>
            </a:r>
            <a:r>
              <a:rPr lang="hu-HU" dirty="0" smtClean="0">
                <a:latin typeface="+mj-lt"/>
              </a:rPr>
              <a:t> – nem ismétli a hátteret</a:t>
            </a:r>
            <a:endParaRPr lang="hu-HU" dirty="0">
              <a:latin typeface="+mj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u-HU" dirty="0" smtClean="0">
              <a:latin typeface="+mj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u-HU" dirty="0">
              <a:latin typeface="+mj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57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Backgorund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background-position</a:t>
            </a:r>
            <a:r>
              <a:rPr lang="hu-HU" dirty="0" smtClean="0">
                <a:latin typeface="+mj-lt"/>
              </a:rPr>
              <a:t> – Az elemen belül hol legyen a háttér. Az első érték a vízszintes pozíciót szabályozza, míg a második a függőlegest. Ha a függőleges érték hiányzik, akkor automatikusan középre lesz igazítva. Az </a:t>
            </a:r>
            <a:r>
              <a:rPr lang="hu-HU" dirty="0" smtClean="0">
                <a:latin typeface="+mj-lt"/>
              </a:rPr>
              <a:t>értékek </a:t>
            </a:r>
            <a:r>
              <a:rPr lang="hu-HU" dirty="0" smtClean="0">
                <a:latin typeface="+mj-lt"/>
              </a:rPr>
              <a:t>lehetnek méretek, kulcsszavak (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hu-HU" dirty="0" smtClean="0">
                <a:latin typeface="+mj-lt"/>
              </a:rPr>
              <a:t>). </a:t>
            </a:r>
            <a:r>
              <a:rPr lang="hu-HU" dirty="0">
                <a:latin typeface="+mj-lt"/>
              </a:rPr>
              <a:t>A</a:t>
            </a:r>
            <a:r>
              <a:rPr lang="hu-HU" dirty="0" smtClean="0">
                <a:latin typeface="+mj-lt"/>
              </a:rPr>
              <a:t> </a:t>
            </a:r>
            <a:r>
              <a:rPr lang="hu-HU" dirty="0" smtClean="0">
                <a:latin typeface="+mj-lt"/>
              </a:rPr>
              <a:t>kulcsszavakat méretek követhetik (kivéve a centert).</a:t>
            </a:r>
          </a:p>
        </p:txBody>
      </p:sp>
    </p:spTree>
    <p:extLst>
      <p:ext uri="{BB962C8B-B14F-4D97-AF65-F5344CB8AC3E}">
        <p14:creationId xmlns:p14="http://schemas.microsoft.com/office/powerpoint/2010/main" val="33412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pic>
        <p:nvPicPr>
          <p:cNvPr id="1026" name="Picture 2" descr="Képtalálat a következőre: „css is awesome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942975"/>
            <a:ext cx="47625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6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Background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background-size</a:t>
            </a:r>
            <a:r>
              <a:rPr lang="hu-HU" dirty="0" smtClean="0">
                <a:latin typeface="+mj-lt"/>
              </a:rPr>
              <a:t> – meghatározza a háttér méretét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</a:t>
            </a:r>
            <a:r>
              <a:rPr lang="hu-HU" dirty="0" smtClean="0">
                <a:latin typeface="+mj-lt"/>
              </a:rPr>
              <a:t> – a háttér mindig kitölti az elemet, még ha ki is lóg belőle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ontain</a:t>
            </a:r>
            <a:r>
              <a:rPr lang="hu-HU" dirty="0" smtClean="0">
                <a:latin typeface="+mj-lt"/>
              </a:rPr>
              <a:t> – a háttér mindig látható, nem baj, ha marad kitöltetlen része az elemnek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Továbbá különböző méretek is megadhatóak. Ha csak egy érték van megadva, akkor a háttér magassága és szélessége is ez az érték lesz.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03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Box-model</a:t>
            </a:r>
          </a:p>
          <a:p>
            <a:pPr algn="l"/>
            <a:endParaRPr lang="hu-HU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1804987"/>
            <a:ext cx="16383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Box-model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ox-sizing</a:t>
            </a:r>
            <a:r>
              <a:rPr lang="hu-HU" dirty="0" smtClean="0">
                <a:latin typeface="+mj-lt"/>
              </a:rPr>
              <a:t> – meghatározza a dobozmodell szélességének és magasságának a számítás módját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ontent-box</a:t>
            </a:r>
            <a:r>
              <a:rPr lang="hu-HU" dirty="0" smtClean="0">
                <a:latin typeface="+mj-lt"/>
              </a:rPr>
              <a:t> (alapértelmezett) – a width és height propertyk csak a tartalom méreteit határozza meg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order-box</a:t>
            </a:r>
            <a:r>
              <a:rPr lang="hu-HU" dirty="0" smtClean="0">
                <a:latin typeface="+mj-lt"/>
              </a:rPr>
              <a:t> – a dobozmodell méreteinek számításakor a tartalom, a belső margó és a keret szélessége is beleszámolódik (width = border-left-width + padding-left-width + content + padding-right-width + border-right-width, height = border-top-height + padding-top-height + content + padding-bottom-height + border-bottom-height)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02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  <a:cs typeface="Consolas" panose="020B0609020204030204" pitchFamily="49" charset="0"/>
              </a:rPr>
              <a:t>Box-model</a:t>
            </a:r>
            <a:r>
              <a:rPr lang="hu-HU" dirty="0" smtClean="0">
                <a:latin typeface="+mj-lt"/>
              </a:rPr>
              <a:t>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eight</a:t>
            </a:r>
            <a:r>
              <a:rPr lang="hu-HU" dirty="0" smtClean="0">
                <a:latin typeface="+mj-lt"/>
              </a:rPr>
              <a:t> – megadja az elem magasságát (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min-height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max-height</a:t>
            </a:r>
            <a:r>
              <a:rPr lang="hu-HU" dirty="0" smtClean="0">
                <a:latin typeface="+mj-lt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idth</a:t>
            </a:r>
            <a:r>
              <a:rPr lang="hu-HU" dirty="0" smtClean="0">
                <a:latin typeface="+mj-lt"/>
              </a:rPr>
              <a:t> – megadja az elem szélességét </a:t>
            </a:r>
            <a:r>
              <a:rPr lang="hu-HU" dirty="0">
                <a:latin typeface="+mj-lt"/>
              </a:rPr>
              <a:t>(</a:t>
            </a: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min-width</a:t>
            </a:r>
            <a:r>
              <a:rPr lang="hu-HU" dirty="0"/>
              <a:t>, </a:t>
            </a: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max-width</a:t>
            </a:r>
            <a:r>
              <a:rPr lang="hu-HU" dirty="0">
                <a:latin typeface="+mj-lt"/>
              </a:rPr>
              <a:t>)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isplay</a:t>
            </a:r>
            <a:r>
              <a:rPr lang="hu-HU" dirty="0" smtClean="0">
                <a:latin typeface="+mj-lt"/>
              </a:rPr>
              <a:t> – megadja az elem megjelenítésének formáját (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inline-block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flex</a:t>
            </a:r>
            <a:r>
              <a:rPr lang="hu-HU" dirty="0" smtClean="0">
                <a:latin typeface="+mj-lt"/>
              </a:rPr>
              <a:t>, ...)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isibility</a:t>
            </a:r>
            <a:r>
              <a:rPr lang="hu-HU" dirty="0" smtClean="0">
                <a:latin typeface="+mj-lt"/>
              </a:rPr>
              <a:t> – az elem láthetó-e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ertical-align</a:t>
            </a:r>
            <a:r>
              <a:rPr lang="hu-HU" dirty="0" smtClean="0">
                <a:latin typeface="+mj-lt"/>
              </a:rPr>
              <a:t> – megadja az elem függőleges elhelyezkedését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-index</a:t>
            </a:r>
            <a:r>
              <a:rPr lang="hu-HU" dirty="0" smtClean="0">
                <a:latin typeface="+mj-lt"/>
              </a:rPr>
              <a:t> – megadja az elem láthatósági szintjét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25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Box-model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hu-HU" dirty="0" smtClean="0">
                <a:latin typeface="+mj-lt"/>
              </a:rPr>
              <a:t> – meghatározza a belső margó nagyságát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argin</a:t>
            </a:r>
            <a:r>
              <a:rPr lang="hu-HU" dirty="0" smtClean="0">
                <a:latin typeface="+mj-lt"/>
              </a:rPr>
              <a:t> – meghatározza a külső margó nagyságát</a:t>
            </a:r>
          </a:p>
          <a:p>
            <a:pPr algn="l"/>
            <a:r>
              <a:rPr lang="hu-HU" dirty="0" smtClean="0">
                <a:latin typeface="+mj-lt"/>
              </a:rPr>
              <a:t>Paraméterezések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1 érték – minden oldal szélessége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2 érték – 1.: felső, alsó, 2.: jobb, bal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3 érték – 1.: felső, 2.: jobb, bal, 3.: alsó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4 érték – 1.: felső, 2.: jobb, 3.: alsó, 4.: bal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46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Box-model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hu-HU" dirty="0" smtClean="0">
                <a:latin typeface="+mj-lt"/>
              </a:rPr>
              <a:t> – megadja a keretet (szélesség, stílus, szín)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border-width</a:t>
            </a:r>
            <a:r>
              <a:rPr lang="hu-HU" dirty="0" smtClean="0">
                <a:latin typeface="+mj-lt"/>
              </a:rPr>
              <a:t> – megadja a keret szélességét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order-color</a:t>
            </a:r>
            <a:r>
              <a:rPr lang="hu-HU" dirty="0" smtClean="0">
                <a:latin typeface="+mj-lt"/>
              </a:rPr>
              <a:t> – megadja a keret színét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order-style</a:t>
            </a:r>
            <a:r>
              <a:rPr lang="hu-HU" dirty="0" smtClean="0">
                <a:latin typeface="+mj-lt"/>
              </a:rPr>
              <a:t> – megadja a keret stílusát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olid</a:t>
            </a:r>
            <a:r>
              <a:rPr lang="hu-HU" dirty="0" smtClean="0">
                <a:latin typeface="+mj-lt"/>
              </a:rPr>
              <a:t> – egynes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otted</a:t>
            </a:r>
            <a:r>
              <a:rPr lang="hu-HU" dirty="0" smtClean="0">
                <a:latin typeface="+mj-lt"/>
              </a:rPr>
              <a:t> – pontozott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ashed</a:t>
            </a:r>
            <a:r>
              <a:rPr lang="hu-HU" dirty="0" smtClean="0">
                <a:latin typeface="+mj-lt"/>
              </a:rPr>
              <a:t> – csíkozott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hu-HU" dirty="0" smtClean="0">
                <a:latin typeface="+mj-lt"/>
              </a:rPr>
              <a:t> – dupla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159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Box-model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hu-HU" dirty="0" smtClean="0">
                <a:latin typeface="+mj-lt"/>
              </a:rPr>
              <a:t> – egy külső keretet ad az elemhez, amely nem része a box-modelnek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utline-width</a:t>
            </a:r>
            <a:r>
              <a:rPr lang="hu-HU" dirty="0" smtClean="0">
                <a:latin typeface="+mj-lt"/>
              </a:rPr>
              <a:t> – a külső keret szélessége</a:t>
            </a:r>
            <a:endParaRPr lang="hu-HU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outline-color</a:t>
            </a:r>
            <a:r>
              <a:rPr lang="hu-HU" dirty="0" smtClean="0">
                <a:latin typeface="+mj-lt"/>
              </a:rPr>
              <a:t> – a külső keret színe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utline-style</a:t>
            </a:r>
            <a:r>
              <a:rPr lang="hu-HU" dirty="0" smtClean="0">
                <a:latin typeface="+mj-lt"/>
              </a:rPr>
              <a:t> – a külső keret stílusa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utline-offset</a:t>
            </a:r>
            <a:r>
              <a:rPr lang="hu-HU" dirty="0" smtClean="0">
                <a:latin typeface="+mj-lt"/>
              </a:rPr>
              <a:t> – meghatározza, hogy a külső keret mekkora távolságra jelenjen meg a kerettől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97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Box-model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osition</a:t>
            </a:r>
            <a:r>
              <a:rPr lang="hu-HU" dirty="0" smtClean="0">
                <a:latin typeface="+mj-lt"/>
              </a:rPr>
              <a:t> – meghatározza az elem megjelenítési módját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tatic</a:t>
            </a:r>
            <a:r>
              <a:rPr lang="hu-HU" dirty="0" smtClean="0">
                <a:latin typeface="+mj-lt"/>
              </a:rPr>
              <a:t> – az elemek folytonosan jelennek meg (alapértelmezett)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ixed</a:t>
            </a:r>
            <a:r>
              <a:rPr lang="hu-HU" dirty="0" smtClean="0">
                <a:latin typeface="+mj-lt"/>
              </a:rPr>
              <a:t> – az elem a képernyőhöz mérten fix helyen szerepelnek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elative</a:t>
            </a:r>
            <a:r>
              <a:rPr lang="hu-HU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hu-HU" dirty="0" smtClean="0">
                <a:latin typeface="+mj-lt"/>
              </a:rPr>
              <a:t>– Az elem a saját pozíciójához képest fog eltolódni. Nincs hatással a többi elemre.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bsolute</a:t>
            </a:r>
            <a:r>
              <a:rPr lang="hu-HU" dirty="0" smtClean="0">
                <a:latin typeface="+mj-lt"/>
              </a:rPr>
              <a:t> – az elem </a:t>
            </a:r>
            <a:r>
              <a:rPr lang="hu-HU" dirty="0" smtClean="0">
                <a:latin typeface="+mj-lt"/>
              </a:rPr>
              <a:t>a </a:t>
            </a:r>
            <a:r>
              <a:rPr lang="hu-HU" dirty="0" smtClean="0">
                <a:latin typeface="+mj-lt"/>
              </a:rPr>
              <a:t>legközelebbi nem static szülőhöz képest fog elhelyezkedni.</a:t>
            </a:r>
            <a:endParaRPr lang="hu-HU" dirty="0">
              <a:latin typeface="+mj-lt"/>
            </a:endParaRPr>
          </a:p>
          <a:p>
            <a:pPr algn="l"/>
            <a:r>
              <a:rPr lang="hu-HU" dirty="0" smtClean="0">
                <a:latin typeface="+mj-lt"/>
              </a:rPr>
              <a:t>A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hu-HU" dirty="0" smtClean="0">
                <a:latin typeface="+mj-lt"/>
              </a:rPr>
              <a:t> értéket kivéve mindegyikre hatással vannak a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hu-HU" dirty="0" smtClean="0">
                <a:latin typeface="+mj-lt"/>
              </a:rPr>
              <a:t> és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hu-HU" dirty="0" smtClean="0">
                <a:latin typeface="+mj-lt"/>
              </a:rPr>
              <a:t> propertyk, melyek értéke egy mérték.</a:t>
            </a:r>
          </a:p>
        </p:txBody>
      </p:sp>
    </p:spTree>
    <p:extLst>
      <p:ext uri="{BB962C8B-B14F-4D97-AF65-F5344CB8AC3E}">
        <p14:creationId xmlns:p14="http://schemas.microsoft.com/office/powerpoint/2010/main" val="3062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Box-model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loat</a:t>
            </a:r>
            <a:r>
              <a:rPr lang="hu-HU" dirty="0" smtClean="0">
                <a:latin typeface="+mj-lt"/>
              </a:rPr>
              <a:t> – az elem bal (left), vagy jobb (right) oldalt fog „lebegni”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</a:t>
            </a:r>
            <a:r>
              <a:rPr lang="hu-HU" dirty="0" smtClean="0">
                <a:latin typeface="+mj-lt"/>
              </a:rPr>
              <a:t> – A lebegő elemhez fog igazodni. A megadott irányú lebegő elemeket fogja figyelembe venni (both, left, right).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verflow</a:t>
            </a:r>
            <a:r>
              <a:rPr lang="hu-HU" dirty="0" smtClean="0">
                <a:latin typeface="+mj-lt"/>
              </a:rPr>
              <a:t> – meghatározza, hogy mi történjen azokkal az elemekkel, amik kilógnak az elemből (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overflow-x</a:t>
            </a:r>
            <a:r>
              <a:rPr lang="hu-HU" dirty="0" smtClean="0">
                <a:latin typeface="+mj-lt"/>
              </a:rPr>
              <a:t>, 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overflow-y</a:t>
            </a:r>
            <a:r>
              <a:rPr lang="hu-HU" dirty="0" smtClean="0">
                <a:latin typeface="+mj-lt"/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isible</a:t>
            </a:r>
            <a:r>
              <a:rPr lang="hu-HU" dirty="0" smtClean="0">
                <a:latin typeface="+mj-lt"/>
              </a:rPr>
              <a:t> – nem történik semmi, a túlnyúló elemek mindig láthatók (alapé.)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idden</a:t>
            </a:r>
            <a:r>
              <a:rPr lang="hu-HU" dirty="0" smtClean="0">
                <a:latin typeface="+mj-lt"/>
              </a:rPr>
              <a:t> – elrejti a túlnyúló elemeket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uto</a:t>
            </a:r>
            <a:r>
              <a:rPr lang="hu-HU" dirty="0" smtClean="0">
                <a:latin typeface="+mj-lt"/>
              </a:rPr>
              <a:t> – ha túlynúlás van, akkor automatikusan görgősávot hoz létre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croll</a:t>
            </a:r>
            <a:r>
              <a:rPr lang="hu-HU" dirty="0" smtClean="0">
                <a:latin typeface="+mj-lt"/>
              </a:rPr>
              <a:t> – a görgősáv mindig látszik</a:t>
            </a:r>
          </a:p>
        </p:txBody>
      </p:sp>
    </p:spTree>
    <p:extLst>
      <p:ext uri="{BB962C8B-B14F-4D97-AF65-F5344CB8AC3E}">
        <p14:creationId xmlns:p14="http://schemas.microsoft.com/office/powerpoint/2010/main" val="49325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Box-model property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display: flex </a:t>
            </a:r>
            <a:r>
              <a:rPr lang="hu-HU" dirty="0">
                <a:latin typeface="+mj-lt"/>
              </a:rPr>
              <a:t>– itt egy játékos példa: </a:t>
            </a:r>
            <a:r>
              <a:rPr lang="hu-HU" dirty="0">
                <a:latin typeface="+mj-lt"/>
                <a:hlinkClick r:id="rId3"/>
              </a:rPr>
              <a:t>http://flexboxfroggy.com/#</a:t>
            </a:r>
            <a:r>
              <a:rPr lang="hu-HU" dirty="0" smtClean="0">
                <a:latin typeface="+mj-lt"/>
                <a:hlinkClick r:id="rId3"/>
              </a:rPr>
              <a:t>hu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latin typeface="+mj-lt"/>
              </a:rPr>
              <a:t>k</a:t>
            </a:r>
            <a:r>
              <a:rPr lang="hu-HU" dirty="0" smtClean="0">
                <a:latin typeface="+mj-lt"/>
              </a:rPr>
              <a:t>apcsolódó propertyk: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align-content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align-items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align-self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flex-direction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flex-flow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flex-wrap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justify-content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endParaRPr lang="hu-HU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Cascading Style </a:t>
            </a:r>
            <a:r>
              <a:rPr lang="hu-HU" dirty="0" smtClean="0">
                <a:latin typeface="+mj-lt"/>
              </a:rPr>
              <a:t>Sheets</a:t>
            </a:r>
          </a:p>
          <a:p>
            <a:pPr algn="l"/>
            <a:endParaRPr lang="hu-HU" dirty="0">
              <a:latin typeface="+mj-lt"/>
            </a:endParaRPr>
          </a:p>
          <a:p>
            <a:pPr algn="l"/>
            <a:r>
              <a:rPr lang="hu-HU" dirty="0" smtClean="0">
                <a:latin typeface="+mj-lt"/>
              </a:rPr>
              <a:t>Stílusleíró nyelv</a:t>
            </a:r>
          </a:p>
          <a:p>
            <a:pPr algn="l"/>
            <a:r>
              <a:rPr lang="hu-HU" dirty="0" smtClean="0">
                <a:latin typeface="+mj-lt"/>
              </a:rPr>
              <a:t>Általában HTML, XHTML</a:t>
            </a:r>
          </a:p>
          <a:p>
            <a:pPr algn="l"/>
            <a:r>
              <a:rPr lang="hu-HU" dirty="0" smtClean="0">
                <a:latin typeface="+mj-lt"/>
              </a:rPr>
              <a:t>Tartalom és megjelenítés elkülönítése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Text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etter-spacing</a:t>
            </a:r>
            <a:r>
              <a:rPr lang="hu-HU" dirty="0" smtClean="0">
                <a:latin typeface="+mj-lt"/>
              </a:rPr>
              <a:t> – meghatározza a karakterek közötti távolságot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ine-height</a:t>
            </a:r>
            <a:r>
              <a:rPr lang="hu-HU" dirty="0" smtClean="0">
                <a:latin typeface="+mj-lt"/>
              </a:rPr>
              <a:t> – meghatározza a sor magasságot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ext-align</a:t>
            </a:r>
            <a:r>
              <a:rPr lang="hu-HU" dirty="0" smtClean="0">
                <a:latin typeface="+mj-lt"/>
              </a:rPr>
              <a:t> – meghatározza, hogy a szöveg hogyan legyen igazítva (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justify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hu-HU" dirty="0" smtClean="0">
                <a:latin typeface="+mj-lt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ext-decoration</a:t>
            </a:r>
            <a:r>
              <a:rPr lang="hu-HU" dirty="0" smtClean="0">
                <a:latin typeface="+mj-lt"/>
              </a:rPr>
              <a:t> – az aláhúzást lehet megadni vele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ext-transform</a:t>
            </a:r>
            <a:r>
              <a:rPr lang="hu-HU" dirty="0" smtClean="0">
                <a:latin typeface="+mj-lt"/>
              </a:rPr>
              <a:t> – átalakítja a szöveget (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capitalize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lowercase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uppercase</a:t>
            </a:r>
            <a:r>
              <a:rPr lang="hu-HU" dirty="0" smtClean="0">
                <a:latin typeface="+mj-lt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word-spacing</a:t>
            </a:r>
            <a:r>
              <a:rPr lang="hu-HU" dirty="0" smtClean="0">
                <a:latin typeface="+mj-lt"/>
              </a:rPr>
              <a:t> – meghatározza a szóközök szélességét</a:t>
            </a:r>
          </a:p>
        </p:txBody>
      </p:sp>
    </p:spTree>
    <p:extLst>
      <p:ext uri="{BB962C8B-B14F-4D97-AF65-F5344CB8AC3E}">
        <p14:creationId xmlns:p14="http://schemas.microsoft.com/office/powerpoint/2010/main" val="27873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 lnSpcReduction="10000"/>
          </a:bodyPr>
          <a:lstStyle/>
          <a:p>
            <a:pPr algn="l"/>
            <a:r>
              <a:rPr lang="hu-HU" dirty="0" smtClean="0">
                <a:latin typeface="+mj-lt"/>
              </a:rPr>
              <a:t>Text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ont-family</a:t>
            </a:r>
            <a:r>
              <a:rPr lang="hu-HU" dirty="0" smtClean="0">
                <a:latin typeface="+mj-lt"/>
              </a:rPr>
              <a:t> – Meghatározza a betűtípust. Egy beépített betűtípust mindig adjunk meg!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ont-size</a:t>
            </a:r>
            <a:r>
              <a:rPr lang="hu-HU" dirty="0" smtClean="0">
                <a:latin typeface="+mj-lt"/>
              </a:rPr>
              <a:t> – a betűk mérete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ont-weight</a:t>
            </a:r>
            <a:r>
              <a:rPr lang="hu-HU" dirty="0" smtClean="0">
                <a:latin typeface="+mj-lt"/>
              </a:rPr>
              <a:t> – a betűk vastagsága (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bold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bolder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lighter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hu-HU" dirty="0" smtClean="0">
                <a:latin typeface="+mj-lt"/>
              </a:rPr>
              <a:t>, ...)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ont-style</a:t>
            </a:r>
            <a:r>
              <a:rPr lang="hu-HU" dirty="0" smtClean="0">
                <a:latin typeface="+mj-lt"/>
              </a:rPr>
              <a:t> – a betűk stílusa (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italic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r>
              <a:rPr lang="hu-HU" dirty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oblique</a:t>
            </a:r>
            <a:r>
              <a:rPr lang="hu-HU" dirty="0" smtClean="0">
                <a:latin typeface="+mj-lt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ext-shadow</a:t>
            </a:r>
            <a:r>
              <a:rPr lang="hu-HU" dirty="0" smtClean="0">
                <a:latin typeface="+mj-lt"/>
              </a:rPr>
              <a:t> – árnyékot rendel a szöveghez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ext-overflow</a:t>
            </a:r>
            <a:r>
              <a:rPr lang="hu-HU" dirty="0" smtClean="0">
                <a:latin typeface="+mj-lt"/>
              </a:rPr>
              <a:t> – meghatározza, hogy mi történjen a szöveggel, ha túlnyúlik az elemen</a:t>
            </a:r>
          </a:p>
        </p:txBody>
      </p:sp>
    </p:spTree>
    <p:extLst>
      <p:ext uri="{BB962C8B-B14F-4D97-AF65-F5344CB8AC3E}">
        <p14:creationId xmlns:p14="http://schemas.microsoft.com/office/powerpoint/2010/main" val="17746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Table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order-collapse</a:t>
            </a:r>
            <a:r>
              <a:rPr lang="hu-HU" dirty="0" smtClean="0">
                <a:latin typeface="+mj-lt"/>
              </a:rPr>
              <a:t> – meghatározza, hogy legyen-e tér a tábla cellái között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ollapse</a:t>
            </a:r>
            <a:r>
              <a:rPr lang="hu-HU" dirty="0" smtClean="0">
                <a:latin typeface="+mj-lt"/>
              </a:rPr>
              <a:t> – szorosan összefűzi a cellákat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eparate</a:t>
            </a:r>
            <a:r>
              <a:rPr lang="hu-HU" dirty="0" smtClean="0">
                <a:latin typeface="+mj-lt"/>
              </a:rPr>
              <a:t> – van tér a cellák között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order-spacing</a:t>
            </a:r>
            <a:r>
              <a:rPr lang="hu-HU" dirty="0" smtClean="0">
                <a:latin typeface="+mj-lt"/>
              </a:rPr>
              <a:t> – meghatározza a tábla cellái közötti távot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mpty-cells</a:t>
            </a:r>
            <a:r>
              <a:rPr lang="hu-HU" dirty="0" smtClean="0">
                <a:latin typeface="+mj-lt"/>
              </a:rPr>
              <a:t> – meghatározza az üres cellák megjelnítését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+mj-lt"/>
              </a:rPr>
              <a:t>h</a:t>
            </a:r>
            <a:r>
              <a:rPr lang="hu-HU" dirty="0" smtClean="0">
                <a:solidFill>
                  <a:srgbClr val="0070C0"/>
                </a:solidFill>
                <a:latin typeface="+mj-lt"/>
              </a:rPr>
              <a:t>ide</a:t>
            </a:r>
            <a:r>
              <a:rPr lang="hu-HU" dirty="0" smtClean="0">
                <a:latin typeface="+mj-lt"/>
              </a:rPr>
              <a:t> – nem jeleníti meg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+mj-lt"/>
              </a:rPr>
              <a:t>s</a:t>
            </a:r>
            <a:r>
              <a:rPr lang="hu-HU" dirty="0" smtClean="0">
                <a:solidFill>
                  <a:srgbClr val="0070C0"/>
                </a:solidFill>
                <a:latin typeface="+mj-lt"/>
              </a:rPr>
              <a:t>how</a:t>
            </a:r>
            <a:r>
              <a:rPr lang="hu-HU" dirty="0" smtClean="0">
                <a:latin typeface="+mj-lt"/>
              </a:rPr>
              <a:t> – megjeleníti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69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List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list-style-image</a:t>
            </a:r>
            <a:r>
              <a:rPr lang="hu-HU" dirty="0" smtClean="0">
                <a:latin typeface="+mj-lt"/>
              </a:rPr>
              <a:t> – képet rendel a lista elemekhez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list-style-type</a:t>
            </a:r>
            <a:r>
              <a:rPr lang="hu-HU" dirty="0" smtClean="0">
                <a:latin typeface="+mj-lt"/>
              </a:rPr>
              <a:t> – Meghatározza a lista elemek előtti jelölést típusát. Lehet számozott és számozatlan is.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list-style-position</a:t>
            </a:r>
            <a:r>
              <a:rPr lang="hu-HU" dirty="0" smtClean="0">
                <a:latin typeface="+mj-lt"/>
              </a:rPr>
              <a:t> – meghatározza, hogy hol helyezkedjenek el a lista jelölések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76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smtClean="0">
                <a:latin typeface="+mj-lt"/>
              </a:rPr>
              <a:t>Other properties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opacity</a:t>
            </a:r>
            <a:r>
              <a:rPr lang="hu-HU" dirty="0" smtClean="0">
                <a:latin typeface="+mj-lt"/>
              </a:rPr>
              <a:t> – meghatározza az elem láthatóságát (0-1)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ursor</a:t>
            </a:r>
            <a:r>
              <a:rPr lang="hu-HU" dirty="0" smtClean="0">
                <a:latin typeface="+mj-lt"/>
              </a:rPr>
              <a:t> – meghatározza a kurzor megjelenését, ha az az elemre mutat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ontent</a:t>
            </a:r>
            <a:r>
              <a:rPr lang="hu-HU" dirty="0" smtClean="0">
                <a:latin typeface="+mj-lt"/>
              </a:rPr>
              <a:t> – hozzáfűzi az elemben található szöveghez a megadott szöveget (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::before</a:t>
            </a:r>
            <a:r>
              <a:rPr lang="hu-HU" dirty="0" smtClean="0">
                <a:latin typeface="+mj-lt"/>
              </a:rPr>
              <a:t> és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::after</a:t>
            </a:r>
            <a:r>
              <a:rPr lang="hu-HU" dirty="0" smtClean="0">
                <a:latin typeface="+mj-lt"/>
              </a:rPr>
              <a:t> esetén használjuk)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ox-shadow</a:t>
            </a:r>
            <a:r>
              <a:rPr lang="hu-HU" dirty="0" smtClean="0">
                <a:latin typeface="+mj-lt"/>
              </a:rPr>
              <a:t> – árnyékot generál az elemhez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order-radius</a:t>
            </a:r>
            <a:r>
              <a:rPr lang="hu-HU" dirty="0" smtClean="0">
                <a:latin typeface="+mj-lt"/>
              </a:rPr>
              <a:t> – az elem sarkait lekerekíti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av-index</a:t>
            </a:r>
            <a:r>
              <a:rPr lang="hu-HU" dirty="0" smtClean="0">
                <a:latin typeface="+mj-lt"/>
              </a:rPr>
              <a:t> – az elem navigációs indexe (tab)</a:t>
            </a:r>
          </a:p>
        </p:txBody>
      </p:sp>
    </p:spTree>
    <p:extLst>
      <p:ext uri="{BB962C8B-B14F-4D97-AF65-F5344CB8AC3E}">
        <p14:creationId xmlns:p14="http://schemas.microsoft.com/office/powerpoint/2010/main" val="31014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 lnSpcReduction="10000"/>
          </a:bodyPr>
          <a:lstStyle/>
          <a:p>
            <a:pPr algn="l"/>
            <a:r>
              <a:rPr lang="hu-HU" dirty="0" smtClean="0">
                <a:latin typeface="+mj-lt"/>
              </a:rPr>
              <a:t>Transition properties</a:t>
            </a:r>
          </a:p>
          <a:p>
            <a:pPr algn="l"/>
            <a:r>
              <a:rPr lang="hu-HU" dirty="0" smtClean="0">
                <a:latin typeface="+mj-lt"/>
              </a:rPr>
              <a:t>A transition segítségével különböző propertyket változtathatunk meg látványos módon.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ransition-delay</a:t>
            </a:r>
            <a:r>
              <a:rPr lang="hu-HU" dirty="0" smtClean="0">
                <a:latin typeface="+mj-lt"/>
              </a:rPr>
              <a:t> – a megadott idő múlva indul el az átmenet (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hu-HU" dirty="0" smtClean="0">
                <a:latin typeface="+mj-lt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ransition-duration</a:t>
            </a:r>
            <a:r>
              <a:rPr lang="hu-HU" dirty="0" smtClean="0">
                <a:latin typeface="+mj-lt"/>
              </a:rPr>
              <a:t> – a megadott idő alatt megy végbe az átmenet (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hu-HU" dirty="0" smtClean="0">
                <a:latin typeface="+mj-lt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transition-property</a:t>
            </a:r>
            <a:r>
              <a:rPr lang="hu-HU" dirty="0" smtClean="0">
                <a:latin typeface="+mj-lt"/>
              </a:rPr>
              <a:t> – a megadott property módosul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ransition-timing-function</a:t>
            </a:r>
            <a:r>
              <a:rPr lang="hu-HU" dirty="0" smtClean="0">
                <a:latin typeface="+mj-lt"/>
              </a:rPr>
              <a:t> – az átmenet végbemenetelének módja (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ease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linear</a:t>
            </a:r>
            <a:r>
              <a:rPr lang="hu-HU" dirty="0" smtClean="0">
                <a:latin typeface="+mj-lt"/>
              </a:rPr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40826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hu-HU" dirty="0" smtClean="0">
                <a:latin typeface="+mj-lt"/>
              </a:rPr>
              <a:t>Transition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ransition</a:t>
            </a:r>
            <a:r>
              <a:rPr lang="hu-HU" dirty="0" smtClean="0">
                <a:latin typeface="+mj-lt"/>
              </a:rPr>
              <a:t> – az átmenetek rövid alakja (értéke lehet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hu-HU" dirty="0" smtClean="0">
                <a:latin typeface="+mj-lt"/>
              </a:rPr>
              <a:t>)</a:t>
            </a:r>
          </a:p>
          <a:p>
            <a:pPr algn="l"/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.pelda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transition: width 1s ease-in-out .5s;</a:t>
            </a:r>
          </a:p>
          <a:p>
            <a:pPr algn="l"/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.pelda2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transition-property: width;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transition-duration: 1s;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transition-timing-function: ease-in-out;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transition-delay: .5s;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43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Animation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@keyframes [név]</a:t>
            </a:r>
            <a:r>
              <a:rPr lang="hu-HU" dirty="0" smtClean="0">
                <a:latin typeface="+mj-lt"/>
              </a:rPr>
              <a:t> – ezzel határozhatunk meg egy animációt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rom</a:t>
            </a:r>
            <a:r>
              <a:rPr lang="hu-HU" dirty="0" smtClean="0">
                <a:latin typeface="+mj-lt"/>
              </a:rPr>
              <a:t> – animáció kezdete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hu-HU" dirty="0" smtClean="0">
                <a:latin typeface="+mj-lt"/>
              </a:rPr>
              <a:t> – animáció vége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százalék – animáció százalékos időpontja</a:t>
            </a:r>
          </a:p>
        </p:txBody>
      </p:sp>
    </p:spTree>
    <p:extLst>
      <p:ext uri="{BB962C8B-B14F-4D97-AF65-F5344CB8AC3E}">
        <p14:creationId xmlns:p14="http://schemas.microsoft.com/office/powerpoint/2010/main" val="35812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 lnSpcReduction="10000"/>
          </a:bodyPr>
          <a:lstStyle/>
          <a:p>
            <a:pPr algn="l"/>
            <a:r>
              <a:rPr lang="hu-HU" dirty="0" smtClean="0">
                <a:latin typeface="+mj-lt"/>
              </a:rPr>
              <a:t>Animation</a:t>
            </a:r>
          </a:p>
          <a:p>
            <a:pPr algn="l"/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@keyframes pelda {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from {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color: red;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 {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color: green;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67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Animation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nimation-name</a:t>
            </a:r>
            <a:r>
              <a:rPr lang="hu-HU" dirty="0" smtClean="0">
                <a:latin typeface="+mj-lt"/>
              </a:rPr>
              <a:t> – az animáció neve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nimation-delay</a:t>
            </a:r>
            <a:r>
              <a:rPr lang="hu-HU" dirty="0" smtClean="0">
                <a:latin typeface="+mj-lt"/>
              </a:rPr>
              <a:t> – ennyi idő után indul el az animáció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nimation-duration</a:t>
            </a:r>
            <a:r>
              <a:rPr lang="hu-HU" dirty="0" smtClean="0">
                <a:latin typeface="+mj-lt"/>
              </a:rPr>
              <a:t> – az animáció hossza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nimation-iteration-count</a:t>
            </a:r>
            <a:r>
              <a:rPr lang="hu-HU" dirty="0" smtClean="0">
                <a:latin typeface="+mj-lt"/>
              </a:rPr>
              <a:t> – hányszor fusson le az animáció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nfinite</a:t>
            </a:r>
            <a:r>
              <a:rPr lang="hu-HU" dirty="0" smtClean="0">
                <a:latin typeface="+mj-lt"/>
              </a:rPr>
              <a:t> – ismétlődő (végtelenszer)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latin typeface="+mj-lt"/>
              </a:rPr>
              <a:t>s</a:t>
            </a:r>
            <a:r>
              <a:rPr lang="hu-HU" dirty="0" smtClean="0">
                <a:latin typeface="+mj-lt"/>
              </a:rPr>
              <a:t>zám – ennyiszer fog lefutni (tört szám is lehet)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animation-timing-function</a:t>
            </a:r>
            <a:r>
              <a:rPr lang="hu-HU" dirty="0" smtClean="0">
                <a:latin typeface="+mj-lt"/>
              </a:rPr>
              <a:t> – az animáció végbemenetelének módja</a:t>
            </a:r>
          </a:p>
        </p:txBody>
      </p:sp>
    </p:spTree>
    <p:extLst>
      <p:ext uri="{BB962C8B-B14F-4D97-AF65-F5344CB8AC3E}">
        <p14:creationId xmlns:p14="http://schemas.microsoft.com/office/powerpoint/2010/main" val="39420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Hová rakhatjuk?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Inline (</a:t>
            </a:r>
            <a:r>
              <a:rPr lang="hu-HU" dirty="0">
                <a:latin typeface="+mj-lt"/>
              </a:rPr>
              <a:t>kerülendő)</a:t>
            </a:r>
            <a:br>
              <a:rPr lang="hu-HU" dirty="0">
                <a:latin typeface="+mj-lt"/>
              </a:rPr>
            </a:b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u-HU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hu-HU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hu-HU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lang="hu-HU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u-HU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 red; font-size: 20px;"&gt;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 </a:t>
            </a:r>
            <a:r>
              <a:rPr lang="hu-HU" dirty="0" smtClean="0">
                <a:latin typeface="+mj-lt"/>
              </a:rPr>
              <a:t>tag-be (internal)</a:t>
            </a:r>
            <a:r>
              <a:rPr lang="hu-HU" dirty="0">
                <a:latin typeface="+mj-lt"/>
              </a:rPr>
              <a:t/>
            </a:r>
            <a:br>
              <a:rPr lang="hu-HU" dirty="0">
                <a:latin typeface="+mj-lt"/>
              </a:rPr>
            </a:br>
            <a:r>
              <a:rPr lang="hu-HU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hu-HU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u-HU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&lt;style&gt;</a:t>
            </a:r>
            <a:br>
              <a:rPr lang="hu-HU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h1 </a:t>
            </a:r>
            <a:r>
              <a:rPr lang="hu-HU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color: red; }</a:t>
            </a:r>
            <a:r>
              <a:rPr lang="hu-HU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u-HU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&lt;/style&gt;</a:t>
            </a:r>
            <a:br>
              <a:rPr lang="hu-HU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&lt;/head&gt;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  <a:cs typeface="Consolas" panose="020B0609020204030204" pitchFamily="49" charset="0"/>
              </a:rPr>
              <a:t>Külső fájl (external)</a:t>
            </a:r>
            <a:r>
              <a:rPr lang="hu-HU" dirty="0">
                <a:latin typeface="+mj-lt"/>
                <a:cs typeface="Consolas" panose="020B0609020204030204" pitchFamily="49" charset="0"/>
              </a:rPr>
              <a:t/>
            </a:r>
            <a:br>
              <a:rPr lang="hu-HU" dirty="0">
                <a:latin typeface="+mj-lt"/>
                <a:cs typeface="Consolas" panose="020B0609020204030204" pitchFamily="49" charset="0"/>
              </a:rPr>
            </a:br>
            <a:r>
              <a:rPr lang="hu-HU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u-HU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hu-HU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="stylesheet" type="text/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="mystyle.css"&gt;</a:t>
            </a:r>
            <a:r>
              <a:rPr lang="hu-HU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u-HU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&lt;/head&gt;</a:t>
            </a:r>
          </a:p>
        </p:txBody>
      </p:sp>
    </p:spTree>
    <p:extLst>
      <p:ext uri="{BB962C8B-B14F-4D97-AF65-F5344CB8AC3E}">
        <p14:creationId xmlns:p14="http://schemas.microsoft.com/office/powerpoint/2010/main" val="23802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Animation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nimation-direction</a:t>
            </a:r>
            <a:r>
              <a:rPr lang="hu-HU" dirty="0" smtClean="0">
                <a:latin typeface="+mj-lt"/>
              </a:rPr>
              <a:t> – az animáció lejátszásának iránya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ormal</a:t>
            </a:r>
            <a:r>
              <a:rPr lang="hu-HU" dirty="0" smtClean="0">
                <a:latin typeface="+mj-lt"/>
              </a:rPr>
              <a:t> – alapértelmezett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</a:t>
            </a:r>
            <a:r>
              <a:rPr lang="hu-HU" dirty="0" smtClean="0">
                <a:latin typeface="+mj-lt"/>
              </a:rPr>
              <a:t> – </a:t>
            </a: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hu-HU" dirty="0">
                <a:latin typeface="+mj-lt"/>
              </a:rPr>
              <a:t> →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lternate</a:t>
            </a:r>
            <a:r>
              <a:rPr lang="hu-HU" dirty="0" smtClean="0">
                <a:latin typeface="+mj-lt"/>
              </a:rPr>
              <a:t> – páratlan esetben </a:t>
            </a: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hu-HU" dirty="0">
                <a:latin typeface="+mj-lt"/>
              </a:rPr>
              <a:t> →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hu-HU" dirty="0" smtClean="0">
                <a:latin typeface="+mj-lt"/>
              </a:rPr>
              <a:t>, páros esetben </a:t>
            </a: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hu-HU" dirty="0">
                <a:latin typeface="+mj-lt"/>
              </a:rPr>
              <a:t> →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lternate-reverse</a:t>
            </a:r>
            <a:r>
              <a:rPr lang="hu-HU" dirty="0" smtClean="0">
                <a:latin typeface="+mj-lt"/>
              </a:rPr>
              <a:t> – az alternate ellentétje</a:t>
            </a:r>
          </a:p>
        </p:txBody>
      </p:sp>
    </p:spTree>
    <p:extLst>
      <p:ext uri="{BB962C8B-B14F-4D97-AF65-F5344CB8AC3E}">
        <p14:creationId xmlns:p14="http://schemas.microsoft.com/office/powerpoint/2010/main" val="27124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Units (absolute units)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hu-HU" dirty="0" smtClean="0">
                <a:latin typeface="+mj-lt"/>
              </a:rPr>
              <a:t> – pixel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hu-HU" dirty="0" smtClean="0">
                <a:latin typeface="+mj-lt"/>
              </a:rPr>
              <a:t> – centiméter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hu-HU" dirty="0" smtClean="0">
                <a:latin typeface="+mj-lt"/>
              </a:rPr>
              <a:t> – milliméter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hu-HU" dirty="0" smtClean="0">
                <a:latin typeface="+mj-lt"/>
              </a:rPr>
              <a:t> – inch (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1in</a:t>
            </a:r>
            <a:r>
              <a:rPr lang="hu-HU" dirty="0" smtClean="0">
                <a:latin typeface="+mj-lt"/>
              </a:rPr>
              <a:t> =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96px</a:t>
            </a:r>
            <a:r>
              <a:rPr lang="hu-HU" dirty="0" smtClean="0">
                <a:latin typeface="+mj-lt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dirty="0" smtClean="0">
                <a:latin typeface="+mj-lt"/>
              </a:rPr>
              <a:t> – pont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r>
              <a:rPr lang="hu-HU" dirty="0" smtClean="0">
                <a:latin typeface="+mj-lt"/>
              </a:rPr>
              <a:t> – pica (ciceró) (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1pc</a:t>
            </a:r>
            <a:r>
              <a:rPr lang="hu-HU" dirty="0" smtClean="0">
                <a:latin typeface="+mj-lt"/>
              </a:rPr>
              <a:t> =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12pt</a:t>
            </a:r>
            <a:r>
              <a:rPr lang="hu-HU" dirty="0" smtClean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15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Units (relative units)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hu-HU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dirty="0">
                <a:latin typeface="+mj-lt"/>
                <a:cs typeface="Consolas" panose="020B0609020204030204" pitchFamily="49" charset="0"/>
              </a:rPr>
              <a:t>– </a:t>
            </a:r>
            <a:r>
              <a:rPr lang="hu-HU" dirty="0" smtClean="0">
                <a:latin typeface="+mj-lt"/>
                <a:cs typeface="Consolas" panose="020B0609020204030204" pitchFamily="49" charset="0"/>
              </a:rPr>
              <a:t>százalékos</a:t>
            </a:r>
            <a:endParaRPr lang="hu-HU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hu-HU" dirty="0" smtClean="0">
                <a:latin typeface="+mj-lt"/>
              </a:rPr>
              <a:t> –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1em</a:t>
            </a:r>
            <a:r>
              <a:rPr lang="hu-HU" dirty="0" smtClean="0">
                <a:latin typeface="+mj-lt"/>
              </a:rPr>
              <a:t> = az elem aktuális betűmérete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hu-HU" dirty="0" smtClean="0">
                <a:latin typeface="+mj-lt"/>
              </a:rPr>
              <a:t> –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1rem</a:t>
            </a:r>
            <a:r>
              <a:rPr lang="hu-HU" dirty="0" smtClean="0">
                <a:latin typeface="+mj-lt"/>
              </a:rPr>
              <a:t> = a gyökér (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hu-HU" dirty="0" smtClean="0">
                <a:latin typeface="+mj-lt"/>
              </a:rPr>
              <a:t>) elem betűmérete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hu-HU" dirty="0" smtClean="0">
                <a:latin typeface="+mj-lt"/>
              </a:rPr>
              <a:t> – a betűtípus magassága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hu-HU" dirty="0" smtClean="0">
                <a:latin typeface="+mj-lt"/>
              </a:rPr>
              <a:t> – a „0” karakter szélességétől függ (</a:t>
            </a:r>
            <a:r>
              <a:rPr lang="hu-HU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WTF!?</a:t>
            </a:r>
            <a:r>
              <a:rPr lang="hu-HU" dirty="0" smtClean="0">
                <a:latin typeface="+mj-lt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103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Units (relative units)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hu-HU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hu-HU" dirty="0" smtClean="0">
                <a:latin typeface="+mj-lt"/>
              </a:rPr>
              <a:t>–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1vh</a:t>
            </a:r>
            <a:r>
              <a:rPr lang="hu-HU" dirty="0" smtClean="0">
                <a:latin typeface="+mj-lt"/>
              </a:rPr>
              <a:t> = a viewport magasságának 1 százaléka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hu-HU" dirty="0" smtClean="0">
                <a:latin typeface="+mj-lt"/>
              </a:rPr>
              <a:t> –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1vw</a:t>
            </a:r>
            <a:r>
              <a:rPr lang="hu-HU" dirty="0" smtClean="0">
                <a:latin typeface="+mj-lt"/>
              </a:rPr>
              <a:t> = a viewport szélességének 1 százaléka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hu-HU" dirty="0" smtClean="0">
                <a:latin typeface="+mj-lt"/>
              </a:rPr>
              <a:t> –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1vmax</a:t>
            </a:r>
            <a:r>
              <a:rPr lang="hu-HU" dirty="0" smtClean="0">
                <a:latin typeface="+mj-lt"/>
              </a:rPr>
              <a:t> = a viewport nagyobb dimenziójának 1 százaléka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hu-HU" dirty="0" smtClean="0">
                <a:latin typeface="+mj-lt"/>
              </a:rPr>
              <a:t> –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1vmin</a:t>
            </a:r>
            <a:r>
              <a:rPr lang="hu-HU" dirty="0" smtClean="0">
                <a:latin typeface="+mj-lt"/>
              </a:rPr>
              <a:t> = a viewport kisebb dimenziójának 1 százaléka</a:t>
            </a:r>
          </a:p>
        </p:txBody>
      </p:sp>
    </p:spTree>
    <p:extLst>
      <p:ext uri="{BB962C8B-B14F-4D97-AF65-F5344CB8AC3E}">
        <p14:creationId xmlns:p14="http://schemas.microsoft.com/office/powerpoint/2010/main" val="23658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Units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alc</a:t>
            </a:r>
            <a:r>
              <a:rPr lang="hu-HU" dirty="0" smtClean="0">
                <a:latin typeface="+mj-lt"/>
              </a:rPr>
              <a:t> – ennek segítségével dinamikusan számoltathatunk ki különböző szélességeket (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calc(10px + 10%)</a:t>
            </a:r>
            <a:r>
              <a:rPr lang="hu-HU" dirty="0" smtClean="0">
                <a:latin typeface="+mj-lt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A törtszámokat a következő módon is megadhatjuk: </a:t>
            </a: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.5</a:t>
            </a:r>
            <a:r>
              <a:rPr lang="hu-HU" dirty="0">
                <a:latin typeface="+mj-lt"/>
                <a:cs typeface="Consolas" panose="020B0609020204030204" pitchFamily="49" charset="0"/>
              </a:rPr>
              <a:t>.</a:t>
            </a:r>
            <a:endParaRPr lang="hu-HU" dirty="0" smtClean="0">
              <a:latin typeface="+mj-lt"/>
              <a:cs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  <a:cs typeface="Consolas" panose="020B0609020204030204" pitchFamily="49" charset="0"/>
              </a:rPr>
              <a:t>Ha 0-t akarunk megadni, akkor elhagyható a mértékegység.</a:t>
            </a:r>
          </a:p>
        </p:txBody>
      </p:sp>
    </p:spTree>
    <p:extLst>
      <p:ext uri="{BB962C8B-B14F-4D97-AF65-F5344CB8AC3E}">
        <p14:creationId xmlns:p14="http://schemas.microsoft.com/office/powerpoint/2010/main" val="9279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  <a:hlinkClick r:id="rId2"/>
              </a:rPr>
              <a:t>https</a:t>
            </a:r>
            <a:r>
              <a:rPr lang="hu-HU" dirty="0">
                <a:latin typeface="+mj-lt"/>
                <a:hlinkClick r:id="rId2"/>
              </a:rPr>
              <a:t>://css-tricks.com</a:t>
            </a:r>
            <a:r>
              <a:rPr lang="hu-HU" dirty="0" smtClean="0">
                <a:latin typeface="+mj-lt"/>
                <a:hlinkClick r:id="rId2"/>
              </a:rPr>
              <a:t>/</a:t>
            </a:r>
            <a:endParaRPr lang="hu-HU" dirty="0" smtClean="0">
              <a:latin typeface="+mj-lt"/>
            </a:endParaRPr>
          </a:p>
          <a:p>
            <a:pPr algn="l"/>
            <a:r>
              <a:rPr lang="hu-HU" dirty="0" smtClean="0">
                <a:latin typeface="+mj-lt"/>
                <a:hlinkClick r:id="rId3"/>
              </a:rPr>
              <a:t>http</a:t>
            </a:r>
            <a:r>
              <a:rPr lang="hu-HU" dirty="0">
                <a:latin typeface="+mj-lt"/>
                <a:hlinkClick r:id="rId3"/>
              </a:rPr>
              <a:t>://nthmaster.com</a:t>
            </a:r>
            <a:r>
              <a:rPr lang="hu-HU" dirty="0" smtClean="0">
                <a:latin typeface="+mj-lt"/>
                <a:hlinkClick r:id="rId3"/>
              </a:rPr>
              <a:t>/</a:t>
            </a:r>
            <a:endParaRPr lang="hu-HU" dirty="0" smtClean="0">
              <a:latin typeface="+mj-lt"/>
            </a:endParaRPr>
          </a:p>
          <a:p>
            <a:pPr algn="l"/>
            <a:r>
              <a:rPr lang="hu-HU" dirty="0">
                <a:latin typeface="+mj-lt"/>
                <a:hlinkClick r:id="rId4"/>
              </a:rPr>
              <a:t>http://</a:t>
            </a:r>
            <a:r>
              <a:rPr lang="hu-HU" dirty="0" smtClean="0">
                <a:latin typeface="+mj-lt"/>
                <a:hlinkClick r:id="rId4"/>
              </a:rPr>
              <a:t>caniuse.com/</a:t>
            </a:r>
            <a:endParaRPr lang="hu-HU" dirty="0">
              <a:latin typeface="+mj-lt"/>
            </a:endParaRPr>
          </a:p>
          <a:p>
            <a:pPr algn="l"/>
            <a:r>
              <a:rPr lang="hu-HU" dirty="0" smtClean="0">
                <a:latin typeface="+mj-lt"/>
                <a:hlinkClick r:id="rId5"/>
              </a:rPr>
              <a:t>http</a:t>
            </a:r>
            <a:r>
              <a:rPr lang="hu-HU" dirty="0">
                <a:latin typeface="+mj-lt"/>
                <a:hlinkClick r:id="rId5"/>
              </a:rPr>
              <a:t>://</a:t>
            </a:r>
            <a:r>
              <a:rPr lang="hu-HU" dirty="0" smtClean="0">
                <a:latin typeface="+mj-lt"/>
                <a:hlinkClick r:id="rId5"/>
              </a:rPr>
              <a:t>www.w3schools.com/css/default.asp</a:t>
            </a:r>
            <a:endParaRPr lang="hu-HU" dirty="0" smtClean="0">
              <a:latin typeface="+mj-lt"/>
            </a:endParaRPr>
          </a:p>
          <a:p>
            <a:pPr algn="l"/>
            <a:r>
              <a:rPr lang="hu-HU" dirty="0">
                <a:latin typeface="+mj-lt"/>
                <a:hlinkClick r:id="rId6"/>
              </a:rPr>
              <a:t>http://www.cssportal.com/css-gradient-generator</a:t>
            </a:r>
            <a:r>
              <a:rPr lang="hu-HU" dirty="0" smtClean="0">
                <a:latin typeface="+mj-lt"/>
                <a:hlinkClick r:id="rId6"/>
              </a:rPr>
              <a:t>/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76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995976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Hadas Tamás</a:t>
            </a:r>
          </a:p>
          <a:p>
            <a:pPr marL="0" indent="0">
              <a:buNone/>
            </a:pPr>
            <a:r>
              <a:rPr lang="hu-HU" sz="1500" i="1" dirty="0">
                <a:solidFill>
                  <a:schemeClr val="bg1"/>
                </a:solidFill>
                <a:latin typeface="+mj-lt"/>
              </a:rPr>
              <a:t>t</a:t>
            </a: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amas.hadas@surveysampling.com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Syntax</a:t>
            </a:r>
          </a:p>
          <a:p>
            <a:pPr algn="l"/>
            <a:endParaRPr lang="hu-HU" dirty="0" smtClean="0">
              <a:latin typeface="+mj-lt"/>
            </a:endParaRPr>
          </a:p>
          <a:p>
            <a:pPr algn="l"/>
            <a:r>
              <a:rPr lang="hu-HU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comment */</a:t>
            </a:r>
            <a:endParaRPr lang="hu-HU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Selector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property1: value1;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property2: value2;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926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 lnSpcReduction="10000"/>
          </a:bodyPr>
          <a:lstStyle/>
          <a:p>
            <a:pPr algn="l"/>
            <a:r>
              <a:rPr lang="hu-HU" dirty="0" smtClean="0">
                <a:latin typeface="+mj-lt"/>
              </a:rPr>
              <a:t>Selectors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hu-HU" dirty="0">
                <a:latin typeface="+mj-lt"/>
              </a:rPr>
              <a:t> – </a:t>
            </a:r>
            <a:r>
              <a:rPr lang="hu-HU" dirty="0" smtClean="0">
                <a:latin typeface="+mj-lt"/>
              </a:rPr>
              <a:t>minden elem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hu-HU" dirty="0" smtClean="0">
                <a:latin typeface="+mj-lt"/>
              </a:rPr>
              <a:t> – az összes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hu-HU" dirty="0" smtClean="0">
                <a:latin typeface="+mj-lt"/>
              </a:rPr>
              <a:t> elem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#first</a:t>
            </a:r>
            <a:r>
              <a:rPr lang="hu-HU" dirty="0" smtClean="0">
                <a:latin typeface="+mj-lt"/>
              </a:rPr>
              <a:t> – a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hu-HU" dirty="0" smtClean="0">
                <a:latin typeface="+mj-lt"/>
              </a:rPr>
              <a:t> id-val rendelkező elem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.big</a:t>
            </a:r>
            <a:r>
              <a:rPr lang="hu-HU" dirty="0" smtClean="0">
                <a:latin typeface="+mj-lt"/>
              </a:rPr>
              <a:t> – az összes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big</a:t>
            </a:r>
            <a:r>
              <a:rPr lang="hu-HU" dirty="0" smtClean="0">
                <a:latin typeface="+mj-lt"/>
              </a:rPr>
              <a:t> class-szal rendelkező elem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h2</a:t>
            </a:r>
            <a:r>
              <a:rPr lang="hu-HU" dirty="0" smtClean="0">
                <a:latin typeface="+mj-lt"/>
              </a:rPr>
              <a:t> – az összes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hu-HU" dirty="0" smtClean="0">
                <a:latin typeface="+mj-lt"/>
              </a:rPr>
              <a:t> és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hu-HU" dirty="0" smtClean="0">
                <a:latin typeface="+mj-lt"/>
              </a:rPr>
              <a:t> elem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 a</a:t>
            </a:r>
            <a:r>
              <a:rPr lang="hu-HU" dirty="0" smtClean="0">
                <a:latin typeface="+mj-lt"/>
              </a:rPr>
              <a:t> – az összes olyan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hu-HU" dirty="0" smtClean="0">
                <a:latin typeface="+mj-lt"/>
              </a:rPr>
              <a:t>elem, amely egy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lang="hu-HU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hu-HU" dirty="0" smtClean="0">
                <a:latin typeface="+mj-lt"/>
              </a:rPr>
              <a:t>elem gyermeke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 &gt; a</a:t>
            </a:r>
            <a:r>
              <a:rPr lang="hu-HU" dirty="0" smtClean="0">
                <a:latin typeface="+mj-lt"/>
              </a:rPr>
              <a:t> – az összes olyan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dirty="0" smtClean="0">
                <a:latin typeface="+mj-lt"/>
              </a:rPr>
              <a:t> elem, amely egy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lang="hu-HU" dirty="0" smtClean="0">
                <a:latin typeface="+mj-lt"/>
              </a:rPr>
              <a:t> elem közvetlen gyermeke</a:t>
            </a:r>
          </a:p>
        </p:txBody>
      </p:sp>
    </p:spTree>
    <p:extLst>
      <p:ext uri="{BB962C8B-B14F-4D97-AF65-F5344CB8AC3E}">
        <p14:creationId xmlns:p14="http://schemas.microsoft.com/office/powerpoint/2010/main" val="34897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Selectors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[disabled] </a:t>
            </a:r>
            <a:r>
              <a:rPr lang="hu-HU" dirty="0" smtClean="0">
                <a:latin typeface="+mj-lt"/>
              </a:rPr>
              <a:t>– az összes elem, ami rendelkezik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r>
              <a:rPr lang="hu-HU" dirty="0" smtClean="0">
                <a:latin typeface="+mj-lt"/>
              </a:rPr>
              <a:t> attribútummal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input[disabled] </a:t>
            </a:r>
            <a:r>
              <a:rPr lang="hu-HU" dirty="0" smtClean="0">
                <a:latin typeface="+mj-lt"/>
              </a:rPr>
              <a:t>– az összes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hu-HU" dirty="0" smtClean="0">
                <a:latin typeface="+mj-lt"/>
              </a:rPr>
              <a:t> elem, amely rendelkezik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r>
              <a:rPr lang="hu-HU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hu-HU" dirty="0" smtClean="0">
                <a:latin typeface="+mj-lt"/>
              </a:rPr>
              <a:t>attribútummal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input[type=</a:t>
            </a: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hu-HU" dirty="0" smtClean="0">
                <a:latin typeface="+mj-lt"/>
              </a:rPr>
              <a:t>– az összes checkbox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tr.bold</a:t>
            </a:r>
            <a:r>
              <a:rPr lang="hu-HU" dirty="0" smtClean="0">
                <a:latin typeface="+mj-lt"/>
              </a:rPr>
              <a:t> – az összes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hu-HU" dirty="0" smtClean="0">
                <a:latin typeface="+mj-lt"/>
              </a:rPr>
              <a:t> elem, amely rendelkezik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bold</a:t>
            </a:r>
            <a:r>
              <a:rPr lang="hu-HU" dirty="0" smtClean="0">
                <a:latin typeface="+mj-lt"/>
              </a:rPr>
              <a:t> class-szal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68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Pseudo-classes</a:t>
            </a:r>
            <a:endParaRPr lang="hu-HU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a:active</a:t>
            </a:r>
            <a:r>
              <a:rPr lang="hu-HU" dirty="0" smtClean="0">
                <a:latin typeface="+mj-lt"/>
              </a:rPr>
              <a:t> – amikor rákattintunk egy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dirty="0" smtClean="0">
                <a:latin typeface="+mj-lt"/>
              </a:rPr>
              <a:t> elemre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a:hover</a:t>
            </a:r>
            <a:r>
              <a:rPr lang="hu-HU" dirty="0" smtClean="0">
                <a:latin typeface="+mj-lt"/>
              </a:rPr>
              <a:t> – amikor az egeret egy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dirty="0" smtClean="0">
                <a:latin typeface="+mj-lt"/>
              </a:rPr>
              <a:t> elem felé visszük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:focus</a:t>
            </a:r>
            <a:r>
              <a:rPr lang="hu-HU" dirty="0" smtClean="0">
                <a:latin typeface="+mj-lt"/>
              </a:rPr>
              <a:t> – amikor egy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hu-HU" dirty="0" smtClean="0">
                <a:latin typeface="+mj-lt"/>
              </a:rPr>
              <a:t>elem fókuszba kerül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a:link</a:t>
            </a:r>
            <a:r>
              <a:rPr lang="hu-HU" dirty="0" smtClean="0">
                <a:latin typeface="+mj-lt"/>
              </a:rPr>
              <a:t> – az összes még meg nem látogatott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dirty="0" smtClean="0">
                <a:latin typeface="+mj-lt"/>
              </a:rPr>
              <a:t> elem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a:visited</a:t>
            </a:r>
            <a:r>
              <a:rPr lang="hu-HU" dirty="0" smtClean="0">
                <a:latin typeface="+mj-lt"/>
              </a:rPr>
              <a:t> – az összes már meglátogatott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dirty="0" smtClean="0">
                <a:latin typeface="+mj-lt"/>
              </a:rPr>
              <a:t> elem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:not(p)</a:t>
            </a:r>
            <a:r>
              <a:rPr lang="hu-HU" dirty="0" smtClean="0">
                <a:latin typeface="+mj-lt"/>
              </a:rPr>
              <a:t> – az összes nem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hu-HU" dirty="0" smtClean="0">
                <a:latin typeface="+mj-lt"/>
              </a:rPr>
              <a:t> elem</a:t>
            </a:r>
          </a:p>
        </p:txBody>
      </p:sp>
    </p:spTree>
    <p:extLst>
      <p:ext uri="{BB962C8B-B14F-4D97-AF65-F5344CB8AC3E}">
        <p14:creationId xmlns:p14="http://schemas.microsoft.com/office/powerpoint/2010/main" val="14287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CSS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8768253" cy="3937140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Pseudo-classes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nput:invalid</a:t>
            </a:r>
            <a:r>
              <a:rPr lang="hu-HU" dirty="0" smtClean="0">
                <a:latin typeface="+mj-lt"/>
              </a:rPr>
              <a:t> – az összes invalid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hu-HU" dirty="0" smtClean="0">
                <a:latin typeface="+mj-lt"/>
              </a:rPr>
              <a:t> elem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nput:valid</a:t>
            </a:r>
            <a:r>
              <a:rPr lang="hu-HU" dirty="0" smtClean="0">
                <a:latin typeface="+mj-lt"/>
              </a:rPr>
              <a:t> </a:t>
            </a:r>
            <a:r>
              <a:rPr lang="hu-HU" dirty="0">
                <a:latin typeface="+mj-lt"/>
              </a:rPr>
              <a:t>– az összes valid 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hu-HU" dirty="0">
                <a:latin typeface="+mj-lt"/>
              </a:rPr>
              <a:t> </a:t>
            </a:r>
            <a:r>
              <a:rPr lang="hu-HU" dirty="0" smtClean="0">
                <a:latin typeface="+mj-lt"/>
              </a:rPr>
              <a:t>elem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nput:optional</a:t>
            </a:r>
            <a:r>
              <a:rPr lang="hu-HU" dirty="0" smtClean="0">
                <a:latin typeface="+mj-lt"/>
              </a:rPr>
              <a:t> – az összes nem kötelező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hu-HU" dirty="0" smtClean="0">
                <a:latin typeface="+mj-lt"/>
              </a:rPr>
              <a:t> elem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nput:required</a:t>
            </a:r>
            <a:r>
              <a:rPr lang="hu-HU" dirty="0" smtClean="0">
                <a:latin typeface="+mj-lt"/>
              </a:rPr>
              <a:t> – az összes kötelező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hu-HU" dirty="0" smtClean="0">
                <a:latin typeface="+mj-lt"/>
              </a:rPr>
              <a:t> elem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nput:read-only</a:t>
            </a:r>
            <a:r>
              <a:rPr lang="hu-HU" dirty="0" smtClean="0">
                <a:latin typeface="+mj-lt"/>
              </a:rPr>
              <a:t> – az összes csak olvasható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hu-HU" dirty="0" smtClean="0">
                <a:latin typeface="+mj-lt"/>
              </a:rPr>
              <a:t> elem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nput:read-write</a:t>
            </a:r>
            <a:r>
              <a:rPr lang="hu-HU" dirty="0" smtClean="0">
                <a:latin typeface="+mj-lt"/>
              </a:rPr>
              <a:t> – az összes írható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hu-HU" dirty="0" smtClean="0">
                <a:latin typeface="+mj-lt"/>
              </a:rPr>
              <a:t> elem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32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1181</TotalTime>
  <Words>2090</Words>
  <Application>Microsoft Office PowerPoint</Application>
  <PresentationFormat>On-screen Show (16:9)</PresentationFormat>
  <Paragraphs>325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Office-téma</vt:lpstr>
      <vt:lpstr>PowerPoint Presentation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Tamas Hadas</cp:lastModifiedBy>
  <cp:revision>93</cp:revision>
  <dcterms:created xsi:type="dcterms:W3CDTF">2015-01-25T18:30:45Z</dcterms:created>
  <dcterms:modified xsi:type="dcterms:W3CDTF">2016-10-30T18:43:30Z</dcterms:modified>
</cp:coreProperties>
</file>