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8" r:id="rId3"/>
    <p:sldId id="258" r:id="rId4"/>
    <p:sldId id="259" r:id="rId5"/>
    <p:sldId id="273" r:id="rId6"/>
    <p:sldId id="274" r:id="rId7"/>
    <p:sldId id="261" r:id="rId8"/>
    <p:sldId id="262" r:id="rId9"/>
    <p:sldId id="263" r:id="rId10"/>
    <p:sldId id="264" r:id="rId11"/>
    <p:sldId id="267"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D1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63" d="100"/>
          <a:sy n="63" d="100"/>
        </p:scale>
        <p:origin x="6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0C6C-AC6B-6245-1530-C0EC2E869F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9F72E6-33B3-097D-35F3-C606AF39C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505944-7335-9DA3-54E0-3EDB6B073AE8}"/>
              </a:ext>
            </a:extLst>
          </p:cNvPr>
          <p:cNvSpPr>
            <a:spLocks noGrp="1"/>
          </p:cNvSpPr>
          <p:nvPr>
            <p:ph type="dt" sz="half" idx="10"/>
          </p:nvPr>
        </p:nvSpPr>
        <p:spPr/>
        <p:txBody>
          <a:bodyPr/>
          <a:lstStyle/>
          <a:p>
            <a:fld id="{B571B2E7-00BD-4DC6-8FD5-D3B6264CA84D}" type="datetimeFigureOut">
              <a:rPr lang="en-IN" smtClean="0"/>
              <a:t>01-09-2023</a:t>
            </a:fld>
            <a:endParaRPr lang="en-IN"/>
          </a:p>
        </p:txBody>
      </p:sp>
      <p:sp>
        <p:nvSpPr>
          <p:cNvPr id="5" name="Footer Placeholder 4">
            <a:extLst>
              <a:ext uri="{FF2B5EF4-FFF2-40B4-BE49-F238E27FC236}">
                <a16:creationId xmlns:a16="http://schemas.microsoft.com/office/drawing/2014/main" id="{B8B7BB82-6067-A8C2-24D4-900FD77898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B98C5A-2B86-1B43-0626-369D17607D73}"/>
              </a:ext>
            </a:extLst>
          </p:cNvPr>
          <p:cNvSpPr>
            <a:spLocks noGrp="1"/>
          </p:cNvSpPr>
          <p:nvPr>
            <p:ph type="sldNum" sz="quarter" idx="12"/>
          </p:nvPr>
        </p:nvSpPr>
        <p:spPr/>
        <p:txBody>
          <a:bodyPr/>
          <a:lstStyle/>
          <a:p>
            <a:fld id="{0B3EBE50-4026-4B42-B98B-4465F92F62C6}" type="slidenum">
              <a:rPr lang="en-IN" smtClean="0"/>
              <a:t>‹#›</a:t>
            </a:fld>
            <a:endParaRPr lang="en-IN"/>
          </a:p>
        </p:txBody>
      </p:sp>
    </p:spTree>
    <p:extLst>
      <p:ext uri="{BB962C8B-B14F-4D97-AF65-F5344CB8AC3E}">
        <p14:creationId xmlns:p14="http://schemas.microsoft.com/office/powerpoint/2010/main" val="1846982444"/>
      </p:ext>
    </p:extLst>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79C4-314A-EB0E-2327-892E18B745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2C0666-7E5B-59E4-1B82-12483223E9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64E05E-05F2-F85F-BD18-FA774406640A}"/>
              </a:ext>
            </a:extLst>
          </p:cNvPr>
          <p:cNvSpPr>
            <a:spLocks noGrp="1"/>
          </p:cNvSpPr>
          <p:nvPr>
            <p:ph type="dt" sz="half" idx="10"/>
          </p:nvPr>
        </p:nvSpPr>
        <p:spPr/>
        <p:txBody>
          <a:bodyPr/>
          <a:lstStyle/>
          <a:p>
            <a:fld id="{B571B2E7-00BD-4DC6-8FD5-D3B6264CA84D}" type="datetimeFigureOut">
              <a:rPr lang="en-IN" smtClean="0"/>
              <a:t>01-09-2023</a:t>
            </a:fld>
            <a:endParaRPr lang="en-IN"/>
          </a:p>
        </p:txBody>
      </p:sp>
      <p:sp>
        <p:nvSpPr>
          <p:cNvPr id="5" name="Footer Placeholder 4">
            <a:extLst>
              <a:ext uri="{FF2B5EF4-FFF2-40B4-BE49-F238E27FC236}">
                <a16:creationId xmlns:a16="http://schemas.microsoft.com/office/drawing/2014/main" id="{BEF735D6-2780-32A7-B8B3-DE8C1CA2A0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1D120E-F392-FC64-1370-EE55E3DFEB58}"/>
              </a:ext>
            </a:extLst>
          </p:cNvPr>
          <p:cNvSpPr>
            <a:spLocks noGrp="1"/>
          </p:cNvSpPr>
          <p:nvPr>
            <p:ph type="sldNum" sz="quarter" idx="12"/>
          </p:nvPr>
        </p:nvSpPr>
        <p:spPr/>
        <p:txBody>
          <a:bodyPr/>
          <a:lstStyle/>
          <a:p>
            <a:fld id="{0B3EBE50-4026-4B42-B98B-4465F92F62C6}" type="slidenum">
              <a:rPr lang="en-IN" smtClean="0"/>
              <a:t>‹#›</a:t>
            </a:fld>
            <a:endParaRPr lang="en-IN"/>
          </a:p>
        </p:txBody>
      </p:sp>
    </p:spTree>
    <p:extLst>
      <p:ext uri="{BB962C8B-B14F-4D97-AF65-F5344CB8AC3E}">
        <p14:creationId xmlns:p14="http://schemas.microsoft.com/office/powerpoint/2010/main" val="2808951009"/>
      </p:ext>
    </p:extLst>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8D9E03-278C-6827-557D-B515CB0DEA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E3327-0207-0D60-2818-21511B13FD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F6E081-062A-8E76-03BC-0E6B42769DE5}"/>
              </a:ext>
            </a:extLst>
          </p:cNvPr>
          <p:cNvSpPr>
            <a:spLocks noGrp="1"/>
          </p:cNvSpPr>
          <p:nvPr>
            <p:ph type="dt" sz="half" idx="10"/>
          </p:nvPr>
        </p:nvSpPr>
        <p:spPr/>
        <p:txBody>
          <a:bodyPr/>
          <a:lstStyle/>
          <a:p>
            <a:fld id="{B571B2E7-00BD-4DC6-8FD5-D3B6264CA84D}" type="datetimeFigureOut">
              <a:rPr lang="en-IN" smtClean="0"/>
              <a:t>01-09-2023</a:t>
            </a:fld>
            <a:endParaRPr lang="en-IN"/>
          </a:p>
        </p:txBody>
      </p:sp>
      <p:sp>
        <p:nvSpPr>
          <p:cNvPr id="5" name="Footer Placeholder 4">
            <a:extLst>
              <a:ext uri="{FF2B5EF4-FFF2-40B4-BE49-F238E27FC236}">
                <a16:creationId xmlns:a16="http://schemas.microsoft.com/office/drawing/2014/main" id="{B9809F97-F1E5-F489-B8E7-9D40849385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90D9C7-BBC1-8D4A-409B-9002D9ECA45E}"/>
              </a:ext>
            </a:extLst>
          </p:cNvPr>
          <p:cNvSpPr>
            <a:spLocks noGrp="1"/>
          </p:cNvSpPr>
          <p:nvPr>
            <p:ph type="sldNum" sz="quarter" idx="12"/>
          </p:nvPr>
        </p:nvSpPr>
        <p:spPr/>
        <p:txBody>
          <a:bodyPr/>
          <a:lstStyle/>
          <a:p>
            <a:fld id="{0B3EBE50-4026-4B42-B98B-4465F92F62C6}" type="slidenum">
              <a:rPr lang="en-IN" smtClean="0"/>
              <a:t>‹#›</a:t>
            </a:fld>
            <a:endParaRPr lang="en-IN"/>
          </a:p>
        </p:txBody>
      </p:sp>
    </p:spTree>
    <p:extLst>
      <p:ext uri="{BB962C8B-B14F-4D97-AF65-F5344CB8AC3E}">
        <p14:creationId xmlns:p14="http://schemas.microsoft.com/office/powerpoint/2010/main" val="4018285853"/>
      </p:ext>
    </p:extLst>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8D6A-BC7C-B5EF-4FF5-74B9318C89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F8014F-2E87-BBB1-B8AD-5638D36986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2FF5C0-2092-4BF0-F2F3-DDA2D5B18D89}"/>
              </a:ext>
            </a:extLst>
          </p:cNvPr>
          <p:cNvSpPr>
            <a:spLocks noGrp="1"/>
          </p:cNvSpPr>
          <p:nvPr>
            <p:ph type="dt" sz="half" idx="10"/>
          </p:nvPr>
        </p:nvSpPr>
        <p:spPr/>
        <p:txBody>
          <a:bodyPr/>
          <a:lstStyle/>
          <a:p>
            <a:fld id="{B571B2E7-00BD-4DC6-8FD5-D3B6264CA84D}" type="datetimeFigureOut">
              <a:rPr lang="en-IN" smtClean="0"/>
              <a:t>01-09-2023</a:t>
            </a:fld>
            <a:endParaRPr lang="en-IN"/>
          </a:p>
        </p:txBody>
      </p:sp>
      <p:sp>
        <p:nvSpPr>
          <p:cNvPr id="5" name="Footer Placeholder 4">
            <a:extLst>
              <a:ext uri="{FF2B5EF4-FFF2-40B4-BE49-F238E27FC236}">
                <a16:creationId xmlns:a16="http://schemas.microsoft.com/office/drawing/2014/main" id="{D775A623-D7D2-306B-65DD-9198B0C57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DDCD75-CEFB-1937-1981-328A0DD03260}"/>
              </a:ext>
            </a:extLst>
          </p:cNvPr>
          <p:cNvSpPr>
            <a:spLocks noGrp="1"/>
          </p:cNvSpPr>
          <p:nvPr>
            <p:ph type="sldNum" sz="quarter" idx="12"/>
          </p:nvPr>
        </p:nvSpPr>
        <p:spPr/>
        <p:txBody>
          <a:bodyPr/>
          <a:lstStyle/>
          <a:p>
            <a:fld id="{0B3EBE50-4026-4B42-B98B-4465F92F62C6}" type="slidenum">
              <a:rPr lang="en-IN" smtClean="0"/>
              <a:t>‹#›</a:t>
            </a:fld>
            <a:endParaRPr lang="en-IN"/>
          </a:p>
        </p:txBody>
      </p:sp>
    </p:spTree>
    <p:extLst>
      <p:ext uri="{BB962C8B-B14F-4D97-AF65-F5344CB8AC3E}">
        <p14:creationId xmlns:p14="http://schemas.microsoft.com/office/powerpoint/2010/main" val="3166379151"/>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07BE-9A28-23A7-2C20-567CF96102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FDEAAB-DD4C-54C1-6B52-9F7A554BCA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C0E554-A3B0-E4D6-56D0-E6C95E7AE86D}"/>
              </a:ext>
            </a:extLst>
          </p:cNvPr>
          <p:cNvSpPr>
            <a:spLocks noGrp="1"/>
          </p:cNvSpPr>
          <p:nvPr>
            <p:ph type="dt" sz="half" idx="10"/>
          </p:nvPr>
        </p:nvSpPr>
        <p:spPr/>
        <p:txBody>
          <a:bodyPr/>
          <a:lstStyle/>
          <a:p>
            <a:fld id="{B571B2E7-00BD-4DC6-8FD5-D3B6264CA84D}" type="datetimeFigureOut">
              <a:rPr lang="en-IN" smtClean="0"/>
              <a:t>01-09-2023</a:t>
            </a:fld>
            <a:endParaRPr lang="en-IN"/>
          </a:p>
        </p:txBody>
      </p:sp>
      <p:sp>
        <p:nvSpPr>
          <p:cNvPr id="5" name="Footer Placeholder 4">
            <a:extLst>
              <a:ext uri="{FF2B5EF4-FFF2-40B4-BE49-F238E27FC236}">
                <a16:creationId xmlns:a16="http://schemas.microsoft.com/office/drawing/2014/main" id="{DA770CB3-A197-4942-2A6D-CE6ED552D5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2F1595-5747-42C5-EF59-918C497EBC14}"/>
              </a:ext>
            </a:extLst>
          </p:cNvPr>
          <p:cNvSpPr>
            <a:spLocks noGrp="1"/>
          </p:cNvSpPr>
          <p:nvPr>
            <p:ph type="sldNum" sz="quarter" idx="12"/>
          </p:nvPr>
        </p:nvSpPr>
        <p:spPr/>
        <p:txBody>
          <a:bodyPr/>
          <a:lstStyle/>
          <a:p>
            <a:fld id="{0B3EBE50-4026-4B42-B98B-4465F92F62C6}" type="slidenum">
              <a:rPr lang="en-IN" smtClean="0"/>
              <a:t>‹#›</a:t>
            </a:fld>
            <a:endParaRPr lang="en-IN"/>
          </a:p>
        </p:txBody>
      </p:sp>
    </p:spTree>
    <p:extLst>
      <p:ext uri="{BB962C8B-B14F-4D97-AF65-F5344CB8AC3E}">
        <p14:creationId xmlns:p14="http://schemas.microsoft.com/office/powerpoint/2010/main" val="3504442632"/>
      </p:ext>
    </p:extLst>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55E3-6D33-1BF8-D1C0-0D952CD8FD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657AF5-D23C-CB04-1473-D03CC2030B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990BEB-A376-8E7B-BE1B-E799B68EC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695F9D-5F61-F5C1-CE3C-9CA06BC32F3D}"/>
              </a:ext>
            </a:extLst>
          </p:cNvPr>
          <p:cNvSpPr>
            <a:spLocks noGrp="1"/>
          </p:cNvSpPr>
          <p:nvPr>
            <p:ph type="dt" sz="half" idx="10"/>
          </p:nvPr>
        </p:nvSpPr>
        <p:spPr/>
        <p:txBody>
          <a:bodyPr/>
          <a:lstStyle/>
          <a:p>
            <a:fld id="{B571B2E7-00BD-4DC6-8FD5-D3B6264CA84D}" type="datetimeFigureOut">
              <a:rPr lang="en-IN" smtClean="0"/>
              <a:t>01-09-2023</a:t>
            </a:fld>
            <a:endParaRPr lang="en-IN"/>
          </a:p>
        </p:txBody>
      </p:sp>
      <p:sp>
        <p:nvSpPr>
          <p:cNvPr id="6" name="Footer Placeholder 5">
            <a:extLst>
              <a:ext uri="{FF2B5EF4-FFF2-40B4-BE49-F238E27FC236}">
                <a16:creationId xmlns:a16="http://schemas.microsoft.com/office/drawing/2014/main" id="{60FEE134-AC2E-1B32-454A-6DA58497AE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615BEE-AD91-C8A2-A11B-3AF58DBFF736}"/>
              </a:ext>
            </a:extLst>
          </p:cNvPr>
          <p:cNvSpPr>
            <a:spLocks noGrp="1"/>
          </p:cNvSpPr>
          <p:nvPr>
            <p:ph type="sldNum" sz="quarter" idx="12"/>
          </p:nvPr>
        </p:nvSpPr>
        <p:spPr/>
        <p:txBody>
          <a:bodyPr/>
          <a:lstStyle/>
          <a:p>
            <a:fld id="{0B3EBE50-4026-4B42-B98B-4465F92F62C6}" type="slidenum">
              <a:rPr lang="en-IN" smtClean="0"/>
              <a:t>‹#›</a:t>
            </a:fld>
            <a:endParaRPr lang="en-IN"/>
          </a:p>
        </p:txBody>
      </p:sp>
    </p:spTree>
    <p:extLst>
      <p:ext uri="{BB962C8B-B14F-4D97-AF65-F5344CB8AC3E}">
        <p14:creationId xmlns:p14="http://schemas.microsoft.com/office/powerpoint/2010/main" val="3522140000"/>
      </p:ext>
    </p:extLst>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0CD6-2126-42AA-53DE-65090832E4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D45573-BE6F-2552-841D-EC2B656F3C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CBD12B-ECEB-EFE9-DD2C-F092B12167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CEBC49-36E7-4F77-5BD8-D394D630E4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404A8C-D19B-73D0-B43B-E250EE4E92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7B42A2-ACF3-EC3F-AA3A-6EC836CF2DF4}"/>
              </a:ext>
            </a:extLst>
          </p:cNvPr>
          <p:cNvSpPr>
            <a:spLocks noGrp="1"/>
          </p:cNvSpPr>
          <p:nvPr>
            <p:ph type="dt" sz="half" idx="10"/>
          </p:nvPr>
        </p:nvSpPr>
        <p:spPr/>
        <p:txBody>
          <a:bodyPr/>
          <a:lstStyle/>
          <a:p>
            <a:fld id="{B571B2E7-00BD-4DC6-8FD5-D3B6264CA84D}" type="datetimeFigureOut">
              <a:rPr lang="en-IN" smtClean="0"/>
              <a:t>01-09-2023</a:t>
            </a:fld>
            <a:endParaRPr lang="en-IN"/>
          </a:p>
        </p:txBody>
      </p:sp>
      <p:sp>
        <p:nvSpPr>
          <p:cNvPr id="8" name="Footer Placeholder 7">
            <a:extLst>
              <a:ext uri="{FF2B5EF4-FFF2-40B4-BE49-F238E27FC236}">
                <a16:creationId xmlns:a16="http://schemas.microsoft.com/office/drawing/2014/main" id="{5E7B70B0-8D8B-989B-6F53-8CD2B3CB3A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EF72A4-5DBA-98DC-5520-390E31BFEB48}"/>
              </a:ext>
            </a:extLst>
          </p:cNvPr>
          <p:cNvSpPr>
            <a:spLocks noGrp="1"/>
          </p:cNvSpPr>
          <p:nvPr>
            <p:ph type="sldNum" sz="quarter" idx="12"/>
          </p:nvPr>
        </p:nvSpPr>
        <p:spPr/>
        <p:txBody>
          <a:bodyPr/>
          <a:lstStyle/>
          <a:p>
            <a:fld id="{0B3EBE50-4026-4B42-B98B-4465F92F62C6}" type="slidenum">
              <a:rPr lang="en-IN" smtClean="0"/>
              <a:t>‹#›</a:t>
            </a:fld>
            <a:endParaRPr lang="en-IN"/>
          </a:p>
        </p:txBody>
      </p:sp>
    </p:spTree>
    <p:extLst>
      <p:ext uri="{BB962C8B-B14F-4D97-AF65-F5344CB8AC3E}">
        <p14:creationId xmlns:p14="http://schemas.microsoft.com/office/powerpoint/2010/main" val="2396246111"/>
      </p:ext>
    </p:extLst>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9F45-B13F-48F0-068B-0B52E7449D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35D39E-10AC-E22B-13BB-889582A43A4C}"/>
              </a:ext>
            </a:extLst>
          </p:cNvPr>
          <p:cNvSpPr>
            <a:spLocks noGrp="1"/>
          </p:cNvSpPr>
          <p:nvPr>
            <p:ph type="dt" sz="half" idx="10"/>
          </p:nvPr>
        </p:nvSpPr>
        <p:spPr/>
        <p:txBody>
          <a:bodyPr/>
          <a:lstStyle/>
          <a:p>
            <a:fld id="{B571B2E7-00BD-4DC6-8FD5-D3B6264CA84D}" type="datetimeFigureOut">
              <a:rPr lang="en-IN" smtClean="0"/>
              <a:t>01-09-2023</a:t>
            </a:fld>
            <a:endParaRPr lang="en-IN"/>
          </a:p>
        </p:txBody>
      </p:sp>
      <p:sp>
        <p:nvSpPr>
          <p:cNvPr id="4" name="Footer Placeholder 3">
            <a:extLst>
              <a:ext uri="{FF2B5EF4-FFF2-40B4-BE49-F238E27FC236}">
                <a16:creationId xmlns:a16="http://schemas.microsoft.com/office/drawing/2014/main" id="{C7A1BB24-E174-0538-8A9F-BDC5A8A424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A774CC-9CD8-28CC-D68D-499E1E678F01}"/>
              </a:ext>
            </a:extLst>
          </p:cNvPr>
          <p:cNvSpPr>
            <a:spLocks noGrp="1"/>
          </p:cNvSpPr>
          <p:nvPr>
            <p:ph type="sldNum" sz="quarter" idx="12"/>
          </p:nvPr>
        </p:nvSpPr>
        <p:spPr/>
        <p:txBody>
          <a:bodyPr/>
          <a:lstStyle/>
          <a:p>
            <a:fld id="{0B3EBE50-4026-4B42-B98B-4465F92F62C6}" type="slidenum">
              <a:rPr lang="en-IN" smtClean="0"/>
              <a:t>‹#›</a:t>
            </a:fld>
            <a:endParaRPr lang="en-IN"/>
          </a:p>
        </p:txBody>
      </p:sp>
    </p:spTree>
    <p:extLst>
      <p:ext uri="{BB962C8B-B14F-4D97-AF65-F5344CB8AC3E}">
        <p14:creationId xmlns:p14="http://schemas.microsoft.com/office/powerpoint/2010/main" val="2309474265"/>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C9F93-992A-7F2B-BEA8-97656A03E2B2}"/>
              </a:ext>
            </a:extLst>
          </p:cNvPr>
          <p:cNvSpPr>
            <a:spLocks noGrp="1"/>
          </p:cNvSpPr>
          <p:nvPr>
            <p:ph type="dt" sz="half" idx="10"/>
          </p:nvPr>
        </p:nvSpPr>
        <p:spPr/>
        <p:txBody>
          <a:bodyPr/>
          <a:lstStyle/>
          <a:p>
            <a:fld id="{B571B2E7-00BD-4DC6-8FD5-D3B6264CA84D}" type="datetimeFigureOut">
              <a:rPr lang="en-IN" smtClean="0"/>
              <a:t>01-09-2023</a:t>
            </a:fld>
            <a:endParaRPr lang="en-IN"/>
          </a:p>
        </p:txBody>
      </p:sp>
      <p:sp>
        <p:nvSpPr>
          <p:cNvPr id="3" name="Footer Placeholder 2">
            <a:extLst>
              <a:ext uri="{FF2B5EF4-FFF2-40B4-BE49-F238E27FC236}">
                <a16:creationId xmlns:a16="http://schemas.microsoft.com/office/drawing/2014/main" id="{9BE129ED-764A-B55F-4523-A3ACE79016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A18444-ED8C-0F7B-BEE9-A2D24277098E}"/>
              </a:ext>
            </a:extLst>
          </p:cNvPr>
          <p:cNvSpPr>
            <a:spLocks noGrp="1"/>
          </p:cNvSpPr>
          <p:nvPr>
            <p:ph type="sldNum" sz="quarter" idx="12"/>
          </p:nvPr>
        </p:nvSpPr>
        <p:spPr/>
        <p:txBody>
          <a:bodyPr/>
          <a:lstStyle/>
          <a:p>
            <a:fld id="{0B3EBE50-4026-4B42-B98B-4465F92F62C6}" type="slidenum">
              <a:rPr lang="en-IN" smtClean="0"/>
              <a:t>‹#›</a:t>
            </a:fld>
            <a:endParaRPr lang="en-IN"/>
          </a:p>
        </p:txBody>
      </p:sp>
    </p:spTree>
    <p:extLst>
      <p:ext uri="{BB962C8B-B14F-4D97-AF65-F5344CB8AC3E}">
        <p14:creationId xmlns:p14="http://schemas.microsoft.com/office/powerpoint/2010/main" val="4279917114"/>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DC8E-C8E3-4E95-219F-9C1C91B1F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D68284-5A62-21E0-138C-87752C53C8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5D5A7E-6CD3-EE56-1ED7-9BA03D36A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EFFB5C-B1C7-60B6-068F-2941A0D84029}"/>
              </a:ext>
            </a:extLst>
          </p:cNvPr>
          <p:cNvSpPr>
            <a:spLocks noGrp="1"/>
          </p:cNvSpPr>
          <p:nvPr>
            <p:ph type="dt" sz="half" idx="10"/>
          </p:nvPr>
        </p:nvSpPr>
        <p:spPr/>
        <p:txBody>
          <a:bodyPr/>
          <a:lstStyle/>
          <a:p>
            <a:fld id="{B571B2E7-00BD-4DC6-8FD5-D3B6264CA84D}" type="datetimeFigureOut">
              <a:rPr lang="en-IN" smtClean="0"/>
              <a:t>01-09-2023</a:t>
            </a:fld>
            <a:endParaRPr lang="en-IN"/>
          </a:p>
        </p:txBody>
      </p:sp>
      <p:sp>
        <p:nvSpPr>
          <p:cNvPr id="6" name="Footer Placeholder 5">
            <a:extLst>
              <a:ext uri="{FF2B5EF4-FFF2-40B4-BE49-F238E27FC236}">
                <a16:creationId xmlns:a16="http://schemas.microsoft.com/office/drawing/2014/main" id="{76E63FBC-6D70-1D1E-D16E-5CA2856C57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FAC109-63E9-A583-099C-FCBA36BCEF1B}"/>
              </a:ext>
            </a:extLst>
          </p:cNvPr>
          <p:cNvSpPr>
            <a:spLocks noGrp="1"/>
          </p:cNvSpPr>
          <p:nvPr>
            <p:ph type="sldNum" sz="quarter" idx="12"/>
          </p:nvPr>
        </p:nvSpPr>
        <p:spPr/>
        <p:txBody>
          <a:bodyPr/>
          <a:lstStyle/>
          <a:p>
            <a:fld id="{0B3EBE50-4026-4B42-B98B-4465F92F62C6}" type="slidenum">
              <a:rPr lang="en-IN" smtClean="0"/>
              <a:t>‹#›</a:t>
            </a:fld>
            <a:endParaRPr lang="en-IN"/>
          </a:p>
        </p:txBody>
      </p:sp>
    </p:spTree>
    <p:extLst>
      <p:ext uri="{BB962C8B-B14F-4D97-AF65-F5344CB8AC3E}">
        <p14:creationId xmlns:p14="http://schemas.microsoft.com/office/powerpoint/2010/main" val="4289163328"/>
      </p:ext>
    </p:extLst>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B908-6A4F-9F32-7AC2-A2E6D605F8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9D0912-6165-CCF7-D731-DFCCD8FDE7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1DC7EC-2338-CAB2-F62C-A0668BCB3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F3983-7491-A1BF-6FF9-A92D107152C0}"/>
              </a:ext>
            </a:extLst>
          </p:cNvPr>
          <p:cNvSpPr>
            <a:spLocks noGrp="1"/>
          </p:cNvSpPr>
          <p:nvPr>
            <p:ph type="dt" sz="half" idx="10"/>
          </p:nvPr>
        </p:nvSpPr>
        <p:spPr/>
        <p:txBody>
          <a:bodyPr/>
          <a:lstStyle/>
          <a:p>
            <a:fld id="{B571B2E7-00BD-4DC6-8FD5-D3B6264CA84D}" type="datetimeFigureOut">
              <a:rPr lang="en-IN" smtClean="0"/>
              <a:t>01-09-2023</a:t>
            </a:fld>
            <a:endParaRPr lang="en-IN"/>
          </a:p>
        </p:txBody>
      </p:sp>
      <p:sp>
        <p:nvSpPr>
          <p:cNvPr id="6" name="Footer Placeholder 5">
            <a:extLst>
              <a:ext uri="{FF2B5EF4-FFF2-40B4-BE49-F238E27FC236}">
                <a16:creationId xmlns:a16="http://schemas.microsoft.com/office/drawing/2014/main" id="{EE0377F0-0AE3-A4CF-CA2D-2B2DBCA866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9CF3E-4B59-5490-75FF-05D791841560}"/>
              </a:ext>
            </a:extLst>
          </p:cNvPr>
          <p:cNvSpPr>
            <a:spLocks noGrp="1"/>
          </p:cNvSpPr>
          <p:nvPr>
            <p:ph type="sldNum" sz="quarter" idx="12"/>
          </p:nvPr>
        </p:nvSpPr>
        <p:spPr/>
        <p:txBody>
          <a:bodyPr/>
          <a:lstStyle/>
          <a:p>
            <a:fld id="{0B3EBE50-4026-4B42-B98B-4465F92F62C6}" type="slidenum">
              <a:rPr lang="en-IN" smtClean="0"/>
              <a:t>‹#›</a:t>
            </a:fld>
            <a:endParaRPr lang="en-IN"/>
          </a:p>
        </p:txBody>
      </p:sp>
    </p:spTree>
    <p:extLst>
      <p:ext uri="{BB962C8B-B14F-4D97-AF65-F5344CB8AC3E}">
        <p14:creationId xmlns:p14="http://schemas.microsoft.com/office/powerpoint/2010/main" val="1072217763"/>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836">
              <a:srgbClr val="C4D3EC"/>
            </a:gs>
            <a:gs pos="29304">
              <a:srgbClr val="D8E2F2"/>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6C329E-DB80-AFE2-219F-FD5936385D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8DF8AC-5868-0DD7-6230-7DD70441B7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56F169-0F78-AEC1-9D93-D256AAABC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1B2E7-00BD-4DC6-8FD5-D3B6264CA84D}" type="datetimeFigureOut">
              <a:rPr lang="en-IN" smtClean="0"/>
              <a:t>01-09-2023</a:t>
            </a:fld>
            <a:endParaRPr lang="en-IN"/>
          </a:p>
        </p:txBody>
      </p:sp>
      <p:sp>
        <p:nvSpPr>
          <p:cNvPr id="5" name="Footer Placeholder 4">
            <a:extLst>
              <a:ext uri="{FF2B5EF4-FFF2-40B4-BE49-F238E27FC236}">
                <a16:creationId xmlns:a16="http://schemas.microsoft.com/office/drawing/2014/main" id="{F0698DF6-3CBF-F25F-D526-EB5B21EB02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838D31-CE61-0CC7-E397-AC7E26A5D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EBE50-4026-4B42-B98B-4465F92F62C6}" type="slidenum">
              <a:rPr lang="en-IN" smtClean="0"/>
              <a:t>‹#›</a:t>
            </a:fld>
            <a:endParaRPr lang="en-IN"/>
          </a:p>
        </p:txBody>
      </p:sp>
    </p:spTree>
    <p:extLst>
      <p:ext uri="{BB962C8B-B14F-4D97-AF65-F5344CB8AC3E}">
        <p14:creationId xmlns:p14="http://schemas.microsoft.com/office/powerpoint/2010/main" val="3403706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split orient="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BB7E-8343-806E-B895-FBF89A392D90}"/>
              </a:ext>
            </a:extLst>
          </p:cNvPr>
          <p:cNvSpPr>
            <a:spLocks noGrp="1"/>
          </p:cNvSpPr>
          <p:nvPr>
            <p:ph type="title"/>
          </p:nvPr>
        </p:nvSpPr>
        <p:spPr>
          <a:xfrm>
            <a:off x="0" y="8890"/>
            <a:ext cx="12506960" cy="7272020"/>
          </a:xfrm>
        </p:spPr>
        <p:txBody>
          <a:bodyPr>
            <a:normAutofit fontScale="90000"/>
          </a:bodyPr>
          <a:lstStyle/>
          <a:p>
            <a:pPr algn="ctr"/>
            <a:r>
              <a:rPr lang="en-US" u="sng" dirty="0">
                <a:solidFill>
                  <a:schemeClr val="tx1">
                    <a:lumMod val="95000"/>
                    <a:lumOff val="5000"/>
                  </a:schemeClr>
                </a:solidFill>
                <a:latin typeface="Times New Roman" panose="02020603050405020304" pitchFamily="18" charset="0"/>
                <a:cs typeface="Times New Roman" panose="02020603050405020304" pitchFamily="18" charset="0"/>
              </a:rPr>
              <a:t>KIET GROUP OF INSTITUTIONS,GHAZIABAD</a:t>
            </a:r>
            <a:br>
              <a:rPr lang="en-US" b="1" dirty="0">
                <a:solidFill>
                  <a:srgbClr val="00B050"/>
                </a:solidFill>
                <a:latin typeface="Times New Roman" panose="02020603050405020304" pitchFamily="18" charset="0"/>
                <a:cs typeface="Times New Roman" panose="02020603050405020304" pitchFamily="18" charset="0"/>
              </a:rPr>
            </a:br>
            <a:r>
              <a:rPr lang="en-US" b="1" dirty="0">
                <a:solidFill>
                  <a:srgbClr val="00B050"/>
                </a:solidFill>
                <a:latin typeface="Times New Roman" panose="02020603050405020304" pitchFamily="18" charset="0"/>
                <a:cs typeface="Times New Roman" panose="02020603050405020304" pitchFamily="18" charset="0"/>
              </a:rPr>
              <a:t> </a:t>
            </a:r>
            <a:br>
              <a:rPr lang="en-US" b="1" dirty="0">
                <a:solidFill>
                  <a:srgbClr val="00B050"/>
                </a:solidFill>
                <a:latin typeface="Times New Roman" panose="02020603050405020304" pitchFamily="18" charset="0"/>
                <a:cs typeface="Times New Roman" panose="02020603050405020304" pitchFamily="18" charset="0"/>
              </a:rPr>
            </a:br>
            <a:r>
              <a:rPr lang="en-US" b="1" dirty="0">
                <a:solidFill>
                  <a:srgbClr val="0070C0"/>
                </a:solidFill>
                <a:latin typeface="Times New Roman" panose="02020603050405020304" pitchFamily="18" charset="0"/>
                <a:cs typeface="Times New Roman" panose="02020603050405020304" pitchFamily="18" charset="0"/>
              </a:rPr>
              <a:t>BRIDGE GAP COURSE(Batch 1)</a:t>
            </a:r>
            <a:br>
              <a:rPr lang="en-US" b="1" dirty="0">
                <a:solidFill>
                  <a:srgbClr val="0070C0"/>
                </a:solidFill>
                <a:latin typeface="Times New Roman" panose="02020603050405020304" pitchFamily="18" charset="0"/>
                <a:cs typeface="Times New Roman" panose="02020603050405020304" pitchFamily="18" charset="0"/>
              </a:rPr>
            </a:br>
            <a:r>
              <a:rPr lang="en-US" b="1" dirty="0">
                <a:solidFill>
                  <a:srgbClr val="0070C0"/>
                </a:solidFill>
                <a:latin typeface="Times New Roman" panose="02020603050405020304" pitchFamily="18" charset="0"/>
                <a:cs typeface="Times New Roman" panose="02020603050405020304" pitchFamily="18" charset="0"/>
              </a:rPr>
              <a:t> </a:t>
            </a:r>
            <a:br>
              <a:rPr lang="en-US" sz="6000" b="1" dirty="0">
                <a:solidFill>
                  <a:srgbClr val="00B050"/>
                </a:solidFill>
                <a:latin typeface="Calisto MT" panose="02040603050505030304" pitchFamily="18" charset="0"/>
              </a:rPr>
            </a:br>
            <a:r>
              <a:rPr lang="en-US" sz="6000" b="1" dirty="0">
                <a:solidFill>
                  <a:srgbClr val="00B050"/>
                </a:solidFill>
                <a:latin typeface="Times New Roman" panose="02020603050405020304" pitchFamily="18" charset="0"/>
                <a:cs typeface="Times New Roman" panose="02020603050405020304" pitchFamily="18" charset="0"/>
              </a:rPr>
              <a:t>BARRIERS TO COMMUNICATION </a:t>
            </a:r>
            <a:br>
              <a:rPr lang="en-US" sz="6000" b="1" dirty="0">
                <a:solidFill>
                  <a:srgbClr val="00B050"/>
                </a:solidFill>
                <a:latin typeface="Times New Roman" panose="02020603050405020304" pitchFamily="18" charset="0"/>
                <a:cs typeface="Times New Roman" panose="02020603050405020304" pitchFamily="18" charset="0"/>
              </a:rPr>
            </a:br>
            <a:br>
              <a:rPr lang="en-US" sz="6000" b="1" dirty="0">
                <a:solidFill>
                  <a:srgbClr val="00B050"/>
                </a:solidFill>
                <a:latin typeface="Times New Roman" panose="02020603050405020304" pitchFamily="18" charset="0"/>
                <a:cs typeface="Times New Roman" panose="02020603050405020304" pitchFamily="18" charset="0"/>
              </a:rPr>
            </a:br>
            <a:br>
              <a:rPr lang="en-US" sz="6000" b="1" dirty="0">
                <a:solidFill>
                  <a:srgbClr val="00B050"/>
                </a:solidFill>
                <a:latin typeface="Times New Roman" panose="02020603050405020304" pitchFamily="18" charset="0"/>
                <a:cs typeface="Times New Roman" panose="02020603050405020304" pitchFamily="18" charset="0"/>
              </a:rPr>
            </a:br>
            <a:r>
              <a:rPr lang="en-US" sz="6000" b="1" dirty="0">
                <a:solidFill>
                  <a:srgbClr val="00B050"/>
                </a:solidFill>
                <a:latin typeface="Times New Roman" panose="02020603050405020304" pitchFamily="18" charset="0"/>
                <a:cs typeface="Times New Roman" panose="02020603050405020304" pitchFamily="18" charset="0"/>
              </a:rPr>
              <a:t>                               </a:t>
            </a:r>
            <a:r>
              <a:rPr lang="en-US" sz="4900" b="1" dirty="0">
                <a:solidFill>
                  <a:srgbClr val="00B050"/>
                </a:solidFill>
              </a:rPr>
              <a:t>   </a:t>
            </a:r>
            <a:r>
              <a:rPr lang="en-US" sz="4900" dirty="0">
                <a:solidFill>
                  <a:srgbClr val="00B050"/>
                </a:solidFill>
              </a:rPr>
              <a:t>By</a:t>
            </a:r>
            <a:r>
              <a:rPr lang="en-US" sz="4900" b="1" dirty="0">
                <a:solidFill>
                  <a:srgbClr val="00B050"/>
                </a:solidFill>
              </a:rPr>
              <a:t>- </a:t>
            </a:r>
            <a:r>
              <a:rPr lang="en-US" sz="4900" dirty="0">
                <a:solidFill>
                  <a:srgbClr val="00B050"/>
                </a:solidFill>
              </a:rPr>
              <a:t>NIPUN MITTAL</a:t>
            </a:r>
            <a:br>
              <a:rPr lang="en-US" sz="4900" dirty="0">
                <a:solidFill>
                  <a:srgbClr val="00B050"/>
                </a:solidFill>
              </a:rPr>
            </a:br>
            <a:r>
              <a:rPr lang="en-US" sz="4900" dirty="0">
                <a:solidFill>
                  <a:srgbClr val="00B050"/>
                </a:solidFill>
              </a:rPr>
              <a:t>                                              (BTECH CSE)</a:t>
            </a:r>
            <a:endParaRPr lang="en-IN" sz="6600" b="1" dirty="0">
              <a:solidFill>
                <a:srgbClr val="00B050"/>
              </a:solidFill>
            </a:endParaRPr>
          </a:p>
        </p:txBody>
      </p:sp>
      <p:pic>
        <p:nvPicPr>
          <p:cNvPr id="3" name="Picture 2">
            <a:extLst>
              <a:ext uri="{FF2B5EF4-FFF2-40B4-BE49-F238E27FC236}">
                <a16:creationId xmlns:a16="http://schemas.microsoft.com/office/drawing/2014/main" id="{C7549264-793E-93CA-80AC-40EBE38C2605}"/>
              </a:ext>
            </a:extLst>
          </p:cNvPr>
          <p:cNvPicPr>
            <a:picLocks noChangeAspect="1"/>
          </p:cNvPicPr>
          <p:nvPr/>
        </p:nvPicPr>
        <p:blipFill>
          <a:blip r:embed="rId2"/>
          <a:stretch>
            <a:fillRect/>
          </a:stretch>
        </p:blipFill>
        <p:spPr>
          <a:xfrm>
            <a:off x="0" y="4029710"/>
            <a:ext cx="4089400" cy="2819400"/>
          </a:xfrm>
          <a:prstGeom prst="rect">
            <a:avLst/>
          </a:prstGeom>
        </p:spPr>
      </p:pic>
    </p:spTree>
    <p:extLst>
      <p:ext uri="{BB962C8B-B14F-4D97-AF65-F5344CB8AC3E}">
        <p14:creationId xmlns:p14="http://schemas.microsoft.com/office/powerpoint/2010/main" val="1243228956"/>
      </p:ext>
    </p:extLst>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CC4E-21BA-17A8-C35F-4F7BC0839D0C}"/>
              </a:ext>
            </a:extLst>
          </p:cNvPr>
          <p:cNvSpPr>
            <a:spLocks noGrp="1"/>
          </p:cNvSpPr>
          <p:nvPr>
            <p:ph type="title"/>
          </p:nvPr>
        </p:nvSpPr>
        <p:spPr>
          <a:xfrm>
            <a:off x="4135120" y="254000"/>
            <a:ext cx="7665720" cy="701040"/>
          </a:xfrm>
        </p:spPr>
        <p:txBody>
          <a:bodyPr>
            <a:normAutofit/>
          </a:bodyPr>
          <a:lstStyle/>
          <a:p>
            <a:r>
              <a:rPr lang="en-US" dirty="0">
                <a:solidFill>
                  <a:srgbClr val="00B050"/>
                </a:solidFill>
                <a:latin typeface="Times New Roman" panose="02020603050405020304" pitchFamily="18" charset="0"/>
                <a:cs typeface="Times New Roman" panose="02020603050405020304" pitchFamily="18" charset="0"/>
              </a:rPr>
              <a:t>Emotional</a:t>
            </a:r>
            <a:r>
              <a:rPr lang="en-US" dirty="0">
                <a:solidFill>
                  <a:srgbClr val="92D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Barriers</a:t>
            </a:r>
            <a:endParaRPr lang="en-IN"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2ABBD9-9866-C344-A1BE-EAD64984349A}"/>
              </a:ext>
            </a:extLst>
          </p:cNvPr>
          <p:cNvSpPr>
            <a:spLocks noGrp="1"/>
          </p:cNvSpPr>
          <p:nvPr>
            <p:ph idx="1"/>
          </p:nvPr>
        </p:nvSpPr>
        <p:spPr>
          <a:xfrm>
            <a:off x="81280" y="1544320"/>
            <a:ext cx="12110720" cy="5313680"/>
          </a:xfrm>
        </p:spPr>
        <p:txBody>
          <a:bodyPr>
            <a:normAutofit fontScale="25000" lnSpcReduction="20000"/>
          </a:bodyPr>
          <a:lstStyle/>
          <a:p>
            <a:r>
              <a:rPr lang="en-US" sz="11200" dirty="0">
                <a:solidFill>
                  <a:srgbClr val="7030A0"/>
                </a:solidFill>
                <a:latin typeface="Times New Roman" panose="02020603050405020304" pitchFamily="18" charset="0"/>
                <a:cs typeface="Times New Roman" panose="02020603050405020304" pitchFamily="18" charset="0"/>
              </a:rPr>
              <a:t>Emotional barriers refers to the emotional obstacles that prevent the</a:t>
            </a:r>
          </a:p>
          <a:p>
            <a:pPr marL="0" indent="0">
              <a:buNone/>
            </a:pPr>
            <a:r>
              <a:rPr lang="en-US" sz="11200" dirty="0">
                <a:solidFill>
                  <a:srgbClr val="7030A0"/>
                </a:solidFill>
                <a:latin typeface="Times New Roman" panose="02020603050405020304" pitchFamily="18" charset="0"/>
                <a:cs typeface="Times New Roman" panose="02020603050405020304" pitchFamily="18" charset="0"/>
              </a:rPr>
              <a:t>   productive interchange of information and emotions</a:t>
            </a:r>
          </a:p>
          <a:p>
            <a:pPr marL="0" indent="0">
              <a:buNone/>
            </a:pPr>
            <a:r>
              <a:rPr lang="en-US" sz="11200" dirty="0">
                <a:solidFill>
                  <a:srgbClr val="7030A0"/>
                </a:solidFill>
                <a:latin typeface="Times New Roman" panose="02020603050405020304" pitchFamily="18" charset="0"/>
                <a:cs typeface="Times New Roman" panose="02020603050405020304" pitchFamily="18" charset="0"/>
              </a:rPr>
              <a:t>   among individuals.</a:t>
            </a:r>
          </a:p>
          <a:p>
            <a:r>
              <a:rPr lang="en-IN" sz="11200" dirty="0">
                <a:solidFill>
                  <a:srgbClr val="7030A0"/>
                </a:solidFill>
                <a:latin typeface="Times New Roman" panose="02020603050405020304" pitchFamily="18" charset="0"/>
                <a:cs typeface="Times New Roman" panose="02020603050405020304" pitchFamily="18" charset="0"/>
              </a:rPr>
              <a:t>Self-reflection and introspection, recognising common</a:t>
            </a:r>
          </a:p>
          <a:p>
            <a:pPr marL="0" indent="0">
              <a:buNone/>
            </a:pPr>
            <a:r>
              <a:rPr lang="en-IN" sz="11200" dirty="0">
                <a:solidFill>
                  <a:srgbClr val="7030A0"/>
                </a:solidFill>
                <a:latin typeface="Times New Roman" panose="02020603050405020304" pitchFamily="18" charset="0"/>
                <a:cs typeface="Times New Roman" panose="02020603050405020304" pitchFamily="18" charset="0"/>
              </a:rPr>
              <a:t>   emotional patterns and seeking feedback from trusted</a:t>
            </a:r>
          </a:p>
          <a:p>
            <a:pPr marL="0" indent="0">
              <a:buNone/>
            </a:pPr>
            <a:r>
              <a:rPr lang="en-IN" sz="11200" dirty="0">
                <a:solidFill>
                  <a:srgbClr val="7030A0"/>
                </a:solidFill>
                <a:latin typeface="Times New Roman" panose="02020603050405020304" pitchFamily="18" charset="0"/>
                <a:cs typeface="Times New Roman" panose="02020603050405020304" pitchFamily="18" charset="0"/>
              </a:rPr>
              <a:t>   individuals are some techniques to identify emotional barriers.</a:t>
            </a:r>
          </a:p>
          <a:p>
            <a:r>
              <a:rPr lang="en-IN" sz="11200" dirty="0">
                <a:solidFill>
                  <a:srgbClr val="7030A0"/>
                </a:solidFill>
                <a:latin typeface="Times New Roman" panose="02020603050405020304" pitchFamily="18" charset="0"/>
                <a:cs typeface="Times New Roman" panose="02020603050405020304" pitchFamily="18" charset="0"/>
              </a:rPr>
              <a:t>For example, Two colleagues are working on a project. One</a:t>
            </a:r>
          </a:p>
          <a:p>
            <a:pPr marL="0" indent="0">
              <a:buNone/>
            </a:pPr>
            <a:r>
              <a:rPr lang="en-IN" sz="11200" dirty="0">
                <a:solidFill>
                  <a:srgbClr val="7030A0"/>
                </a:solidFill>
                <a:latin typeface="Times New Roman" panose="02020603050405020304" pitchFamily="18" charset="0"/>
                <a:cs typeface="Times New Roman" panose="02020603050405020304" pitchFamily="18" charset="0"/>
              </a:rPr>
              <a:t>   has been consistently late in submitting his work, this results </a:t>
            </a:r>
          </a:p>
          <a:p>
            <a:pPr marL="0" indent="0">
              <a:buNone/>
            </a:pPr>
            <a:r>
              <a:rPr lang="en-IN" sz="11200" dirty="0">
                <a:solidFill>
                  <a:srgbClr val="7030A0"/>
                </a:solidFill>
                <a:latin typeface="Times New Roman" panose="02020603050405020304" pitchFamily="18" charset="0"/>
                <a:cs typeface="Times New Roman" panose="02020603050405020304" pitchFamily="18" charset="0"/>
              </a:rPr>
              <a:t>   in frustration for other.</a:t>
            </a:r>
          </a:p>
          <a:p>
            <a:r>
              <a:rPr lang="en-IN" sz="11200" dirty="0">
                <a:solidFill>
                  <a:srgbClr val="7030A0"/>
                </a:solidFill>
                <a:latin typeface="Times New Roman" panose="02020603050405020304" pitchFamily="18" charset="0"/>
                <a:cs typeface="Times New Roman" panose="02020603050405020304" pitchFamily="18" charset="0"/>
              </a:rPr>
              <a:t>Practicing self awareness, identifying our emotional triggers, not blaming</a:t>
            </a:r>
          </a:p>
          <a:p>
            <a:pPr marL="0" indent="0">
              <a:buNone/>
            </a:pPr>
            <a:r>
              <a:rPr lang="en-IN" sz="11200" dirty="0">
                <a:solidFill>
                  <a:srgbClr val="7030A0"/>
                </a:solidFill>
                <a:latin typeface="Times New Roman" panose="02020603050405020304" pitchFamily="18" charset="0"/>
                <a:cs typeface="Times New Roman" panose="02020603050405020304" pitchFamily="18" charset="0"/>
              </a:rPr>
              <a:t>   others, accepting imperfection are various ways by which one can overcome</a:t>
            </a:r>
          </a:p>
          <a:p>
            <a:pPr marL="0" indent="0">
              <a:buNone/>
            </a:pPr>
            <a:r>
              <a:rPr lang="en-IN" sz="11200" dirty="0">
                <a:solidFill>
                  <a:srgbClr val="7030A0"/>
                </a:solidFill>
                <a:latin typeface="Times New Roman" panose="02020603050405020304" pitchFamily="18" charset="0"/>
                <a:cs typeface="Times New Roman" panose="02020603050405020304" pitchFamily="18" charset="0"/>
              </a:rPr>
              <a:t>   emotional barriers.</a:t>
            </a:r>
          </a:p>
          <a:p>
            <a:pPr marL="0" indent="0">
              <a:buNone/>
            </a:pPr>
            <a:r>
              <a:rPr lang="en-IN" dirty="0">
                <a:solidFill>
                  <a:srgbClr val="7030A0"/>
                </a:solidFill>
              </a:rPr>
              <a:t>   </a:t>
            </a:r>
          </a:p>
          <a:p>
            <a:endParaRPr lang="en-IN" dirty="0">
              <a:solidFill>
                <a:srgbClr val="7030A0"/>
              </a:solidFill>
            </a:endParaRPr>
          </a:p>
        </p:txBody>
      </p:sp>
      <p:pic>
        <p:nvPicPr>
          <p:cNvPr id="4" name="Picture 3">
            <a:extLst>
              <a:ext uri="{FF2B5EF4-FFF2-40B4-BE49-F238E27FC236}">
                <a16:creationId xmlns:a16="http://schemas.microsoft.com/office/drawing/2014/main" id="{F5D4E8E1-D6F8-D2A2-DF03-3DE60771FACA}"/>
              </a:ext>
            </a:extLst>
          </p:cNvPr>
          <p:cNvPicPr>
            <a:picLocks noChangeAspect="1"/>
          </p:cNvPicPr>
          <p:nvPr/>
        </p:nvPicPr>
        <p:blipFill>
          <a:blip r:embed="rId2"/>
          <a:stretch>
            <a:fillRect/>
          </a:stretch>
        </p:blipFill>
        <p:spPr>
          <a:xfrm>
            <a:off x="9278443" y="2212518"/>
            <a:ext cx="2913557" cy="3019882"/>
          </a:xfrm>
          <a:prstGeom prst="rect">
            <a:avLst/>
          </a:prstGeom>
        </p:spPr>
      </p:pic>
    </p:spTree>
    <p:extLst>
      <p:ext uri="{BB962C8B-B14F-4D97-AF65-F5344CB8AC3E}">
        <p14:creationId xmlns:p14="http://schemas.microsoft.com/office/powerpoint/2010/main" val="3597774516"/>
      </p:ext>
    </p:extLst>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C852-1964-DD1E-129C-B3F5FF09D814}"/>
              </a:ext>
            </a:extLst>
          </p:cNvPr>
          <p:cNvSpPr>
            <a:spLocks noGrp="1"/>
          </p:cNvSpPr>
          <p:nvPr>
            <p:ph type="title"/>
          </p:nvPr>
        </p:nvSpPr>
        <p:spPr>
          <a:xfrm>
            <a:off x="4277360" y="91440"/>
            <a:ext cx="7076440" cy="822959"/>
          </a:xfrm>
        </p:spPr>
        <p:txBody>
          <a:bodyPr>
            <a:noAutofit/>
          </a:bodyPr>
          <a:lstStyle/>
          <a:p>
            <a:r>
              <a:rPr lang="en-US" dirty="0">
                <a:solidFill>
                  <a:srgbClr val="FF0000"/>
                </a:solidFill>
                <a:latin typeface="Times New Roman" panose="02020603050405020304" pitchFamily="18" charset="0"/>
                <a:cs typeface="Times New Roman" panose="02020603050405020304" pitchFamily="18" charset="0"/>
              </a:rPr>
              <a:t>Conclusion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E6E214-114E-F284-F616-F99BED413100}"/>
              </a:ext>
            </a:extLst>
          </p:cNvPr>
          <p:cNvSpPr>
            <a:spLocks noGrp="1"/>
          </p:cNvSpPr>
          <p:nvPr>
            <p:ph idx="1"/>
          </p:nvPr>
        </p:nvSpPr>
        <p:spPr>
          <a:xfrm>
            <a:off x="101600" y="1825624"/>
            <a:ext cx="11252200" cy="5154295"/>
          </a:xfrm>
        </p:spPr>
        <p:txBody>
          <a:bodyPr/>
          <a:lstStyle/>
          <a:p>
            <a:r>
              <a:rPr lang="en-US" dirty="0">
                <a:solidFill>
                  <a:srgbClr val="7030A0"/>
                </a:solidFill>
                <a:latin typeface="Times New Roman" panose="02020603050405020304" pitchFamily="18" charset="0"/>
                <a:cs typeface="Times New Roman" panose="02020603050405020304" pitchFamily="18" charset="0"/>
              </a:rPr>
              <a:t>In conclusion, barriers of communication are like obstacles that can get in  the way of people understanding each other. </a:t>
            </a:r>
          </a:p>
          <a:p>
            <a:r>
              <a:rPr lang="en-US" dirty="0">
                <a:solidFill>
                  <a:srgbClr val="7030A0"/>
                </a:solidFill>
                <a:latin typeface="Times New Roman" panose="02020603050405020304" pitchFamily="18" charset="0"/>
                <a:cs typeface="Times New Roman" panose="02020603050405020304" pitchFamily="18" charset="0"/>
              </a:rPr>
              <a:t>These obstacles can be things like not understanding the </a:t>
            </a:r>
          </a:p>
          <a:p>
            <a:pPr marL="0" indent="0">
              <a:buNone/>
            </a:pPr>
            <a:r>
              <a:rPr lang="en-US" dirty="0">
                <a:solidFill>
                  <a:srgbClr val="7030A0"/>
                </a:solidFill>
                <a:latin typeface="Times New Roman" panose="02020603050405020304" pitchFamily="18" charset="0"/>
                <a:cs typeface="Times New Roman" panose="02020603050405020304" pitchFamily="18" charset="0"/>
              </a:rPr>
              <a:t>   language, having  too much noise around, or even having</a:t>
            </a:r>
          </a:p>
          <a:p>
            <a:pPr marL="0" indent="0">
              <a:buNone/>
            </a:pPr>
            <a:r>
              <a:rPr lang="en-US" dirty="0">
                <a:solidFill>
                  <a:srgbClr val="7030A0"/>
                </a:solidFill>
                <a:latin typeface="Times New Roman" panose="02020603050405020304" pitchFamily="18" charset="0"/>
                <a:cs typeface="Times New Roman" panose="02020603050405020304" pitchFamily="18" charset="0"/>
              </a:rPr>
              <a:t>   different ideas and not been able to agree.</a:t>
            </a:r>
          </a:p>
          <a:p>
            <a:r>
              <a:rPr lang="en-IN" dirty="0">
                <a:solidFill>
                  <a:srgbClr val="7030A0"/>
                </a:solidFill>
                <a:latin typeface="Times New Roman" panose="02020603050405020304" pitchFamily="18" charset="0"/>
                <a:cs typeface="Times New Roman" panose="02020603050405020304" pitchFamily="18" charset="0"/>
              </a:rPr>
              <a:t>It’s important to be aware of these barriers and try to </a:t>
            </a:r>
          </a:p>
          <a:p>
            <a:pPr marL="0" indent="0">
              <a:buNone/>
            </a:pPr>
            <a:r>
              <a:rPr lang="en-IN" dirty="0">
                <a:solidFill>
                  <a:srgbClr val="7030A0"/>
                </a:solidFill>
                <a:latin typeface="Times New Roman" panose="02020603050405020304" pitchFamily="18" charset="0"/>
                <a:cs typeface="Times New Roman" panose="02020603050405020304" pitchFamily="18" charset="0"/>
              </a:rPr>
              <a:t>   overcome them so that messages can be shared clearly and effectively.</a:t>
            </a:r>
          </a:p>
          <a:p>
            <a:r>
              <a:rPr lang="en-IN" dirty="0">
                <a:solidFill>
                  <a:srgbClr val="7030A0"/>
                </a:solidFill>
                <a:latin typeface="Times New Roman" panose="02020603050405020304" pitchFamily="18" charset="0"/>
                <a:cs typeface="Times New Roman" panose="02020603050405020304" pitchFamily="18" charset="0"/>
              </a:rPr>
              <a:t> When we work to remove these barriers, it helps us to communicate</a:t>
            </a:r>
          </a:p>
          <a:p>
            <a:pPr marL="0" indent="0">
              <a:buNone/>
            </a:pPr>
            <a:r>
              <a:rPr lang="en-IN" dirty="0">
                <a:solidFill>
                  <a:srgbClr val="7030A0"/>
                </a:solidFill>
                <a:latin typeface="Times New Roman" panose="02020603050405020304" pitchFamily="18" charset="0"/>
                <a:cs typeface="Times New Roman" panose="02020603050405020304" pitchFamily="18" charset="0"/>
              </a:rPr>
              <a:t>    better with each other</a:t>
            </a:r>
            <a:r>
              <a:rPr lang="en-IN" dirty="0">
                <a:solidFill>
                  <a:srgbClr val="7030A0"/>
                </a:solidFill>
                <a:latin typeface="Calisto MT" panose="02040603050505030304" pitchFamily="18" charset="0"/>
              </a:rPr>
              <a:t>.</a:t>
            </a:r>
          </a:p>
        </p:txBody>
      </p:sp>
      <p:pic>
        <p:nvPicPr>
          <p:cNvPr id="4" name="Picture 3">
            <a:extLst>
              <a:ext uri="{FF2B5EF4-FFF2-40B4-BE49-F238E27FC236}">
                <a16:creationId xmlns:a16="http://schemas.microsoft.com/office/drawing/2014/main" id="{8368A324-E0CE-12CA-0C42-37F54288EEB4}"/>
              </a:ext>
            </a:extLst>
          </p:cNvPr>
          <p:cNvPicPr>
            <a:picLocks noChangeAspect="1"/>
          </p:cNvPicPr>
          <p:nvPr/>
        </p:nvPicPr>
        <p:blipFill>
          <a:blip r:embed="rId2"/>
          <a:stretch>
            <a:fillRect/>
          </a:stretch>
        </p:blipFill>
        <p:spPr>
          <a:xfrm>
            <a:off x="9073589" y="2244179"/>
            <a:ext cx="3118411" cy="2621280"/>
          </a:xfrm>
          <a:prstGeom prst="rect">
            <a:avLst/>
          </a:prstGeom>
        </p:spPr>
      </p:pic>
    </p:spTree>
    <p:extLst>
      <p:ext uri="{BB962C8B-B14F-4D97-AF65-F5344CB8AC3E}">
        <p14:creationId xmlns:p14="http://schemas.microsoft.com/office/powerpoint/2010/main" val="3657131180"/>
      </p:ext>
    </p:extLst>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E8D675-394E-8FBF-DE4C-F811E59C6B55}"/>
              </a:ext>
            </a:extLst>
          </p:cNvPr>
          <p:cNvPicPr>
            <a:picLocks noChangeAspect="1"/>
          </p:cNvPicPr>
          <p:nvPr/>
        </p:nvPicPr>
        <p:blipFill rotWithShape="1">
          <a:blip r:embed="rId2"/>
          <a:srcRect b="6852"/>
          <a:stretch/>
        </p:blipFill>
        <p:spPr>
          <a:xfrm>
            <a:off x="0" y="0"/>
            <a:ext cx="12192000" cy="6858000"/>
          </a:xfrm>
          <a:prstGeom prst="rect">
            <a:avLst/>
          </a:prstGeom>
        </p:spPr>
      </p:pic>
    </p:spTree>
    <p:extLst>
      <p:ext uri="{BB962C8B-B14F-4D97-AF65-F5344CB8AC3E}">
        <p14:creationId xmlns:p14="http://schemas.microsoft.com/office/powerpoint/2010/main" val="1918905947"/>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5D90-CF57-6516-7506-BB75DA534F23}"/>
              </a:ext>
            </a:extLst>
          </p:cNvPr>
          <p:cNvSpPr>
            <a:spLocks noGrp="1"/>
          </p:cNvSpPr>
          <p:nvPr>
            <p:ph type="title"/>
          </p:nvPr>
        </p:nvSpPr>
        <p:spPr>
          <a:xfrm>
            <a:off x="4150360" y="-149544"/>
            <a:ext cx="10515600" cy="1690688"/>
          </a:xfrm>
        </p:spPr>
        <p:txBody>
          <a:bodyPr>
            <a:normAutofit/>
          </a:bodyPr>
          <a:lstStyle/>
          <a:p>
            <a:r>
              <a:rPr lang="en-US" b="1" dirty="0">
                <a:solidFill>
                  <a:schemeClr val="accent2"/>
                </a:solidFill>
                <a:latin typeface="Times New Roman" panose="02020603050405020304" pitchFamily="18" charset="0"/>
                <a:cs typeface="Times New Roman" panose="02020603050405020304" pitchFamily="18" charset="0"/>
              </a:rPr>
              <a:t>Introduction</a:t>
            </a:r>
            <a:br>
              <a:rPr lang="en-US" sz="3200" b="1" dirty="0"/>
            </a:br>
            <a:r>
              <a:rPr lang="en-US" sz="3200" b="1" dirty="0"/>
              <a:t>                                 </a:t>
            </a:r>
            <a:endParaRPr lang="en-IN" dirty="0"/>
          </a:p>
        </p:txBody>
      </p:sp>
      <p:sp>
        <p:nvSpPr>
          <p:cNvPr id="3" name="Content Placeholder 2">
            <a:extLst>
              <a:ext uri="{FF2B5EF4-FFF2-40B4-BE49-F238E27FC236}">
                <a16:creationId xmlns:a16="http://schemas.microsoft.com/office/drawing/2014/main" id="{FC33FD7F-B858-9BD3-A398-43A8029B528F}"/>
              </a:ext>
            </a:extLst>
          </p:cNvPr>
          <p:cNvSpPr>
            <a:spLocks noGrp="1"/>
          </p:cNvSpPr>
          <p:nvPr>
            <p:ph idx="1"/>
          </p:nvPr>
        </p:nvSpPr>
        <p:spPr>
          <a:xfrm>
            <a:off x="71120" y="1341121"/>
            <a:ext cx="12049760" cy="5516880"/>
          </a:xfrm>
        </p:spPr>
        <p:txBody>
          <a:bodyPr>
            <a:noAutofit/>
          </a:bodyPr>
          <a:lstStyle/>
          <a:p>
            <a:r>
              <a:rPr lang="en-US" dirty="0">
                <a:solidFill>
                  <a:srgbClr val="002060"/>
                </a:solidFill>
                <a:latin typeface="Times New Roman" panose="02020603050405020304" pitchFamily="18" charset="0"/>
                <a:cs typeface="Times New Roman" panose="02020603050405020304" pitchFamily="18" charset="0"/>
              </a:rPr>
              <a:t> Communication is a process by which information is exchanged between</a:t>
            </a:r>
          </a:p>
          <a:p>
            <a:pPr marL="0" indent="0">
              <a:buNone/>
            </a:pPr>
            <a:r>
              <a:rPr lang="en-US" dirty="0">
                <a:solidFill>
                  <a:srgbClr val="002060"/>
                </a:solidFill>
                <a:latin typeface="Times New Roman" panose="02020603050405020304" pitchFamily="18" charset="0"/>
                <a:cs typeface="Times New Roman" panose="02020603050405020304" pitchFamily="18" charset="0"/>
              </a:rPr>
              <a:t>    individuals through a common system of symbols, signs or behavior.</a:t>
            </a:r>
          </a:p>
          <a:p>
            <a:r>
              <a:rPr lang="en-US" dirty="0">
                <a:solidFill>
                  <a:srgbClr val="002060"/>
                </a:solidFill>
                <a:latin typeface="Times New Roman" panose="02020603050405020304" pitchFamily="18" charset="0"/>
                <a:cs typeface="Times New Roman" panose="02020603050405020304" pitchFamily="18" charset="0"/>
              </a:rPr>
              <a:t> A barrier to communication is anything that causes hinderance in the process of </a:t>
            </a:r>
          </a:p>
          <a:p>
            <a:pPr marL="0" indent="0">
              <a:buNone/>
            </a:pPr>
            <a:r>
              <a:rPr lang="en-US" dirty="0">
                <a:solidFill>
                  <a:srgbClr val="002060"/>
                </a:solidFill>
                <a:latin typeface="Times New Roman" panose="02020603050405020304" pitchFamily="18" charset="0"/>
                <a:cs typeface="Times New Roman" panose="02020603050405020304" pitchFamily="18" charset="0"/>
              </a:rPr>
              <a:t>    getting and understanding messages that sends to</a:t>
            </a:r>
          </a:p>
          <a:p>
            <a:pPr marL="0" indent="0">
              <a:buNone/>
            </a:pPr>
            <a:r>
              <a:rPr lang="en-US" dirty="0">
                <a:solidFill>
                  <a:srgbClr val="002060"/>
                </a:solidFill>
                <a:latin typeface="Times New Roman" panose="02020603050405020304" pitchFamily="18" charset="0"/>
                <a:cs typeface="Times New Roman" panose="02020603050405020304" pitchFamily="18" charset="0"/>
              </a:rPr>
              <a:t>    the other.</a:t>
            </a:r>
          </a:p>
          <a:p>
            <a:r>
              <a:rPr lang="en-US" dirty="0">
                <a:solidFill>
                  <a:srgbClr val="002060"/>
                </a:solidFill>
                <a:latin typeface="Times New Roman" panose="02020603050405020304" pitchFamily="18" charset="0"/>
                <a:cs typeface="Times New Roman" panose="02020603050405020304" pitchFamily="18" charset="0"/>
              </a:rPr>
              <a:t> These include factors such as language differences,</a:t>
            </a:r>
          </a:p>
          <a:p>
            <a:pPr marL="0" indent="0">
              <a:buNone/>
            </a:pPr>
            <a:r>
              <a:rPr lang="en-US" dirty="0">
                <a:solidFill>
                  <a:srgbClr val="002060"/>
                </a:solidFill>
                <a:latin typeface="Times New Roman" panose="02020603050405020304" pitchFamily="18" charset="0"/>
                <a:cs typeface="Times New Roman" panose="02020603050405020304" pitchFamily="18" charset="0"/>
              </a:rPr>
              <a:t>    noise, distractions, lack of clarity in message, cultural</a:t>
            </a:r>
          </a:p>
          <a:p>
            <a:pPr marL="0" indent="0">
              <a:buNone/>
            </a:pPr>
            <a:r>
              <a:rPr lang="en-US" dirty="0">
                <a:solidFill>
                  <a:srgbClr val="002060"/>
                </a:solidFill>
                <a:latin typeface="Times New Roman" panose="02020603050405020304" pitchFamily="18" charset="0"/>
                <a:cs typeface="Times New Roman" panose="02020603050405020304" pitchFamily="18" charset="0"/>
              </a:rPr>
              <a:t>    differences, and more.</a:t>
            </a: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   In this presentation, we will explore eight different</a:t>
            </a:r>
          </a:p>
          <a:p>
            <a:pPr marL="0" indent="0">
              <a:buNone/>
            </a:pPr>
            <a:r>
              <a:rPr lang="en-IN" dirty="0">
                <a:solidFill>
                  <a:srgbClr val="002060"/>
                </a:solidFill>
                <a:latin typeface="Times New Roman" panose="02020603050405020304" pitchFamily="18" charset="0"/>
                <a:cs typeface="Times New Roman" panose="02020603050405020304" pitchFamily="18" charset="0"/>
              </a:rPr>
              <a:t>          types of barriers to communication and their impact.</a:t>
            </a:r>
          </a:p>
        </p:txBody>
      </p:sp>
      <p:pic>
        <p:nvPicPr>
          <p:cNvPr id="4" name="Picture 3">
            <a:extLst>
              <a:ext uri="{FF2B5EF4-FFF2-40B4-BE49-F238E27FC236}">
                <a16:creationId xmlns:a16="http://schemas.microsoft.com/office/drawing/2014/main" id="{E496E914-73B4-4E20-7EFB-0D472CDCB24B}"/>
              </a:ext>
            </a:extLst>
          </p:cNvPr>
          <p:cNvPicPr>
            <a:picLocks noChangeAspect="1"/>
          </p:cNvPicPr>
          <p:nvPr/>
        </p:nvPicPr>
        <p:blipFill>
          <a:blip r:embed="rId2"/>
          <a:stretch>
            <a:fillRect/>
          </a:stretch>
        </p:blipFill>
        <p:spPr>
          <a:xfrm>
            <a:off x="8453120" y="3031809"/>
            <a:ext cx="3545840" cy="2885441"/>
          </a:xfrm>
          <a:prstGeom prst="rect">
            <a:avLst/>
          </a:prstGeom>
        </p:spPr>
      </p:pic>
    </p:spTree>
    <p:extLst>
      <p:ext uri="{BB962C8B-B14F-4D97-AF65-F5344CB8AC3E}">
        <p14:creationId xmlns:p14="http://schemas.microsoft.com/office/powerpoint/2010/main" val="697851059"/>
      </p:ext>
    </p:extLst>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693BCD-732C-20F0-A977-F4B43E9548C9}"/>
              </a:ext>
            </a:extLst>
          </p:cNvPr>
          <p:cNvSpPr>
            <a:spLocks noGrp="1"/>
          </p:cNvSpPr>
          <p:nvPr>
            <p:ph idx="1"/>
          </p:nvPr>
        </p:nvSpPr>
        <p:spPr>
          <a:xfrm>
            <a:off x="0" y="1584961"/>
            <a:ext cx="10515600" cy="5120640"/>
          </a:xfrm>
        </p:spPr>
        <p:txBody>
          <a:bodyPr>
            <a:normAutofit/>
          </a:bodyPr>
          <a:lstStyle/>
          <a:p>
            <a:r>
              <a:rPr lang="en-US" sz="3200" dirty="0">
                <a:solidFill>
                  <a:srgbClr val="00B050"/>
                </a:solidFill>
                <a:latin typeface="Times New Roman" panose="02020603050405020304" pitchFamily="18" charset="0"/>
                <a:cs typeface="Times New Roman" panose="02020603050405020304" pitchFamily="18" charset="0"/>
              </a:rPr>
              <a:t>Physiological barriers are related to person’s health and fitness.</a:t>
            </a:r>
          </a:p>
          <a:p>
            <a:r>
              <a:rPr lang="en-US" sz="3200" dirty="0">
                <a:solidFill>
                  <a:srgbClr val="00B050"/>
                </a:solidFill>
                <a:latin typeface="Times New Roman" panose="02020603050405020304" pitchFamily="18" charset="0"/>
                <a:cs typeface="Times New Roman" panose="02020603050405020304" pitchFamily="18" charset="0"/>
              </a:rPr>
              <a:t>It occurs due to physical disabilities like sensory</a:t>
            </a:r>
          </a:p>
          <a:p>
            <a:pPr marL="0" indent="0">
              <a:buNone/>
            </a:pPr>
            <a:r>
              <a:rPr lang="en-US" sz="3200" dirty="0">
                <a:solidFill>
                  <a:srgbClr val="00B050"/>
                </a:solidFill>
                <a:latin typeface="Times New Roman" panose="02020603050405020304" pitchFamily="18" charset="0"/>
                <a:cs typeface="Times New Roman" panose="02020603050405020304" pitchFamily="18" charset="0"/>
              </a:rPr>
              <a:t>  disfunction or any other physical disfunction.</a:t>
            </a:r>
          </a:p>
          <a:p>
            <a:r>
              <a:rPr lang="en-US" sz="3200" dirty="0">
                <a:solidFill>
                  <a:srgbClr val="00B050"/>
                </a:solidFill>
                <a:latin typeface="Times New Roman" panose="02020603050405020304" pitchFamily="18" charset="0"/>
                <a:cs typeface="Times New Roman" panose="02020603050405020304" pitchFamily="18" charset="0"/>
              </a:rPr>
              <a:t>Effective communication requires proper </a:t>
            </a:r>
          </a:p>
          <a:p>
            <a:pPr marL="0" indent="0">
              <a:buNone/>
            </a:pPr>
            <a:r>
              <a:rPr lang="en-US" sz="3200" dirty="0">
                <a:solidFill>
                  <a:srgbClr val="00B050"/>
                </a:solidFill>
                <a:latin typeface="Times New Roman" panose="02020603050405020304" pitchFamily="18" charset="0"/>
                <a:cs typeface="Times New Roman" panose="02020603050405020304" pitchFamily="18" charset="0"/>
              </a:rPr>
              <a:t>  functioning of senses in both sender and receiver.</a:t>
            </a:r>
          </a:p>
          <a:p>
            <a:r>
              <a:rPr lang="en-US" sz="3200" dirty="0">
                <a:solidFill>
                  <a:srgbClr val="00B050"/>
                </a:solidFill>
                <a:latin typeface="Times New Roman" panose="02020603050405020304" pitchFamily="18" charset="0"/>
                <a:cs typeface="Times New Roman" panose="02020603050405020304" pitchFamily="18" charset="0"/>
              </a:rPr>
              <a:t>Physiological barriers may result from individual’s personal discomfort, caused by ill-health, poor eye sight or hearing difficulties.</a:t>
            </a:r>
            <a:endParaRPr lang="en-IN" sz="3200" dirty="0">
              <a:solidFill>
                <a:srgbClr val="00B05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1579A3A-FC14-B20E-CB9D-E4F3F2806615}"/>
              </a:ext>
            </a:extLst>
          </p:cNvPr>
          <p:cNvPicPr>
            <a:picLocks noChangeAspect="1"/>
          </p:cNvPicPr>
          <p:nvPr/>
        </p:nvPicPr>
        <p:blipFill rotWithShape="1">
          <a:blip r:embed="rId2"/>
          <a:srcRect l="17551" t="36203" r="23683" b="9095"/>
          <a:stretch/>
        </p:blipFill>
        <p:spPr>
          <a:xfrm>
            <a:off x="8280400" y="2062480"/>
            <a:ext cx="3911600" cy="2302222"/>
          </a:xfrm>
          <a:prstGeom prst="rect">
            <a:avLst/>
          </a:prstGeom>
        </p:spPr>
      </p:pic>
      <p:sp>
        <p:nvSpPr>
          <p:cNvPr id="2" name="Title 1">
            <a:extLst>
              <a:ext uri="{FF2B5EF4-FFF2-40B4-BE49-F238E27FC236}">
                <a16:creationId xmlns:a16="http://schemas.microsoft.com/office/drawing/2014/main" id="{672F9AC4-E310-CF55-E3D7-9F6F6A0FEA70}"/>
              </a:ext>
            </a:extLst>
          </p:cNvPr>
          <p:cNvSpPr>
            <a:spLocks noGrp="1"/>
          </p:cNvSpPr>
          <p:nvPr>
            <p:ph type="title"/>
          </p:nvPr>
        </p:nvSpPr>
        <p:spPr>
          <a:xfrm>
            <a:off x="3921760" y="-50800"/>
            <a:ext cx="5171440" cy="1056640"/>
          </a:xfrm>
        </p:spPr>
        <p:txBody>
          <a:bodyPr>
            <a:norm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Physiological Barriers</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478306"/>
      </p:ext>
    </p:extLst>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BB06-A209-5DB4-5AED-1ADED38C6103}"/>
              </a:ext>
            </a:extLst>
          </p:cNvPr>
          <p:cNvSpPr>
            <a:spLocks noGrp="1"/>
          </p:cNvSpPr>
          <p:nvPr>
            <p:ph type="title"/>
          </p:nvPr>
        </p:nvSpPr>
        <p:spPr>
          <a:xfrm>
            <a:off x="3540760" y="0"/>
            <a:ext cx="4404360" cy="1325563"/>
          </a:xfrm>
        </p:spPr>
        <p:txBody>
          <a:bodyPr/>
          <a:lstStyle/>
          <a:p>
            <a:r>
              <a:rPr lang="en-US" dirty="0">
                <a:solidFill>
                  <a:srgbClr val="7030A0"/>
                </a:solidFill>
                <a:latin typeface="Times New Roman" panose="02020603050405020304" pitchFamily="18" charset="0"/>
                <a:cs typeface="Times New Roman" panose="02020603050405020304" pitchFamily="18" charset="0"/>
              </a:rPr>
              <a:t>Physical Barriers</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8BB461-D613-141D-81FA-2FBD490B6387}"/>
              </a:ext>
            </a:extLst>
          </p:cNvPr>
          <p:cNvSpPr>
            <a:spLocks noGrp="1"/>
          </p:cNvSpPr>
          <p:nvPr>
            <p:ph idx="1"/>
          </p:nvPr>
        </p:nvSpPr>
        <p:spPr>
          <a:xfrm>
            <a:off x="101600" y="1889759"/>
            <a:ext cx="11252200" cy="496824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Physical barrier is the environmental and natural condition that act as  a</a:t>
            </a:r>
          </a:p>
          <a:p>
            <a:pPr marL="0" indent="0">
              <a:buNone/>
            </a:pPr>
            <a:r>
              <a:rPr lang="en-US" dirty="0">
                <a:solidFill>
                  <a:srgbClr val="FF0000"/>
                </a:solidFill>
                <a:latin typeface="Times New Roman" panose="02020603050405020304" pitchFamily="18" charset="0"/>
                <a:cs typeface="Times New Roman" panose="02020603050405020304" pitchFamily="18" charset="0"/>
              </a:rPr>
              <a:t>   barrier in sending message from sender to receiver.</a:t>
            </a:r>
          </a:p>
          <a:p>
            <a:r>
              <a:rPr lang="en-US" dirty="0">
                <a:solidFill>
                  <a:srgbClr val="FF0000"/>
                </a:solidFill>
                <a:latin typeface="Times New Roman" panose="02020603050405020304" pitchFamily="18" charset="0"/>
                <a:cs typeface="Times New Roman" panose="02020603050405020304" pitchFamily="18" charset="0"/>
              </a:rPr>
              <a:t>Physical obstacles, like distance, noise, and poor</a:t>
            </a:r>
          </a:p>
          <a:p>
            <a:pPr marL="0" indent="0">
              <a:buNone/>
            </a:pPr>
            <a:r>
              <a:rPr lang="en-US" dirty="0">
                <a:solidFill>
                  <a:srgbClr val="FF0000"/>
                </a:solidFill>
                <a:latin typeface="Times New Roman" panose="02020603050405020304" pitchFamily="18" charset="0"/>
                <a:cs typeface="Times New Roman" panose="02020603050405020304" pitchFamily="18" charset="0"/>
              </a:rPr>
              <a:t>   acoustics can hinder clear communication.</a:t>
            </a:r>
          </a:p>
          <a:p>
            <a:r>
              <a:rPr lang="en-IN" dirty="0">
                <a:solidFill>
                  <a:srgbClr val="FF0000"/>
                </a:solidFill>
                <a:latin typeface="Times New Roman" panose="02020603050405020304" pitchFamily="18" charset="0"/>
                <a:cs typeface="Times New Roman" panose="02020603050405020304" pitchFamily="18" charset="0"/>
              </a:rPr>
              <a:t>These barriers disrupt the transmission of information</a:t>
            </a:r>
          </a:p>
          <a:p>
            <a:pPr marL="0" indent="0">
              <a:buNone/>
            </a:pPr>
            <a:r>
              <a:rPr lang="en-IN" dirty="0">
                <a:solidFill>
                  <a:srgbClr val="FF0000"/>
                </a:solidFill>
                <a:latin typeface="Times New Roman" panose="02020603050405020304" pitchFamily="18" charset="0"/>
                <a:cs typeface="Times New Roman" panose="02020603050405020304" pitchFamily="18" charset="0"/>
              </a:rPr>
              <a:t> and make it challenging to convey messages accurately.</a:t>
            </a:r>
          </a:p>
          <a:p>
            <a:r>
              <a:rPr lang="en-IN" dirty="0">
                <a:solidFill>
                  <a:srgbClr val="FF0000"/>
                </a:solidFill>
                <a:latin typeface="Times New Roman" panose="02020603050405020304" pitchFamily="18" charset="0"/>
                <a:cs typeface="Times New Roman" panose="02020603050405020304" pitchFamily="18" charset="0"/>
              </a:rPr>
              <a:t>Promoting open workspace design, using concise messages</a:t>
            </a:r>
          </a:p>
          <a:p>
            <a:pPr marL="0" indent="0">
              <a:buNone/>
            </a:pPr>
            <a:r>
              <a:rPr lang="en-IN" dirty="0">
                <a:solidFill>
                  <a:srgbClr val="FF0000"/>
                </a:solidFill>
                <a:latin typeface="Times New Roman" panose="02020603050405020304" pitchFamily="18" charset="0"/>
                <a:cs typeface="Times New Roman" panose="02020603050405020304" pitchFamily="18" charset="0"/>
              </a:rPr>
              <a:t>  and reducing noise are several measures to overcome physical barriers.</a:t>
            </a:r>
          </a:p>
        </p:txBody>
      </p:sp>
      <p:pic>
        <p:nvPicPr>
          <p:cNvPr id="6" name="Picture 5">
            <a:extLst>
              <a:ext uri="{FF2B5EF4-FFF2-40B4-BE49-F238E27FC236}">
                <a16:creationId xmlns:a16="http://schemas.microsoft.com/office/drawing/2014/main" id="{98DE34F6-10FC-EAE6-2902-014A426B9054}"/>
              </a:ext>
            </a:extLst>
          </p:cNvPr>
          <p:cNvPicPr>
            <a:picLocks noChangeAspect="1"/>
          </p:cNvPicPr>
          <p:nvPr/>
        </p:nvPicPr>
        <p:blipFill rotWithShape="1">
          <a:blip r:embed="rId2"/>
          <a:srcRect l="14635" t="-7569" r="7174"/>
          <a:stretch/>
        </p:blipFill>
        <p:spPr>
          <a:xfrm>
            <a:off x="8305800" y="2143760"/>
            <a:ext cx="3886200" cy="2885440"/>
          </a:xfrm>
          <a:prstGeom prst="rect">
            <a:avLst/>
          </a:prstGeom>
        </p:spPr>
      </p:pic>
    </p:spTree>
    <p:extLst>
      <p:ext uri="{BB962C8B-B14F-4D97-AF65-F5344CB8AC3E}">
        <p14:creationId xmlns:p14="http://schemas.microsoft.com/office/powerpoint/2010/main" val="1318512008"/>
      </p:ext>
    </p:extLst>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7E489-27ED-7AB9-B2A6-4D6D1057E822}"/>
              </a:ext>
            </a:extLst>
          </p:cNvPr>
          <p:cNvSpPr>
            <a:spLocks noGrp="1"/>
          </p:cNvSpPr>
          <p:nvPr>
            <p:ph type="title"/>
          </p:nvPr>
        </p:nvSpPr>
        <p:spPr>
          <a:xfrm>
            <a:off x="3901440" y="193040"/>
            <a:ext cx="10507980" cy="1051243"/>
          </a:xfrm>
        </p:spPr>
        <p:txBody>
          <a:bodyPr>
            <a:normAutofit fontScale="90000"/>
          </a:bodyPr>
          <a:lstStyle/>
          <a:p>
            <a:r>
              <a:rPr lang="en-US" sz="4900" dirty="0">
                <a:solidFill>
                  <a:srgbClr val="00B0F0"/>
                </a:solidFill>
                <a:latin typeface="Times New Roman" panose="02020603050405020304" pitchFamily="18" charset="0"/>
                <a:cs typeface="Times New Roman" panose="02020603050405020304" pitchFamily="18" charset="0"/>
              </a:rPr>
              <a:t>Cultural</a:t>
            </a:r>
            <a:r>
              <a:rPr lang="en-US" dirty="0">
                <a:solidFill>
                  <a:srgbClr val="00B0F0"/>
                </a:solidFill>
                <a:latin typeface="Times New Roman" panose="02020603050405020304" pitchFamily="18" charset="0"/>
                <a:cs typeface="Times New Roman" panose="02020603050405020304" pitchFamily="18" charset="0"/>
              </a:rPr>
              <a:t> </a:t>
            </a:r>
            <a:r>
              <a:rPr lang="en-US" sz="4900" dirty="0">
                <a:solidFill>
                  <a:srgbClr val="00B0F0"/>
                </a:solidFill>
                <a:latin typeface="Times New Roman" panose="02020603050405020304" pitchFamily="18" charset="0"/>
                <a:cs typeface="Times New Roman" panose="02020603050405020304" pitchFamily="18" charset="0"/>
              </a:rPr>
              <a:t>Barriers</a:t>
            </a:r>
            <a:br>
              <a:rPr lang="en-US" dirty="0">
                <a:solidFill>
                  <a:srgbClr val="00B0F0"/>
                </a:solidFill>
              </a:rPr>
            </a:br>
            <a:endParaRPr lang="en-IN" dirty="0">
              <a:solidFill>
                <a:srgbClr val="00B0F0"/>
              </a:solidFill>
            </a:endParaRPr>
          </a:p>
        </p:txBody>
      </p:sp>
      <p:pic>
        <p:nvPicPr>
          <p:cNvPr id="5" name="Picture 4">
            <a:extLst>
              <a:ext uri="{FF2B5EF4-FFF2-40B4-BE49-F238E27FC236}">
                <a16:creationId xmlns:a16="http://schemas.microsoft.com/office/drawing/2014/main" id="{4DDED726-DA81-E6C6-AAF7-371FDE6D72EB}"/>
              </a:ext>
            </a:extLst>
          </p:cNvPr>
          <p:cNvPicPr>
            <a:picLocks noChangeAspect="1"/>
          </p:cNvPicPr>
          <p:nvPr/>
        </p:nvPicPr>
        <p:blipFill rotWithShape="1">
          <a:blip r:embed="rId2"/>
          <a:srcRect t="4340" r="5351" b="7781"/>
          <a:stretch/>
        </p:blipFill>
        <p:spPr>
          <a:xfrm>
            <a:off x="8902700" y="1917700"/>
            <a:ext cx="3289300" cy="2273300"/>
          </a:xfrm>
          <a:prstGeom prst="rect">
            <a:avLst/>
          </a:prstGeom>
        </p:spPr>
      </p:pic>
      <p:sp>
        <p:nvSpPr>
          <p:cNvPr id="7" name="Content Placeholder 6">
            <a:extLst>
              <a:ext uri="{FF2B5EF4-FFF2-40B4-BE49-F238E27FC236}">
                <a16:creationId xmlns:a16="http://schemas.microsoft.com/office/drawing/2014/main" id="{5BD14E66-D88D-0DE7-E6DF-64B6B53B193D}"/>
              </a:ext>
            </a:extLst>
          </p:cNvPr>
          <p:cNvSpPr>
            <a:spLocks noGrp="1"/>
          </p:cNvSpPr>
          <p:nvPr>
            <p:ph idx="1"/>
          </p:nvPr>
        </p:nvSpPr>
        <p:spPr>
          <a:xfrm>
            <a:off x="91440" y="1656080"/>
            <a:ext cx="12212320" cy="5130800"/>
          </a:xfrm>
        </p:spPr>
        <p:txBody>
          <a:bodyPr>
            <a:normAutofit/>
          </a:bodyPr>
          <a:lstStyle/>
          <a:p>
            <a:r>
              <a:rPr lang="en-US" dirty="0">
                <a:latin typeface="Times New Roman" panose="02020603050405020304" pitchFamily="18" charset="0"/>
                <a:cs typeface="Times New Roman" panose="02020603050405020304" pitchFamily="18" charset="0"/>
              </a:rPr>
              <a:t>Cultural Barriers to communication refers to the challenges</a:t>
            </a:r>
          </a:p>
          <a:p>
            <a:pPr marL="0" indent="0">
              <a:buNone/>
            </a:pPr>
            <a:r>
              <a:rPr lang="en-US" dirty="0">
                <a:latin typeface="Times New Roman" panose="02020603050405020304" pitchFamily="18" charset="0"/>
                <a:cs typeface="Times New Roman" panose="02020603050405020304" pitchFamily="18" charset="0"/>
              </a:rPr>
              <a:t>   that arise from differences in cultural backgrounds.</a:t>
            </a:r>
          </a:p>
          <a:p>
            <a:r>
              <a:rPr lang="en-US" dirty="0">
                <a:latin typeface="Times New Roman" panose="02020603050405020304" pitchFamily="18" charset="0"/>
                <a:cs typeface="Times New Roman" panose="02020603050405020304" pitchFamily="18" charset="0"/>
              </a:rPr>
              <a:t>These barriers can slow down the flow of information</a:t>
            </a:r>
          </a:p>
          <a:p>
            <a:pPr marL="0" indent="0">
              <a:buNone/>
            </a:pPr>
            <a:r>
              <a:rPr lang="en-US" dirty="0">
                <a:latin typeface="Times New Roman" panose="02020603050405020304" pitchFamily="18" charset="0"/>
                <a:cs typeface="Times New Roman" panose="02020603050405020304" pitchFamily="18" charset="0"/>
              </a:rPr>
              <a:t>   and lead to misinterpretations, ultimately affecting </a:t>
            </a:r>
          </a:p>
          <a:p>
            <a:pPr marL="0" indent="0">
              <a:buNone/>
            </a:pPr>
            <a:r>
              <a:rPr lang="en-US" dirty="0">
                <a:latin typeface="Times New Roman" panose="02020603050405020304" pitchFamily="18" charset="0"/>
                <a:cs typeface="Times New Roman" panose="02020603050405020304" pitchFamily="18" charset="0"/>
              </a:rPr>
              <a:t>    quality and efficiency of communication.</a:t>
            </a:r>
          </a:p>
          <a:p>
            <a:r>
              <a:rPr lang="en-US" dirty="0">
                <a:latin typeface="Times New Roman" panose="02020603050405020304" pitchFamily="18" charset="0"/>
                <a:cs typeface="Times New Roman" panose="02020603050405020304" pitchFamily="18" charset="0"/>
              </a:rPr>
              <a:t> Cultural barriers in communication occurs mainly when communication</a:t>
            </a:r>
          </a:p>
          <a:p>
            <a:pPr marL="0" indent="0">
              <a:buNone/>
            </a:pPr>
            <a:r>
              <a:rPr lang="en-US" dirty="0">
                <a:latin typeface="Times New Roman" panose="02020603050405020304" pitchFamily="18" charset="0"/>
                <a:cs typeface="Times New Roman" panose="02020603050405020304" pitchFamily="18" charset="0"/>
              </a:rPr>
              <a:t>    happens between two different cultural backgrounds.</a:t>
            </a:r>
          </a:p>
          <a:p>
            <a:r>
              <a:rPr lang="en-US" dirty="0">
                <a:latin typeface="Times New Roman" panose="02020603050405020304" pitchFamily="18" charset="0"/>
                <a:cs typeface="Times New Roman" panose="02020603050405020304" pitchFamily="18" charset="0"/>
              </a:rPr>
              <a:t> Cultural difference awareness, being open minded, learning about each </a:t>
            </a:r>
          </a:p>
          <a:p>
            <a:pPr marL="0" indent="0">
              <a:buNone/>
            </a:pPr>
            <a:r>
              <a:rPr lang="en-US" dirty="0">
                <a:latin typeface="Times New Roman" panose="02020603050405020304" pitchFamily="18" charset="0"/>
                <a:cs typeface="Times New Roman" panose="02020603050405020304" pitchFamily="18" charset="0"/>
              </a:rPr>
              <a:t>    other’s culture are various ways by which we can deal with cultural barriers.</a:t>
            </a: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617314"/>
      </p:ext>
    </p:extLst>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F0D2-38A4-13DB-DF0C-96C04D5D1A98}"/>
              </a:ext>
            </a:extLst>
          </p:cNvPr>
          <p:cNvSpPr>
            <a:spLocks noGrp="1"/>
          </p:cNvSpPr>
          <p:nvPr>
            <p:ph type="title"/>
          </p:nvPr>
        </p:nvSpPr>
        <p:spPr>
          <a:xfrm>
            <a:off x="3464441" y="-148856"/>
            <a:ext cx="10515600" cy="1325563"/>
          </a:xfrm>
        </p:spPr>
        <p:txBody>
          <a:bodyPr/>
          <a:lstStyle/>
          <a:p>
            <a:r>
              <a:rPr lang="en-US" dirty="0">
                <a:solidFill>
                  <a:srgbClr val="0070C0"/>
                </a:solidFill>
                <a:latin typeface="Times New Roman" panose="02020603050405020304" pitchFamily="18" charset="0"/>
                <a:cs typeface="Times New Roman" panose="02020603050405020304" pitchFamily="18" charset="0"/>
              </a:rPr>
              <a:t>Language Barriers</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00A775-FCE5-C22C-7A08-F8F78AE2292C}"/>
              </a:ext>
            </a:extLst>
          </p:cNvPr>
          <p:cNvSpPr>
            <a:spLocks noGrp="1"/>
          </p:cNvSpPr>
          <p:nvPr>
            <p:ph idx="1"/>
          </p:nvPr>
        </p:nvSpPr>
        <p:spPr>
          <a:xfrm>
            <a:off x="0" y="1857523"/>
            <a:ext cx="11077352" cy="5000477"/>
          </a:xfrm>
        </p:spPr>
        <p:txBody>
          <a:bodyPr>
            <a:normAutofit/>
          </a:bodyPr>
          <a:lstStyle/>
          <a:p>
            <a:r>
              <a:rPr lang="en-US" dirty="0">
                <a:solidFill>
                  <a:schemeClr val="accent2"/>
                </a:solidFill>
                <a:latin typeface="Times New Roman" panose="02020603050405020304" pitchFamily="18" charset="0"/>
                <a:cs typeface="Times New Roman" panose="02020603050405020304" pitchFamily="18" charset="0"/>
              </a:rPr>
              <a:t>Language barrier primarily occur when people speaking different  </a:t>
            </a:r>
          </a:p>
          <a:p>
            <a:pPr marL="0" indent="0">
              <a:buNone/>
            </a:pPr>
            <a:r>
              <a:rPr lang="en-US" dirty="0">
                <a:solidFill>
                  <a:schemeClr val="accent2"/>
                </a:solidFill>
                <a:latin typeface="Times New Roman" panose="02020603050405020304" pitchFamily="18" charset="0"/>
                <a:cs typeface="Times New Roman" panose="02020603050405020304" pitchFamily="18" charset="0"/>
              </a:rPr>
              <a:t>  language are unable to understand one another.</a:t>
            </a:r>
          </a:p>
          <a:p>
            <a:r>
              <a:rPr lang="en-IN" dirty="0">
                <a:solidFill>
                  <a:schemeClr val="accent2"/>
                </a:solidFill>
                <a:latin typeface="Times New Roman" panose="02020603050405020304" pitchFamily="18" charset="0"/>
                <a:cs typeface="Times New Roman" panose="02020603050405020304" pitchFamily="18" charset="0"/>
              </a:rPr>
              <a:t>Language barriers are most common communication </a:t>
            </a:r>
          </a:p>
          <a:p>
            <a:pPr marL="0" indent="0">
              <a:buNone/>
            </a:pPr>
            <a:r>
              <a:rPr lang="en-IN" dirty="0">
                <a:solidFill>
                  <a:schemeClr val="accent2"/>
                </a:solidFill>
                <a:latin typeface="Times New Roman" panose="02020603050405020304" pitchFamily="18" charset="0"/>
                <a:cs typeface="Times New Roman" panose="02020603050405020304" pitchFamily="18" charset="0"/>
              </a:rPr>
              <a:t>  barriers which cause misunderstanding and misconceptions</a:t>
            </a:r>
          </a:p>
          <a:p>
            <a:pPr marL="0" indent="0">
              <a:buNone/>
            </a:pPr>
            <a:r>
              <a:rPr lang="en-IN" dirty="0">
                <a:solidFill>
                  <a:schemeClr val="accent2"/>
                </a:solidFill>
                <a:latin typeface="Times New Roman" panose="02020603050405020304" pitchFamily="18" charset="0"/>
                <a:cs typeface="Times New Roman" panose="02020603050405020304" pitchFamily="18" charset="0"/>
              </a:rPr>
              <a:t>  between people.</a:t>
            </a:r>
          </a:p>
          <a:p>
            <a:r>
              <a:rPr lang="en-IN" dirty="0">
                <a:solidFill>
                  <a:schemeClr val="accent2"/>
                </a:solidFill>
                <a:latin typeface="Times New Roman" panose="02020603050405020304" pitchFamily="18" charset="0"/>
                <a:cs typeface="Times New Roman" panose="02020603050405020304" pitchFamily="18" charset="0"/>
              </a:rPr>
              <a:t>Difference in language, regional accents, no clear speech </a:t>
            </a:r>
          </a:p>
          <a:p>
            <a:pPr marL="0" indent="0">
              <a:buNone/>
            </a:pPr>
            <a:r>
              <a:rPr lang="en-IN" dirty="0">
                <a:solidFill>
                  <a:schemeClr val="accent2"/>
                </a:solidFill>
                <a:latin typeface="Times New Roman" panose="02020603050405020304" pitchFamily="18" charset="0"/>
                <a:cs typeface="Times New Roman" panose="02020603050405020304" pitchFamily="18" charset="0"/>
              </a:rPr>
              <a:t>   and bad word choice are main causes of language barriers.</a:t>
            </a:r>
          </a:p>
          <a:p>
            <a:r>
              <a:rPr lang="en-IN" dirty="0">
                <a:solidFill>
                  <a:schemeClr val="accent2"/>
                </a:solidFill>
                <a:latin typeface="Times New Roman" panose="02020603050405020304" pitchFamily="18" charset="0"/>
                <a:cs typeface="Times New Roman" panose="02020603050405020304" pitchFamily="18" charset="0"/>
              </a:rPr>
              <a:t>Using simple language, speaking slowly and clearly, using visual aids </a:t>
            </a:r>
          </a:p>
          <a:p>
            <a:pPr marL="0" indent="0">
              <a:buNone/>
            </a:pPr>
            <a:r>
              <a:rPr lang="en-IN" dirty="0">
                <a:solidFill>
                  <a:schemeClr val="accent2"/>
                </a:solidFill>
                <a:latin typeface="Times New Roman" panose="02020603050405020304" pitchFamily="18" charset="0"/>
                <a:cs typeface="Times New Roman" panose="02020603050405020304" pitchFamily="18" charset="0"/>
              </a:rPr>
              <a:t>   ways by which language barriers can be minimised.</a:t>
            </a:r>
          </a:p>
          <a:p>
            <a:pPr marL="0" indent="0">
              <a:buNone/>
            </a:pPr>
            <a:endParaRPr lang="en-IN" dirty="0">
              <a:solidFill>
                <a:schemeClr val="accent2"/>
              </a:solidFill>
              <a:latin typeface="Calisto MT" panose="02040603050505030304" pitchFamily="18" charset="0"/>
            </a:endParaRPr>
          </a:p>
        </p:txBody>
      </p:sp>
      <p:pic>
        <p:nvPicPr>
          <p:cNvPr id="4" name="Picture 3">
            <a:extLst>
              <a:ext uri="{FF2B5EF4-FFF2-40B4-BE49-F238E27FC236}">
                <a16:creationId xmlns:a16="http://schemas.microsoft.com/office/drawing/2014/main" id="{B0BAD445-5494-E632-CD67-694B8CFCBF51}"/>
              </a:ext>
            </a:extLst>
          </p:cNvPr>
          <p:cNvPicPr>
            <a:picLocks noChangeAspect="1"/>
          </p:cNvPicPr>
          <p:nvPr/>
        </p:nvPicPr>
        <p:blipFill>
          <a:blip r:embed="rId2"/>
          <a:stretch>
            <a:fillRect/>
          </a:stretch>
        </p:blipFill>
        <p:spPr>
          <a:xfrm>
            <a:off x="9265666" y="2258100"/>
            <a:ext cx="2926334" cy="2962486"/>
          </a:xfrm>
          <a:prstGeom prst="rect">
            <a:avLst/>
          </a:prstGeom>
        </p:spPr>
      </p:pic>
    </p:spTree>
    <p:extLst>
      <p:ext uri="{BB962C8B-B14F-4D97-AF65-F5344CB8AC3E}">
        <p14:creationId xmlns:p14="http://schemas.microsoft.com/office/powerpoint/2010/main" val="2391748461"/>
      </p:ext>
    </p:extLst>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035B-E98E-D51C-5E5A-8AB8F5FD0BEC}"/>
              </a:ext>
            </a:extLst>
          </p:cNvPr>
          <p:cNvSpPr>
            <a:spLocks noGrp="1"/>
          </p:cNvSpPr>
          <p:nvPr>
            <p:ph type="title"/>
          </p:nvPr>
        </p:nvSpPr>
        <p:spPr>
          <a:xfrm>
            <a:off x="3992880" y="-32545"/>
            <a:ext cx="9342120" cy="1325563"/>
          </a:xfrm>
        </p:spPr>
        <p:txBody>
          <a:bodyPr>
            <a:normAutofit/>
          </a:bodyPr>
          <a:lstStyle/>
          <a:p>
            <a:r>
              <a:rPr lang="en-US" dirty="0">
                <a:solidFill>
                  <a:srgbClr val="00B0F0"/>
                </a:solidFill>
                <a:latin typeface="Times New Roman" panose="02020603050405020304" pitchFamily="18" charset="0"/>
                <a:cs typeface="Times New Roman" panose="02020603050405020304" pitchFamily="18" charset="0"/>
              </a:rPr>
              <a:t> Gender Barriers</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F7884B-B73D-AADB-10A0-FD8C2BC9D5C2}"/>
              </a:ext>
            </a:extLst>
          </p:cNvPr>
          <p:cNvSpPr>
            <a:spLocks noGrp="1"/>
          </p:cNvSpPr>
          <p:nvPr>
            <p:ph idx="1"/>
          </p:nvPr>
        </p:nvSpPr>
        <p:spPr>
          <a:xfrm>
            <a:off x="0" y="1293018"/>
            <a:ext cx="11160760" cy="5679975"/>
          </a:xfrm>
        </p:spPr>
        <p:txBody>
          <a:bodyPr>
            <a:normAutofit fontScale="92500" lnSpcReduction="10000"/>
          </a:bodyPr>
          <a:lstStyle/>
          <a:p>
            <a:pPr marL="0" indent="0">
              <a:buNone/>
            </a:pPr>
            <a:endParaRPr lang="en-IN" dirty="0">
              <a:solidFill>
                <a:srgbClr val="0070C0"/>
              </a:solidFill>
            </a:endParaRPr>
          </a:p>
          <a:p>
            <a:r>
              <a:rPr lang="en-US" dirty="0">
                <a:solidFill>
                  <a:srgbClr val="0070C0"/>
                </a:solidFill>
                <a:latin typeface="Times New Roman" panose="02020603050405020304" pitchFamily="18" charset="0"/>
                <a:cs typeface="Times New Roman" panose="02020603050405020304" pitchFamily="18" charset="0"/>
              </a:rPr>
              <a:t>Gender barriers to communication refers to the limitations that arise in the</a:t>
            </a:r>
          </a:p>
          <a:p>
            <a:pPr marL="0" indent="0">
              <a:buNone/>
            </a:pPr>
            <a:r>
              <a:rPr lang="en-US" dirty="0">
                <a:solidFill>
                  <a:srgbClr val="0070C0"/>
                </a:solidFill>
                <a:latin typeface="Times New Roman" panose="02020603050405020304" pitchFamily="18" charset="0"/>
                <a:cs typeface="Times New Roman" panose="02020603050405020304" pitchFamily="18" charset="0"/>
              </a:rPr>
              <a:t> process of exchanging information between individuals of different genders.</a:t>
            </a:r>
          </a:p>
          <a:p>
            <a:r>
              <a:rPr lang="en-IN" dirty="0">
                <a:solidFill>
                  <a:srgbClr val="0070C0"/>
                </a:solidFill>
                <a:latin typeface="Times New Roman" panose="02020603050405020304" pitchFamily="18" charset="0"/>
                <a:cs typeface="Times New Roman" panose="02020603050405020304" pitchFamily="18" charset="0"/>
              </a:rPr>
              <a:t> These barriers emerge due to social expectations, cultural norms, and</a:t>
            </a:r>
          </a:p>
          <a:p>
            <a:pPr marL="0" indent="0">
              <a:buNone/>
            </a:pPr>
            <a:r>
              <a:rPr lang="en-IN" dirty="0">
                <a:solidFill>
                  <a:srgbClr val="0070C0"/>
                </a:solidFill>
                <a:latin typeface="Times New Roman" panose="02020603050405020304" pitchFamily="18" charset="0"/>
                <a:cs typeface="Times New Roman" panose="02020603050405020304" pitchFamily="18" charset="0"/>
              </a:rPr>
              <a:t>   stereotypes associated with gender roles.</a:t>
            </a:r>
          </a:p>
          <a:p>
            <a:r>
              <a:rPr lang="en-IN" dirty="0">
                <a:solidFill>
                  <a:srgbClr val="0070C0"/>
                </a:solidFill>
                <a:latin typeface="Times New Roman" panose="02020603050405020304" pitchFamily="18" charset="0"/>
                <a:cs typeface="Times New Roman" panose="02020603050405020304" pitchFamily="18" charset="0"/>
              </a:rPr>
              <a:t>It is important to note that gender barriers to</a:t>
            </a:r>
          </a:p>
          <a:p>
            <a:pPr marL="0" indent="0">
              <a:buNone/>
            </a:pPr>
            <a:r>
              <a:rPr lang="en-IN" dirty="0">
                <a:solidFill>
                  <a:srgbClr val="0070C0"/>
                </a:solidFill>
                <a:latin typeface="Times New Roman" panose="02020603050405020304" pitchFamily="18" charset="0"/>
                <a:cs typeface="Times New Roman" panose="02020603050405020304" pitchFamily="18" charset="0"/>
              </a:rPr>
              <a:t>   communication are not inborn to individuals but are</a:t>
            </a:r>
          </a:p>
          <a:p>
            <a:pPr marL="0" indent="0">
              <a:buNone/>
            </a:pPr>
            <a:r>
              <a:rPr lang="en-IN" dirty="0">
                <a:solidFill>
                  <a:srgbClr val="0070C0"/>
                </a:solidFill>
                <a:latin typeface="Times New Roman" panose="02020603050405020304" pitchFamily="18" charset="0"/>
                <a:cs typeface="Times New Roman" panose="02020603050405020304" pitchFamily="18" charset="0"/>
              </a:rPr>
              <a:t>   shaped by social and cultural influences.</a:t>
            </a:r>
          </a:p>
          <a:p>
            <a:r>
              <a:rPr lang="en-IN" dirty="0">
                <a:solidFill>
                  <a:srgbClr val="0070C0"/>
                </a:solidFill>
                <a:latin typeface="Times New Roman" panose="02020603050405020304" pitchFamily="18" charset="0"/>
                <a:cs typeface="Times New Roman" panose="02020603050405020304" pitchFamily="18" charset="0"/>
              </a:rPr>
              <a:t>Gender barriers to communication can be overcome by </a:t>
            </a:r>
          </a:p>
          <a:p>
            <a:pPr marL="0" indent="0">
              <a:buNone/>
            </a:pPr>
            <a:r>
              <a:rPr lang="en-IN" dirty="0">
                <a:solidFill>
                  <a:srgbClr val="0070C0"/>
                </a:solidFill>
                <a:latin typeface="Times New Roman" panose="02020603050405020304" pitchFamily="18" charset="0"/>
                <a:cs typeface="Times New Roman" panose="02020603050405020304" pitchFamily="18" charset="0"/>
              </a:rPr>
              <a:t>   challenging  stereotypes and assumptions, developing empathy and   </a:t>
            </a:r>
          </a:p>
          <a:p>
            <a:pPr marL="0" indent="0">
              <a:buNone/>
            </a:pPr>
            <a:r>
              <a:rPr lang="en-IN" dirty="0">
                <a:solidFill>
                  <a:srgbClr val="0070C0"/>
                </a:solidFill>
                <a:latin typeface="Times New Roman" panose="02020603050405020304" pitchFamily="18" charset="0"/>
                <a:cs typeface="Times New Roman" panose="02020603050405020304" pitchFamily="18" charset="0"/>
              </a:rPr>
              <a:t>   understanding  and promoting open dialogue.</a:t>
            </a:r>
          </a:p>
          <a:p>
            <a:pPr marL="0" indent="0">
              <a:buNone/>
            </a:pPr>
            <a:r>
              <a:rPr lang="en-IN" dirty="0">
                <a:solidFill>
                  <a:srgbClr val="0070C0"/>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A7A4A227-CB20-14D0-E41E-6BAAF9203B71}"/>
              </a:ext>
            </a:extLst>
          </p:cNvPr>
          <p:cNvPicPr>
            <a:picLocks noChangeAspect="1"/>
          </p:cNvPicPr>
          <p:nvPr/>
        </p:nvPicPr>
        <p:blipFill>
          <a:blip r:embed="rId2"/>
          <a:stretch>
            <a:fillRect/>
          </a:stretch>
        </p:blipFill>
        <p:spPr>
          <a:xfrm>
            <a:off x="8382535" y="2973713"/>
            <a:ext cx="3596105" cy="2318585"/>
          </a:xfrm>
          <a:prstGeom prst="rect">
            <a:avLst/>
          </a:prstGeom>
        </p:spPr>
      </p:pic>
    </p:spTree>
    <p:extLst>
      <p:ext uri="{BB962C8B-B14F-4D97-AF65-F5344CB8AC3E}">
        <p14:creationId xmlns:p14="http://schemas.microsoft.com/office/powerpoint/2010/main" val="510195445"/>
      </p:ext>
    </p:extLst>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7B8A-A27E-E8A4-3249-9FF63F296AF8}"/>
              </a:ext>
            </a:extLst>
          </p:cNvPr>
          <p:cNvSpPr>
            <a:spLocks noGrp="1"/>
          </p:cNvSpPr>
          <p:nvPr>
            <p:ph type="title"/>
          </p:nvPr>
        </p:nvSpPr>
        <p:spPr>
          <a:xfrm>
            <a:off x="3159760" y="-284480"/>
            <a:ext cx="8194040" cy="1325563"/>
          </a:xfrm>
        </p:spPr>
        <p:txBody>
          <a:bodyPr/>
          <a:lstStyle/>
          <a:p>
            <a:r>
              <a:rPr lang="en-US" dirty="0">
                <a:solidFill>
                  <a:srgbClr val="FF0000"/>
                </a:solidFill>
                <a:latin typeface="Times New Roman" panose="02020603050405020304" pitchFamily="18" charset="0"/>
                <a:cs typeface="Times New Roman" panose="02020603050405020304" pitchFamily="18" charset="0"/>
              </a:rPr>
              <a:t>Interpersonal Barriers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4DBF19-8E13-4D7B-D075-B8B6F2FCE4BE}"/>
              </a:ext>
            </a:extLst>
          </p:cNvPr>
          <p:cNvSpPr>
            <a:spLocks noGrp="1"/>
          </p:cNvSpPr>
          <p:nvPr>
            <p:ph idx="1"/>
          </p:nvPr>
        </p:nvSpPr>
        <p:spPr>
          <a:xfrm>
            <a:off x="218440" y="1584960"/>
            <a:ext cx="10515600" cy="5537199"/>
          </a:xfrm>
        </p:spPr>
        <p:txBody>
          <a:bodyPr>
            <a:normAutofit/>
          </a:bodyPr>
          <a:lstStyle/>
          <a:p>
            <a:pPr>
              <a:lnSpc>
                <a:spcPct val="100000"/>
              </a:lnSpc>
            </a:pPr>
            <a:r>
              <a:rPr lang="en-US" dirty="0">
                <a:solidFill>
                  <a:schemeClr val="accent4">
                    <a:lumMod val="75000"/>
                  </a:schemeClr>
                </a:solidFill>
                <a:latin typeface="Times New Roman" panose="02020603050405020304" pitchFamily="18" charset="0"/>
                <a:cs typeface="Times New Roman" panose="02020603050405020304" pitchFamily="18" charset="0"/>
              </a:rPr>
              <a:t>Interpersonal barriers are negative patterns of behavior</a:t>
            </a:r>
          </a:p>
          <a:p>
            <a:pPr marL="0" indent="0">
              <a:lnSpc>
                <a:spcPct val="100000"/>
              </a:lnSpc>
              <a:buNone/>
            </a:pPr>
            <a:r>
              <a:rPr lang="en-US" dirty="0">
                <a:solidFill>
                  <a:schemeClr val="accent4">
                    <a:lumMod val="75000"/>
                  </a:schemeClr>
                </a:solidFill>
                <a:latin typeface="Times New Roman" panose="02020603050405020304" pitchFamily="18" charset="0"/>
                <a:cs typeface="Times New Roman" panose="02020603050405020304" pitchFamily="18" charset="0"/>
              </a:rPr>
              <a:t>  that hinders  you from communicating or discourage </a:t>
            </a:r>
          </a:p>
          <a:p>
            <a:pPr marL="0" indent="0">
              <a:lnSpc>
                <a:spcPct val="100000"/>
              </a:lnSpc>
              <a:buNone/>
            </a:pPr>
            <a:r>
              <a:rPr lang="en-US" dirty="0">
                <a:solidFill>
                  <a:schemeClr val="accent4">
                    <a:lumMod val="75000"/>
                  </a:schemeClr>
                </a:solidFill>
                <a:latin typeface="Times New Roman" panose="02020603050405020304" pitchFamily="18" charset="0"/>
                <a:cs typeface="Times New Roman" panose="02020603050405020304" pitchFamily="18" charset="0"/>
              </a:rPr>
              <a:t>   others from communicating with you.</a:t>
            </a:r>
          </a:p>
          <a:p>
            <a:pPr>
              <a:lnSpc>
                <a:spcPct val="100000"/>
              </a:lnSpc>
            </a:pPr>
            <a:r>
              <a:rPr lang="en-US" dirty="0">
                <a:solidFill>
                  <a:schemeClr val="accent4">
                    <a:lumMod val="75000"/>
                  </a:schemeClr>
                </a:solidFill>
                <a:latin typeface="Times New Roman" panose="02020603050405020304" pitchFamily="18" charset="0"/>
                <a:cs typeface="Times New Roman" panose="02020603050405020304" pitchFamily="18" charset="0"/>
              </a:rPr>
              <a:t>These barriers can arise due to various factors such as personal</a:t>
            </a:r>
          </a:p>
          <a:p>
            <a:pPr marL="0" indent="0">
              <a:lnSpc>
                <a:spcPct val="100000"/>
              </a:lnSpc>
              <a:buNone/>
            </a:pPr>
            <a:r>
              <a:rPr lang="en-US" dirty="0">
                <a:solidFill>
                  <a:schemeClr val="accent4">
                    <a:lumMod val="75000"/>
                  </a:schemeClr>
                </a:solidFill>
                <a:latin typeface="Times New Roman" panose="02020603050405020304" pitchFamily="18" charset="0"/>
                <a:cs typeface="Times New Roman" panose="02020603050405020304" pitchFamily="18" charset="0"/>
              </a:rPr>
              <a:t>   differences,  poor listening skills, cultural differences, and more.</a:t>
            </a:r>
          </a:p>
          <a:p>
            <a:pPr>
              <a:lnSpc>
                <a:spcPct val="100000"/>
              </a:lnSpc>
            </a:pPr>
            <a:r>
              <a:rPr lang="en-IN" dirty="0">
                <a:solidFill>
                  <a:schemeClr val="accent4">
                    <a:lumMod val="75000"/>
                  </a:schemeClr>
                </a:solidFill>
                <a:latin typeface="Times New Roman" panose="02020603050405020304" pitchFamily="18" charset="0"/>
                <a:cs typeface="Times New Roman" panose="02020603050405020304" pitchFamily="18" charset="0"/>
              </a:rPr>
              <a:t>Example-Consider you are talking to a person who is stubborn, he insisted that his point of view is correct, and he refused to listen anyone else. The conversation would become difficult for you because you couldn’t connect with the other person</a:t>
            </a:r>
            <a:r>
              <a:rPr lang="en-IN" dirty="0">
                <a:solidFill>
                  <a:schemeClr val="accent4">
                    <a:lumMod val="75000"/>
                  </a:schemeClr>
                </a:solidFill>
                <a:latin typeface="Calisto MT" panose="02040603050505030304" pitchFamily="18" charset="0"/>
              </a:rPr>
              <a:t>.</a:t>
            </a:r>
          </a:p>
        </p:txBody>
      </p:sp>
      <p:pic>
        <p:nvPicPr>
          <p:cNvPr id="4" name="Picture 3">
            <a:extLst>
              <a:ext uri="{FF2B5EF4-FFF2-40B4-BE49-F238E27FC236}">
                <a16:creationId xmlns:a16="http://schemas.microsoft.com/office/drawing/2014/main" id="{F13610F1-BE9E-D7D1-5E90-3F0C89E5F36E}"/>
              </a:ext>
            </a:extLst>
          </p:cNvPr>
          <p:cNvPicPr>
            <a:picLocks noChangeAspect="1"/>
          </p:cNvPicPr>
          <p:nvPr/>
        </p:nvPicPr>
        <p:blipFill rotWithShape="1">
          <a:blip r:embed="rId2"/>
          <a:srcRect t="34018" r="77251" b="10084"/>
          <a:stretch/>
        </p:blipFill>
        <p:spPr>
          <a:xfrm>
            <a:off x="8950960" y="378301"/>
            <a:ext cx="3241040" cy="2905760"/>
          </a:xfrm>
          <a:prstGeom prst="rect">
            <a:avLst/>
          </a:prstGeom>
          <a:solidFill>
            <a:srgbClr val="FFFFFF">
              <a:shade val="85000"/>
            </a:srgbClr>
          </a:solidFill>
          <a:ln w="88900" cap="sq">
            <a:solidFill>
              <a:srgbClr val="00B0F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64182201"/>
      </p:ext>
    </p:extLst>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78FB-D1E5-C280-B8ED-B5E700002BD1}"/>
              </a:ext>
            </a:extLst>
          </p:cNvPr>
          <p:cNvSpPr>
            <a:spLocks noGrp="1"/>
          </p:cNvSpPr>
          <p:nvPr>
            <p:ph type="title"/>
          </p:nvPr>
        </p:nvSpPr>
        <p:spPr>
          <a:xfrm>
            <a:off x="3637280" y="50800"/>
            <a:ext cx="7716520" cy="1016000"/>
          </a:xfrm>
        </p:spPr>
        <p:txBody>
          <a:bodyPr/>
          <a:lstStyle/>
          <a:p>
            <a:r>
              <a:rPr lang="en-US" dirty="0">
                <a:solidFill>
                  <a:schemeClr val="accent4">
                    <a:lumMod val="50000"/>
                  </a:schemeClr>
                </a:solidFill>
                <a:latin typeface="Times New Roman" panose="02020603050405020304" pitchFamily="18" charset="0"/>
                <a:cs typeface="Times New Roman" panose="02020603050405020304" pitchFamily="18" charset="0"/>
              </a:rPr>
              <a:t>Psychological Barriers</a:t>
            </a:r>
            <a:endParaRPr lang="en-IN"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20F86E-CEEF-F887-B843-4C507FE02323}"/>
              </a:ext>
            </a:extLst>
          </p:cNvPr>
          <p:cNvSpPr>
            <a:spLocks noGrp="1"/>
          </p:cNvSpPr>
          <p:nvPr>
            <p:ph idx="1"/>
          </p:nvPr>
        </p:nvSpPr>
        <p:spPr>
          <a:xfrm>
            <a:off x="193040" y="1876425"/>
            <a:ext cx="11160760" cy="4871562"/>
          </a:xfrm>
        </p:spPr>
        <p:txBody>
          <a:bodyPr>
            <a:normAutofit lnSpcReduction="10000"/>
          </a:bodyPr>
          <a:lstStyle/>
          <a:p>
            <a:r>
              <a:rPr lang="en-US" dirty="0">
                <a:solidFill>
                  <a:schemeClr val="accent1"/>
                </a:solidFill>
                <a:latin typeface="Times New Roman" panose="02020603050405020304" pitchFamily="18" charset="0"/>
                <a:cs typeface="Times New Roman" panose="02020603050405020304" pitchFamily="18" charset="0"/>
              </a:rPr>
              <a:t>Psychological barriers arises because of the psychological state of</a:t>
            </a:r>
          </a:p>
          <a:p>
            <a:pPr marL="0" indent="0">
              <a:buNone/>
            </a:pPr>
            <a:r>
              <a:rPr lang="en-US" dirty="0">
                <a:solidFill>
                  <a:schemeClr val="accent1"/>
                </a:solidFill>
                <a:latin typeface="Times New Roman" panose="02020603050405020304" pitchFamily="18" charset="0"/>
                <a:cs typeface="Times New Roman" panose="02020603050405020304" pitchFamily="18" charset="0"/>
              </a:rPr>
              <a:t>   sender and receiver. People’s physical and mental</a:t>
            </a:r>
          </a:p>
          <a:p>
            <a:pPr marL="0" indent="0">
              <a:buNone/>
            </a:pPr>
            <a:r>
              <a:rPr lang="en-US" dirty="0">
                <a:solidFill>
                  <a:schemeClr val="accent1"/>
                </a:solidFill>
                <a:latin typeface="Times New Roman" panose="02020603050405020304" pitchFamily="18" charset="0"/>
                <a:cs typeface="Times New Roman" panose="02020603050405020304" pitchFamily="18" charset="0"/>
              </a:rPr>
              <a:t>   conditions have a significant impact on</a:t>
            </a:r>
          </a:p>
          <a:p>
            <a:pPr marL="0" indent="0">
              <a:buNone/>
            </a:pPr>
            <a:r>
              <a:rPr lang="en-US" dirty="0">
                <a:solidFill>
                  <a:schemeClr val="accent1"/>
                </a:solidFill>
                <a:latin typeface="Times New Roman" panose="02020603050405020304" pitchFamily="18" charset="0"/>
                <a:cs typeface="Times New Roman" panose="02020603050405020304" pitchFamily="18" charset="0"/>
              </a:rPr>
              <a:t>   effectiveness of communication.</a:t>
            </a:r>
          </a:p>
          <a:p>
            <a:r>
              <a:rPr lang="en-IN" dirty="0">
                <a:solidFill>
                  <a:schemeClr val="accent1"/>
                </a:solidFill>
                <a:latin typeface="Times New Roman" panose="02020603050405020304" pitchFamily="18" charset="0"/>
                <a:cs typeface="Times New Roman" panose="02020603050405020304" pitchFamily="18" charset="0"/>
              </a:rPr>
              <a:t>Situations such as inattentiveness, lack of sleep,</a:t>
            </a:r>
          </a:p>
          <a:p>
            <a:pPr marL="0" indent="0">
              <a:buNone/>
            </a:pPr>
            <a:r>
              <a:rPr lang="en-IN" dirty="0">
                <a:solidFill>
                  <a:schemeClr val="accent1"/>
                </a:solidFill>
                <a:latin typeface="Times New Roman" panose="02020603050405020304" pitchFamily="18" charset="0"/>
                <a:cs typeface="Times New Roman" panose="02020603050405020304" pitchFamily="18" charset="0"/>
              </a:rPr>
              <a:t>   stress, mental illness, resistance to change and many</a:t>
            </a:r>
          </a:p>
          <a:p>
            <a:pPr marL="0" indent="0">
              <a:buNone/>
            </a:pPr>
            <a:r>
              <a:rPr lang="en-IN" dirty="0">
                <a:solidFill>
                  <a:schemeClr val="accent1"/>
                </a:solidFill>
                <a:latin typeface="Times New Roman" panose="02020603050405020304" pitchFamily="18" charset="0"/>
                <a:cs typeface="Times New Roman" panose="02020603050405020304" pitchFamily="18" charset="0"/>
              </a:rPr>
              <a:t>   other factors interfere with good flow of communication.</a:t>
            </a:r>
          </a:p>
          <a:p>
            <a:r>
              <a:rPr lang="en-IN" dirty="0">
                <a:solidFill>
                  <a:schemeClr val="accent1"/>
                </a:solidFill>
                <a:latin typeface="Times New Roman" panose="02020603050405020304" pitchFamily="18" charset="0"/>
                <a:cs typeface="Times New Roman" panose="02020603050405020304" pitchFamily="18" charset="0"/>
              </a:rPr>
              <a:t>For example, When an individual had a fight at home before attending a</a:t>
            </a:r>
          </a:p>
          <a:p>
            <a:pPr marL="0" indent="0">
              <a:buNone/>
            </a:pPr>
            <a:r>
              <a:rPr lang="en-IN" dirty="0">
                <a:solidFill>
                  <a:schemeClr val="accent1"/>
                </a:solidFill>
                <a:latin typeface="Times New Roman" panose="02020603050405020304" pitchFamily="18" charset="0"/>
                <a:cs typeface="Times New Roman" panose="02020603050405020304" pitchFamily="18" charset="0"/>
              </a:rPr>
              <a:t>   meeting ,his mind will be preoccupied with stressful thoughts and will not</a:t>
            </a:r>
          </a:p>
          <a:p>
            <a:pPr marL="0" indent="0">
              <a:buNone/>
            </a:pPr>
            <a:r>
              <a:rPr lang="en-IN" dirty="0">
                <a:solidFill>
                  <a:schemeClr val="accent1"/>
                </a:solidFill>
                <a:latin typeface="Times New Roman" panose="02020603050405020304" pitchFamily="18" charset="0"/>
                <a:cs typeface="Times New Roman" panose="02020603050405020304" pitchFamily="18" charset="0"/>
              </a:rPr>
              <a:t>   be able to concentrate on meeting.</a:t>
            </a:r>
          </a:p>
        </p:txBody>
      </p:sp>
      <p:pic>
        <p:nvPicPr>
          <p:cNvPr id="4" name="Picture 3">
            <a:extLst>
              <a:ext uri="{FF2B5EF4-FFF2-40B4-BE49-F238E27FC236}">
                <a16:creationId xmlns:a16="http://schemas.microsoft.com/office/drawing/2014/main" id="{18F07AC6-8637-497D-9137-977C71897DF4}"/>
              </a:ext>
            </a:extLst>
          </p:cNvPr>
          <p:cNvPicPr>
            <a:picLocks noChangeAspect="1"/>
          </p:cNvPicPr>
          <p:nvPr/>
        </p:nvPicPr>
        <p:blipFill>
          <a:blip r:embed="rId2"/>
          <a:stretch>
            <a:fillRect/>
          </a:stretch>
        </p:blipFill>
        <p:spPr>
          <a:xfrm>
            <a:off x="8209280" y="2286001"/>
            <a:ext cx="3982720" cy="2468880"/>
          </a:xfrm>
          <a:prstGeom prst="rect">
            <a:avLst/>
          </a:prstGeom>
        </p:spPr>
      </p:pic>
    </p:spTree>
    <p:extLst>
      <p:ext uri="{BB962C8B-B14F-4D97-AF65-F5344CB8AC3E}">
        <p14:creationId xmlns:p14="http://schemas.microsoft.com/office/powerpoint/2010/main" val="1363356038"/>
      </p:ext>
    </p:extLst>
  </p:cSld>
  <p:clrMapOvr>
    <a:masterClrMapping/>
  </p:clrMapOvr>
  <p:transition spd="slow">
    <p:split orient="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935</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Calisto MT</vt:lpstr>
      <vt:lpstr>Times New Roman</vt:lpstr>
      <vt:lpstr>Wingdings</vt:lpstr>
      <vt:lpstr>Office Theme</vt:lpstr>
      <vt:lpstr>KIET GROUP OF INSTITUTIONS,GHAZIABAD   BRIDGE GAP COURSE(Batch 1)   BARRIERS TO COMMUNICATION                                      By- NIPUN MITTAL                                               (BTECH CSE)</vt:lpstr>
      <vt:lpstr>Introduction                                  </vt:lpstr>
      <vt:lpstr>Physiological Barriers</vt:lpstr>
      <vt:lpstr>Physical Barriers</vt:lpstr>
      <vt:lpstr>Cultural Barriers </vt:lpstr>
      <vt:lpstr>Language Barriers</vt:lpstr>
      <vt:lpstr> Gender Barriers</vt:lpstr>
      <vt:lpstr>Interpersonal Barriers</vt:lpstr>
      <vt:lpstr>Psychological Barriers</vt:lpstr>
      <vt:lpstr>Emotional Barriers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Physiological Barriers</dc:title>
  <dc:creator>nipunmittal1994@gmail.com</dc:creator>
  <cp:lastModifiedBy>Nipun Mittal</cp:lastModifiedBy>
  <cp:revision>18</cp:revision>
  <dcterms:created xsi:type="dcterms:W3CDTF">2023-08-29T12:07:25Z</dcterms:created>
  <dcterms:modified xsi:type="dcterms:W3CDTF">2023-09-01T10:08:11Z</dcterms:modified>
</cp:coreProperties>
</file>