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27-Dec-24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0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27-Dec-24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05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27-Dec-24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066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27-Dec-24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05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27-Dec-24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847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27-Dec-24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2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27-Dec-24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5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27-Dec-24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50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27-Dec-24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80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27-Dec-24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0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27-Dec-24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77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27-Dec-24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28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27-Dec-24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261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27-Dec-24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06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27-Dec-24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17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27-Dec-24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86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27-Dec-24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8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27-Dec-24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2854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ext uri="{BEBA8EAE-BF5A-486C-A8C5-ECC9F3942E4B}">
                <a14:imgProps xmlns:a14="http://schemas.microsoft.com/office/drawing/2010/main">
                  <a14:imgLayer r:embed="rId3">
                    <a14:imgEffect>
                      <a14:artisticPencilSketch/>
                    </a14:imgEffect>
                  </a14:imgLayer>
                </a14:imgProps>
              </a:ext>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154F67-31EB-5982-67A0-89FA763FFE1C}"/>
              </a:ext>
            </a:extLst>
          </p:cNvPr>
          <p:cNvPicPr>
            <a:picLocks noChangeAspect="1"/>
          </p:cNvPicPr>
          <p:nvPr/>
        </p:nvPicPr>
        <p:blipFill>
          <a:blip r:embed="rId4"/>
          <a:stretch>
            <a:fillRect/>
          </a:stretch>
        </p:blipFill>
        <p:spPr>
          <a:xfrm>
            <a:off x="10342880" y="465797"/>
            <a:ext cx="1004772" cy="1224012"/>
          </a:xfrm>
          <a:prstGeom prst="rect">
            <a:avLst/>
          </a:prstGeom>
        </p:spPr>
      </p:pic>
      <p:sp>
        <p:nvSpPr>
          <p:cNvPr id="5" name="TextBox 4">
            <a:extLst>
              <a:ext uri="{FF2B5EF4-FFF2-40B4-BE49-F238E27FC236}">
                <a16:creationId xmlns:a16="http://schemas.microsoft.com/office/drawing/2014/main" id="{EDD965ED-D63F-4BAF-0527-77FF21F85C94}"/>
              </a:ext>
            </a:extLst>
          </p:cNvPr>
          <p:cNvSpPr txBox="1"/>
          <p:nvPr/>
        </p:nvSpPr>
        <p:spPr>
          <a:xfrm>
            <a:off x="8788401" y="627779"/>
            <a:ext cx="2213810" cy="584775"/>
          </a:xfrm>
          <a:prstGeom prst="rect">
            <a:avLst/>
          </a:prstGeom>
          <a:noFill/>
        </p:spPr>
        <p:txBody>
          <a:bodyPr wrap="square" rtlCol="0">
            <a:spAutoFit/>
          </a:bodyPr>
          <a:lstStyle/>
          <a:p>
            <a:r>
              <a:rPr lang="en-US" b="1" dirty="0">
                <a:solidFill>
                  <a:schemeClr val="bg2">
                    <a:lumMod val="90000"/>
                  </a:schemeClr>
                </a:solidFill>
              </a:rPr>
              <a:t>School of IT</a:t>
            </a:r>
          </a:p>
          <a:p>
            <a:r>
              <a:rPr lang="en-US" sz="1400" b="1" dirty="0">
                <a:solidFill>
                  <a:schemeClr val="bg2">
                    <a:lumMod val="90000"/>
                  </a:schemeClr>
                </a:solidFill>
              </a:rPr>
              <a:t>+91 98403 26240</a:t>
            </a:r>
          </a:p>
        </p:txBody>
      </p:sp>
      <p:pic>
        <p:nvPicPr>
          <p:cNvPr id="7" name="Picture 6">
            <a:extLst>
              <a:ext uri="{FF2B5EF4-FFF2-40B4-BE49-F238E27FC236}">
                <a16:creationId xmlns:a16="http://schemas.microsoft.com/office/drawing/2014/main" id="{4EF01E27-15A5-CB5E-6D3D-C30AA51EBBEA}"/>
              </a:ext>
            </a:extLst>
          </p:cNvPr>
          <p:cNvPicPr>
            <a:picLocks noChangeAspect="1"/>
          </p:cNvPicPr>
          <p:nvPr/>
        </p:nvPicPr>
        <p:blipFill>
          <a:blip r:embed="rId5"/>
          <a:stretch>
            <a:fillRect/>
          </a:stretch>
        </p:blipFill>
        <p:spPr>
          <a:xfrm>
            <a:off x="8442960" y="920166"/>
            <a:ext cx="448643" cy="292388"/>
          </a:xfrm>
          <a:prstGeom prst="rect">
            <a:avLst/>
          </a:prstGeom>
        </p:spPr>
      </p:pic>
      <p:sp>
        <p:nvSpPr>
          <p:cNvPr id="2" name="TextBox 1">
            <a:extLst>
              <a:ext uri="{FF2B5EF4-FFF2-40B4-BE49-F238E27FC236}">
                <a16:creationId xmlns:a16="http://schemas.microsoft.com/office/drawing/2014/main" id="{B37D2E2B-0348-BA2A-712D-74BEA6D36570}"/>
              </a:ext>
            </a:extLst>
          </p:cNvPr>
          <p:cNvSpPr txBox="1"/>
          <p:nvPr/>
        </p:nvSpPr>
        <p:spPr>
          <a:xfrm>
            <a:off x="477563" y="501960"/>
            <a:ext cx="2771768" cy="369332"/>
          </a:xfrm>
          <a:prstGeom prst="rect">
            <a:avLst/>
          </a:prstGeom>
          <a:noFill/>
        </p:spPr>
        <p:txBody>
          <a:bodyPr wrap="square" rtlCol="0">
            <a:spAutoFit/>
          </a:bodyPr>
          <a:lstStyle/>
          <a:p>
            <a:r>
              <a:rPr lang="en-US" b="1" dirty="0">
                <a:solidFill>
                  <a:srgbClr val="FFFF00"/>
                </a:solidFill>
              </a:rPr>
              <a:t>Question No: 24</a:t>
            </a:r>
          </a:p>
        </p:txBody>
      </p:sp>
      <p:sp>
        <p:nvSpPr>
          <p:cNvPr id="8" name="TextBox 7">
            <a:extLst>
              <a:ext uri="{FF2B5EF4-FFF2-40B4-BE49-F238E27FC236}">
                <a16:creationId xmlns:a16="http://schemas.microsoft.com/office/drawing/2014/main" id="{BE58A5CD-A3C2-C6EE-F980-88D972608736}"/>
              </a:ext>
            </a:extLst>
          </p:cNvPr>
          <p:cNvSpPr txBox="1"/>
          <p:nvPr/>
        </p:nvSpPr>
        <p:spPr>
          <a:xfrm>
            <a:off x="526871" y="905421"/>
            <a:ext cx="7713536" cy="2854243"/>
          </a:xfrm>
          <a:prstGeom prst="rect">
            <a:avLst/>
          </a:prstGeom>
          <a:noFill/>
        </p:spPr>
        <p:txBody>
          <a:bodyPr wrap="square" rtlCol="0">
            <a:spAutoFit/>
          </a:bodyPr>
          <a:lstStyle/>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Today's Question:</a:t>
            </a:r>
          </a:p>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Santa is tracking how many presents he delivers each night leading up to Christmas. He wants a running total to see how many gifts have been delivered so far on any given night. Using the deliveries table, calculate the cumulative sum of gifts delivered, ordered by the delivery date.</a:t>
            </a:r>
          </a:p>
          <a:p>
            <a:pPr marL="0" marR="0">
              <a:lnSpc>
                <a:spcPct val="107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schemeClr val="bg1"/>
              </a:solidFill>
            </a:endParaRPr>
          </a:p>
        </p:txBody>
      </p:sp>
      <p:pic>
        <p:nvPicPr>
          <p:cNvPr id="12" name="Picture 11">
            <a:extLst>
              <a:ext uri="{FF2B5EF4-FFF2-40B4-BE49-F238E27FC236}">
                <a16:creationId xmlns:a16="http://schemas.microsoft.com/office/drawing/2014/main" id="{8BA03C44-4988-5DE3-E4F3-F7B75BC5BA5C}"/>
              </a:ext>
            </a:extLst>
          </p:cNvPr>
          <p:cNvPicPr>
            <a:picLocks noChangeAspect="1"/>
          </p:cNvPicPr>
          <p:nvPr/>
        </p:nvPicPr>
        <p:blipFill>
          <a:blip r:embed="rId6"/>
          <a:stretch>
            <a:fillRect/>
          </a:stretch>
        </p:blipFill>
        <p:spPr>
          <a:xfrm rot="19928901">
            <a:off x="8804504" y="1481634"/>
            <a:ext cx="1308508" cy="1308508"/>
          </a:xfrm>
          <a:prstGeom prst="rect">
            <a:avLst/>
          </a:prstGeom>
        </p:spPr>
      </p:pic>
      <p:pic>
        <p:nvPicPr>
          <p:cNvPr id="14" name="Picture 13">
            <a:extLst>
              <a:ext uri="{FF2B5EF4-FFF2-40B4-BE49-F238E27FC236}">
                <a16:creationId xmlns:a16="http://schemas.microsoft.com/office/drawing/2014/main" id="{3D5129EC-BC1D-AE53-EB20-DC43B33421E4}"/>
              </a:ext>
            </a:extLst>
          </p:cNvPr>
          <p:cNvPicPr>
            <a:picLocks noChangeAspect="1"/>
          </p:cNvPicPr>
          <p:nvPr/>
        </p:nvPicPr>
        <p:blipFill>
          <a:blip r:embed="rId7"/>
          <a:stretch>
            <a:fillRect/>
          </a:stretch>
        </p:blipFill>
        <p:spPr>
          <a:xfrm>
            <a:off x="9338511" y="3059222"/>
            <a:ext cx="3013509" cy="3013509"/>
          </a:xfrm>
          <a:prstGeom prst="rect">
            <a:avLst/>
          </a:prstGeom>
        </p:spPr>
      </p:pic>
      <p:sp>
        <p:nvSpPr>
          <p:cNvPr id="16" name="TextBox 15">
            <a:extLst>
              <a:ext uri="{FF2B5EF4-FFF2-40B4-BE49-F238E27FC236}">
                <a16:creationId xmlns:a16="http://schemas.microsoft.com/office/drawing/2014/main" id="{7A8070E3-F7D5-696E-3385-2FD5DB70C593}"/>
              </a:ext>
            </a:extLst>
          </p:cNvPr>
          <p:cNvSpPr txBox="1"/>
          <p:nvPr/>
        </p:nvSpPr>
        <p:spPr>
          <a:xfrm>
            <a:off x="477563" y="3147462"/>
            <a:ext cx="6899282" cy="646331"/>
          </a:xfrm>
          <a:prstGeom prst="rect">
            <a:avLst/>
          </a:prstGeom>
          <a:noFill/>
        </p:spPr>
        <p:txBody>
          <a:bodyPr wrap="square">
            <a:spAutoFit/>
          </a:bodyPr>
          <a:lstStyle/>
          <a:p>
            <a:r>
              <a:rPr lang="en-US" dirty="0">
                <a:solidFill>
                  <a:srgbClr val="FFFF00"/>
                </a:solidFill>
              </a:rPr>
              <a:t>Source Table :</a:t>
            </a:r>
            <a:r>
              <a:rPr lang="en-US" sz="1800" dirty="0">
                <a:solidFill>
                  <a:srgbClr val="FFFF00"/>
                </a:solidFill>
                <a:effectLst/>
                <a:latin typeface="Courier New" panose="02070309020205020404" pitchFamily="49" charset="0"/>
              </a:rPr>
              <a:t>school_of_it_2025.deliveries</a:t>
            </a:r>
          </a:p>
          <a:p>
            <a:endParaRPr lang="en-US" sz="1800" dirty="0">
              <a:solidFill>
                <a:srgbClr val="FFFF00"/>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DCD42858-D2B4-98AF-B5C5-D8DAE097B211}"/>
              </a:ext>
            </a:extLst>
          </p:cNvPr>
          <p:cNvPicPr>
            <a:picLocks noChangeAspect="1"/>
          </p:cNvPicPr>
          <p:nvPr/>
        </p:nvPicPr>
        <p:blipFill>
          <a:blip r:embed="rId8"/>
          <a:stretch>
            <a:fillRect/>
          </a:stretch>
        </p:blipFill>
        <p:spPr>
          <a:xfrm>
            <a:off x="566690" y="3984921"/>
            <a:ext cx="2444876" cy="1162110"/>
          </a:xfrm>
          <a:prstGeom prst="rect">
            <a:avLst/>
          </a:prstGeom>
        </p:spPr>
      </p:pic>
    </p:spTree>
    <p:extLst>
      <p:ext uri="{BB962C8B-B14F-4D97-AF65-F5344CB8AC3E}">
        <p14:creationId xmlns:p14="http://schemas.microsoft.com/office/powerpoint/2010/main" val="271132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EB052-9C09-4809-EC04-4FE7B6B0F14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EE25845-5AA8-F673-7B50-3AB4CE1D0437}"/>
              </a:ext>
            </a:extLst>
          </p:cNvPr>
          <p:cNvPicPr>
            <a:picLocks noChangeAspect="1"/>
          </p:cNvPicPr>
          <p:nvPr/>
        </p:nvPicPr>
        <p:blipFill>
          <a:blip r:embed="rId2"/>
          <a:stretch>
            <a:fillRect/>
          </a:stretch>
        </p:blipFill>
        <p:spPr>
          <a:xfrm>
            <a:off x="10342880" y="465797"/>
            <a:ext cx="1004772" cy="1224012"/>
          </a:xfrm>
          <a:prstGeom prst="rect">
            <a:avLst/>
          </a:prstGeom>
        </p:spPr>
      </p:pic>
      <p:sp>
        <p:nvSpPr>
          <p:cNvPr id="5" name="TextBox 4">
            <a:extLst>
              <a:ext uri="{FF2B5EF4-FFF2-40B4-BE49-F238E27FC236}">
                <a16:creationId xmlns:a16="http://schemas.microsoft.com/office/drawing/2014/main" id="{659A98DC-AAFF-84D0-F629-9D528C292C19}"/>
              </a:ext>
            </a:extLst>
          </p:cNvPr>
          <p:cNvSpPr txBox="1"/>
          <p:nvPr/>
        </p:nvSpPr>
        <p:spPr>
          <a:xfrm>
            <a:off x="8788401" y="627779"/>
            <a:ext cx="2213810" cy="584775"/>
          </a:xfrm>
          <a:prstGeom prst="rect">
            <a:avLst/>
          </a:prstGeom>
          <a:noFill/>
        </p:spPr>
        <p:txBody>
          <a:bodyPr wrap="square" rtlCol="0">
            <a:spAutoFit/>
          </a:bodyPr>
          <a:lstStyle/>
          <a:p>
            <a:r>
              <a:rPr lang="en-US" b="1" dirty="0">
                <a:solidFill>
                  <a:schemeClr val="bg2">
                    <a:lumMod val="90000"/>
                  </a:schemeClr>
                </a:solidFill>
              </a:rPr>
              <a:t>School of IT</a:t>
            </a:r>
          </a:p>
          <a:p>
            <a:r>
              <a:rPr lang="en-US" sz="1400" b="1" dirty="0">
                <a:solidFill>
                  <a:schemeClr val="bg2">
                    <a:lumMod val="90000"/>
                  </a:schemeClr>
                </a:solidFill>
              </a:rPr>
              <a:t>+91 98403 26240</a:t>
            </a:r>
          </a:p>
        </p:txBody>
      </p:sp>
      <p:pic>
        <p:nvPicPr>
          <p:cNvPr id="7" name="Picture 6">
            <a:extLst>
              <a:ext uri="{FF2B5EF4-FFF2-40B4-BE49-F238E27FC236}">
                <a16:creationId xmlns:a16="http://schemas.microsoft.com/office/drawing/2014/main" id="{ACEDB499-2ACB-39F2-B1D5-F3B3467778C1}"/>
              </a:ext>
            </a:extLst>
          </p:cNvPr>
          <p:cNvPicPr>
            <a:picLocks noChangeAspect="1"/>
          </p:cNvPicPr>
          <p:nvPr/>
        </p:nvPicPr>
        <p:blipFill>
          <a:blip r:embed="rId3"/>
          <a:stretch>
            <a:fillRect/>
          </a:stretch>
        </p:blipFill>
        <p:spPr>
          <a:xfrm>
            <a:off x="8442960" y="920166"/>
            <a:ext cx="448643" cy="292388"/>
          </a:xfrm>
          <a:prstGeom prst="rect">
            <a:avLst/>
          </a:prstGeom>
        </p:spPr>
      </p:pic>
      <p:sp>
        <p:nvSpPr>
          <p:cNvPr id="2" name="TextBox 1">
            <a:extLst>
              <a:ext uri="{FF2B5EF4-FFF2-40B4-BE49-F238E27FC236}">
                <a16:creationId xmlns:a16="http://schemas.microsoft.com/office/drawing/2014/main" id="{502E4FD2-C196-869C-0923-20DF058A942A}"/>
              </a:ext>
            </a:extLst>
          </p:cNvPr>
          <p:cNvSpPr txBox="1"/>
          <p:nvPr/>
        </p:nvSpPr>
        <p:spPr>
          <a:xfrm>
            <a:off x="477563" y="501960"/>
            <a:ext cx="2771768" cy="369332"/>
          </a:xfrm>
          <a:prstGeom prst="rect">
            <a:avLst/>
          </a:prstGeom>
          <a:noFill/>
        </p:spPr>
        <p:txBody>
          <a:bodyPr wrap="square" rtlCol="0">
            <a:spAutoFit/>
          </a:bodyPr>
          <a:lstStyle/>
          <a:p>
            <a:r>
              <a:rPr lang="en-US" b="1" dirty="0">
                <a:solidFill>
                  <a:srgbClr val="FFFF00"/>
                </a:solidFill>
              </a:rPr>
              <a:t>Question No: 24</a:t>
            </a:r>
          </a:p>
        </p:txBody>
      </p:sp>
      <p:sp>
        <p:nvSpPr>
          <p:cNvPr id="13" name="TextBox 12">
            <a:extLst>
              <a:ext uri="{FF2B5EF4-FFF2-40B4-BE49-F238E27FC236}">
                <a16:creationId xmlns:a16="http://schemas.microsoft.com/office/drawing/2014/main" id="{1632CB58-2C5B-5B68-38FA-CBF7DB6A7888}"/>
              </a:ext>
            </a:extLst>
          </p:cNvPr>
          <p:cNvSpPr txBox="1"/>
          <p:nvPr/>
        </p:nvSpPr>
        <p:spPr>
          <a:xfrm>
            <a:off x="4862206" y="2952175"/>
            <a:ext cx="6756401"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0" marR="0"/>
            <a:r>
              <a:rPr lang="en-US" sz="1800" dirty="0">
                <a:solidFill>
                  <a:srgbClr val="000000"/>
                </a:solidFill>
                <a:effectLst/>
                <a:latin typeface="Courier New" panose="02070309020205020404" pitchFamily="49" charset="0"/>
              </a:rPr>
              <a:t>select </a:t>
            </a:r>
          </a:p>
          <a:p>
            <a:pPr marL="0" marR="0"/>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delivery_date</a:t>
            </a:r>
            <a:endParaRPr lang="en-US" sz="1800" dirty="0">
              <a:solidFill>
                <a:srgbClr val="000000"/>
              </a:solidFill>
              <a:effectLst/>
              <a:latin typeface="Courier New" panose="02070309020205020404" pitchFamily="49" charset="0"/>
            </a:endParaRPr>
          </a:p>
          <a:p>
            <a:pPr marL="0" marR="0"/>
            <a:r>
              <a:rPr lang="en-US" sz="1800" dirty="0">
                <a:solidFill>
                  <a:srgbClr val="000000"/>
                </a:solidFill>
                <a:effectLst/>
                <a:latin typeface="Courier New" panose="02070309020205020404" pitchFamily="49" charset="0"/>
              </a:rPr>
              <a:t>    ,</a:t>
            </a:r>
            <a:r>
              <a:rPr lang="en-US" sz="1800" dirty="0" err="1">
                <a:solidFill>
                  <a:srgbClr val="000000"/>
                </a:solidFill>
                <a:effectLst/>
                <a:latin typeface="Courier New" panose="02070309020205020404" pitchFamily="49" charset="0"/>
              </a:rPr>
              <a:t>gifts_delivered</a:t>
            </a:r>
            <a:endParaRPr lang="en-US" sz="1800" dirty="0">
              <a:solidFill>
                <a:srgbClr val="000000"/>
              </a:solidFill>
              <a:effectLst/>
              <a:latin typeface="Courier New" panose="02070309020205020404" pitchFamily="49" charset="0"/>
            </a:endParaRPr>
          </a:p>
          <a:p>
            <a:pPr marL="0" marR="0"/>
            <a:r>
              <a:rPr lang="en-US" sz="1800" dirty="0">
                <a:solidFill>
                  <a:srgbClr val="000000"/>
                </a:solidFill>
                <a:effectLst/>
                <a:latin typeface="Courier New" panose="02070309020205020404" pitchFamily="49" charset="0"/>
              </a:rPr>
              <a:t>    ,sum(</a:t>
            </a:r>
            <a:r>
              <a:rPr lang="en-US" sz="1800" dirty="0" err="1">
                <a:solidFill>
                  <a:srgbClr val="000000"/>
                </a:solidFill>
                <a:effectLst/>
                <a:latin typeface="Courier New" panose="02070309020205020404" pitchFamily="49" charset="0"/>
              </a:rPr>
              <a:t>gifts_delivered</a:t>
            </a:r>
            <a:r>
              <a:rPr lang="en-US" sz="1800" dirty="0">
                <a:solidFill>
                  <a:srgbClr val="000000"/>
                </a:solidFill>
                <a:effectLst/>
                <a:latin typeface="Courier New" panose="02070309020205020404" pitchFamily="49" charset="0"/>
              </a:rPr>
              <a:t>) over(order by </a:t>
            </a:r>
            <a:r>
              <a:rPr lang="en-US" sz="1800" dirty="0" err="1">
                <a:solidFill>
                  <a:srgbClr val="000000"/>
                </a:solidFill>
                <a:effectLst/>
                <a:latin typeface="Courier New" panose="02070309020205020404" pitchFamily="49" charset="0"/>
              </a:rPr>
              <a:t>delivery_date</a:t>
            </a:r>
            <a:r>
              <a:rPr lang="en-US" sz="1800" dirty="0">
                <a:solidFill>
                  <a:srgbClr val="000000"/>
                </a:solidFill>
                <a:effectLst/>
                <a:latin typeface="Courier New" panose="02070309020205020404" pitchFamily="49" charset="0"/>
              </a:rPr>
              <a:t> ) </a:t>
            </a:r>
            <a:r>
              <a:rPr lang="en-US" sz="1800" dirty="0" err="1">
                <a:solidFill>
                  <a:srgbClr val="000000"/>
                </a:solidFill>
                <a:effectLst/>
                <a:latin typeface="Courier New" panose="02070309020205020404" pitchFamily="49" charset="0"/>
              </a:rPr>
              <a:t>running_total</a:t>
            </a:r>
            <a:endParaRPr lang="en-US" sz="1800" dirty="0">
              <a:solidFill>
                <a:srgbClr val="000000"/>
              </a:solidFill>
              <a:effectLst/>
              <a:latin typeface="Courier New" panose="02070309020205020404" pitchFamily="49" charset="0"/>
            </a:endParaRPr>
          </a:p>
          <a:p>
            <a:pPr marL="0" marR="0"/>
            <a:r>
              <a:rPr lang="en-US" sz="1800" dirty="0">
                <a:solidFill>
                  <a:srgbClr val="000000"/>
                </a:solidFill>
                <a:effectLst/>
                <a:latin typeface="Courier New" panose="02070309020205020404" pitchFamily="49" charset="0"/>
              </a:rPr>
              <a:t>from </a:t>
            </a:r>
          </a:p>
          <a:p>
            <a:pPr marL="0" marR="0"/>
            <a:r>
              <a:rPr lang="en-US" sz="1800" dirty="0">
                <a:solidFill>
                  <a:srgbClr val="000000"/>
                </a:solidFill>
                <a:effectLst/>
                <a:latin typeface="Courier New" panose="02070309020205020404" pitchFamily="49" charset="0"/>
              </a:rPr>
              <a:t>deliveries</a:t>
            </a:r>
          </a:p>
          <a:p>
            <a:pPr marL="0" marR="0"/>
            <a:endParaRPr lang="en-US" sz="1800" dirty="0">
              <a:solidFill>
                <a:srgbClr val="000000"/>
              </a:solidFill>
              <a:effectLst/>
              <a:latin typeface="Courier New" panose="02070309020205020404" pitchFamily="49" charset="0"/>
            </a:endParaRPr>
          </a:p>
        </p:txBody>
      </p:sp>
      <p:sp>
        <p:nvSpPr>
          <p:cNvPr id="16" name="TextBox 15">
            <a:extLst>
              <a:ext uri="{FF2B5EF4-FFF2-40B4-BE49-F238E27FC236}">
                <a16:creationId xmlns:a16="http://schemas.microsoft.com/office/drawing/2014/main" id="{9B01293E-B214-0882-6951-77E4784A7A76}"/>
              </a:ext>
            </a:extLst>
          </p:cNvPr>
          <p:cNvSpPr txBox="1"/>
          <p:nvPr/>
        </p:nvSpPr>
        <p:spPr>
          <a:xfrm>
            <a:off x="8007950" y="2364352"/>
            <a:ext cx="2334930" cy="369332"/>
          </a:xfrm>
          <a:prstGeom prst="rect">
            <a:avLst/>
          </a:prstGeom>
          <a:noFill/>
        </p:spPr>
        <p:txBody>
          <a:bodyPr wrap="square">
            <a:spAutoFit/>
          </a:bodyPr>
          <a:lstStyle/>
          <a:p>
            <a:r>
              <a:rPr lang="en-US" b="1" dirty="0">
                <a:solidFill>
                  <a:srgbClr val="FFFF00"/>
                </a:solidFill>
              </a:rPr>
              <a:t>SQL Query</a:t>
            </a:r>
          </a:p>
        </p:txBody>
      </p:sp>
      <p:sp>
        <p:nvSpPr>
          <p:cNvPr id="17" name="TextBox 16">
            <a:extLst>
              <a:ext uri="{FF2B5EF4-FFF2-40B4-BE49-F238E27FC236}">
                <a16:creationId xmlns:a16="http://schemas.microsoft.com/office/drawing/2014/main" id="{95A0F2BE-74AD-9C1C-7C10-B2B818BD8C89}"/>
              </a:ext>
            </a:extLst>
          </p:cNvPr>
          <p:cNvSpPr txBox="1"/>
          <p:nvPr/>
        </p:nvSpPr>
        <p:spPr>
          <a:xfrm>
            <a:off x="573393" y="3641059"/>
            <a:ext cx="2391760" cy="369332"/>
          </a:xfrm>
          <a:prstGeom prst="rect">
            <a:avLst/>
          </a:prstGeom>
          <a:noFill/>
        </p:spPr>
        <p:txBody>
          <a:bodyPr wrap="square">
            <a:spAutoFit/>
          </a:bodyPr>
          <a:lstStyle/>
          <a:p>
            <a:r>
              <a:rPr lang="en-US" b="1" dirty="0">
                <a:solidFill>
                  <a:srgbClr val="FFFF00"/>
                </a:solidFill>
              </a:rPr>
              <a:t>Answer</a:t>
            </a:r>
          </a:p>
        </p:txBody>
      </p:sp>
      <p:sp>
        <p:nvSpPr>
          <p:cNvPr id="6" name="TextBox 5">
            <a:extLst>
              <a:ext uri="{FF2B5EF4-FFF2-40B4-BE49-F238E27FC236}">
                <a16:creationId xmlns:a16="http://schemas.microsoft.com/office/drawing/2014/main" id="{01BC7CC4-23EF-D1A9-CCAB-4F078FCAF920}"/>
              </a:ext>
            </a:extLst>
          </p:cNvPr>
          <p:cNvSpPr txBox="1"/>
          <p:nvPr/>
        </p:nvSpPr>
        <p:spPr>
          <a:xfrm>
            <a:off x="556704" y="839360"/>
            <a:ext cx="7713536" cy="768287"/>
          </a:xfrm>
          <a:prstGeom prst="rect">
            <a:avLst/>
          </a:prstGeom>
          <a:noFill/>
        </p:spPr>
        <p:txBody>
          <a:bodyPr wrap="square" rtlCol="0">
            <a:spAutoFit/>
          </a:bodyPr>
          <a:lstStyle/>
          <a:p>
            <a:pPr marL="0" marR="0">
              <a:lnSpc>
                <a:spcPct val="107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schemeClr val="bg1"/>
              </a:solidFill>
            </a:endParaRPr>
          </a:p>
        </p:txBody>
      </p:sp>
      <p:sp>
        <p:nvSpPr>
          <p:cNvPr id="3" name="TextBox 2">
            <a:extLst>
              <a:ext uri="{FF2B5EF4-FFF2-40B4-BE49-F238E27FC236}">
                <a16:creationId xmlns:a16="http://schemas.microsoft.com/office/drawing/2014/main" id="{B42973AE-FD14-1F74-337B-40D259075C3A}"/>
              </a:ext>
            </a:extLst>
          </p:cNvPr>
          <p:cNvSpPr txBox="1"/>
          <p:nvPr/>
        </p:nvSpPr>
        <p:spPr>
          <a:xfrm>
            <a:off x="526871" y="905421"/>
            <a:ext cx="7713536" cy="1167243"/>
          </a:xfrm>
          <a:prstGeom prst="rect">
            <a:avLst/>
          </a:prstGeom>
          <a:noFill/>
        </p:spPr>
        <p:txBody>
          <a:bodyPr wrap="square" rtlCol="0">
            <a:spAutoFit/>
          </a:bodyPr>
          <a:lstStyle/>
          <a:p>
            <a:pPr marL="0" marR="0">
              <a:lnSpc>
                <a:spcPct val="107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schemeClr val="bg1"/>
              </a:solidFill>
            </a:endParaRPr>
          </a:p>
        </p:txBody>
      </p:sp>
      <p:sp>
        <p:nvSpPr>
          <p:cNvPr id="8" name="TextBox 7">
            <a:extLst>
              <a:ext uri="{FF2B5EF4-FFF2-40B4-BE49-F238E27FC236}">
                <a16:creationId xmlns:a16="http://schemas.microsoft.com/office/drawing/2014/main" id="{6BDA554C-621F-AB54-59C8-4E27A06A376F}"/>
              </a:ext>
            </a:extLst>
          </p:cNvPr>
          <p:cNvSpPr txBox="1"/>
          <p:nvPr/>
        </p:nvSpPr>
        <p:spPr>
          <a:xfrm>
            <a:off x="526871" y="905421"/>
            <a:ext cx="7713536" cy="2854243"/>
          </a:xfrm>
          <a:prstGeom prst="rect">
            <a:avLst/>
          </a:prstGeom>
          <a:noFill/>
        </p:spPr>
        <p:txBody>
          <a:bodyPr wrap="square" rtlCol="0">
            <a:spAutoFit/>
          </a:bodyPr>
          <a:lstStyle/>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Today's Question:</a:t>
            </a:r>
          </a:p>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Santa is tracking how many presents he delivers each night leading up to Christmas. He wants a running total to see how many gifts have been delivered so far on any given night. Using the deliveries table, calculate the cumulative sum of gifts delivered, ordered by the delivery date.</a:t>
            </a:r>
          </a:p>
          <a:p>
            <a:pPr marL="0" marR="0">
              <a:lnSpc>
                <a:spcPct val="107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schemeClr val="bg1"/>
              </a:solidFill>
            </a:endParaRPr>
          </a:p>
        </p:txBody>
      </p:sp>
      <p:pic>
        <p:nvPicPr>
          <p:cNvPr id="11" name="Picture 10">
            <a:extLst>
              <a:ext uri="{FF2B5EF4-FFF2-40B4-BE49-F238E27FC236}">
                <a16:creationId xmlns:a16="http://schemas.microsoft.com/office/drawing/2014/main" id="{0F53E117-E22E-0129-6D01-20573E56C353}"/>
              </a:ext>
            </a:extLst>
          </p:cNvPr>
          <p:cNvPicPr>
            <a:picLocks noChangeAspect="1"/>
          </p:cNvPicPr>
          <p:nvPr/>
        </p:nvPicPr>
        <p:blipFill>
          <a:blip r:embed="rId4"/>
          <a:stretch>
            <a:fillRect/>
          </a:stretch>
        </p:blipFill>
        <p:spPr>
          <a:xfrm>
            <a:off x="573393" y="4283900"/>
            <a:ext cx="3530781" cy="1187511"/>
          </a:xfrm>
          <a:prstGeom prst="rect">
            <a:avLst/>
          </a:prstGeom>
        </p:spPr>
      </p:pic>
    </p:spTree>
    <p:extLst>
      <p:ext uri="{BB962C8B-B14F-4D97-AF65-F5344CB8AC3E}">
        <p14:creationId xmlns:p14="http://schemas.microsoft.com/office/powerpoint/2010/main" val="1336688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4263</TotalTime>
  <Words>182</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Century Gothic</vt:lpstr>
      <vt:lpstr>Courier New</vt:lpstr>
      <vt:lpstr>Wingdings 3</vt:lpstr>
      <vt:lpstr>Ion Boardroom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 V</cp:lastModifiedBy>
  <cp:revision>520</cp:revision>
  <dcterms:created xsi:type="dcterms:W3CDTF">2023-03-02T14:00:34Z</dcterms:created>
  <dcterms:modified xsi:type="dcterms:W3CDTF">2024-12-27T02:15:16Z</dcterms:modified>
</cp:coreProperties>
</file>