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3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21-Dec-24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0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21-Dec-24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05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21-Dec-24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066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21-Dec-24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05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8470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21-Dec-24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821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21-Dec-24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055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21-Dec-24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502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21-Dec-24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6804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21-Dec-24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0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21-Dec-24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77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21-Dec-24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528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21-Dec-24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2617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21-Dec-24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0066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21-Dec-24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17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21-Dec-24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786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21-Dec-24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587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21-Dec-24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628544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ext uri="{BEBA8EAE-BF5A-486C-A8C5-ECC9F3942E4B}">
                <a14:imgProps xmlns:a14="http://schemas.microsoft.com/office/drawing/2010/main">
                  <a14:imgLayer r:embed="rId3">
                    <a14:imgEffect>
                      <a14:artisticPencilSketch/>
                    </a14:imgEffect>
                  </a14:imgLayer>
                </a14:imgProps>
              </a:ext>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154F67-31EB-5982-67A0-89FA763FFE1C}"/>
              </a:ext>
            </a:extLst>
          </p:cNvPr>
          <p:cNvPicPr>
            <a:picLocks noChangeAspect="1"/>
          </p:cNvPicPr>
          <p:nvPr/>
        </p:nvPicPr>
        <p:blipFill>
          <a:blip r:embed="rId4"/>
          <a:stretch>
            <a:fillRect/>
          </a:stretch>
        </p:blipFill>
        <p:spPr>
          <a:xfrm>
            <a:off x="10342880" y="465797"/>
            <a:ext cx="1004772" cy="1224012"/>
          </a:xfrm>
          <a:prstGeom prst="rect">
            <a:avLst/>
          </a:prstGeom>
        </p:spPr>
      </p:pic>
      <p:sp>
        <p:nvSpPr>
          <p:cNvPr id="5" name="TextBox 4">
            <a:extLst>
              <a:ext uri="{FF2B5EF4-FFF2-40B4-BE49-F238E27FC236}">
                <a16:creationId xmlns:a16="http://schemas.microsoft.com/office/drawing/2014/main" id="{EDD965ED-D63F-4BAF-0527-77FF21F85C94}"/>
              </a:ext>
            </a:extLst>
          </p:cNvPr>
          <p:cNvSpPr txBox="1"/>
          <p:nvPr/>
        </p:nvSpPr>
        <p:spPr>
          <a:xfrm>
            <a:off x="8788401" y="627779"/>
            <a:ext cx="2213810" cy="584775"/>
          </a:xfrm>
          <a:prstGeom prst="rect">
            <a:avLst/>
          </a:prstGeom>
          <a:noFill/>
        </p:spPr>
        <p:txBody>
          <a:bodyPr wrap="square" rtlCol="0">
            <a:spAutoFit/>
          </a:bodyPr>
          <a:lstStyle/>
          <a:p>
            <a:r>
              <a:rPr lang="en-US" b="1" dirty="0">
                <a:solidFill>
                  <a:schemeClr val="bg2">
                    <a:lumMod val="90000"/>
                  </a:schemeClr>
                </a:solidFill>
              </a:rPr>
              <a:t>School of IT</a:t>
            </a:r>
          </a:p>
          <a:p>
            <a:r>
              <a:rPr lang="en-US" sz="1400" b="1" dirty="0">
                <a:solidFill>
                  <a:schemeClr val="bg2">
                    <a:lumMod val="90000"/>
                  </a:schemeClr>
                </a:solidFill>
              </a:rPr>
              <a:t>+91 98403 26240</a:t>
            </a:r>
          </a:p>
        </p:txBody>
      </p:sp>
      <p:pic>
        <p:nvPicPr>
          <p:cNvPr id="7" name="Picture 6">
            <a:extLst>
              <a:ext uri="{FF2B5EF4-FFF2-40B4-BE49-F238E27FC236}">
                <a16:creationId xmlns:a16="http://schemas.microsoft.com/office/drawing/2014/main" id="{4EF01E27-15A5-CB5E-6D3D-C30AA51EBBEA}"/>
              </a:ext>
            </a:extLst>
          </p:cNvPr>
          <p:cNvPicPr>
            <a:picLocks noChangeAspect="1"/>
          </p:cNvPicPr>
          <p:nvPr/>
        </p:nvPicPr>
        <p:blipFill>
          <a:blip r:embed="rId5"/>
          <a:stretch>
            <a:fillRect/>
          </a:stretch>
        </p:blipFill>
        <p:spPr>
          <a:xfrm>
            <a:off x="8442960" y="920166"/>
            <a:ext cx="448643" cy="292388"/>
          </a:xfrm>
          <a:prstGeom prst="rect">
            <a:avLst/>
          </a:prstGeom>
        </p:spPr>
      </p:pic>
      <p:sp>
        <p:nvSpPr>
          <p:cNvPr id="2" name="TextBox 1">
            <a:extLst>
              <a:ext uri="{FF2B5EF4-FFF2-40B4-BE49-F238E27FC236}">
                <a16:creationId xmlns:a16="http://schemas.microsoft.com/office/drawing/2014/main" id="{B37D2E2B-0348-BA2A-712D-74BEA6D36570}"/>
              </a:ext>
            </a:extLst>
          </p:cNvPr>
          <p:cNvSpPr txBox="1"/>
          <p:nvPr/>
        </p:nvSpPr>
        <p:spPr>
          <a:xfrm>
            <a:off x="477563" y="501960"/>
            <a:ext cx="2771768" cy="646331"/>
          </a:xfrm>
          <a:prstGeom prst="rect">
            <a:avLst/>
          </a:prstGeom>
          <a:noFill/>
        </p:spPr>
        <p:txBody>
          <a:bodyPr wrap="square" rtlCol="0">
            <a:spAutoFit/>
          </a:bodyPr>
          <a:lstStyle/>
          <a:p>
            <a:r>
              <a:rPr lang="en-US" b="1" dirty="0">
                <a:solidFill>
                  <a:srgbClr val="FFFF00"/>
                </a:solidFill>
              </a:rPr>
              <a:t>Question No: 1</a:t>
            </a:r>
          </a:p>
          <a:p>
            <a:endParaRPr lang="en-US" b="1" dirty="0">
              <a:solidFill>
                <a:srgbClr val="FFFF00"/>
              </a:solidFill>
            </a:endParaRPr>
          </a:p>
        </p:txBody>
      </p:sp>
      <p:sp>
        <p:nvSpPr>
          <p:cNvPr id="8" name="TextBox 7">
            <a:extLst>
              <a:ext uri="{FF2B5EF4-FFF2-40B4-BE49-F238E27FC236}">
                <a16:creationId xmlns:a16="http://schemas.microsoft.com/office/drawing/2014/main" id="{BE58A5CD-A3C2-C6EE-F980-88D972608736}"/>
              </a:ext>
            </a:extLst>
          </p:cNvPr>
          <p:cNvSpPr txBox="1"/>
          <p:nvPr/>
        </p:nvSpPr>
        <p:spPr>
          <a:xfrm>
            <a:off x="477563" y="1043478"/>
            <a:ext cx="7713536" cy="1200329"/>
          </a:xfrm>
          <a:prstGeom prst="rect">
            <a:avLst/>
          </a:prstGeom>
          <a:noFill/>
        </p:spPr>
        <p:txBody>
          <a:bodyPr wrap="square" rtlCol="0">
            <a:spAutoFit/>
          </a:bodyPr>
          <a:lstStyle/>
          <a:p>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ski resort company want to know which customers rented ski equipment for more than one type of activity (e.g., skiing and snowboarding). List the customer names and the number of distinct activities they rented equipment for.</a:t>
            </a:r>
          </a:p>
          <a:p>
            <a:endParaRPr lang="en-US" b="1" dirty="0">
              <a:solidFill>
                <a:srgbClr val="FFFF00"/>
              </a:solidFill>
            </a:endParaRPr>
          </a:p>
        </p:txBody>
      </p:sp>
      <p:pic>
        <p:nvPicPr>
          <p:cNvPr id="11" name="Picture 10">
            <a:extLst>
              <a:ext uri="{FF2B5EF4-FFF2-40B4-BE49-F238E27FC236}">
                <a16:creationId xmlns:a16="http://schemas.microsoft.com/office/drawing/2014/main" id="{C82F5D2B-36ED-FA03-29B0-E62AD8ABA4B7}"/>
              </a:ext>
            </a:extLst>
          </p:cNvPr>
          <p:cNvPicPr>
            <a:picLocks noChangeAspect="1"/>
          </p:cNvPicPr>
          <p:nvPr/>
        </p:nvPicPr>
        <p:blipFill>
          <a:blip r:embed="rId6"/>
          <a:stretch>
            <a:fillRect/>
          </a:stretch>
        </p:blipFill>
        <p:spPr>
          <a:xfrm>
            <a:off x="605044" y="3301404"/>
            <a:ext cx="4159464" cy="1409772"/>
          </a:xfrm>
          <a:prstGeom prst="rect">
            <a:avLst/>
          </a:prstGeom>
        </p:spPr>
      </p:pic>
      <p:pic>
        <p:nvPicPr>
          <p:cNvPr id="12" name="Picture 11">
            <a:extLst>
              <a:ext uri="{FF2B5EF4-FFF2-40B4-BE49-F238E27FC236}">
                <a16:creationId xmlns:a16="http://schemas.microsoft.com/office/drawing/2014/main" id="{8BA03C44-4988-5DE3-E4F3-F7B75BC5BA5C}"/>
              </a:ext>
            </a:extLst>
          </p:cNvPr>
          <p:cNvPicPr>
            <a:picLocks noChangeAspect="1"/>
          </p:cNvPicPr>
          <p:nvPr/>
        </p:nvPicPr>
        <p:blipFill>
          <a:blip r:embed="rId7"/>
          <a:stretch>
            <a:fillRect/>
          </a:stretch>
        </p:blipFill>
        <p:spPr>
          <a:xfrm rot="19928901">
            <a:off x="7728613" y="2370932"/>
            <a:ext cx="1308508" cy="1308508"/>
          </a:xfrm>
          <a:prstGeom prst="rect">
            <a:avLst/>
          </a:prstGeom>
        </p:spPr>
      </p:pic>
      <p:pic>
        <p:nvPicPr>
          <p:cNvPr id="14" name="Picture 13">
            <a:extLst>
              <a:ext uri="{FF2B5EF4-FFF2-40B4-BE49-F238E27FC236}">
                <a16:creationId xmlns:a16="http://schemas.microsoft.com/office/drawing/2014/main" id="{3D5129EC-BC1D-AE53-EB20-DC43B33421E4}"/>
              </a:ext>
            </a:extLst>
          </p:cNvPr>
          <p:cNvPicPr>
            <a:picLocks noChangeAspect="1"/>
          </p:cNvPicPr>
          <p:nvPr/>
        </p:nvPicPr>
        <p:blipFill>
          <a:blip r:embed="rId8"/>
          <a:stretch>
            <a:fillRect/>
          </a:stretch>
        </p:blipFill>
        <p:spPr>
          <a:xfrm>
            <a:off x="9266990" y="3204422"/>
            <a:ext cx="3013509" cy="3013509"/>
          </a:xfrm>
          <a:prstGeom prst="rect">
            <a:avLst/>
          </a:prstGeom>
        </p:spPr>
      </p:pic>
      <p:sp>
        <p:nvSpPr>
          <p:cNvPr id="18" name="TextBox 17">
            <a:extLst>
              <a:ext uri="{FF2B5EF4-FFF2-40B4-BE49-F238E27FC236}">
                <a16:creationId xmlns:a16="http://schemas.microsoft.com/office/drawing/2014/main" id="{E46085CB-E1B7-3F92-9C04-9F52AA505D5E}"/>
              </a:ext>
            </a:extLst>
          </p:cNvPr>
          <p:cNvSpPr txBox="1"/>
          <p:nvPr/>
        </p:nvSpPr>
        <p:spPr>
          <a:xfrm>
            <a:off x="605044" y="2620944"/>
            <a:ext cx="6140918" cy="369332"/>
          </a:xfrm>
          <a:prstGeom prst="rect">
            <a:avLst/>
          </a:prstGeom>
          <a:noFill/>
        </p:spPr>
        <p:txBody>
          <a:bodyPr wrap="square">
            <a:spAutoFit/>
          </a:bodyPr>
          <a:lstStyle/>
          <a:p>
            <a:r>
              <a:rPr lang="en-US" b="1" dirty="0">
                <a:solidFill>
                  <a:srgbClr val="FFFF00"/>
                </a:solidFill>
              </a:rPr>
              <a:t>Source table :  rentals</a:t>
            </a:r>
          </a:p>
        </p:txBody>
      </p:sp>
    </p:spTree>
    <p:extLst>
      <p:ext uri="{BB962C8B-B14F-4D97-AF65-F5344CB8AC3E}">
        <p14:creationId xmlns:p14="http://schemas.microsoft.com/office/powerpoint/2010/main" val="271132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EB052-9C09-4809-EC04-4FE7B6B0F14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EE25845-5AA8-F673-7B50-3AB4CE1D0437}"/>
              </a:ext>
            </a:extLst>
          </p:cNvPr>
          <p:cNvPicPr>
            <a:picLocks noChangeAspect="1"/>
          </p:cNvPicPr>
          <p:nvPr/>
        </p:nvPicPr>
        <p:blipFill>
          <a:blip r:embed="rId2"/>
          <a:stretch>
            <a:fillRect/>
          </a:stretch>
        </p:blipFill>
        <p:spPr>
          <a:xfrm>
            <a:off x="10342880" y="465797"/>
            <a:ext cx="1004772" cy="1224012"/>
          </a:xfrm>
          <a:prstGeom prst="rect">
            <a:avLst/>
          </a:prstGeom>
        </p:spPr>
      </p:pic>
      <p:sp>
        <p:nvSpPr>
          <p:cNvPr id="5" name="TextBox 4">
            <a:extLst>
              <a:ext uri="{FF2B5EF4-FFF2-40B4-BE49-F238E27FC236}">
                <a16:creationId xmlns:a16="http://schemas.microsoft.com/office/drawing/2014/main" id="{659A98DC-AAFF-84D0-F629-9D528C292C19}"/>
              </a:ext>
            </a:extLst>
          </p:cNvPr>
          <p:cNvSpPr txBox="1"/>
          <p:nvPr/>
        </p:nvSpPr>
        <p:spPr>
          <a:xfrm>
            <a:off x="8788401" y="627779"/>
            <a:ext cx="2213810" cy="584775"/>
          </a:xfrm>
          <a:prstGeom prst="rect">
            <a:avLst/>
          </a:prstGeom>
          <a:noFill/>
        </p:spPr>
        <p:txBody>
          <a:bodyPr wrap="square" rtlCol="0">
            <a:spAutoFit/>
          </a:bodyPr>
          <a:lstStyle/>
          <a:p>
            <a:r>
              <a:rPr lang="en-US" b="1" dirty="0">
                <a:solidFill>
                  <a:schemeClr val="bg2">
                    <a:lumMod val="90000"/>
                  </a:schemeClr>
                </a:solidFill>
              </a:rPr>
              <a:t>School of IT</a:t>
            </a:r>
          </a:p>
          <a:p>
            <a:r>
              <a:rPr lang="en-US" sz="1400" b="1" dirty="0">
                <a:solidFill>
                  <a:schemeClr val="bg2">
                    <a:lumMod val="90000"/>
                  </a:schemeClr>
                </a:solidFill>
              </a:rPr>
              <a:t>+91 98403 26240</a:t>
            </a:r>
          </a:p>
        </p:txBody>
      </p:sp>
      <p:pic>
        <p:nvPicPr>
          <p:cNvPr id="7" name="Picture 6">
            <a:extLst>
              <a:ext uri="{FF2B5EF4-FFF2-40B4-BE49-F238E27FC236}">
                <a16:creationId xmlns:a16="http://schemas.microsoft.com/office/drawing/2014/main" id="{ACEDB499-2ACB-39F2-B1D5-F3B3467778C1}"/>
              </a:ext>
            </a:extLst>
          </p:cNvPr>
          <p:cNvPicPr>
            <a:picLocks noChangeAspect="1"/>
          </p:cNvPicPr>
          <p:nvPr/>
        </p:nvPicPr>
        <p:blipFill>
          <a:blip r:embed="rId3"/>
          <a:stretch>
            <a:fillRect/>
          </a:stretch>
        </p:blipFill>
        <p:spPr>
          <a:xfrm>
            <a:off x="8442960" y="920166"/>
            <a:ext cx="448643" cy="292388"/>
          </a:xfrm>
          <a:prstGeom prst="rect">
            <a:avLst/>
          </a:prstGeom>
        </p:spPr>
      </p:pic>
      <p:sp>
        <p:nvSpPr>
          <p:cNvPr id="2" name="TextBox 1">
            <a:extLst>
              <a:ext uri="{FF2B5EF4-FFF2-40B4-BE49-F238E27FC236}">
                <a16:creationId xmlns:a16="http://schemas.microsoft.com/office/drawing/2014/main" id="{502E4FD2-C196-869C-0923-20DF058A942A}"/>
              </a:ext>
            </a:extLst>
          </p:cNvPr>
          <p:cNvSpPr txBox="1"/>
          <p:nvPr/>
        </p:nvSpPr>
        <p:spPr>
          <a:xfrm>
            <a:off x="477563" y="501960"/>
            <a:ext cx="2771768" cy="646331"/>
          </a:xfrm>
          <a:prstGeom prst="rect">
            <a:avLst/>
          </a:prstGeom>
          <a:noFill/>
        </p:spPr>
        <p:txBody>
          <a:bodyPr wrap="square" rtlCol="0">
            <a:spAutoFit/>
          </a:bodyPr>
          <a:lstStyle/>
          <a:p>
            <a:r>
              <a:rPr lang="en-US" b="1" dirty="0">
                <a:solidFill>
                  <a:srgbClr val="FFFF00"/>
                </a:solidFill>
              </a:rPr>
              <a:t>Question No: 1 </a:t>
            </a:r>
          </a:p>
          <a:p>
            <a:endParaRPr lang="en-US" b="1" dirty="0">
              <a:solidFill>
                <a:srgbClr val="FFFF00"/>
              </a:solidFill>
            </a:endParaRPr>
          </a:p>
        </p:txBody>
      </p:sp>
      <p:sp>
        <p:nvSpPr>
          <p:cNvPr id="8" name="TextBox 7">
            <a:extLst>
              <a:ext uri="{FF2B5EF4-FFF2-40B4-BE49-F238E27FC236}">
                <a16:creationId xmlns:a16="http://schemas.microsoft.com/office/drawing/2014/main" id="{0FAFC4E9-9C18-F389-8D26-F2433A5748A4}"/>
              </a:ext>
            </a:extLst>
          </p:cNvPr>
          <p:cNvSpPr txBox="1"/>
          <p:nvPr/>
        </p:nvSpPr>
        <p:spPr>
          <a:xfrm>
            <a:off x="477563" y="1043478"/>
            <a:ext cx="7713536" cy="1200329"/>
          </a:xfrm>
          <a:prstGeom prst="rect">
            <a:avLst/>
          </a:prstGeom>
          <a:noFill/>
        </p:spPr>
        <p:txBody>
          <a:bodyPr wrap="square" rtlCol="0">
            <a:spAutoFit/>
          </a:bodyPr>
          <a:lstStyle/>
          <a:p>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ski resort company want to know which customers rented ski equipment for more than one type of activity (e.g., skiing and snowboarding). List the customer names and the number of distinct activities they rented equipment for.</a:t>
            </a:r>
          </a:p>
          <a:p>
            <a:endParaRPr lang="en-US" b="1" dirty="0">
              <a:solidFill>
                <a:srgbClr val="FFFF00"/>
              </a:solidFill>
            </a:endParaRPr>
          </a:p>
        </p:txBody>
      </p:sp>
      <p:pic>
        <p:nvPicPr>
          <p:cNvPr id="11" name="Picture 10">
            <a:extLst>
              <a:ext uri="{FF2B5EF4-FFF2-40B4-BE49-F238E27FC236}">
                <a16:creationId xmlns:a16="http://schemas.microsoft.com/office/drawing/2014/main" id="{A80761B2-5BDB-FFA1-CB64-AB59F6829C41}"/>
              </a:ext>
            </a:extLst>
          </p:cNvPr>
          <p:cNvPicPr>
            <a:picLocks noChangeAspect="1"/>
          </p:cNvPicPr>
          <p:nvPr/>
        </p:nvPicPr>
        <p:blipFill>
          <a:blip r:embed="rId4"/>
          <a:stretch>
            <a:fillRect/>
          </a:stretch>
        </p:blipFill>
        <p:spPr>
          <a:xfrm>
            <a:off x="605044" y="3301404"/>
            <a:ext cx="4159464" cy="1409772"/>
          </a:xfrm>
          <a:prstGeom prst="rect">
            <a:avLst/>
          </a:prstGeom>
        </p:spPr>
      </p:pic>
      <p:sp>
        <p:nvSpPr>
          <p:cNvPr id="18" name="TextBox 17">
            <a:extLst>
              <a:ext uri="{FF2B5EF4-FFF2-40B4-BE49-F238E27FC236}">
                <a16:creationId xmlns:a16="http://schemas.microsoft.com/office/drawing/2014/main" id="{8138FE5E-7DF2-19C8-EF65-984CB9E23A2F}"/>
              </a:ext>
            </a:extLst>
          </p:cNvPr>
          <p:cNvSpPr txBox="1"/>
          <p:nvPr/>
        </p:nvSpPr>
        <p:spPr>
          <a:xfrm>
            <a:off x="605044" y="2620944"/>
            <a:ext cx="6140918" cy="369332"/>
          </a:xfrm>
          <a:prstGeom prst="rect">
            <a:avLst/>
          </a:prstGeom>
          <a:noFill/>
        </p:spPr>
        <p:txBody>
          <a:bodyPr wrap="square">
            <a:spAutoFit/>
          </a:bodyPr>
          <a:lstStyle/>
          <a:p>
            <a:r>
              <a:rPr lang="en-US" b="1" dirty="0">
                <a:solidFill>
                  <a:srgbClr val="FFFF00"/>
                </a:solidFill>
              </a:rPr>
              <a:t>Source table :  rentals</a:t>
            </a:r>
          </a:p>
        </p:txBody>
      </p:sp>
      <p:pic>
        <p:nvPicPr>
          <p:cNvPr id="6" name="Picture 5">
            <a:extLst>
              <a:ext uri="{FF2B5EF4-FFF2-40B4-BE49-F238E27FC236}">
                <a16:creationId xmlns:a16="http://schemas.microsoft.com/office/drawing/2014/main" id="{7DD39A77-025C-8A5E-1E58-78755D1635C9}"/>
              </a:ext>
            </a:extLst>
          </p:cNvPr>
          <p:cNvPicPr>
            <a:picLocks noChangeAspect="1"/>
          </p:cNvPicPr>
          <p:nvPr/>
        </p:nvPicPr>
        <p:blipFill>
          <a:blip r:embed="rId5"/>
          <a:stretch>
            <a:fillRect/>
          </a:stretch>
        </p:blipFill>
        <p:spPr>
          <a:xfrm>
            <a:off x="8442960" y="2805610"/>
            <a:ext cx="2921150" cy="920797"/>
          </a:xfrm>
          <a:prstGeom prst="rect">
            <a:avLst/>
          </a:prstGeom>
        </p:spPr>
      </p:pic>
      <p:sp>
        <p:nvSpPr>
          <p:cNvPr id="9" name="TextBox 8">
            <a:extLst>
              <a:ext uri="{FF2B5EF4-FFF2-40B4-BE49-F238E27FC236}">
                <a16:creationId xmlns:a16="http://schemas.microsoft.com/office/drawing/2014/main" id="{341266A5-CDAF-0A5D-EDA5-2FBBF6D4ED33}"/>
              </a:ext>
            </a:extLst>
          </p:cNvPr>
          <p:cNvSpPr txBox="1"/>
          <p:nvPr/>
        </p:nvSpPr>
        <p:spPr>
          <a:xfrm>
            <a:off x="8293651" y="2301671"/>
            <a:ext cx="6140918" cy="369332"/>
          </a:xfrm>
          <a:prstGeom prst="rect">
            <a:avLst/>
          </a:prstGeom>
          <a:noFill/>
        </p:spPr>
        <p:txBody>
          <a:bodyPr wrap="square">
            <a:spAutoFit/>
          </a:bodyPr>
          <a:lstStyle/>
          <a:p>
            <a:r>
              <a:rPr lang="en-US" b="1" dirty="0">
                <a:solidFill>
                  <a:srgbClr val="FFFF00"/>
                </a:solidFill>
              </a:rPr>
              <a:t>Result</a:t>
            </a:r>
          </a:p>
        </p:txBody>
      </p:sp>
      <p:sp>
        <p:nvSpPr>
          <p:cNvPr id="13" name="TextBox 12">
            <a:extLst>
              <a:ext uri="{FF2B5EF4-FFF2-40B4-BE49-F238E27FC236}">
                <a16:creationId xmlns:a16="http://schemas.microsoft.com/office/drawing/2014/main" id="{1632CB58-2C5B-5B68-38FA-CBF7DB6A7888}"/>
              </a:ext>
            </a:extLst>
          </p:cNvPr>
          <p:cNvSpPr txBox="1"/>
          <p:nvPr/>
        </p:nvSpPr>
        <p:spPr>
          <a:xfrm>
            <a:off x="5130533" y="4337194"/>
            <a:ext cx="5485864"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b="0" i="0" dirty="0">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customer_name,</a:t>
            </a:r>
            <a:br>
              <a:rPr lang="en-US" dirty="0"/>
            </a:br>
            <a:r>
              <a:rPr lang="en-US" b="0" i="0" dirty="0">
                <a:solidFill>
                  <a:srgbClr val="000000"/>
                </a:solidFill>
                <a:effectLst/>
                <a:latin typeface="Courier New" panose="02070309020205020404" pitchFamily="49" charset="0"/>
              </a:rPr>
              <a:t>       </a:t>
            </a:r>
            <a:r>
              <a:rPr lang="en-US" b="0" i="1" dirty="0">
                <a:effectLst/>
                <a:latin typeface="Courier New" panose="02070309020205020404" pitchFamily="49" charset="0"/>
              </a:rPr>
              <a:t>Count</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distinct_activites</a:t>
            </a:r>
            <a:br>
              <a:rPr lang="en-US" dirty="0"/>
            </a:br>
            <a:r>
              <a:rPr lang="en-US" b="0" i="0" dirty="0">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rentals</a:t>
            </a:r>
            <a:br>
              <a:rPr lang="en-US" dirty="0"/>
            </a:br>
            <a:r>
              <a:rPr lang="en-US" b="0" i="0" dirty="0">
                <a:effectLst/>
                <a:latin typeface="Courier New" panose="02070309020205020404" pitchFamily="49" charset="0"/>
              </a:rPr>
              <a:t>GROUP</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BY</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customer_name</a:t>
            </a:r>
            <a:br>
              <a:rPr lang="en-US" dirty="0"/>
            </a:br>
            <a:r>
              <a:rPr lang="en-US" b="0" i="0" dirty="0">
                <a:effectLst/>
                <a:latin typeface="Courier New" panose="02070309020205020404" pitchFamily="49" charset="0"/>
              </a:rPr>
              <a:t>HAVING</a:t>
            </a:r>
            <a:r>
              <a:rPr lang="en-US" b="0" i="0" dirty="0">
                <a:solidFill>
                  <a:srgbClr val="000000"/>
                </a:solidFill>
                <a:effectLst/>
                <a:latin typeface="Courier New" panose="02070309020205020404" pitchFamily="49" charset="0"/>
              </a:rPr>
              <a:t> </a:t>
            </a:r>
            <a:r>
              <a:rPr lang="en-US" b="0" i="1" dirty="0">
                <a:effectLst/>
                <a:latin typeface="Courier New" panose="02070309020205020404" pitchFamily="49" charset="0"/>
              </a:rPr>
              <a:t>Count</a:t>
            </a:r>
            <a:r>
              <a:rPr lang="en-US" b="0" i="0" dirty="0">
                <a:effectLst/>
                <a:latin typeface="Courier New" panose="02070309020205020404" pitchFamily="49" charset="0"/>
              </a:rPr>
              <a:t>(DISTINCT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activity)</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&gt;</a:t>
            </a:r>
            <a:r>
              <a:rPr lang="en-US" b="0" i="0" dirty="0">
                <a:solidFill>
                  <a:srgbClr val="000000"/>
                </a:solidFill>
                <a:effectLst/>
                <a:latin typeface="Courier New" panose="02070309020205020404" pitchFamily="49" charset="0"/>
              </a:rPr>
              <a:t> 1 </a:t>
            </a:r>
            <a:endParaRPr lang="en-US" dirty="0"/>
          </a:p>
        </p:txBody>
      </p:sp>
      <p:sp>
        <p:nvSpPr>
          <p:cNvPr id="16" name="TextBox 15">
            <a:extLst>
              <a:ext uri="{FF2B5EF4-FFF2-40B4-BE49-F238E27FC236}">
                <a16:creationId xmlns:a16="http://schemas.microsoft.com/office/drawing/2014/main" id="{9B01293E-B214-0882-6951-77E4784A7A76}"/>
              </a:ext>
            </a:extLst>
          </p:cNvPr>
          <p:cNvSpPr txBox="1"/>
          <p:nvPr/>
        </p:nvSpPr>
        <p:spPr>
          <a:xfrm>
            <a:off x="5120640" y="3833255"/>
            <a:ext cx="6140918" cy="369332"/>
          </a:xfrm>
          <a:prstGeom prst="rect">
            <a:avLst/>
          </a:prstGeom>
          <a:noFill/>
        </p:spPr>
        <p:txBody>
          <a:bodyPr wrap="square">
            <a:spAutoFit/>
          </a:bodyPr>
          <a:lstStyle/>
          <a:p>
            <a:r>
              <a:rPr lang="en-US" b="1" dirty="0">
                <a:solidFill>
                  <a:srgbClr val="FFFF00"/>
                </a:solidFill>
              </a:rPr>
              <a:t>SQL Query</a:t>
            </a:r>
          </a:p>
        </p:txBody>
      </p:sp>
      <p:sp>
        <p:nvSpPr>
          <p:cNvPr id="17" name="TextBox 16">
            <a:extLst>
              <a:ext uri="{FF2B5EF4-FFF2-40B4-BE49-F238E27FC236}">
                <a16:creationId xmlns:a16="http://schemas.microsoft.com/office/drawing/2014/main" id="{95A0F2BE-74AD-9C1C-7C10-B2B818BD8C89}"/>
              </a:ext>
            </a:extLst>
          </p:cNvPr>
          <p:cNvSpPr txBox="1"/>
          <p:nvPr/>
        </p:nvSpPr>
        <p:spPr>
          <a:xfrm>
            <a:off x="5161084" y="389689"/>
            <a:ext cx="6140918" cy="369332"/>
          </a:xfrm>
          <a:prstGeom prst="rect">
            <a:avLst/>
          </a:prstGeom>
          <a:noFill/>
        </p:spPr>
        <p:txBody>
          <a:bodyPr wrap="square">
            <a:spAutoFit/>
          </a:bodyPr>
          <a:lstStyle/>
          <a:p>
            <a:r>
              <a:rPr lang="en-US" b="1" dirty="0">
                <a:solidFill>
                  <a:srgbClr val="FFFF00"/>
                </a:solidFill>
              </a:rPr>
              <a:t>Answer</a:t>
            </a:r>
          </a:p>
        </p:txBody>
      </p:sp>
    </p:spTree>
    <p:extLst>
      <p:ext uri="{BB962C8B-B14F-4D97-AF65-F5344CB8AC3E}">
        <p14:creationId xmlns:p14="http://schemas.microsoft.com/office/powerpoint/2010/main" val="1336688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3925</TotalTime>
  <Words>150</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Century Gothic</vt:lpstr>
      <vt:lpstr>Courier New</vt:lpstr>
      <vt:lpstr>Wingdings 3</vt:lpstr>
      <vt:lpstr>Ion Boardroom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V V</cp:lastModifiedBy>
  <cp:revision>407</cp:revision>
  <dcterms:created xsi:type="dcterms:W3CDTF">2023-03-02T14:00:34Z</dcterms:created>
  <dcterms:modified xsi:type="dcterms:W3CDTF">2024-12-21T09:51:14Z</dcterms:modified>
</cp:coreProperties>
</file>