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17-Jan-25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40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17-Jan-25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305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17-Jan-25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5066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17-Jan-25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505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17-Jan-25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8470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17-Jan-25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8218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17-Jan-25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055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17-Jan-25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502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17-Jan-25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6804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17-Jan-25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0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17-Jan-25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771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17-Jan-25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5282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17-Jan-25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2617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17-Jan-25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0066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17-Jan-25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417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17-Jan-25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786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17-Jan-25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587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17-Jan-25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628544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ext uri="{BEBA8EAE-BF5A-486C-A8C5-ECC9F3942E4B}">
                <a14:imgProps xmlns:a14="http://schemas.microsoft.com/office/drawing/2010/main">
                  <a14:imgLayer r:embed="rId3">
                    <a14:imgEffect>
                      <a14:artisticPencilSketch/>
                    </a14:imgEffect>
                  </a14:imgLayer>
                </a14:imgProps>
              </a:ext>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154F67-31EB-5982-67A0-89FA763FFE1C}"/>
              </a:ext>
            </a:extLst>
          </p:cNvPr>
          <p:cNvPicPr>
            <a:picLocks noChangeAspect="1"/>
          </p:cNvPicPr>
          <p:nvPr/>
        </p:nvPicPr>
        <p:blipFill>
          <a:blip r:embed="rId4"/>
          <a:stretch>
            <a:fillRect/>
          </a:stretch>
        </p:blipFill>
        <p:spPr>
          <a:xfrm>
            <a:off x="10342880" y="465797"/>
            <a:ext cx="1004772" cy="1224012"/>
          </a:xfrm>
          <a:prstGeom prst="rect">
            <a:avLst/>
          </a:prstGeom>
        </p:spPr>
      </p:pic>
      <p:sp>
        <p:nvSpPr>
          <p:cNvPr id="5" name="TextBox 4">
            <a:extLst>
              <a:ext uri="{FF2B5EF4-FFF2-40B4-BE49-F238E27FC236}">
                <a16:creationId xmlns:a16="http://schemas.microsoft.com/office/drawing/2014/main" id="{EDD965ED-D63F-4BAF-0527-77FF21F85C94}"/>
              </a:ext>
            </a:extLst>
          </p:cNvPr>
          <p:cNvSpPr txBox="1"/>
          <p:nvPr/>
        </p:nvSpPr>
        <p:spPr>
          <a:xfrm>
            <a:off x="8788401" y="627779"/>
            <a:ext cx="2213810" cy="584775"/>
          </a:xfrm>
          <a:prstGeom prst="rect">
            <a:avLst/>
          </a:prstGeom>
          <a:noFill/>
        </p:spPr>
        <p:txBody>
          <a:bodyPr wrap="square" rtlCol="0">
            <a:spAutoFit/>
          </a:bodyPr>
          <a:lstStyle/>
          <a:p>
            <a:r>
              <a:rPr lang="en-US" b="1" dirty="0">
                <a:solidFill>
                  <a:schemeClr val="bg2">
                    <a:lumMod val="90000"/>
                  </a:schemeClr>
                </a:solidFill>
              </a:rPr>
              <a:t>School of IT</a:t>
            </a:r>
          </a:p>
          <a:p>
            <a:r>
              <a:rPr lang="en-US" sz="1400" b="1" dirty="0">
                <a:solidFill>
                  <a:schemeClr val="bg2">
                    <a:lumMod val="90000"/>
                  </a:schemeClr>
                </a:solidFill>
              </a:rPr>
              <a:t>+91 98403 26240</a:t>
            </a:r>
          </a:p>
        </p:txBody>
      </p:sp>
      <p:pic>
        <p:nvPicPr>
          <p:cNvPr id="7" name="Picture 6">
            <a:extLst>
              <a:ext uri="{FF2B5EF4-FFF2-40B4-BE49-F238E27FC236}">
                <a16:creationId xmlns:a16="http://schemas.microsoft.com/office/drawing/2014/main" id="{4EF01E27-15A5-CB5E-6D3D-C30AA51EBBEA}"/>
              </a:ext>
            </a:extLst>
          </p:cNvPr>
          <p:cNvPicPr>
            <a:picLocks noChangeAspect="1"/>
          </p:cNvPicPr>
          <p:nvPr/>
        </p:nvPicPr>
        <p:blipFill>
          <a:blip r:embed="rId5"/>
          <a:stretch>
            <a:fillRect/>
          </a:stretch>
        </p:blipFill>
        <p:spPr>
          <a:xfrm>
            <a:off x="8442960" y="920166"/>
            <a:ext cx="448643" cy="292388"/>
          </a:xfrm>
          <a:prstGeom prst="rect">
            <a:avLst/>
          </a:prstGeom>
        </p:spPr>
      </p:pic>
      <p:sp>
        <p:nvSpPr>
          <p:cNvPr id="2" name="TextBox 1">
            <a:extLst>
              <a:ext uri="{FF2B5EF4-FFF2-40B4-BE49-F238E27FC236}">
                <a16:creationId xmlns:a16="http://schemas.microsoft.com/office/drawing/2014/main" id="{B37D2E2B-0348-BA2A-712D-74BEA6D36570}"/>
              </a:ext>
            </a:extLst>
          </p:cNvPr>
          <p:cNvSpPr txBox="1"/>
          <p:nvPr/>
        </p:nvSpPr>
        <p:spPr>
          <a:xfrm>
            <a:off x="477563" y="501960"/>
            <a:ext cx="2771768" cy="369332"/>
          </a:xfrm>
          <a:prstGeom prst="rect">
            <a:avLst/>
          </a:prstGeom>
          <a:noFill/>
        </p:spPr>
        <p:txBody>
          <a:bodyPr wrap="square" rtlCol="0">
            <a:spAutoFit/>
          </a:bodyPr>
          <a:lstStyle/>
          <a:p>
            <a:r>
              <a:rPr lang="en-US" b="1" dirty="0">
                <a:solidFill>
                  <a:srgbClr val="FFFF00"/>
                </a:solidFill>
              </a:rPr>
              <a:t>Question No: 24</a:t>
            </a:r>
          </a:p>
        </p:txBody>
      </p:sp>
      <p:sp>
        <p:nvSpPr>
          <p:cNvPr id="8" name="TextBox 7">
            <a:extLst>
              <a:ext uri="{FF2B5EF4-FFF2-40B4-BE49-F238E27FC236}">
                <a16:creationId xmlns:a16="http://schemas.microsoft.com/office/drawing/2014/main" id="{BE58A5CD-A3C2-C6EE-F980-88D972608736}"/>
              </a:ext>
            </a:extLst>
          </p:cNvPr>
          <p:cNvSpPr txBox="1"/>
          <p:nvPr/>
        </p:nvSpPr>
        <p:spPr>
          <a:xfrm>
            <a:off x="526871" y="905421"/>
            <a:ext cx="7713536" cy="2854243"/>
          </a:xfrm>
          <a:prstGeom prst="rect">
            <a:avLst/>
          </a:prstGeom>
          <a:noFill/>
        </p:spPr>
        <p:txBody>
          <a:bodyPr wrap="square" rtlCol="0">
            <a:spAutoFit/>
          </a:bodyPr>
          <a:lstStyle/>
          <a:p>
            <a:pPr marL="0" marR="0">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Today's Question:</a:t>
            </a:r>
          </a:p>
          <a:p>
            <a:pPr marL="0" marR="0">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Santa is tracking how many presents he delivers each night leading up to Christmas. He wants a running total to see how many gifts have been delivered so far on any given night. Using the deliveries table, calculate the cumulative sum of gifts delivered, ordered by the delivery date.</a:t>
            </a:r>
          </a:p>
          <a:p>
            <a:pPr marL="0" marR="0">
              <a:lnSpc>
                <a:spcPct val="107000"/>
              </a:lnSpc>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solidFill>
                <a:schemeClr val="bg1"/>
              </a:solidFill>
            </a:endParaRPr>
          </a:p>
        </p:txBody>
      </p:sp>
      <p:pic>
        <p:nvPicPr>
          <p:cNvPr id="12" name="Picture 11">
            <a:extLst>
              <a:ext uri="{FF2B5EF4-FFF2-40B4-BE49-F238E27FC236}">
                <a16:creationId xmlns:a16="http://schemas.microsoft.com/office/drawing/2014/main" id="{8BA03C44-4988-5DE3-E4F3-F7B75BC5BA5C}"/>
              </a:ext>
            </a:extLst>
          </p:cNvPr>
          <p:cNvPicPr>
            <a:picLocks noChangeAspect="1"/>
          </p:cNvPicPr>
          <p:nvPr/>
        </p:nvPicPr>
        <p:blipFill>
          <a:blip r:embed="rId6"/>
          <a:stretch>
            <a:fillRect/>
          </a:stretch>
        </p:blipFill>
        <p:spPr>
          <a:xfrm rot="19928901">
            <a:off x="8804504" y="1481634"/>
            <a:ext cx="1308508" cy="1308508"/>
          </a:xfrm>
          <a:prstGeom prst="rect">
            <a:avLst/>
          </a:prstGeom>
        </p:spPr>
      </p:pic>
      <p:pic>
        <p:nvPicPr>
          <p:cNvPr id="14" name="Picture 13">
            <a:extLst>
              <a:ext uri="{FF2B5EF4-FFF2-40B4-BE49-F238E27FC236}">
                <a16:creationId xmlns:a16="http://schemas.microsoft.com/office/drawing/2014/main" id="{3D5129EC-BC1D-AE53-EB20-DC43B33421E4}"/>
              </a:ext>
            </a:extLst>
          </p:cNvPr>
          <p:cNvPicPr>
            <a:picLocks noChangeAspect="1"/>
          </p:cNvPicPr>
          <p:nvPr/>
        </p:nvPicPr>
        <p:blipFill>
          <a:blip r:embed="rId7"/>
          <a:stretch>
            <a:fillRect/>
          </a:stretch>
        </p:blipFill>
        <p:spPr>
          <a:xfrm>
            <a:off x="9338511" y="3059222"/>
            <a:ext cx="3013509" cy="3013509"/>
          </a:xfrm>
          <a:prstGeom prst="rect">
            <a:avLst/>
          </a:prstGeom>
        </p:spPr>
      </p:pic>
      <p:sp>
        <p:nvSpPr>
          <p:cNvPr id="16" name="TextBox 15">
            <a:extLst>
              <a:ext uri="{FF2B5EF4-FFF2-40B4-BE49-F238E27FC236}">
                <a16:creationId xmlns:a16="http://schemas.microsoft.com/office/drawing/2014/main" id="{7A8070E3-F7D5-696E-3385-2FD5DB70C593}"/>
              </a:ext>
            </a:extLst>
          </p:cNvPr>
          <p:cNvSpPr txBox="1"/>
          <p:nvPr/>
        </p:nvSpPr>
        <p:spPr>
          <a:xfrm>
            <a:off x="477563" y="3147462"/>
            <a:ext cx="6899282" cy="646331"/>
          </a:xfrm>
          <a:prstGeom prst="rect">
            <a:avLst/>
          </a:prstGeom>
          <a:noFill/>
        </p:spPr>
        <p:txBody>
          <a:bodyPr wrap="square">
            <a:spAutoFit/>
          </a:bodyPr>
          <a:lstStyle/>
          <a:p>
            <a:r>
              <a:rPr lang="en-US" dirty="0">
                <a:solidFill>
                  <a:srgbClr val="FFFF00"/>
                </a:solidFill>
              </a:rPr>
              <a:t>Source Table :</a:t>
            </a:r>
            <a:r>
              <a:rPr lang="en-US" sz="1800" dirty="0">
                <a:solidFill>
                  <a:srgbClr val="FFFF00"/>
                </a:solidFill>
                <a:effectLst/>
                <a:latin typeface="Courier New" panose="02070309020205020404" pitchFamily="49" charset="0"/>
              </a:rPr>
              <a:t>school_of_it_2025.deliveries</a:t>
            </a:r>
          </a:p>
          <a:p>
            <a:endParaRPr lang="en-US" sz="1800" dirty="0">
              <a:solidFill>
                <a:srgbClr val="FFFF00"/>
              </a:solidFill>
              <a:effectLst/>
              <a:latin typeface="Courier New" panose="02070309020205020404" pitchFamily="49" charset="0"/>
            </a:endParaRPr>
          </a:p>
        </p:txBody>
      </p:sp>
      <p:pic>
        <p:nvPicPr>
          <p:cNvPr id="6" name="Picture 5">
            <a:extLst>
              <a:ext uri="{FF2B5EF4-FFF2-40B4-BE49-F238E27FC236}">
                <a16:creationId xmlns:a16="http://schemas.microsoft.com/office/drawing/2014/main" id="{DCD42858-D2B4-98AF-B5C5-D8DAE097B211}"/>
              </a:ext>
            </a:extLst>
          </p:cNvPr>
          <p:cNvPicPr>
            <a:picLocks noChangeAspect="1"/>
          </p:cNvPicPr>
          <p:nvPr/>
        </p:nvPicPr>
        <p:blipFill>
          <a:blip r:embed="rId8"/>
          <a:stretch>
            <a:fillRect/>
          </a:stretch>
        </p:blipFill>
        <p:spPr>
          <a:xfrm>
            <a:off x="566690" y="3984921"/>
            <a:ext cx="2444876" cy="1162110"/>
          </a:xfrm>
          <a:prstGeom prst="rect">
            <a:avLst/>
          </a:prstGeom>
        </p:spPr>
      </p:pic>
      <p:sp>
        <p:nvSpPr>
          <p:cNvPr id="3" name="TextBox 2">
            <a:extLst>
              <a:ext uri="{FF2B5EF4-FFF2-40B4-BE49-F238E27FC236}">
                <a16:creationId xmlns:a16="http://schemas.microsoft.com/office/drawing/2014/main" id="{F52A356A-6B5E-D821-DC13-8337DE60844E}"/>
              </a:ext>
            </a:extLst>
          </p:cNvPr>
          <p:cNvSpPr txBox="1"/>
          <p:nvPr/>
        </p:nvSpPr>
        <p:spPr>
          <a:xfrm>
            <a:off x="5977600" y="3984921"/>
            <a:ext cx="2391760" cy="369332"/>
          </a:xfrm>
          <a:prstGeom prst="rect">
            <a:avLst/>
          </a:prstGeom>
          <a:noFill/>
        </p:spPr>
        <p:txBody>
          <a:bodyPr wrap="square">
            <a:spAutoFit/>
          </a:bodyPr>
          <a:lstStyle/>
          <a:p>
            <a:r>
              <a:rPr lang="en-US" b="1" dirty="0">
                <a:solidFill>
                  <a:srgbClr val="FFFF00"/>
                </a:solidFill>
              </a:rPr>
              <a:t>Answer</a:t>
            </a:r>
          </a:p>
        </p:txBody>
      </p:sp>
      <p:pic>
        <p:nvPicPr>
          <p:cNvPr id="9" name="Picture 8">
            <a:extLst>
              <a:ext uri="{FF2B5EF4-FFF2-40B4-BE49-F238E27FC236}">
                <a16:creationId xmlns:a16="http://schemas.microsoft.com/office/drawing/2014/main" id="{106BDBA0-8553-BF65-A44F-48FF2FAB60AA}"/>
              </a:ext>
            </a:extLst>
          </p:cNvPr>
          <p:cNvPicPr>
            <a:picLocks noChangeAspect="1"/>
          </p:cNvPicPr>
          <p:nvPr/>
        </p:nvPicPr>
        <p:blipFill>
          <a:blip r:embed="rId9"/>
          <a:stretch>
            <a:fillRect/>
          </a:stretch>
        </p:blipFill>
        <p:spPr>
          <a:xfrm>
            <a:off x="5977600" y="4627762"/>
            <a:ext cx="3530781" cy="1187511"/>
          </a:xfrm>
          <a:prstGeom prst="rect">
            <a:avLst/>
          </a:prstGeom>
        </p:spPr>
      </p:pic>
    </p:spTree>
    <p:extLst>
      <p:ext uri="{BB962C8B-B14F-4D97-AF65-F5344CB8AC3E}">
        <p14:creationId xmlns:p14="http://schemas.microsoft.com/office/powerpoint/2010/main" val="2711326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4266</TotalTime>
  <Words>81</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Century Gothic</vt:lpstr>
      <vt:lpstr>Courier New</vt:lpstr>
      <vt:lpstr>Wingdings 3</vt:lpstr>
      <vt:lpstr>Ion Boardroom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V V</cp:lastModifiedBy>
  <cp:revision>522</cp:revision>
  <dcterms:created xsi:type="dcterms:W3CDTF">2023-03-02T14:00:34Z</dcterms:created>
  <dcterms:modified xsi:type="dcterms:W3CDTF">2025-01-17T02:19:28Z</dcterms:modified>
</cp:coreProperties>
</file>