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7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56704" y="825125"/>
            <a:ext cx="7713536" cy="245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owner of a winter market wants to know which vendors have generated the highest revenue overall. For each vendor, calculate the total revenue for all their items and return a list of the top 2 vendors by total revenue. Include the vendor_name and total_revenue in your results.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502037" y="1978878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54776" y="2634082"/>
            <a:ext cx="5208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school_of_it_2025.vendors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ACD555-D0CC-7F40-CCD8-C5A1E4D87C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598" y="3204422"/>
            <a:ext cx="3448227" cy="876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7E35BA-A58D-451F-A792-2AA3F29F1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4911" y="4807262"/>
            <a:ext cx="5277121" cy="12256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63D122-44C0-A33A-BC62-51C200957056}"/>
              </a:ext>
            </a:extLst>
          </p:cNvPr>
          <p:cNvSpPr txBox="1"/>
          <p:nvPr/>
        </p:nvSpPr>
        <p:spPr>
          <a:xfrm>
            <a:off x="1660077" y="4327941"/>
            <a:ext cx="493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7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749243" y="2801269"/>
            <a:ext cx="6756401" cy="3323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alifornian FB" panose="0207040306080B030204" pitchFamily="18" charset="0"/>
              </a:rPr>
              <a:t>select </a:t>
            </a:r>
          </a:p>
          <a:p>
            <a:r>
              <a:rPr lang="en-US" sz="1400" dirty="0">
                <a:latin typeface="Californian FB" panose="0207040306080B030204" pitchFamily="18" charset="0"/>
              </a:rPr>
              <a:t>  </a:t>
            </a:r>
            <a:r>
              <a:rPr lang="en-US" sz="1400" dirty="0" err="1">
                <a:latin typeface="Californian FB" panose="0207040306080B030204" pitchFamily="18" charset="0"/>
              </a:rPr>
              <a:t>v.vendor_id</a:t>
            </a:r>
            <a:r>
              <a:rPr lang="en-US" sz="1400" dirty="0">
                <a:latin typeface="Californian FB" panose="0207040306080B030204" pitchFamily="18" charset="0"/>
              </a:rPr>
              <a:t>, </a:t>
            </a:r>
          </a:p>
          <a:p>
            <a:r>
              <a:rPr lang="en-US" sz="1400" dirty="0">
                <a:latin typeface="Californian FB" panose="0207040306080B030204" pitchFamily="18" charset="0"/>
              </a:rPr>
              <a:t>  v.vendor_name, </a:t>
            </a:r>
          </a:p>
          <a:p>
            <a:r>
              <a:rPr lang="en-US" sz="1400" dirty="0">
                <a:latin typeface="Californian FB" panose="0207040306080B030204" pitchFamily="18" charset="0"/>
              </a:rPr>
              <a:t>  sum(quantity_sold * </a:t>
            </a:r>
            <a:r>
              <a:rPr lang="en-US" sz="1400" dirty="0" err="1">
                <a:latin typeface="Californian FB" panose="0207040306080B030204" pitchFamily="18" charset="0"/>
              </a:rPr>
              <a:t>price_per_unit</a:t>
            </a:r>
            <a:r>
              <a:rPr lang="en-US" sz="1400" dirty="0">
                <a:latin typeface="Californian FB" panose="0207040306080B030204" pitchFamily="18" charset="0"/>
              </a:rPr>
              <a:t>) as total_revenue </a:t>
            </a:r>
          </a:p>
          <a:p>
            <a:r>
              <a:rPr lang="en-US" sz="1400" dirty="0">
                <a:latin typeface="Californian FB" panose="0207040306080B030204" pitchFamily="18" charset="0"/>
              </a:rPr>
              <a:t>from </a:t>
            </a:r>
          </a:p>
          <a:p>
            <a:r>
              <a:rPr lang="en-US" sz="1400" dirty="0">
                <a:latin typeface="Californian FB" panose="0207040306080B030204" pitchFamily="18" charset="0"/>
              </a:rPr>
              <a:t>  school_of_it_2025.sales s </a:t>
            </a:r>
          </a:p>
          <a:p>
            <a:r>
              <a:rPr lang="en-US" sz="1400" dirty="0">
                <a:latin typeface="Californian FB" panose="0207040306080B030204" pitchFamily="18" charset="0"/>
              </a:rPr>
              <a:t>  inner join school_of_it_2025.vendors v on s.vendor_id = v.vendor_id </a:t>
            </a:r>
          </a:p>
          <a:p>
            <a:r>
              <a:rPr lang="en-US" sz="1400" dirty="0">
                <a:latin typeface="Californian FB" panose="0207040306080B030204" pitchFamily="18" charset="0"/>
              </a:rPr>
              <a:t>group by </a:t>
            </a:r>
          </a:p>
          <a:p>
            <a:r>
              <a:rPr lang="en-US" sz="1400" dirty="0">
                <a:latin typeface="Californian FB" panose="0207040306080B030204" pitchFamily="18" charset="0"/>
              </a:rPr>
              <a:t>  v.vendor_id, </a:t>
            </a:r>
          </a:p>
          <a:p>
            <a:r>
              <a:rPr lang="en-US" sz="1400" dirty="0">
                <a:latin typeface="Californian FB" panose="0207040306080B030204" pitchFamily="18" charset="0"/>
              </a:rPr>
              <a:t>  v.vendor_name </a:t>
            </a:r>
          </a:p>
          <a:p>
            <a:r>
              <a:rPr lang="en-US" sz="1400" dirty="0">
                <a:latin typeface="Californian FB" panose="0207040306080B030204" pitchFamily="18" charset="0"/>
              </a:rPr>
              <a:t>order by </a:t>
            </a:r>
          </a:p>
          <a:p>
            <a:r>
              <a:rPr lang="en-US" sz="1400" dirty="0">
                <a:latin typeface="Californian FB" panose="0207040306080B030204" pitchFamily="18" charset="0"/>
              </a:rPr>
              <a:t>  total_revenue desc </a:t>
            </a:r>
          </a:p>
          <a:p>
            <a:r>
              <a:rPr lang="en-US" sz="1400" dirty="0">
                <a:latin typeface="Californian FB" panose="0207040306080B030204" pitchFamily="18" charset="0"/>
              </a:rPr>
              <a:t>limit </a:t>
            </a:r>
          </a:p>
          <a:p>
            <a:r>
              <a:rPr lang="en-US" sz="1400" dirty="0">
                <a:latin typeface="Californian FB" panose="0207040306080B030204" pitchFamily="18" charset="0"/>
              </a:rPr>
              <a:t>  2;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007950" y="2324014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61227" y="3632000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ECDF2-27A1-DB58-7B5E-C59ACA5B9FE2}"/>
              </a:ext>
            </a:extLst>
          </p:cNvPr>
          <p:cNvSpPr txBox="1"/>
          <p:nvPr/>
        </p:nvSpPr>
        <p:spPr>
          <a:xfrm>
            <a:off x="503549" y="799650"/>
            <a:ext cx="7713536" cy="245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owner of a winter market wants to know which vendors have generated the highest revenue overall. For each vendor, calculate the total revenue for all their items and return a list of the top 2 vendors by total revenue. Include the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vendor_name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total_revenue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your results.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AE1BD-E156-353C-5578-A101E65D7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04" y="4237938"/>
            <a:ext cx="3340272" cy="6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4059</TotalTime>
  <Words>262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Californian FB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430</cp:revision>
  <dcterms:created xsi:type="dcterms:W3CDTF">2023-03-02T14:00:34Z</dcterms:created>
  <dcterms:modified xsi:type="dcterms:W3CDTF">2024-12-21T16:48:35Z</dcterms:modified>
</cp:coreProperties>
</file>