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24-Dec-24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0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06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847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24-Dec-24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24-Dec-24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5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8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7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2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24-Dec-24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6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24-Dec-24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24-Dec-24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8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24-Dec-24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854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EB052-9C09-4809-EC04-4FE7B6B0F14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E25845-5AA8-F673-7B50-3AB4CE1D0437}"/>
              </a:ext>
            </a:extLst>
          </p:cNvPr>
          <p:cNvPicPr>
            <a:picLocks noChangeAspect="1"/>
          </p:cNvPicPr>
          <p:nvPr/>
        </p:nvPicPr>
        <p:blipFill>
          <a:blip r:embed="rId2"/>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659A98DC-AAFF-84D0-F629-9D528C292C19}"/>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ACEDB499-2ACB-39F2-B1D5-F3B3467778C1}"/>
              </a:ext>
            </a:extLst>
          </p:cNvPr>
          <p:cNvPicPr>
            <a:picLocks noChangeAspect="1"/>
          </p:cNvPicPr>
          <p:nvPr/>
        </p:nvPicPr>
        <p:blipFill>
          <a:blip r:embed="rId3"/>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502E4FD2-C196-869C-0923-20DF058A942A}"/>
              </a:ext>
            </a:extLst>
          </p:cNvPr>
          <p:cNvSpPr txBox="1"/>
          <p:nvPr/>
        </p:nvSpPr>
        <p:spPr>
          <a:xfrm>
            <a:off x="477563" y="501960"/>
            <a:ext cx="2771768" cy="646331"/>
          </a:xfrm>
          <a:prstGeom prst="rect">
            <a:avLst/>
          </a:prstGeom>
          <a:noFill/>
        </p:spPr>
        <p:txBody>
          <a:bodyPr wrap="square" rtlCol="0">
            <a:spAutoFit/>
          </a:bodyPr>
          <a:lstStyle/>
          <a:p>
            <a:r>
              <a:rPr lang="en-US" b="1" dirty="0">
                <a:solidFill>
                  <a:srgbClr val="FFFF00"/>
                </a:solidFill>
              </a:rPr>
              <a:t>Question No: 4</a:t>
            </a:r>
          </a:p>
          <a:p>
            <a:endParaRPr lang="en-US" b="1" dirty="0">
              <a:solidFill>
                <a:srgbClr val="FFFF00"/>
              </a:solidFill>
            </a:endParaRPr>
          </a:p>
        </p:txBody>
      </p:sp>
      <p:sp>
        <p:nvSpPr>
          <p:cNvPr id="13" name="TextBox 12">
            <a:extLst>
              <a:ext uri="{FF2B5EF4-FFF2-40B4-BE49-F238E27FC236}">
                <a16:creationId xmlns:a16="http://schemas.microsoft.com/office/drawing/2014/main" id="{1632CB58-2C5B-5B68-38FA-CBF7DB6A7888}"/>
              </a:ext>
            </a:extLst>
          </p:cNvPr>
          <p:cNvSpPr txBox="1"/>
          <p:nvPr/>
        </p:nvSpPr>
        <p:spPr>
          <a:xfrm>
            <a:off x="6432066" y="2547553"/>
            <a:ext cx="5007874"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b="0" i="0" dirty="0">
                <a:effectLst/>
                <a:latin typeface="Courier New" panose="02070309020205020404" pitchFamily="49" charset="0"/>
              </a:rPr>
              <a:t>sr.region,</a:t>
            </a:r>
            <a:br>
              <a:rPr lang="en-US" dirty="0"/>
            </a:br>
            <a:r>
              <a:rPr lang="en-US" b="0" i="0" dirty="0">
                <a:solidFill>
                  <a:srgbClr val="000000"/>
                </a:solidFill>
                <a:effectLst/>
                <a:latin typeface="Courier New" panose="02070309020205020404" pitchFamily="49" charset="0"/>
              </a:rPr>
              <a:t>   </a:t>
            </a:r>
            <a:r>
              <a:rPr lang="en-US" i="1" dirty="0">
                <a:solidFill>
                  <a:srgbClr val="000000"/>
                </a:solidFill>
                <a:latin typeface="Courier New" panose="02070309020205020404" pitchFamily="49" charset="0"/>
              </a:rPr>
              <a:t>r</a:t>
            </a:r>
            <a:r>
              <a:rPr lang="en-US" b="0" i="1" dirty="0">
                <a:effectLst/>
                <a:latin typeface="Courier New" panose="02070309020205020404" pitchFamily="49" charset="0"/>
              </a:rPr>
              <a:t>ound</a:t>
            </a:r>
            <a:r>
              <a:rPr lang="en-US" b="0" i="0" dirty="0">
                <a:effectLst/>
                <a:latin typeface="Courier New" panose="02070309020205020404" pitchFamily="49" charset="0"/>
              </a:rPr>
              <a:t>(</a:t>
            </a:r>
            <a:r>
              <a:rPr lang="en-US" i="1" dirty="0">
                <a:latin typeface="Courier New" panose="02070309020205020404" pitchFamily="49" charset="0"/>
              </a:rPr>
              <a:t>a</a:t>
            </a:r>
            <a:r>
              <a:rPr lang="en-US" b="0" i="1" dirty="0">
                <a:effectLst/>
                <a:latin typeface="Courier New" panose="02070309020205020404" pitchFamily="49" charset="0"/>
              </a:rPr>
              <a:t>vg</a:t>
            </a:r>
            <a:r>
              <a:rPr lang="en-US" b="0" i="0" dirty="0">
                <a:effectLst/>
                <a:latin typeface="Courier New" panose="02070309020205020404" pitchFamily="49" charset="0"/>
              </a:rPr>
              <a:t>(sf.snowfall_inches),</a:t>
            </a:r>
            <a:r>
              <a:rPr lang="en-US" b="0" i="0" dirty="0">
                <a:solidFill>
                  <a:srgbClr val="000000"/>
                </a:solidFill>
                <a:effectLst/>
                <a:latin typeface="Courier New" panose="02070309020205020404" pitchFamily="49" charset="0"/>
              </a:rPr>
              <a:t> 2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average_snowfall</a:t>
            </a:r>
            <a:endParaRPr lang="en-US" b="0" i="0" dirty="0">
              <a:effectLst/>
              <a:latin typeface="Courier New" panose="02070309020205020404" pitchFamily="49" charset="0"/>
            </a:endParaRPr>
          </a:p>
          <a:p>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p>
          <a:p>
            <a:r>
              <a:rPr lang="en-US" b="0" i="0" dirty="0">
                <a:effectLst/>
                <a:latin typeface="Courier New" panose="02070309020205020404" pitchFamily="49" charset="0"/>
              </a:rPr>
              <a:t>  school_of_it_2025.ski_resorts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sr</a:t>
            </a:r>
            <a:br>
              <a:rPr lang="en-US" dirty="0"/>
            </a:br>
            <a:r>
              <a:rPr lang="en-US" dirty="0"/>
              <a:t>  </a:t>
            </a:r>
            <a:r>
              <a:rPr lang="en-US" b="0" i="0" dirty="0">
                <a:effectLst/>
                <a:latin typeface="Courier New" panose="02070309020205020404" pitchFamily="49" charset="0"/>
              </a:rPr>
              <a:t>INNER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JOIN</a:t>
            </a:r>
            <a:r>
              <a:rPr lang="en-US" b="0" i="0" dirty="0">
                <a:solidFill>
                  <a:srgbClr val="000000"/>
                </a:solidFill>
                <a:effectLst/>
                <a:latin typeface="Courier New" panose="02070309020205020404" pitchFamily="49" charset="0"/>
              </a:rPr>
              <a:t> </a:t>
            </a:r>
          </a:p>
          <a:p>
            <a:r>
              <a:rPr lang="en-US" b="0" i="0" dirty="0">
                <a:effectLst/>
                <a:latin typeface="Courier New" panose="02070309020205020404" pitchFamily="49" charset="0"/>
              </a:rPr>
              <a:t>  school_of_it_2025.snowfall</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sf</a:t>
            </a:r>
            <a:endParaRPr lang="en-US" b="0" i="0" dirty="0">
              <a:solidFill>
                <a:srgbClr val="000000"/>
              </a:solidFill>
              <a:effectLst/>
              <a:latin typeface="Courier New" panose="02070309020205020404" pitchFamily="49" charset="0"/>
            </a:endParaRPr>
          </a:p>
          <a:p>
            <a:r>
              <a:rPr lang="en-US" b="0" i="0" dirty="0">
                <a:effectLst/>
                <a:latin typeface="Courier New" panose="02070309020205020404" pitchFamily="49" charset="0"/>
              </a:rPr>
              <a:t>  ON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sf.resort_id</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sr.resort_id</a:t>
            </a:r>
            <a:br>
              <a:rPr lang="en-US" dirty="0"/>
            </a:br>
            <a:r>
              <a:rPr lang="en-US" b="0" i="0" dirty="0">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sr.region</a:t>
            </a:r>
            <a:br>
              <a:rPr lang="en-US" dirty="0"/>
            </a:br>
            <a:r>
              <a:rPr lang="en-US" dirty="0"/>
              <a:t>    </a:t>
            </a:r>
            <a:r>
              <a:rPr lang="en-US" b="0" i="0" dirty="0">
                <a:effectLst/>
                <a:latin typeface="Courier New" panose="02070309020205020404" pitchFamily="49" charset="0"/>
              </a:rPr>
              <a:t>ORDER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2 </a:t>
            </a:r>
            <a:r>
              <a:rPr lang="en-US" b="0" i="0" dirty="0">
                <a:effectLst/>
                <a:latin typeface="Courier New" panose="02070309020205020404" pitchFamily="49" charset="0"/>
              </a:rPr>
              <a:t>DESC</a:t>
            </a:r>
            <a:r>
              <a:rPr lang="en-US" b="0" i="0" dirty="0">
                <a:solidFill>
                  <a:srgbClr val="000000"/>
                </a:solidFill>
                <a:effectLst/>
                <a:latin typeface="Courier New" panose="02070309020205020404" pitchFamily="49" charset="0"/>
              </a:rPr>
              <a:t> </a:t>
            </a:r>
            <a:endParaRPr lang="en-US" dirty="0"/>
          </a:p>
        </p:txBody>
      </p:sp>
      <p:sp>
        <p:nvSpPr>
          <p:cNvPr id="16" name="TextBox 15">
            <a:extLst>
              <a:ext uri="{FF2B5EF4-FFF2-40B4-BE49-F238E27FC236}">
                <a16:creationId xmlns:a16="http://schemas.microsoft.com/office/drawing/2014/main" id="{9B01293E-B214-0882-6951-77E4784A7A76}"/>
              </a:ext>
            </a:extLst>
          </p:cNvPr>
          <p:cNvSpPr txBox="1"/>
          <p:nvPr/>
        </p:nvSpPr>
        <p:spPr>
          <a:xfrm>
            <a:off x="8667281" y="2085141"/>
            <a:ext cx="2334930" cy="369332"/>
          </a:xfrm>
          <a:prstGeom prst="rect">
            <a:avLst/>
          </a:prstGeom>
          <a:noFill/>
        </p:spPr>
        <p:txBody>
          <a:bodyPr wrap="square">
            <a:spAutoFit/>
          </a:bodyPr>
          <a:lstStyle/>
          <a:p>
            <a:r>
              <a:rPr lang="en-US" b="1" dirty="0">
                <a:solidFill>
                  <a:srgbClr val="FFFF00"/>
                </a:solidFill>
              </a:rPr>
              <a:t>SQL Query</a:t>
            </a:r>
          </a:p>
        </p:txBody>
      </p:sp>
      <p:sp>
        <p:nvSpPr>
          <p:cNvPr id="17" name="TextBox 16">
            <a:extLst>
              <a:ext uri="{FF2B5EF4-FFF2-40B4-BE49-F238E27FC236}">
                <a16:creationId xmlns:a16="http://schemas.microsoft.com/office/drawing/2014/main" id="{95A0F2BE-74AD-9C1C-7C10-B2B818BD8C89}"/>
              </a:ext>
            </a:extLst>
          </p:cNvPr>
          <p:cNvSpPr txBox="1"/>
          <p:nvPr/>
        </p:nvSpPr>
        <p:spPr>
          <a:xfrm>
            <a:off x="3344897" y="4903047"/>
            <a:ext cx="6140918" cy="369332"/>
          </a:xfrm>
          <a:prstGeom prst="rect">
            <a:avLst/>
          </a:prstGeom>
          <a:noFill/>
        </p:spPr>
        <p:txBody>
          <a:bodyPr wrap="square">
            <a:spAutoFit/>
          </a:bodyPr>
          <a:lstStyle/>
          <a:p>
            <a:r>
              <a:rPr lang="en-US" b="1" dirty="0">
                <a:solidFill>
                  <a:srgbClr val="FFFF00"/>
                </a:solidFill>
              </a:rPr>
              <a:t>Answer</a:t>
            </a:r>
          </a:p>
        </p:txBody>
      </p:sp>
      <p:sp>
        <p:nvSpPr>
          <p:cNvPr id="3" name="TextBox 2">
            <a:extLst>
              <a:ext uri="{FF2B5EF4-FFF2-40B4-BE49-F238E27FC236}">
                <a16:creationId xmlns:a16="http://schemas.microsoft.com/office/drawing/2014/main" id="{CC2EC7ED-0E60-3F30-3903-B29DFFCD8EBF}"/>
              </a:ext>
            </a:extLst>
          </p:cNvPr>
          <p:cNvSpPr txBox="1"/>
          <p:nvPr/>
        </p:nvSpPr>
        <p:spPr>
          <a:xfrm>
            <a:off x="477563" y="800337"/>
            <a:ext cx="7713536" cy="2056332"/>
          </a:xfrm>
          <a:prstGeom prst="rect">
            <a:avLst/>
          </a:prstGeom>
          <a:noFill/>
        </p:spPr>
        <p:txBody>
          <a:bodyPr wrap="square" rtlCol="0">
            <a:spAutoFit/>
          </a:bodyPr>
          <a:lstStyle/>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Today's Question:</a:t>
            </a:r>
          </a:p>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You’re planning your next ski vacation and want to find the best regions with heavy snowfall. Given the tables resorts and snowfall, find the average snowfall for each region and sort the regions in descending order of average snowfall. Return the columns region and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average_snowfall</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b="1" dirty="0">
              <a:solidFill>
                <a:srgbClr val="FFFF00"/>
              </a:solidFill>
            </a:endParaRPr>
          </a:p>
        </p:txBody>
      </p:sp>
      <p:sp>
        <p:nvSpPr>
          <p:cNvPr id="10" name="TextBox 9">
            <a:extLst>
              <a:ext uri="{FF2B5EF4-FFF2-40B4-BE49-F238E27FC236}">
                <a16:creationId xmlns:a16="http://schemas.microsoft.com/office/drawing/2014/main" id="{3F183B98-49FE-D97E-D0C4-755E2A8F2060}"/>
              </a:ext>
            </a:extLst>
          </p:cNvPr>
          <p:cNvSpPr txBox="1"/>
          <p:nvPr/>
        </p:nvSpPr>
        <p:spPr>
          <a:xfrm>
            <a:off x="477563" y="2626583"/>
            <a:ext cx="5076214" cy="646331"/>
          </a:xfrm>
          <a:prstGeom prst="rect">
            <a:avLst/>
          </a:prstGeom>
          <a:noFill/>
        </p:spPr>
        <p:txBody>
          <a:bodyPr wrap="square">
            <a:spAutoFit/>
          </a:bodyPr>
          <a:lstStyle/>
          <a:p>
            <a:r>
              <a:rPr lang="en-US" b="1" dirty="0">
                <a:solidFill>
                  <a:srgbClr val="FFFF00"/>
                </a:solidFill>
              </a:rPr>
              <a:t>Source table :  </a:t>
            </a:r>
            <a:r>
              <a:rPr lang="en-US"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school_of_it_2025.ski_resorts</a:t>
            </a:r>
          </a:p>
          <a:p>
            <a:endParaRPr lang="en-US" b="1" dirty="0">
              <a:solidFill>
                <a:srgbClr val="FFFF00"/>
              </a:solidFill>
            </a:endParaRPr>
          </a:p>
        </p:txBody>
      </p:sp>
      <p:pic>
        <p:nvPicPr>
          <p:cNvPr id="12" name="Picture 11">
            <a:extLst>
              <a:ext uri="{FF2B5EF4-FFF2-40B4-BE49-F238E27FC236}">
                <a16:creationId xmlns:a16="http://schemas.microsoft.com/office/drawing/2014/main" id="{D9A4AE52-2ACB-70B1-6C14-9A8FEFBBE1E1}"/>
              </a:ext>
            </a:extLst>
          </p:cNvPr>
          <p:cNvPicPr>
            <a:picLocks noChangeAspect="1"/>
          </p:cNvPicPr>
          <p:nvPr/>
        </p:nvPicPr>
        <p:blipFill>
          <a:blip r:embed="rId4"/>
          <a:stretch>
            <a:fillRect/>
          </a:stretch>
        </p:blipFill>
        <p:spPr>
          <a:xfrm>
            <a:off x="556918" y="3067535"/>
            <a:ext cx="3111660" cy="1035103"/>
          </a:xfrm>
          <a:prstGeom prst="rect">
            <a:avLst/>
          </a:prstGeom>
        </p:spPr>
      </p:pic>
      <p:sp>
        <p:nvSpPr>
          <p:cNvPr id="14" name="TextBox 13">
            <a:extLst>
              <a:ext uri="{FF2B5EF4-FFF2-40B4-BE49-F238E27FC236}">
                <a16:creationId xmlns:a16="http://schemas.microsoft.com/office/drawing/2014/main" id="{49A061F7-9332-4D77-4E03-44472BE461F8}"/>
              </a:ext>
            </a:extLst>
          </p:cNvPr>
          <p:cNvSpPr txBox="1"/>
          <p:nvPr/>
        </p:nvSpPr>
        <p:spPr>
          <a:xfrm>
            <a:off x="477563" y="4271157"/>
            <a:ext cx="6893700" cy="646331"/>
          </a:xfrm>
          <a:prstGeom prst="rect">
            <a:avLst/>
          </a:prstGeom>
          <a:noFill/>
        </p:spPr>
        <p:txBody>
          <a:bodyPr wrap="square">
            <a:spAutoFit/>
          </a:bodyPr>
          <a:lstStyle/>
          <a:p>
            <a:r>
              <a:rPr lang="en-US" b="1" dirty="0">
                <a:solidFill>
                  <a:srgbClr val="FFFF00"/>
                </a:solidFill>
              </a:rPr>
              <a:t>Source table :  </a:t>
            </a:r>
            <a:r>
              <a:rPr lang="en-US"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school_of_it_2025.snowfall</a:t>
            </a:r>
          </a:p>
          <a:p>
            <a:endParaRPr lang="en-US" b="1" dirty="0">
              <a:solidFill>
                <a:srgbClr val="FFFF00"/>
              </a:solidFill>
            </a:endParaRPr>
          </a:p>
        </p:txBody>
      </p:sp>
      <p:pic>
        <p:nvPicPr>
          <p:cNvPr id="18" name="Picture 17">
            <a:extLst>
              <a:ext uri="{FF2B5EF4-FFF2-40B4-BE49-F238E27FC236}">
                <a16:creationId xmlns:a16="http://schemas.microsoft.com/office/drawing/2014/main" id="{DD8A4ADF-A01E-10D4-CBAB-F1B6152E2AA3}"/>
              </a:ext>
            </a:extLst>
          </p:cNvPr>
          <p:cNvPicPr>
            <a:picLocks noChangeAspect="1"/>
          </p:cNvPicPr>
          <p:nvPr/>
        </p:nvPicPr>
        <p:blipFill>
          <a:blip r:embed="rId5"/>
          <a:stretch>
            <a:fillRect/>
          </a:stretch>
        </p:blipFill>
        <p:spPr>
          <a:xfrm>
            <a:off x="556918" y="4751206"/>
            <a:ext cx="2343270" cy="1016052"/>
          </a:xfrm>
          <a:prstGeom prst="rect">
            <a:avLst/>
          </a:prstGeom>
        </p:spPr>
      </p:pic>
      <p:pic>
        <p:nvPicPr>
          <p:cNvPr id="22" name="Picture 21">
            <a:extLst>
              <a:ext uri="{FF2B5EF4-FFF2-40B4-BE49-F238E27FC236}">
                <a16:creationId xmlns:a16="http://schemas.microsoft.com/office/drawing/2014/main" id="{67D2273D-39FE-EE22-CA98-3F904B8CEEA2}"/>
              </a:ext>
            </a:extLst>
          </p:cNvPr>
          <p:cNvPicPr>
            <a:picLocks noChangeAspect="1"/>
          </p:cNvPicPr>
          <p:nvPr/>
        </p:nvPicPr>
        <p:blipFill>
          <a:blip r:embed="rId6"/>
          <a:stretch>
            <a:fillRect/>
          </a:stretch>
        </p:blipFill>
        <p:spPr>
          <a:xfrm>
            <a:off x="3391671" y="5272379"/>
            <a:ext cx="2521080" cy="876345"/>
          </a:xfrm>
          <a:prstGeom prst="rect">
            <a:avLst/>
          </a:prstGeom>
        </p:spPr>
      </p:pic>
    </p:spTree>
    <p:extLst>
      <p:ext uri="{BB962C8B-B14F-4D97-AF65-F5344CB8AC3E}">
        <p14:creationId xmlns:p14="http://schemas.microsoft.com/office/powerpoint/2010/main" val="133668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3984</TotalTime>
  <Words>172</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Wingdings 3</vt:lpstr>
      <vt:lpstr>Ion Boardroom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 V</cp:lastModifiedBy>
  <cp:revision>418</cp:revision>
  <dcterms:created xsi:type="dcterms:W3CDTF">2023-03-02T14:00:34Z</dcterms:created>
  <dcterms:modified xsi:type="dcterms:W3CDTF">2024-12-24T02:30:13Z</dcterms:modified>
</cp:coreProperties>
</file>