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57"/>
  </p:notesMasterIdLst>
  <p:sldIdLst>
    <p:sldId id="256" r:id="rId2"/>
    <p:sldId id="257" r:id="rId3"/>
    <p:sldId id="309" r:id="rId4"/>
    <p:sldId id="258" r:id="rId5"/>
    <p:sldId id="310" r:id="rId6"/>
    <p:sldId id="259" r:id="rId7"/>
    <p:sldId id="260" r:id="rId8"/>
    <p:sldId id="315" r:id="rId9"/>
    <p:sldId id="261" r:id="rId10"/>
    <p:sldId id="263" r:id="rId11"/>
    <p:sldId id="267" r:id="rId12"/>
    <p:sldId id="269" r:id="rId13"/>
    <p:sldId id="268" r:id="rId14"/>
    <p:sldId id="270" r:id="rId15"/>
    <p:sldId id="272" r:id="rId16"/>
    <p:sldId id="274" r:id="rId17"/>
    <p:sldId id="331" r:id="rId18"/>
    <p:sldId id="271" r:id="rId19"/>
    <p:sldId id="273" r:id="rId20"/>
    <p:sldId id="325" r:id="rId21"/>
    <p:sldId id="326" r:id="rId22"/>
    <p:sldId id="275" r:id="rId23"/>
    <p:sldId id="280" r:id="rId24"/>
    <p:sldId id="316" r:id="rId25"/>
    <p:sldId id="262" r:id="rId26"/>
    <p:sldId id="317" r:id="rId27"/>
    <p:sldId id="318" r:id="rId28"/>
    <p:sldId id="319" r:id="rId29"/>
    <p:sldId id="320" r:id="rId30"/>
    <p:sldId id="321" r:id="rId31"/>
    <p:sldId id="322" r:id="rId32"/>
    <p:sldId id="264" r:id="rId33"/>
    <p:sldId id="283" r:id="rId34"/>
    <p:sldId id="284" r:id="rId35"/>
    <p:sldId id="328" r:id="rId36"/>
    <p:sldId id="289" r:id="rId37"/>
    <p:sldId id="286" r:id="rId38"/>
    <p:sldId id="287" r:id="rId39"/>
    <p:sldId id="330" r:id="rId40"/>
    <p:sldId id="288" r:id="rId41"/>
    <p:sldId id="291" r:id="rId42"/>
    <p:sldId id="292" r:id="rId43"/>
    <p:sldId id="290" r:id="rId44"/>
    <p:sldId id="293" r:id="rId45"/>
    <p:sldId id="324" r:id="rId46"/>
    <p:sldId id="296" r:id="rId47"/>
    <p:sldId id="297" r:id="rId48"/>
    <p:sldId id="298" r:id="rId49"/>
    <p:sldId id="299" r:id="rId50"/>
    <p:sldId id="301" r:id="rId51"/>
    <p:sldId id="302" r:id="rId52"/>
    <p:sldId id="303" r:id="rId53"/>
    <p:sldId id="300" r:id="rId54"/>
    <p:sldId id="304" r:id="rId55"/>
    <p:sldId id="314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77" autoAdjust="0"/>
  </p:normalViewPr>
  <p:slideViewPr>
    <p:cSldViewPr snapToGrid="0">
      <p:cViewPr varScale="1">
        <p:scale>
          <a:sx n="56" d="100"/>
          <a:sy n="5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4420D-16BA-4EDC-9A71-800590EAD5A3}" type="datetimeFigureOut">
              <a:rPr lang="en-GB" smtClean="0"/>
              <a:t>15/11/2015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73B9A-66FB-4A63-BCD5-E140B9429F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11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05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Problem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r>
              <a:rPr lang="nl-NL" dirty="0" smtClean="0"/>
              <a:t>: </a:t>
            </a:r>
            <a:r>
              <a:rPr lang="en-US" dirty="0" smtClean="0"/>
              <a:t>size of the input / value of a command-line argument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699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http://bigocheatsheet.com/ </a:t>
            </a:r>
          </a:p>
          <a:p>
            <a:r>
              <a:rPr lang="en-GB" dirty="0" smtClean="0"/>
              <a:t>http://stackoverflow.com/questions/487258/plain-english-explanation-of-big-o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8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6D5F-E074-46D4-9D12-EC6FA35BF351}" type="datetime1">
              <a:rPr lang="en-GB" smtClean="0"/>
              <a:t>15/11/2015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C3FA-0131-431B-A414-405AEA1D2A71}" type="datetime1">
              <a:rPr lang="en-GB" smtClean="0"/>
              <a:t>15/11/2015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09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1D9B-F685-4349-A8A2-2CE7B878EB5A}" type="datetime1">
              <a:rPr lang="en-GB" smtClean="0"/>
              <a:t>15/11/2015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843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A31A-2117-43EC-98BD-D093B4BEBF7D}" type="datetime1">
              <a:rPr lang="en-GB" smtClean="0"/>
              <a:t>15/11/2015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732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6212-41E4-4C8C-BA02-AE66F4F32210}" type="datetime1">
              <a:rPr lang="en-GB" smtClean="0"/>
              <a:t>15/11/2015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867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352D-B0C8-4AC5-B195-10F5559BB262}" type="datetime1">
              <a:rPr lang="en-GB" smtClean="0"/>
              <a:t>15/11/2015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086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99E2-E77F-4890-BE0A-B738A12350D6}" type="datetime1">
              <a:rPr lang="en-GB" smtClean="0"/>
              <a:t>15/11/2015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89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088B-EE31-4F65-88C6-15B4DF01B231}" type="datetime1">
              <a:rPr lang="en-GB" smtClean="0"/>
              <a:t>15/11/2015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0045-9CB0-4227-8117-FFD6333F886B}" type="datetime1">
              <a:rPr lang="en-GB" smtClean="0"/>
              <a:t>15/11/2015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4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92DE-63B8-42F8-A53F-ECC5223B8745}" type="datetime1">
              <a:rPr lang="en-GB" smtClean="0"/>
              <a:t>15/11/2015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4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0C1C-B33B-43A1-AE82-8E9E7DB20D73}" type="datetime1">
              <a:rPr lang="en-GB" smtClean="0"/>
              <a:t>15/11/2015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25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2235-6AA8-47F5-9D01-0948564962B0}" type="datetime1">
              <a:rPr lang="en-GB" smtClean="0"/>
              <a:t>15/11/2015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06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2BCC-7656-4FB8-8817-2D2523193143}" type="datetime1">
              <a:rPr lang="en-GB" smtClean="0"/>
              <a:t>15/11/2015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3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E5CC-C158-4334-AC93-866E1D089CE6}" type="datetime1">
              <a:rPr lang="en-GB" smtClean="0"/>
              <a:t>15/11/2015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7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CE10-4221-45AA-9C81-C847F07AE64E}" type="datetime1">
              <a:rPr lang="en-GB" smtClean="0"/>
              <a:t>15/11/2015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68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2FBE-B2C0-4C85-902B-8B67FAA3BF59}" type="datetime1">
              <a:rPr lang="en-GB" smtClean="0"/>
              <a:t>15/11/2015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31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7A32C-9E02-42E1-B012-E07621DB64D9}" type="datetime1">
              <a:rPr lang="en-GB" smtClean="0"/>
              <a:t>15/11/2015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34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iacf@hr.nl" TargetMode="External"/><Relationship Id="rId2" Type="http://schemas.openxmlformats.org/officeDocument/2006/relationships/hyperlink" Target="mailto:costg@hr.n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aggg@hr.n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algs4.cs.princeton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972" y="2404534"/>
            <a:ext cx="9453965" cy="1646302"/>
          </a:xfrm>
        </p:spPr>
        <p:txBody>
          <a:bodyPr/>
          <a:lstStyle/>
          <a:p>
            <a:r>
              <a:rPr lang="en-GB" dirty="0" smtClean="0"/>
              <a:t>INFDEV026A – </a:t>
            </a:r>
            <a:r>
              <a:rPr lang="en-GB" dirty="0" err="1" smtClean="0"/>
              <a:t>Algoritmiek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Week 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G. Costantini, F. Di Giacomo, G. Maggiore</a:t>
            </a:r>
          </a:p>
          <a:p>
            <a:r>
              <a:rPr lang="en-GB" sz="2000" dirty="0" smtClean="0">
                <a:hlinkClick r:id="rId2"/>
              </a:rPr>
              <a:t>costg@hr.nl</a:t>
            </a:r>
            <a:r>
              <a:rPr lang="en-GB" sz="2000" dirty="0" smtClean="0"/>
              <a:t>, </a:t>
            </a:r>
            <a:r>
              <a:rPr lang="en-GB" sz="2000" dirty="0" smtClean="0">
                <a:hlinkClick r:id="rId3"/>
              </a:rPr>
              <a:t>giacf@hr.nl</a:t>
            </a:r>
            <a:r>
              <a:rPr lang="en-GB" sz="2000" dirty="0" smtClean="0"/>
              <a:t>, </a:t>
            </a:r>
            <a:r>
              <a:rPr lang="en-GB" sz="2000" dirty="0" smtClean="0">
                <a:hlinkClick r:id="rId4"/>
              </a:rPr>
              <a:t>maggg@hr.nl</a:t>
            </a:r>
            <a:r>
              <a:rPr lang="en-GB" sz="2000" dirty="0" smtClean="0"/>
              <a:t> </a:t>
            </a:r>
            <a:r>
              <a:rPr lang="en-GB" sz="2000" smtClean="0"/>
              <a:t>– Office H4.204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0905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Definition?</a:t>
                </a:r>
              </a:p>
              <a:p>
                <a:pPr lvl="1"/>
                <a:r>
                  <a:rPr lang="en-GB" dirty="0" smtClean="0"/>
                  <a:t>Ordered list of values </a:t>
                </a:r>
              </a:p>
              <a:p>
                <a:pPr lvl="1"/>
                <a:r>
                  <a:rPr lang="en-GB" dirty="0" smtClean="0"/>
                  <a:t>Object that consists of a sequence of elements numbered 0, 1, 2, …</a:t>
                </a:r>
              </a:p>
              <a:p>
                <a:pPr lvl="1"/>
                <a:endParaRPr lang="en-GB" dirty="0"/>
              </a:p>
              <a:p>
                <a:r>
                  <a:rPr lang="en-GB" dirty="0" smtClean="0"/>
                  <a:t>Each value has a numeric index</a:t>
                </a:r>
              </a:p>
              <a:p>
                <a:pPr lvl="1"/>
                <a:r>
                  <a:rPr lang="en-GB" dirty="0" smtClean="0"/>
                  <a:t>Index number</a:t>
                </a:r>
              </a:p>
              <a:p>
                <a:pPr lvl="1"/>
                <a:r>
                  <a:rPr lang="en-GB" dirty="0" smtClean="0"/>
                  <a:t>Array of size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 smtClean="0"/>
                  <a:t> indices from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 smtClean="0"/>
                  <a:t>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14615" y="5099976"/>
            <a:ext cx="513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 b="0">
                <a:solidFill>
                  <a:schemeClr val="tx1"/>
                </a:solidFill>
                <a:latin typeface="Times New Roman" panose="02020603050405020304" pitchFamily="18" charset="0"/>
              </a:rPr>
              <a:t>0     1     2     3     4     5     6     7     8     9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893965" y="5557176"/>
            <a:ext cx="5380037" cy="714375"/>
            <a:chOff x="1829" y="2112"/>
            <a:chExt cx="3389" cy="450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829" y="2112"/>
              <a:ext cx="3389" cy="450"/>
              <a:chOff x="1533" y="3128"/>
              <a:chExt cx="3389" cy="450"/>
            </a:xfrm>
          </p:grpSpPr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533" y="3132"/>
                <a:ext cx="3389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1888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4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3225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389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4571" y="3128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</p:grp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860" y="2200"/>
              <a:ext cx="33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en-US" sz="24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79   87   94   82   67   98   87   81   74   91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696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– Indexing notation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382272" cy="3880773"/>
          </a:xfrm>
        </p:spPr>
        <p:txBody>
          <a:bodyPr/>
          <a:lstStyle/>
          <a:p>
            <a:r>
              <a:rPr lang="en-GB" dirty="0" smtClean="0"/>
              <a:t>Access to elements through their index</a:t>
            </a:r>
          </a:p>
          <a:p>
            <a:pPr lvl="1"/>
            <a:r>
              <a:rPr lang="en-GB" dirty="0" smtClean="0"/>
              <a:t>Usually done with the </a:t>
            </a:r>
            <a:r>
              <a:rPr lang="en-GB" i="1" dirty="0" smtClean="0"/>
              <a:t>subscript operator </a:t>
            </a:r>
            <a:r>
              <a:rPr lang="en-GB" b="1" dirty="0" smtClean="0"/>
              <a:t>[]</a:t>
            </a:r>
          </a:p>
          <a:p>
            <a:pPr lvl="1"/>
            <a:r>
              <a:rPr lang="en-GB" dirty="0"/>
              <a:t>Very </a:t>
            </a:r>
            <a:r>
              <a:rPr lang="en-GB" dirty="0" smtClean="0"/>
              <a:t>efficient because of cache alignment and</a:t>
            </a:r>
            <a:br>
              <a:rPr lang="en-GB" dirty="0" smtClean="0"/>
            </a:br>
            <a:r>
              <a:rPr lang="en-GB" dirty="0" smtClean="0"/>
              <a:t>tightness of representation (no additional data besides content)</a:t>
            </a:r>
          </a:p>
          <a:p>
            <a:pPr lvl="2"/>
            <a:r>
              <a:rPr lang="en-GB" dirty="0" smtClean="0"/>
              <a:t>NOT TRUE IN JAVA because of ref’s everywhere</a:t>
            </a:r>
          </a:p>
          <a:p>
            <a:pPr lvl="2"/>
            <a:endParaRPr lang="en-GB" b="1" dirty="0" smtClean="0"/>
          </a:p>
          <a:p>
            <a:pPr lvl="1"/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pic>
        <p:nvPicPr>
          <p:cNvPr id="1026" name="Picture 2" descr="http://2.bp.blogspot.com/-FQAQTLxRYaE/UFJd3dXglAI/AAAAAAAAAvo/mO2QtNSWTMs/s1600/Curso+Java+Progressivo+-+Arra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436" y="1930400"/>
            <a:ext cx="4435522" cy="420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95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Multidimensional </a:t>
            </a:r>
            <a:r>
              <a:rPr lang="en-GB" dirty="0" smtClean="0"/>
              <a:t>arrays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5" y="2160589"/>
                <a:ext cx="3403346" cy="388077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Dimension:</a:t>
                </a:r>
                <a:r>
                  <a:rPr lang="en-US" dirty="0" smtClean="0"/>
                  <a:t> do you know what it is</a:t>
                </a:r>
                <a:r>
                  <a:rPr lang="en-US" b="1" dirty="0" smtClean="0"/>
                  <a:t>?</a:t>
                </a:r>
              </a:p>
              <a:p>
                <a:pPr lvl="1"/>
                <a:r>
                  <a:rPr lang="en-US" dirty="0" smtClean="0"/>
                  <a:t>number </a:t>
                </a:r>
                <a:r>
                  <a:rPr lang="en-US" dirty="0"/>
                  <a:t>of indices needed to specify an </a:t>
                </a:r>
                <a:r>
                  <a:rPr lang="en-US" dirty="0" smtClean="0"/>
                  <a:t>element</a:t>
                </a:r>
              </a:p>
              <a:p>
                <a:r>
                  <a:rPr lang="en-US" dirty="0" smtClean="0"/>
                  <a:t>Many languages (i.e., Java) support only one-dimensional arrays</a:t>
                </a:r>
                <a:endParaRPr lang="en-US" dirty="0"/>
              </a:p>
              <a:p>
                <a:r>
                  <a:rPr lang="en-US" dirty="0" smtClean="0"/>
                  <a:t>Two-dimensional arrays</a:t>
                </a:r>
              </a:p>
              <a:p>
                <a:pPr lvl="1"/>
                <a:r>
                  <a:rPr lang="en-US" dirty="0" smtClean="0"/>
                  <a:t>Access through two indices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𝑖𝑛𝑡</m:t>
                    </m:r>
                    <m:d>
                      <m:dPr>
                        <m:begChr m:val="["/>
                        <m:endChr m:val="]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 ,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𝑖𝑛𝑡</m:t>
                    </m:r>
                    <m:d>
                      <m:dPr>
                        <m:begChr m:val="["/>
                        <m:endChr m:val="]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2160589"/>
                <a:ext cx="3403346" cy="3880773"/>
              </a:xfrm>
              <a:blipFill rotWithShape="0">
                <a:blip r:embed="rId2"/>
                <a:stretch>
                  <a:fillRect l="-358" t="-942" r="-143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pic>
        <p:nvPicPr>
          <p:cNvPr id="2050" name="Picture 2" descr="http://ycpcs.github.io/cs201-summer2014/notes/figures/array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06"/>
          <a:stretch/>
        </p:blipFill>
        <p:spPr bwMode="auto">
          <a:xfrm>
            <a:off x="4219360" y="1687266"/>
            <a:ext cx="5131656" cy="166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ycpcs.github.io/cs201-summer2014/notes/figures/array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5" t="36380" r="-636" b="-343"/>
          <a:stretch/>
        </p:blipFill>
        <p:spPr bwMode="auto">
          <a:xfrm>
            <a:off x="4234709" y="3494072"/>
            <a:ext cx="5208188" cy="305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8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– Terminology, properties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515784"/>
              </a:xfrm>
            </p:spPr>
            <p:txBody>
              <a:bodyPr/>
              <a:lstStyle/>
              <a:p>
                <a:r>
                  <a:rPr lang="en-GB" dirty="0" smtClean="0"/>
                  <a:t>Components / Elements?</a:t>
                </a:r>
              </a:p>
              <a:p>
                <a:pPr lvl="1"/>
                <a:r>
                  <a:rPr lang="en-GB" dirty="0" smtClean="0"/>
                  <a:t>Values which compose the sequence</a:t>
                </a:r>
              </a:p>
              <a:p>
                <a:r>
                  <a:rPr lang="en-GB" dirty="0" smtClean="0"/>
                  <a:t>Length (fixed)?</a:t>
                </a:r>
              </a:p>
              <a:p>
                <a:pPr lvl="1"/>
                <a:r>
                  <a:rPr lang="en-GB" dirty="0" smtClean="0"/>
                  <a:t>Number of components</a:t>
                </a:r>
              </a:p>
              <a:p>
                <a:r>
                  <a:rPr lang="en-GB" dirty="0" smtClean="0"/>
                  <a:t>Bounds checking?</a:t>
                </a:r>
              </a:p>
              <a:p>
                <a:pPr lvl="1"/>
                <a:r>
                  <a:rPr lang="en-GB" dirty="0" smtClean="0"/>
                  <a:t>Usually, accessing the array outside its bounds (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0,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 smtClean="0"/>
                  <a:t>) raises an exception</a:t>
                </a:r>
              </a:p>
              <a:p>
                <a:r>
                  <a:rPr lang="en-GB" dirty="0" smtClean="0"/>
                  <a:t>Origin?</a:t>
                </a:r>
              </a:p>
              <a:p>
                <a:pPr lvl="1"/>
                <a:r>
                  <a:rPr lang="en-GB" dirty="0" smtClean="0"/>
                  <a:t>Some languages provide one-based array types (i.e., the first index is 1 and not 0!)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515784"/>
              </a:xfrm>
              <a:blipFill rotWithShape="0">
                <a:blip r:embed="rId2"/>
                <a:stretch>
                  <a:fillRect l="-142" t="-81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439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– Sequential search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835156" cy="3880773"/>
          </a:xfrm>
        </p:spPr>
        <p:txBody>
          <a:bodyPr/>
          <a:lstStyle/>
          <a:p>
            <a:r>
              <a:rPr lang="en-GB" dirty="0" smtClean="0"/>
              <a:t>Also called </a:t>
            </a:r>
            <a:r>
              <a:rPr lang="en-GB" i="1" dirty="0" smtClean="0"/>
              <a:t>linear search </a:t>
            </a:r>
          </a:p>
          <a:p>
            <a:endParaRPr lang="en-GB" i="1" dirty="0" smtClean="0"/>
          </a:p>
          <a:p>
            <a:r>
              <a:rPr lang="en-GB" dirty="0" smtClean="0"/>
              <a:t>Simplest algorithm possible…</a:t>
            </a:r>
          </a:p>
          <a:p>
            <a:r>
              <a:rPr lang="en-GB" dirty="0" smtClean="0"/>
              <a:t>… but also least efficient!</a:t>
            </a:r>
          </a:p>
          <a:p>
            <a:pPr lvl="1"/>
            <a:r>
              <a:rPr lang="en-GB" dirty="0" smtClean="0"/>
              <a:t>Trade-off: simplicity or performance? 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Examine each element </a:t>
            </a:r>
            <a:r>
              <a:rPr lang="en-GB" b="1" dirty="0" smtClean="0"/>
              <a:t>sequentially</a:t>
            </a:r>
            <a:r>
              <a:rPr lang="en-GB" dirty="0" smtClean="0"/>
              <a:t>, from the first one to the end of the array</a:t>
            </a:r>
          </a:p>
          <a:p>
            <a:pPr lvl="1"/>
            <a:r>
              <a:rPr lang="en-GB" dirty="0" smtClean="0"/>
              <a:t>Similar to looking for a passenger in a moving train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81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– Sequential search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Pseudo-code </a:t>
            </a:r>
          </a:p>
          <a:p>
            <a:pPr lvl="1"/>
            <a:r>
              <a:rPr lang="en-GB" dirty="0" smtClean="0"/>
              <a:t>Look for the value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dirty="0" smtClean="0"/>
              <a:t> in the array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dirty="0" smtClean="0"/>
          </a:p>
          <a:p>
            <a:pPr lvl="1"/>
            <a:r>
              <a:rPr lang="en-GB" dirty="0" smtClean="0"/>
              <a:t>Return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dirty="0" smtClean="0"/>
              <a:t> if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dirty="0"/>
              <a:t> is </a:t>
            </a:r>
            <a:r>
              <a:rPr lang="en-GB" dirty="0" smtClean="0"/>
              <a:t>not found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 TO N-1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IF a[</a:t>
            </a:r>
            <a:r>
              <a:rPr lang="en-GB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v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23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- </a:t>
            </a:r>
            <a:r>
              <a:rPr lang="en-GB" dirty="0"/>
              <a:t>Sequential search</a:t>
            </a:r>
            <a:r>
              <a:rPr lang="en-GB" dirty="0" smtClean="0"/>
              <a:t>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87632"/>
                <a:ext cx="8343836" cy="2479652"/>
              </a:xfrm>
            </p:spPr>
            <p:txBody>
              <a:bodyPr>
                <a:normAutofit/>
              </a:bodyPr>
              <a:lstStyle/>
              <a:p>
                <a:r>
                  <a:rPr lang="en-GB" sz="1700" b="1" dirty="0" smtClean="0"/>
                  <a:t>Correctness</a:t>
                </a:r>
              </a:p>
              <a:p>
                <a:pPr lvl="1"/>
                <a:r>
                  <a:rPr lang="en-GB" sz="1500" dirty="0" smtClean="0"/>
                  <a:t>Why does it work FOR SURE? </a:t>
                </a:r>
              </a:p>
              <a:p>
                <a:pPr lvl="1"/>
                <a:r>
                  <a:rPr lang="en-GB" sz="1500" dirty="0" smtClean="0"/>
                  <a:t>Principle of </a:t>
                </a:r>
                <a:r>
                  <a:rPr lang="en-GB" sz="1500" i="1" dirty="0" smtClean="0"/>
                  <a:t>Mathematical Induction</a:t>
                </a:r>
              </a:p>
              <a:p>
                <a:pPr lvl="2"/>
                <a:r>
                  <a:rPr lang="en-GB" sz="1300" dirty="0" smtClean="0"/>
                  <a:t>To prove that the loop invariant is true at </a:t>
                </a:r>
                <a:r>
                  <a:rPr lang="en-GB" sz="1300" i="1" dirty="0" smtClean="0"/>
                  <a:t>every </a:t>
                </a:r>
                <a:r>
                  <a:rPr lang="en-GB" sz="1300" dirty="0" smtClean="0"/>
                  <a:t>iteration </a:t>
                </a:r>
              </a:p>
              <a:p>
                <a:pPr lvl="2"/>
                <a:r>
                  <a:rPr lang="en-GB" sz="1300" dirty="0" smtClean="0"/>
                  <a:t>True at iteration 0; If true at iteration </a:t>
                </a:r>
                <a14:m>
                  <m:oMath xmlns:m="http://schemas.openxmlformats.org/officeDocument/2006/math">
                    <m:r>
                      <a:rPr lang="en-GB" sz="13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300" dirty="0" smtClean="0"/>
                  <a:t> </a:t>
                </a:r>
                <a:r>
                  <a:rPr lang="en-GB" sz="1300" dirty="0" smtClean="0">
                    <a:sym typeface="Wingdings" panose="05000000000000000000" pitchFamily="2" charset="2"/>
                  </a:rPr>
                  <a:t> true also at iteration </a:t>
                </a:r>
                <a14:m>
                  <m:oMath xmlns:m="http://schemas.openxmlformats.org/officeDocument/2006/math">
                    <m:r>
                      <a:rPr lang="en-GB" sz="13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GB" sz="13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endParaRPr lang="en-GB" sz="1300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GB" sz="1300" dirty="0" smtClean="0">
                    <a:sym typeface="Wingdings" panose="05000000000000000000" pitchFamily="2" charset="2"/>
                  </a:rPr>
                  <a:t>Here the invariant is “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sz="1300" dirty="0" smtClean="0">
                    <a:sym typeface="Wingdings" panose="05000000000000000000" pitchFamily="2" charset="2"/>
                  </a:rPr>
                  <a:t> is not contained in 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[0.. . </m:t>
                    </m:r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−1]</m:t>
                    </m:r>
                  </m:oMath>
                </a14:m>
                <a:r>
                  <a:rPr lang="en-GB" sz="1300" dirty="0" smtClean="0">
                    <a:sym typeface="Wingdings" panose="05000000000000000000" pitchFamily="2" charset="2"/>
                  </a:rPr>
                  <a:t>”</a:t>
                </a:r>
                <a:endParaRPr lang="en-GB" sz="1300" dirty="0"/>
              </a:p>
              <a:p>
                <a:pPr lvl="1"/>
                <a:r>
                  <a:rPr lang="en-GB" sz="1500" dirty="0" smtClean="0"/>
                  <a:t>Not a big focus on correctness in this course</a:t>
                </a:r>
              </a:p>
              <a:p>
                <a:pPr lvl="1"/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87632"/>
                <a:ext cx="8343836" cy="2479652"/>
              </a:xfrm>
              <a:blipFill rotWithShape="0">
                <a:blip r:embed="rId2"/>
                <a:stretch>
                  <a:fillRect l="-73" t="-98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306205" y="1312468"/>
            <a:ext cx="3342761" cy="1323439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 TO N-1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IF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a[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42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- </a:t>
            </a:r>
            <a:r>
              <a:rPr lang="en-GB" dirty="0"/>
              <a:t>Sequential search</a:t>
            </a:r>
            <a:r>
              <a:rPr lang="en-GB" dirty="0" smtClean="0"/>
              <a:t>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87632"/>
                <a:ext cx="8596668" cy="443128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b="1" dirty="0" smtClean="0"/>
                  <a:t>Correctness</a:t>
                </a:r>
              </a:p>
              <a:p>
                <a:pPr lvl="1"/>
                <a:r>
                  <a:rPr lang="en-GB" dirty="0" smtClean="0"/>
                  <a:t>Why does it work FOR SURE? </a:t>
                </a:r>
              </a:p>
              <a:p>
                <a:pPr lvl="1"/>
                <a:r>
                  <a:rPr lang="en-GB" dirty="0" smtClean="0"/>
                  <a:t>Principle of </a:t>
                </a:r>
                <a:r>
                  <a:rPr lang="en-GB" i="1" dirty="0" smtClean="0"/>
                  <a:t>Mathematical Induction</a:t>
                </a:r>
              </a:p>
              <a:p>
                <a:pPr lvl="2"/>
                <a:r>
                  <a:rPr lang="en-GB" dirty="0" smtClean="0"/>
                  <a:t>To prove that the loop invariant is true at </a:t>
                </a:r>
                <a:r>
                  <a:rPr lang="en-GB" i="1" dirty="0" smtClean="0"/>
                  <a:t>every </a:t>
                </a:r>
                <a:r>
                  <a:rPr lang="en-GB" dirty="0" smtClean="0"/>
                  <a:t>iteration </a:t>
                </a:r>
              </a:p>
              <a:p>
                <a:pPr lvl="2"/>
                <a:r>
                  <a:rPr lang="en-GB" dirty="0" smtClean="0"/>
                  <a:t>True at iteration 0; If true at iteration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smtClean="0">
                    <a:sym typeface="Wingdings" panose="05000000000000000000" pitchFamily="2" charset="2"/>
                  </a:rPr>
                  <a:t> true also at iteration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GB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endParaRPr lang="en-GB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 smtClean="0">
                    <a:sym typeface="Wingdings" panose="05000000000000000000" pitchFamily="2" charset="2"/>
                  </a:rPr>
                  <a:t>Here the invariant is “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 is not contained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[0.. . 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−1]</m:t>
                    </m:r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”</a:t>
                </a:r>
                <a:endParaRPr lang="en-GB" dirty="0"/>
              </a:p>
              <a:p>
                <a:pPr lvl="1"/>
                <a:r>
                  <a:rPr lang="en-GB" dirty="0" smtClean="0"/>
                  <a:t>Not a big focus on correctness in this course</a:t>
                </a:r>
              </a:p>
              <a:p>
                <a:pPr lvl="1"/>
                <a:endParaRPr lang="en-GB" dirty="0" smtClean="0"/>
              </a:p>
              <a:p>
                <a:r>
                  <a:rPr lang="en-GB" b="1" dirty="0" smtClean="0"/>
                  <a:t>Performance</a:t>
                </a:r>
                <a:r>
                  <a:rPr lang="en-GB" dirty="0" smtClean="0"/>
                  <a:t> (only intuition now… details later)</a:t>
                </a:r>
              </a:p>
              <a:p>
                <a:pPr lvl="1"/>
                <a:r>
                  <a:rPr lang="en-GB" dirty="0" smtClean="0"/>
                  <a:t>Array of 10 elements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 smtClean="0"/>
                  <a:t> max. 10 iterations</a:t>
                </a:r>
              </a:p>
              <a:p>
                <a:pPr lvl="1"/>
                <a:r>
                  <a:rPr lang="en-GB" dirty="0" smtClean="0"/>
                  <a:t>Array of 20 elements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 smtClean="0"/>
                  <a:t> max. 20 iterations</a:t>
                </a:r>
              </a:p>
              <a:p>
                <a:pPr lvl="1"/>
                <a:r>
                  <a:rPr lang="en-GB" dirty="0" smtClean="0"/>
                  <a:t>Array of 100 elements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 smtClean="0"/>
                  <a:t> max. 100 iterations</a:t>
                </a:r>
              </a:p>
              <a:p>
                <a:pPr lvl="1"/>
                <a:r>
                  <a:rPr lang="en-GB" dirty="0" smtClean="0"/>
                  <a:t>… on average, running time proportional to the number of elements in the array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87632"/>
                <a:ext cx="8596668" cy="4431280"/>
              </a:xfrm>
              <a:blipFill rotWithShape="0">
                <a:blip r:embed="rId2"/>
                <a:stretch>
                  <a:fillRect l="-71" t="-11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306205" y="1312468"/>
            <a:ext cx="3342761" cy="1323439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 TO N-1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IF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a[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29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– Binary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Standard search algorithm for a </a:t>
            </a:r>
            <a:r>
              <a:rPr lang="en-GB" b="1" dirty="0" smtClean="0"/>
              <a:t>SORTED</a:t>
            </a:r>
            <a:r>
              <a:rPr lang="en-GB" dirty="0" smtClean="0"/>
              <a:t> sequence</a:t>
            </a:r>
          </a:p>
          <a:p>
            <a:pPr lvl="1"/>
            <a:r>
              <a:rPr lang="en-GB" dirty="0" smtClean="0"/>
              <a:t>More efficient than sequential search </a:t>
            </a:r>
          </a:p>
          <a:p>
            <a:pPr lvl="1"/>
            <a:r>
              <a:rPr lang="en-GB" dirty="0" smtClean="0"/>
              <a:t>Requires the order of elements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Basic idea: divide the sequence in two and focus on the half which could contain the element</a:t>
            </a:r>
          </a:p>
          <a:p>
            <a:pPr lvl="1"/>
            <a:r>
              <a:rPr lang="en-GB" dirty="0" smtClean="0"/>
              <a:t>Application example: looking up a word in a dictionary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81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– Binary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565889"/>
          </a:xfrm>
        </p:spPr>
        <p:txBody>
          <a:bodyPr>
            <a:normAutofit fontScale="85000" lnSpcReduction="20000"/>
          </a:bodyPr>
          <a:lstStyle/>
          <a:p>
            <a:r>
              <a:rPr lang="en-GB" sz="2100" dirty="0" smtClean="0"/>
              <a:t>Pseudo-code [iterative version]</a:t>
            </a:r>
            <a:endParaRPr lang="en-GB" sz="2100" dirty="0"/>
          </a:p>
          <a:p>
            <a:pPr lvl="1"/>
            <a:r>
              <a:rPr lang="en-GB" sz="1800" dirty="0"/>
              <a:t>Look for the value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 smtClean="0"/>
              <a:t>in </a:t>
            </a:r>
            <a:r>
              <a:rPr lang="en-GB" sz="1800" dirty="0"/>
              <a:t>the </a:t>
            </a:r>
            <a:r>
              <a:rPr lang="en-GB" sz="1800" dirty="0" smtClean="0"/>
              <a:t>array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sz="1800" dirty="0"/>
          </a:p>
          <a:p>
            <a:pPr lvl="1"/>
            <a:r>
              <a:rPr lang="en-GB" sz="1800" dirty="0"/>
              <a:t>Return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sz="1800" dirty="0" smtClean="0"/>
              <a:t> </a:t>
            </a:r>
            <a:r>
              <a:rPr lang="en-GB" sz="1800" dirty="0"/>
              <a:t>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 smtClean="0"/>
              <a:t>is </a:t>
            </a:r>
            <a:r>
              <a:rPr lang="en-GB" sz="1800" dirty="0"/>
              <a:t>not found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ow = 0; high = N-1</a:t>
            </a: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low &lt;= high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middle = (low + high) / 2</a:t>
            </a: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a[middle] &gt; v</a:t>
            </a: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high = middle – 1</a:t>
            </a: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a[middle] &lt; v</a:t>
            </a: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low = middle + 1</a:t>
            </a: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  <a:endParaRPr lang="en-GB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GB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pic>
        <p:nvPicPr>
          <p:cNvPr id="3078" name="Picture 6" descr="http://upload.wikimedia.org/wikipedia/commons/thumb/6/64/Binary_search_into_array_-_example.svg/382px-Binary_search_into_array_-_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24" y="1926127"/>
            <a:ext cx="4771305" cy="30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20658" y="4887021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low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36424" y="4860615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high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89732" y="4848089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middle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00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description in a nutshell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Why this course?</a:t>
            </a:r>
          </a:p>
          <a:p>
            <a:pPr lvl="1"/>
            <a:r>
              <a:rPr lang="en-GB" b="1" dirty="0" smtClean="0"/>
              <a:t>Algorithms + Data structures = Program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Prerequisite</a:t>
            </a:r>
          </a:p>
          <a:p>
            <a:pPr lvl="1"/>
            <a:r>
              <a:rPr lang="en-GB" dirty="0" smtClean="0"/>
              <a:t>Object oriented programming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Language for assignments</a:t>
            </a:r>
          </a:p>
          <a:p>
            <a:pPr lvl="1"/>
            <a:r>
              <a:rPr lang="en-GB" dirty="0" smtClean="0"/>
              <a:t>C#, F#</a:t>
            </a:r>
          </a:p>
          <a:p>
            <a:pPr lvl="1"/>
            <a:r>
              <a:rPr lang="en-GB" dirty="0" smtClean="0"/>
              <a:t>In the lessons mainly </a:t>
            </a:r>
            <a:r>
              <a:rPr lang="en-GB" i="1" dirty="0" smtClean="0"/>
              <a:t>pseudocode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35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– Binary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565889"/>
          </a:xfrm>
        </p:spPr>
        <p:txBody>
          <a:bodyPr>
            <a:normAutofit fontScale="85000" lnSpcReduction="20000"/>
          </a:bodyPr>
          <a:lstStyle/>
          <a:p>
            <a:r>
              <a:rPr lang="en-GB" sz="2100" dirty="0" smtClean="0"/>
              <a:t>Pseudo-code [iterative version]</a:t>
            </a:r>
            <a:endParaRPr lang="en-GB" sz="2100" dirty="0"/>
          </a:p>
          <a:p>
            <a:pPr lvl="1"/>
            <a:r>
              <a:rPr lang="en-GB" sz="1800" dirty="0"/>
              <a:t>Look for the value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 smtClean="0"/>
              <a:t>in </a:t>
            </a:r>
            <a:r>
              <a:rPr lang="en-GB" sz="1800" dirty="0"/>
              <a:t>the </a:t>
            </a:r>
            <a:r>
              <a:rPr lang="en-GB" sz="1800" dirty="0" smtClean="0"/>
              <a:t>array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sz="1800" dirty="0"/>
          </a:p>
          <a:p>
            <a:pPr lvl="1"/>
            <a:r>
              <a:rPr lang="en-GB" sz="1800" dirty="0"/>
              <a:t>Return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sz="1800" dirty="0" smtClean="0"/>
              <a:t> </a:t>
            </a:r>
            <a:r>
              <a:rPr lang="en-GB" sz="1800" dirty="0"/>
              <a:t>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 smtClean="0"/>
              <a:t>is </a:t>
            </a:r>
            <a:r>
              <a:rPr lang="en-GB" sz="1800" dirty="0"/>
              <a:t>not found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ow = 0; high = N-1</a:t>
            </a: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low &lt;= high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middle = (low + high) / 2</a:t>
            </a: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a[middle] &gt; v</a:t>
            </a: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high = middle – 1</a:t>
            </a: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a[middle] &lt; v</a:t>
            </a: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low = middle + 1</a:t>
            </a: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  <a:endParaRPr lang="en-GB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GB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pic>
        <p:nvPicPr>
          <p:cNvPr id="3078" name="Picture 6" descr="http://upload.wikimedia.org/wikipedia/commons/thumb/6/64/Binary_search_into_array_-_example.svg/382px-Binary_search_into_array_-_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24" y="1926127"/>
            <a:ext cx="4771305" cy="30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20658" y="4887021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low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9236424" y="4860615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high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089732" y="4848089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middle</a:t>
            </a:r>
            <a:endParaRPr lang="en-GB" dirty="0"/>
          </a:p>
        </p:txBody>
      </p:sp>
      <p:sp>
        <p:nvSpPr>
          <p:cNvPr id="12" name="TextBox 6"/>
          <p:cNvSpPr txBox="1"/>
          <p:nvPr/>
        </p:nvSpPr>
        <p:spPr>
          <a:xfrm>
            <a:off x="5220658" y="5119037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low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6701425" y="5119037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high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TextBox 10"/>
          <p:cNvSpPr txBox="1"/>
          <p:nvPr/>
        </p:nvSpPr>
        <p:spPr>
          <a:xfrm>
            <a:off x="5607683" y="5116744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middle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47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– Binary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565889"/>
          </a:xfrm>
        </p:spPr>
        <p:txBody>
          <a:bodyPr>
            <a:normAutofit fontScale="85000" lnSpcReduction="20000"/>
          </a:bodyPr>
          <a:lstStyle/>
          <a:p>
            <a:r>
              <a:rPr lang="en-GB" sz="2100" dirty="0" smtClean="0"/>
              <a:t>Pseudo-code [iterative version]</a:t>
            </a:r>
            <a:endParaRPr lang="en-GB" sz="2100" dirty="0"/>
          </a:p>
          <a:p>
            <a:pPr lvl="1"/>
            <a:r>
              <a:rPr lang="en-GB" sz="1800" dirty="0"/>
              <a:t>Look for the value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 smtClean="0"/>
              <a:t>in </a:t>
            </a:r>
            <a:r>
              <a:rPr lang="en-GB" sz="1800" dirty="0"/>
              <a:t>the </a:t>
            </a:r>
            <a:r>
              <a:rPr lang="en-GB" sz="1800" dirty="0" smtClean="0"/>
              <a:t>array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sz="1800" dirty="0"/>
          </a:p>
          <a:p>
            <a:pPr lvl="1"/>
            <a:r>
              <a:rPr lang="en-GB" sz="1800" dirty="0"/>
              <a:t>Return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sz="1800" dirty="0" smtClean="0"/>
              <a:t> </a:t>
            </a:r>
            <a:r>
              <a:rPr lang="en-GB" sz="1800" dirty="0"/>
              <a:t>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 smtClean="0"/>
              <a:t>is </a:t>
            </a:r>
            <a:r>
              <a:rPr lang="en-GB" sz="1800" dirty="0"/>
              <a:t>not found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ow = 0; high = N-1</a:t>
            </a: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low &lt;= high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middle = (low + high) / 2</a:t>
            </a: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a[middle] &gt; v</a:t>
            </a: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high = middle – 1</a:t>
            </a: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a[middle] &lt; v</a:t>
            </a: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low = middle + 1</a:t>
            </a: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  <a:endParaRPr lang="en-GB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GB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pic>
        <p:nvPicPr>
          <p:cNvPr id="3078" name="Picture 6" descr="http://upload.wikimedia.org/wikipedia/commons/thumb/6/64/Binary_search_into_array_-_example.svg/382px-Binary_search_into_array_-_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24" y="1898831"/>
            <a:ext cx="4771305" cy="30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6"/>
          <p:cNvSpPr txBox="1"/>
          <p:nvPr/>
        </p:nvSpPr>
        <p:spPr>
          <a:xfrm>
            <a:off x="5220658" y="4900669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low</a:t>
            </a:r>
            <a:endParaRPr lang="en-GB" dirty="0"/>
          </a:p>
        </p:txBody>
      </p:sp>
      <p:sp>
        <p:nvSpPr>
          <p:cNvPr id="13" name="TextBox 9"/>
          <p:cNvSpPr txBox="1"/>
          <p:nvPr/>
        </p:nvSpPr>
        <p:spPr>
          <a:xfrm>
            <a:off x="6701425" y="4900669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high</a:t>
            </a:r>
            <a:endParaRPr lang="en-GB" dirty="0"/>
          </a:p>
        </p:txBody>
      </p:sp>
      <p:sp>
        <p:nvSpPr>
          <p:cNvPr id="14" name="TextBox 10"/>
          <p:cNvSpPr txBox="1"/>
          <p:nvPr/>
        </p:nvSpPr>
        <p:spPr>
          <a:xfrm>
            <a:off x="5607683" y="4898376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middle</a:t>
            </a:r>
            <a:endParaRPr lang="en-GB" dirty="0"/>
          </a:p>
        </p:txBody>
      </p:sp>
      <p:sp>
        <p:nvSpPr>
          <p:cNvPr id="15" name="TextBox 6"/>
          <p:cNvSpPr txBox="1"/>
          <p:nvPr/>
        </p:nvSpPr>
        <p:spPr>
          <a:xfrm>
            <a:off x="6258267" y="5172466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low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6" name="TextBox 9"/>
          <p:cNvSpPr txBox="1"/>
          <p:nvPr/>
        </p:nvSpPr>
        <p:spPr>
          <a:xfrm>
            <a:off x="6701425" y="5173629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high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7" name="TextBox 10"/>
          <p:cNvSpPr txBox="1"/>
          <p:nvPr/>
        </p:nvSpPr>
        <p:spPr>
          <a:xfrm>
            <a:off x="6100914" y="5380304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middle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25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– Binary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2160589"/>
            <a:ext cx="4501470" cy="3880773"/>
          </a:xfrm>
        </p:spPr>
        <p:txBody>
          <a:bodyPr>
            <a:normAutofit/>
          </a:bodyPr>
          <a:lstStyle/>
          <a:p>
            <a:r>
              <a:rPr lang="en-GB" sz="2100" dirty="0"/>
              <a:t>Pseudo-code </a:t>
            </a:r>
            <a:r>
              <a:rPr lang="en-GB" sz="2100" dirty="0" smtClean="0"/>
              <a:t>[recursive </a:t>
            </a:r>
            <a:r>
              <a:rPr lang="en-GB" sz="2100" dirty="0"/>
              <a:t>version]</a:t>
            </a:r>
          </a:p>
          <a:p>
            <a:pPr lvl="1"/>
            <a:r>
              <a:rPr lang="en-GB" sz="1800" dirty="0"/>
              <a:t>Look for the </a:t>
            </a:r>
            <a:r>
              <a:rPr lang="en-GB" sz="1800" dirty="0" smtClean="0"/>
              <a:t>value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sz="1800" dirty="0" smtClean="0"/>
              <a:t> in </a:t>
            </a:r>
            <a:r>
              <a:rPr lang="en-GB" sz="1800" dirty="0"/>
              <a:t>the </a:t>
            </a:r>
            <a:r>
              <a:rPr lang="en-GB" sz="1800" dirty="0" smtClean="0"/>
              <a:t>array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sz="1800" dirty="0"/>
          </a:p>
          <a:p>
            <a:pPr lvl="1"/>
            <a:r>
              <a:rPr lang="en-GB" sz="1800" dirty="0"/>
              <a:t>Return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sz="1800" dirty="0" smtClean="0"/>
              <a:t> </a:t>
            </a:r>
            <a:r>
              <a:rPr lang="en-GB" sz="1800" dirty="0"/>
              <a:t>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sz="1800" dirty="0" smtClean="0"/>
              <a:t> is </a:t>
            </a:r>
            <a:r>
              <a:rPr lang="en-GB" sz="1800" dirty="0"/>
              <a:t>not </a:t>
            </a:r>
            <a:r>
              <a:rPr lang="en-GB" sz="1800" dirty="0" smtClean="0"/>
              <a:t>found</a:t>
            </a:r>
          </a:p>
          <a:p>
            <a:pPr lvl="1"/>
            <a:r>
              <a:rPr lang="en-GB" sz="1800" dirty="0" smtClean="0"/>
              <a:t>First call?</a:t>
            </a:r>
          </a:p>
          <a:p>
            <a:pPr marL="457200" lvl="1" indent="0">
              <a:buNone/>
            </a:pP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(a, 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0, N-1,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438109" y="2160589"/>
            <a:ext cx="5261738" cy="3416320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(a, low, high, v)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low &gt; high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-1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middle = (low + high) / 2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a[middle] &gt; v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(a, low, middle – 1, v) 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ELSE IF a[middle] &lt; v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(a, middle + 1, high, v)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4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– Binary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28101"/>
          </a:xfrm>
        </p:spPr>
        <p:txBody>
          <a:bodyPr/>
          <a:lstStyle/>
          <a:p>
            <a:r>
              <a:rPr lang="en-GB" dirty="0" smtClean="0"/>
              <a:t>Performance</a:t>
            </a:r>
          </a:p>
          <a:p>
            <a:pPr lvl="1"/>
            <a:r>
              <a:rPr lang="en-GB" dirty="0" smtClean="0"/>
              <a:t>More complex to determine than in linear search</a:t>
            </a:r>
          </a:p>
          <a:p>
            <a:pPr lvl="1"/>
            <a:r>
              <a:rPr lang="en-GB" dirty="0" smtClean="0"/>
              <a:t>Given the number of elements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GB" dirty="0" smtClean="0"/>
              <a:t> in the array, how many iterations will be done </a:t>
            </a:r>
            <a:r>
              <a:rPr lang="en-GB" i="1" dirty="0" smtClean="0"/>
              <a:t>at most </a:t>
            </a:r>
            <a:r>
              <a:rPr lang="en-GB" dirty="0" smtClean="0"/>
              <a:t>by the loop?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62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677334" y="2404534"/>
            <a:ext cx="8596669" cy="1646302"/>
          </a:xfrm>
        </p:spPr>
        <p:txBody>
          <a:bodyPr/>
          <a:lstStyle/>
          <a:p>
            <a:r>
              <a:rPr lang="nl-NL" dirty="0" smtClean="0"/>
              <a:t>Performance of </a:t>
            </a:r>
            <a:r>
              <a:rPr lang="nl-NL" dirty="0" err="1" smtClean="0"/>
              <a:t>algorithms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 smtClean="0"/>
              <a:t>Empirical</a:t>
            </a:r>
            <a:r>
              <a:rPr lang="nl-NL" dirty="0" smtClean="0"/>
              <a:t> analysis; </a:t>
            </a:r>
            <a:r>
              <a:rPr lang="nl-NL" dirty="0" err="1" smtClean="0"/>
              <a:t>Complexity</a:t>
            </a:r>
            <a:r>
              <a:rPr lang="nl-NL" dirty="0" smtClean="0"/>
              <a:t> analysis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581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Studying algorithms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Intuition</a:t>
            </a:r>
          </a:p>
          <a:p>
            <a:pPr lvl="1"/>
            <a:r>
              <a:rPr lang="en-US" b="1" dirty="0" smtClean="0"/>
              <a:t>How</a:t>
            </a:r>
            <a:r>
              <a:rPr lang="en-US" dirty="0" smtClean="0"/>
              <a:t> does it work? </a:t>
            </a:r>
          </a:p>
          <a:p>
            <a:r>
              <a:rPr lang="en-US" dirty="0" smtClean="0"/>
              <a:t>Invariant (</a:t>
            </a:r>
            <a:r>
              <a:rPr lang="en-US" i="1" dirty="0" smtClean="0"/>
              <a:t>correctness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Why </a:t>
            </a:r>
            <a:r>
              <a:rPr lang="en-US" dirty="0"/>
              <a:t>does it </a:t>
            </a:r>
            <a:r>
              <a:rPr lang="en-US" dirty="0" smtClean="0"/>
              <a:t>work? What </a:t>
            </a:r>
            <a:r>
              <a:rPr lang="en-US" dirty="0"/>
              <a:t>are the fundamental properties that guarantee the correct answer? </a:t>
            </a:r>
          </a:p>
          <a:p>
            <a:r>
              <a:rPr lang="en-US" b="1" i="1" dirty="0" smtClean="0"/>
              <a:t>Complexity</a:t>
            </a:r>
          </a:p>
          <a:p>
            <a:pPr lvl="1"/>
            <a:r>
              <a:rPr lang="en-US" b="1" dirty="0" smtClean="0"/>
              <a:t>How </a:t>
            </a:r>
            <a:r>
              <a:rPr lang="en-US" b="1" dirty="0"/>
              <a:t>fast</a:t>
            </a:r>
            <a:r>
              <a:rPr lang="en-US" dirty="0"/>
              <a:t> is it, and how does it scale to very large inputs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Through observation … </a:t>
            </a:r>
            <a:r>
              <a:rPr lang="en-US" i="1" dirty="0" smtClean="0"/>
              <a:t>Empirical analysis</a:t>
            </a:r>
          </a:p>
          <a:p>
            <a:pPr lvl="2"/>
            <a:r>
              <a:rPr lang="en-US" dirty="0" smtClean="0"/>
              <a:t>Through reasoning … </a:t>
            </a:r>
            <a:r>
              <a:rPr lang="en-US" i="1" dirty="0" smtClean="0"/>
              <a:t>Complexity analysis</a:t>
            </a:r>
            <a:endParaRPr lang="en-US" i="1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02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Empirical</a:t>
            </a:r>
            <a:r>
              <a:rPr lang="nl-NL" dirty="0" smtClean="0"/>
              <a:t> analysis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375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opwatch A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147" y="2920620"/>
            <a:ext cx="5985715" cy="133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Empirical</a:t>
            </a:r>
            <a:r>
              <a:rPr lang="nl-NL" dirty="0" smtClean="0"/>
              <a:t> analysis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make quantitative measurements of the running time of our </a:t>
            </a:r>
            <a:r>
              <a:rPr lang="en-US" dirty="0" smtClean="0"/>
              <a:t>programs?</a:t>
            </a:r>
          </a:p>
          <a:p>
            <a:pPr lvl="1"/>
            <a:r>
              <a:rPr lang="en-US" dirty="0" smtClean="0"/>
              <a:t>Using the Stopwatch!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If we execute a program more than once and/or on different machines, will it always have the same running time? </a:t>
            </a:r>
          </a:p>
          <a:p>
            <a:pPr lvl="1"/>
            <a:r>
              <a:rPr lang="en-US" b="1" dirty="0" smtClean="0"/>
              <a:t>No</a:t>
            </a:r>
            <a:r>
              <a:rPr lang="en-US" dirty="0" smtClean="0"/>
              <a:t>!!! It depends on…</a:t>
            </a:r>
          </a:p>
          <a:p>
            <a:pPr lvl="2"/>
            <a:r>
              <a:rPr lang="en-US" sz="1600" dirty="0" smtClean="0"/>
              <a:t>The PC on which it is executed </a:t>
            </a:r>
          </a:p>
          <a:p>
            <a:pPr lvl="2"/>
            <a:r>
              <a:rPr lang="en-US" sz="1600" dirty="0" smtClean="0"/>
              <a:t>The “problem size”</a:t>
            </a:r>
            <a:endParaRPr lang="nl-NL" sz="160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pic>
        <p:nvPicPr>
          <p:cNvPr id="2052" name="Picture 4" descr="http://3.bp.blogspot.com/-O6zABl5ikYk/VTjXNgrTsCI/AAAAAAAALSk/-r0rs0EllLY/s1600/old-pc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9" t="4983" r="25562" b="3987"/>
          <a:stretch/>
        </p:blipFill>
        <p:spPr bwMode="auto">
          <a:xfrm>
            <a:off x="5141004" y="4498383"/>
            <a:ext cx="1704571" cy="162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img.zanda.com/item/99040210000083/1024x768/Alienware_X51_Gaming_PC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9" b="8808"/>
          <a:stretch/>
        </p:blipFill>
        <p:spPr bwMode="auto">
          <a:xfrm>
            <a:off x="6880518" y="4699564"/>
            <a:ext cx="2358541" cy="142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75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Empirical</a:t>
            </a:r>
            <a:r>
              <a:rPr lang="nl-NL" dirty="0" smtClean="0"/>
              <a:t> analysis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90982" y="2160589"/>
            <a:ext cx="8596668" cy="3880773"/>
          </a:xfrm>
        </p:spPr>
        <p:txBody>
          <a:bodyPr/>
          <a:lstStyle/>
          <a:p>
            <a:r>
              <a:rPr lang="nl-NL" dirty="0" smtClean="0"/>
              <a:t>More </a:t>
            </a:r>
            <a:r>
              <a:rPr lang="nl-NL" dirty="0" err="1" smtClean="0"/>
              <a:t>interesting</a:t>
            </a:r>
            <a:r>
              <a:rPr lang="nl-NL" dirty="0" smtClean="0"/>
              <a:t> question:</a:t>
            </a:r>
          </a:p>
          <a:p>
            <a:pPr marL="0" indent="0" algn="ctr">
              <a:buNone/>
            </a:pPr>
            <a:r>
              <a:rPr lang="nl-NL" sz="2000" i="1" dirty="0" smtClean="0"/>
              <a:t>“How </a:t>
            </a:r>
            <a:r>
              <a:rPr lang="nl-NL" sz="2000" i="1" dirty="0" err="1" smtClean="0"/>
              <a:t>much</a:t>
            </a:r>
            <a:r>
              <a:rPr lang="nl-NL" sz="2000" i="1" dirty="0" smtClean="0"/>
              <a:t> does </a:t>
            </a:r>
            <a:r>
              <a:rPr lang="nl-NL" sz="2000" i="1" dirty="0" err="1" smtClean="0"/>
              <a:t>the</a:t>
            </a:r>
            <a:r>
              <a:rPr lang="nl-NL" sz="2000" i="1" dirty="0" smtClean="0"/>
              <a:t> running time of a program </a:t>
            </a:r>
            <a:r>
              <a:rPr lang="nl-NL" sz="2000" i="1" dirty="0" err="1" smtClean="0"/>
              <a:t>increase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when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the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problem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size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increases</a:t>
            </a:r>
            <a:r>
              <a:rPr lang="nl-NL" sz="2000" i="1" dirty="0" smtClean="0"/>
              <a:t>?”</a:t>
            </a:r>
          </a:p>
          <a:p>
            <a:pPr marL="0" indent="0" algn="ctr">
              <a:buNone/>
            </a:pPr>
            <a:endParaRPr lang="nl-NL" sz="2000" i="1" dirty="0" smtClean="0"/>
          </a:p>
          <a:p>
            <a:r>
              <a:rPr lang="nl-NL" dirty="0" smtClean="0"/>
              <a:t>We look </a:t>
            </a:r>
            <a:r>
              <a:rPr lang="nl-NL" dirty="0" err="1" smtClean="0"/>
              <a:t>for</a:t>
            </a:r>
            <a:r>
              <a:rPr lang="nl-NL" dirty="0" smtClean="0"/>
              <a:t> a </a:t>
            </a:r>
            <a:r>
              <a:rPr lang="nl-NL" dirty="0" err="1" smtClean="0"/>
              <a:t>dependency</a:t>
            </a:r>
            <a:r>
              <a:rPr lang="nl-NL" dirty="0" smtClean="0"/>
              <a:t>/</a:t>
            </a:r>
            <a:r>
              <a:rPr lang="nl-NL" dirty="0" err="1" smtClean="0"/>
              <a:t>relationship</a:t>
            </a:r>
            <a:r>
              <a:rPr lang="nl-NL" dirty="0" smtClean="0"/>
              <a:t> </a:t>
            </a:r>
            <a:r>
              <a:rPr lang="nl-NL" dirty="0" err="1" smtClean="0"/>
              <a:t>between</a:t>
            </a:r>
            <a:r>
              <a:rPr lang="nl-NL" dirty="0" smtClean="0"/>
              <a:t> </a:t>
            </a:r>
          </a:p>
          <a:p>
            <a:pPr lvl="1"/>
            <a:r>
              <a:rPr lang="nl-NL" dirty="0" err="1" smtClean="0"/>
              <a:t>Problem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endParaRPr lang="nl-NL" dirty="0" smtClean="0"/>
          </a:p>
          <a:p>
            <a:pPr lvl="1"/>
            <a:r>
              <a:rPr lang="nl-NL" dirty="0" smtClean="0"/>
              <a:t>Running time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Example</a:t>
            </a:r>
          </a:p>
          <a:p>
            <a:pPr lvl="1"/>
            <a:r>
              <a:rPr lang="nl-NL" dirty="0" smtClean="0"/>
              <a:t>a program (</a:t>
            </a:r>
            <a:r>
              <a:rPr lang="nl-NL" i="1" dirty="0" err="1" smtClean="0"/>
              <a:t>ThreeSum</a:t>
            </a:r>
            <a:r>
              <a:rPr lang="nl-NL" dirty="0" smtClean="0"/>
              <a:t>) </a:t>
            </a:r>
            <a:r>
              <a:rPr lang="nl-NL" dirty="0" err="1" smtClean="0"/>
              <a:t>which</a:t>
            </a:r>
            <a:r>
              <a:rPr lang="nl-NL" dirty="0" smtClean="0"/>
              <a:t> </a:t>
            </a:r>
            <a:r>
              <a:rPr lang="nl-NL" dirty="0" err="1" smtClean="0"/>
              <a:t>counts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triples</a:t>
            </a:r>
            <a:r>
              <a:rPr lang="nl-NL" dirty="0" smtClean="0"/>
              <a:t> in </a:t>
            </a:r>
            <a:r>
              <a:rPr lang="nl-NL" dirty="0" err="1" smtClean="0"/>
              <a:t>an</a:t>
            </a:r>
            <a:r>
              <a:rPr lang="nl-NL" dirty="0" smtClean="0"/>
              <a:t> array of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 smtClean="0"/>
              <a:t> integers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sum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0 </a:t>
            </a:r>
          </a:p>
          <a:p>
            <a:r>
              <a:rPr lang="nl-NL" dirty="0" smtClean="0"/>
              <a:t>Question</a:t>
            </a:r>
          </a:p>
          <a:p>
            <a:pPr lvl="1"/>
            <a:r>
              <a:rPr lang="nl-NL" dirty="0" err="1" smtClean="0"/>
              <a:t>What</a:t>
            </a:r>
            <a:r>
              <a:rPr lang="nl-NL" dirty="0" smtClean="0"/>
              <a:t> is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relationship</a:t>
            </a:r>
            <a:r>
              <a:rPr lang="nl-NL" dirty="0" smtClean="0"/>
              <a:t> </a:t>
            </a:r>
            <a:r>
              <a:rPr lang="nl-NL" dirty="0" err="1" smtClean="0"/>
              <a:t>between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problem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r>
              <a:rPr lang="nl-NL" dirty="0" smtClean="0"/>
              <a:t>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running time of </a:t>
            </a:r>
            <a:r>
              <a:rPr lang="nl-NL" dirty="0" err="1" smtClean="0"/>
              <a:t>ThreeSum</a:t>
            </a:r>
            <a:r>
              <a:rPr lang="nl-NL" dirty="0" smtClean="0"/>
              <a:t>?</a:t>
            </a:r>
          </a:p>
          <a:p>
            <a:r>
              <a:rPr lang="nl-NL" dirty="0" err="1" smtClean="0"/>
              <a:t>Emiprical</a:t>
            </a:r>
            <a:r>
              <a:rPr lang="nl-NL" dirty="0" smtClean="0"/>
              <a:t> </a:t>
            </a:r>
            <a:r>
              <a:rPr lang="nl-NL" dirty="0" err="1" smtClean="0"/>
              <a:t>observations</a:t>
            </a:r>
            <a:endParaRPr lang="nl-NL" dirty="0" smtClean="0"/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 smtClean="0"/>
              <a:t> = 1000 </a:t>
            </a:r>
            <a:r>
              <a:rPr lang="nl-NL" dirty="0" smtClean="0">
                <a:sym typeface="Wingdings" panose="05000000000000000000" pitchFamily="2" charset="2"/>
              </a:rPr>
              <a:t> 0.1 </a:t>
            </a:r>
            <a:r>
              <a:rPr lang="nl-NL" dirty="0" err="1" smtClean="0">
                <a:sym typeface="Wingdings" panose="05000000000000000000" pitchFamily="2" charset="2"/>
              </a:rPr>
              <a:t>second</a:t>
            </a:r>
            <a:r>
              <a:rPr lang="nl-NL" dirty="0" err="1">
                <a:sym typeface="Wingdings" panose="05000000000000000000" pitchFamily="2" charset="2"/>
              </a:rPr>
              <a:t>s</a:t>
            </a:r>
            <a:endParaRPr lang="nl-NL" dirty="0" smtClean="0"/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 smtClean="0"/>
              <a:t> = 2000 </a:t>
            </a:r>
            <a:r>
              <a:rPr lang="nl-NL" dirty="0" smtClean="0">
                <a:sym typeface="Wingdings" panose="05000000000000000000" pitchFamily="2" charset="2"/>
              </a:rPr>
              <a:t> 0.8 </a:t>
            </a:r>
            <a:r>
              <a:rPr lang="nl-NL" dirty="0" err="1" smtClean="0">
                <a:sym typeface="Wingdings" panose="05000000000000000000" pitchFamily="2" charset="2"/>
              </a:rPr>
              <a:t>seconds</a:t>
            </a:r>
            <a:endParaRPr lang="nl-NL" dirty="0" smtClean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 smtClean="0">
                <a:sym typeface="Wingdings" panose="05000000000000000000" pitchFamily="2" charset="2"/>
              </a:rPr>
              <a:t> = 4000  6.4 </a:t>
            </a:r>
            <a:r>
              <a:rPr lang="nl-NL" dirty="0" err="1" smtClean="0">
                <a:sym typeface="Wingdings" panose="05000000000000000000" pitchFamily="2" charset="2"/>
              </a:rPr>
              <a:t>seconds</a:t>
            </a:r>
            <a:endParaRPr lang="nl-NL" dirty="0" smtClean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 smtClean="0">
                <a:sym typeface="Wingdings" panose="05000000000000000000" pitchFamily="2" charset="2"/>
              </a:rPr>
              <a:t> = 8000  51.1 </a:t>
            </a:r>
            <a:r>
              <a:rPr lang="nl-NL" dirty="0" err="1" smtClean="0">
                <a:sym typeface="Wingdings" panose="05000000000000000000" pitchFamily="2" charset="2"/>
              </a:rPr>
              <a:t>seconds</a:t>
            </a:r>
            <a:endParaRPr lang="nl-NL" dirty="0" smtClean="0">
              <a:sym typeface="Wingdings" panose="05000000000000000000" pitchFamily="2" charset="2"/>
            </a:endParaRPr>
          </a:p>
          <a:p>
            <a:pPr lvl="1"/>
            <a:r>
              <a:rPr lang="nl-NL" dirty="0" smtClean="0">
                <a:sym typeface="Wingdings" panose="05000000000000000000" pitchFamily="2" charset="2"/>
              </a:rPr>
              <a:t>…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65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pseudo-code?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726642" cy="3880773"/>
          </a:xfrm>
        </p:spPr>
        <p:txBody>
          <a:bodyPr/>
          <a:lstStyle/>
          <a:p>
            <a:r>
              <a:rPr lang="en-US" dirty="0" smtClean="0"/>
              <a:t>Informal description </a:t>
            </a:r>
            <a:r>
              <a:rPr lang="en-US" dirty="0"/>
              <a:t>of </a:t>
            </a:r>
            <a:r>
              <a:rPr lang="en-US" dirty="0" smtClean="0"/>
              <a:t>a </a:t>
            </a:r>
            <a:r>
              <a:rPr lang="en-US" dirty="0"/>
              <a:t>computer </a:t>
            </a:r>
            <a:r>
              <a:rPr lang="en-US" dirty="0" smtClean="0"/>
              <a:t>program</a:t>
            </a:r>
          </a:p>
          <a:p>
            <a:pPr lvl="1"/>
            <a:r>
              <a:rPr lang="en-US" dirty="0"/>
              <a:t>does not actually obey the syntax rules of any particular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omits non-essential details</a:t>
            </a:r>
          </a:p>
          <a:p>
            <a:pPr lvl="1"/>
            <a:r>
              <a:rPr lang="en-US" dirty="0" smtClean="0"/>
              <a:t>can include natural language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 dirty="0"/>
          </a:p>
        </p:txBody>
      </p:sp>
      <p:pic>
        <p:nvPicPr>
          <p:cNvPr id="1026" name="Picture 2" descr="http://ps11.pstcc.edu/~rbarber/1010/handouts/Pseudocod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1"/>
          <a:stretch/>
        </p:blipFill>
        <p:spPr bwMode="auto">
          <a:xfrm>
            <a:off x="2447460" y="3783731"/>
            <a:ext cx="5056415" cy="285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48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5" y="2160589"/>
                <a:ext cx="4918248" cy="3880773"/>
              </a:xfrm>
            </p:spPr>
            <p:txBody>
              <a:bodyPr/>
              <a:lstStyle/>
              <a:p>
                <a:r>
                  <a:rPr lang="nl-NL" dirty="0" smtClean="0"/>
                  <a:t>What </a:t>
                </a:r>
                <a:r>
                  <a:rPr lang="nl-NL" dirty="0" err="1" smtClean="0"/>
                  <a:t>can</a:t>
                </a:r>
                <a:r>
                  <a:rPr lang="nl-NL" dirty="0" smtClean="0"/>
                  <a:t> we do </a:t>
                </a:r>
                <a:r>
                  <a:rPr lang="nl-NL" dirty="0" err="1" smtClean="0"/>
                  <a:t>with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running </a:t>
                </a:r>
                <a:r>
                  <a:rPr lang="nl-NL" dirty="0" err="1" smtClean="0"/>
                  <a:t>times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collected</a:t>
                </a:r>
                <a:r>
                  <a:rPr lang="nl-NL" dirty="0" smtClean="0"/>
                  <a:t>?</a:t>
                </a:r>
              </a:p>
              <a:p>
                <a:pPr lvl="1"/>
                <a:r>
                  <a:rPr lang="nl-NL" dirty="0" smtClean="0"/>
                  <a:t>Plot </a:t>
                </a:r>
                <a:r>
                  <a:rPr lang="nl-NL" dirty="0" err="1" smtClean="0"/>
                  <a:t>them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and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try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to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infer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equation</a:t>
                </a:r>
                <a:r>
                  <a:rPr lang="nl-NL" dirty="0" smtClean="0"/>
                  <a:t> of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function</a:t>
                </a:r>
                <a:r>
                  <a:rPr lang="nl-NL" dirty="0" smtClean="0"/>
                  <a:t> </a:t>
                </a:r>
              </a:p>
              <a:p>
                <a:pPr lvl="2"/>
                <a:r>
                  <a:rPr lang="nl-NL" dirty="0" smtClean="0"/>
                  <a:t>In </a:t>
                </a:r>
                <a:r>
                  <a:rPr lang="nl-NL" dirty="0" err="1" smtClean="0"/>
                  <a:t>this</a:t>
                </a:r>
                <a:r>
                  <a:rPr lang="nl-NL" dirty="0" smtClean="0"/>
                  <a:t> case, </a:t>
                </a:r>
                <a:r>
                  <a:rPr lang="nl-NL" dirty="0" err="1" smtClean="0"/>
                  <a:t>cubic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relationship</a:t>
                </a:r>
                <a:r>
                  <a:rPr lang="nl-NL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𝑎𝑁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nl-NL" dirty="0"/>
              </a:p>
              <a:p>
                <a:pPr lvl="1"/>
                <a:endParaRPr lang="nl-NL" dirty="0" smtClean="0"/>
              </a:p>
              <a:p>
                <a:pPr lvl="1"/>
                <a:r>
                  <a:rPr lang="nl-NL" dirty="0" smtClean="0"/>
                  <a:t>We </a:t>
                </a:r>
                <a:r>
                  <a:rPr lang="nl-NL" dirty="0" err="1" smtClean="0"/>
                  <a:t>can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use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such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function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to</a:t>
                </a:r>
                <a:r>
                  <a:rPr lang="nl-NL" dirty="0" smtClean="0"/>
                  <a:t> make </a:t>
                </a:r>
                <a:r>
                  <a:rPr lang="nl-NL" dirty="0" err="1" smtClean="0"/>
                  <a:t>predictions</a:t>
                </a:r>
                <a:r>
                  <a:rPr lang="nl-NL" dirty="0" smtClean="0"/>
                  <a:t> (</a:t>
                </a:r>
                <a:r>
                  <a:rPr lang="nl-NL" dirty="0" err="1" smtClean="0"/>
                  <a:t>and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then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to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validate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them</a:t>
                </a:r>
                <a:r>
                  <a:rPr lang="nl-NL" dirty="0" smtClean="0"/>
                  <a:t>)</a:t>
                </a: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2160589"/>
                <a:ext cx="4918248" cy="3880773"/>
              </a:xfrm>
              <a:blipFill rotWithShape="0">
                <a:blip r:embed="rId2"/>
                <a:stretch>
                  <a:fillRect l="-248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pic>
        <p:nvPicPr>
          <p:cNvPr id="3074" name="Picture 2" descr="loglog plot of running ti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35" b="8661"/>
          <a:stretch/>
        </p:blipFill>
        <p:spPr bwMode="auto">
          <a:xfrm>
            <a:off x="5595583" y="1505929"/>
            <a:ext cx="5241503" cy="430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38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To</a:t>
            </a:r>
            <a:r>
              <a:rPr lang="nl-NL" dirty="0" smtClean="0"/>
              <a:t> get information on </a:t>
            </a:r>
            <a:r>
              <a:rPr lang="nl-NL" dirty="0" err="1" smtClean="0"/>
              <a:t>the</a:t>
            </a:r>
            <a:r>
              <a:rPr lang="nl-NL" dirty="0" smtClean="0"/>
              <a:t> performance of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r>
              <a:rPr lang="nl-NL" dirty="0" smtClean="0"/>
              <a:t>, do we </a:t>
            </a:r>
            <a:r>
              <a:rPr lang="nl-NL" b="1" dirty="0" err="1" smtClean="0"/>
              <a:t>need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Stopwatch? </a:t>
            </a:r>
          </a:p>
          <a:p>
            <a:pPr lvl="1"/>
            <a:r>
              <a:rPr lang="nl-NL" dirty="0" smtClean="0"/>
              <a:t>No!</a:t>
            </a:r>
          </a:p>
          <a:p>
            <a:endParaRPr lang="nl-NL" dirty="0" smtClean="0"/>
          </a:p>
          <a:p>
            <a:r>
              <a:rPr lang="nl-NL" dirty="0" smtClean="0"/>
              <a:t>It is </a:t>
            </a:r>
            <a:r>
              <a:rPr lang="nl-NL" dirty="0" err="1" smtClean="0"/>
              <a:t>possible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describe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running time of a program </a:t>
            </a:r>
            <a:r>
              <a:rPr lang="nl-NL" dirty="0" err="1" smtClean="0"/>
              <a:t>independently</a:t>
            </a:r>
            <a:r>
              <a:rPr lang="nl-NL" dirty="0" smtClean="0"/>
              <a:t> of concrete </a:t>
            </a:r>
            <a:r>
              <a:rPr lang="nl-NL" dirty="0" err="1" smtClean="0"/>
              <a:t>execution</a:t>
            </a:r>
            <a:r>
              <a:rPr lang="nl-NL" dirty="0" smtClean="0"/>
              <a:t>,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determining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frequency</a:t>
            </a:r>
            <a:r>
              <a:rPr lang="nl-NL" dirty="0" smtClean="0"/>
              <a:t> of </a:t>
            </a:r>
            <a:r>
              <a:rPr lang="nl-NL" dirty="0" err="1" smtClean="0"/>
              <a:t>execution</a:t>
            </a:r>
            <a:r>
              <a:rPr lang="nl-NL" dirty="0" smtClean="0"/>
              <a:t> of statements</a:t>
            </a:r>
          </a:p>
          <a:p>
            <a:pPr lvl="1"/>
            <a:r>
              <a:rPr lang="nl-NL" dirty="0" err="1" smtClean="0"/>
              <a:t>Complexity</a:t>
            </a:r>
            <a:r>
              <a:rPr lang="nl-NL" dirty="0" smtClean="0"/>
              <a:t> analysis</a:t>
            </a:r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02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Complexity analysis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Definition, Intuition, Examples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2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 O notation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285533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relative representation of the complexity of an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Scaling nature </a:t>
            </a:r>
            <a:r>
              <a:rPr lang="en-US" dirty="0"/>
              <a:t>of an </a:t>
            </a:r>
            <a:r>
              <a:rPr lang="en-US" dirty="0" smtClean="0"/>
              <a:t>algorithm</a:t>
            </a:r>
          </a:p>
          <a:p>
            <a:pPr lvl="1"/>
            <a:r>
              <a:rPr lang="en-US" dirty="0"/>
              <a:t>how the resource use </a:t>
            </a:r>
            <a:r>
              <a:rPr lang="en-US" dirty="0" smtClean="0"/>
              <a:t>(mostly time) </a:t>
            </a:r>
            <a:r>
              <a:rPr lang="en-US" dirty="0"/>
              <a:t>of an algorithm scales in response to the </a:t>
            </a:r>
            <a:r>
              <a:rPr lang="en-US" dirty="0" smtClean="0"/>
              <a:t>input size</a:t>
            </a:r>
          </a:p>
          <a:p>
            <a:pPr lvl="1"/>
            <a:r>
              <a:rPr lang="en-US" dirty="0" smtClean="0"/>
              <a:t>worse </a:t>
            </a:r>
            <a:r>
              <a:rPr lang="en-US" dirty="0"/>
              <a:t>case </a:t>
            </a:r>
            <a:r>
              <a:rPr lang="en-US" dirty="0" smtClean="0"/>
              <a:t>analysis: </a:t>
            </a:r>
            <a:r>
              <a:rPr lang="en-US" b="1" dirty="0" smtClean="0"/>
              <a:t>upper-bound </a:t>
            </a:r>
            <a:r>
              <a:rPr lang="en-US" dirty="0"/>
              <a:t>of the </a:t>
            </a:r>
            <a:r>
              <a:rPr lang="en-US" dirty="0" smtClean="0"/>
              <a:t>resource use as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 </a:t>
            </a:r>
            <a:r>
              <a:rPr lang="en-US" dirty="0" smtClean="0"/>
              <a:t>gets </a:t>
            </a:r>
            <a:r>
              <a:rPr lang="en-US" dirty="0"/>
              <a:t>larger and </a:t>
            </a:r>
            <a:r>
              <a:rPr lang="en-US" dirty="0" smtClean="0"/>
              <a:t>larger (the </a:t>
            </a:r>
            <a:r>
              <a:rPr lang="en-US" dirty="0"/>
              <a:t>algorithm will never take more space/time above that </a:t>
            </a:r>
            <a:r>
              <a:rPr lang="en-US" dirty="0" smtClean="0"/>
              <a:t>limit)</a:t>
            </a:r>
          </a:p>
          <a:p>
            <a:r>
              <a:rPr lang="en-US" dirty="0" smtClean="0"/>
              <a:t>Why do we need it? 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compare the </a:t>
            </a:r>
            <a:r>
              <a:rPr lang="en-US" u="sng" dirty="0"/>
              <a:t>worse case performance</a:t>
            </a:r>
            <a:r>
              <a:rPr lang="en-US" dirty="0"/>
              <a:t> of our algorithms in a standardized way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85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 O notation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650" y="2160589"/>
            <a:ext cx="3762015" cy="351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0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 O notation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/>
                  <a:t>Mathematical definition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if and only if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In English, we say that “the function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 smtClean="0"/>
                  <a:t> has </a:t>
                </a:r>
                <a:r>
                  <a:rPr lang="en-GB" b="1" dirty="0" smtClean="0"/>
                  <a:t>O</a:t>
                </a:r>
                <a:r>
                  <a:rPr lang="en-GB" dirty="0" smtClean="0"/>
                  <a:t>rder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 smtClean="0"/>
                  <a:t>”, or “is Oh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”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represents the algorithm;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 smtClean="0"/>
                  <a:t> is the input size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 smtClean="0"/>
                  <a:t>)</a:t>
                </a:r>
              </a:p>
              <a:p>
                <a:pPr lvl="1"/>
                <a:r>
                  <a:rPr lang="en-GB" dirty="0" smtClean="0"/>
                  <a:t>each algorithm is related to its 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: each algorithm has a specific order/class</a:t>
                </a:r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  <a:blipFill rotWithShape="0">
                <a:blip r:embed="rId2"/>
                <a:stretch>
                  <a:fillRect l="-142" t="-8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859" y="379411"/>
            <a:ext cx="1430073" cy="133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4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</a:t>
            </a:r>
            <a:r>
              <a:rPr lang="en-GB" dirty="0" smtClean="0"/>
              <a:t>notation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4999566" cy="3880773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/>
                  <a:t> as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dirty="0"/>
                  <a:t>if and only if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4999566" cy="3880773"/>
              </a:xfrm>
              <a:blipFill rotWithShape="0">
                <a:blip r:embed="rId2"/>
                <a:stretch>
                  <a:fillRect t="-4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pic>
        <p:nvPicPr>
          <p:cNvPr id="11266" name="Picture 2" descr="http://upload.wikimedia.org/wikipedia/commons/thumb/8/89/Big-O-notation.png/400px-Big-O-no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055" y="609600"/>
            <a:ext cx="6039053" cy="567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12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 O notation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 smtClean="0"/>
                  <a:t>Example of orders (classes)</a:t>
                </a:r>
              </a:p>
              <a:p>
                <a:r>
                  <a:rPr lang="en-GB" dirty="0" smtClean="0"/>
                  <a:t>Constant-time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GB" dirty="0"/>
                  <a:t> </a:t>
                </a:r>
                <a:endParaRPr lang="en-GB" dirty="0" smtClean="0"/>
              </a:p>
              <a:p>
                <a:r>
                  <a:rPr lang="en-GB" dirty="0" smtClean="0"/>
                  <a:t>Logarithmic-time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i="0" dirty="0" err="1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r>
                  <a:rPr lang="en-GB" dirty="0" smtClean="0"/>
                  <a:t>Linear-time 	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  <a:endParaRPr lang="en-GB" dirty="0" smtClean="0"/>
              </a:p>
              <a:p>
                <a:r>
                  <a:rPr lang="en-GB" dirty="0" err="1" smtClean="0"/>
                  <a:t>Quasilinear</a:t>
                </a:r>
                <a:r>
                  <a:rPr lang="en-GB" dirty="0" smtClean="0"/>
                  <a:t>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i="0" dirty="0" err="1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(also called </a:t>
                </a:r>
                <a:r>
                  <a:rPr lang="en-GB" dirty="0" err="1" smtClean="0"/>
                  <a:t>linearithmic</a:t>
                </a:r>
                <a:r>
                  <a:rPr lang="en-GB" dirty="0" smtClean="0"/>
                  <a:t>)</a:t>
                </a:r>
              </a:p>
              <a:p>
                <a:r>
                  <a:rPr lang="en-GB" dirty="0" smtClean="0"/>
                  <a:t>Quadratic-time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GB" dirty="0" smtClean="0"/>
              </a:p>
              <a:p>
                <a:r>
                  <a:rPr lang="en-GB" dirty="0" smtClean="0"/>
                  <a:t>Polynomial-time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  <a:endParaRPr lang="en-GB" dirty="0" smtClean="0"/>
              </a:p>
              <a:p>
                <a:r>
                  <a:rPr lang="en-GB" dirty="0" smtClean="0"/>
                  <a:t>Exponential-time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  <a:endParaRPr lang="en-GB" dirty="0" smtClean="0"/>
              </a:p>
              <a:p>
                <a:r>
                  <a:rPr lang="en-GB" dirty="0" smtClean="0"/>
                  <a:t>Factorial-time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82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 O notation examples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x[1] + y[4] </a:t>
                </a:r>
              </a:p>
              <a:p>
                <a:pPr marL="0" indent="0">
                  <a:buNone/>
                </a:pPr>
                <a:endParaRPr lang="en-GB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17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 O notation examples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= 1 TO 10</a:t>
                </a:r>
              </a:p>
              <a:p>
                <a:pPr marL="0" indent="0">
                  <a:buNone/>
                </a:pP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x += a[</a:t>
                </a:r>
                <a:r>
                  <a:rPr lang="en-GB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  <a:endParaRPr lang="en-GB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37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Assessment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8"/>
                <a:ext cx="9108111" cy="4476517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/>
                  <a:t>Exam</a:t>
                </a:r>
              </a:p>
              <a:p>
                <a:pPr lvl="1"/>
                <a:r>
                  <a:rPr lang="en-GB" b="1" dirty="0" smtClean="0"/>
                  <a:t>Written test</a:t>
                </a:r>
                <a:r>
                  <a:rPr lang="en-GB" dirty="0" smtClean="0"/>
                  <a:t> (week 9)</a:t>
                </a:r>
              </a:p>
              <a:p>
                <a:pPr lvl="2"/>
                <a:r>
                  <a:rPr lang="en-GB" dirty="0" smtClean="0"/>
                  <a:t>Reasoning about code and algorithms</a:t>
                </a:r>
              </a:p>
              <a:p>
                <a:pPr lvl="2"/>
                <a:r>
                  <a:rPr lang="en-GB" b="1" u="sng" dirty="0" smtClean="0"/>
                  <a:t>Must</a:t>
                </a:r>
                <a:r>
                  <a:rPr lang="en-GB" b="1" dirty="0" smtClean="0"/>
                  <a:t> </a:t>
                </a:r>
                <a:r>
                  <a:rPr lang="en-GB" dirty="0"/>
                  <a:t>be sufficient (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GB" dirty="0"/>
                  <a:t> 5.5) to pass the course</a:t>
                </a:r>
              </a:p>
              <a:p>
                <a:pPr lvl="1"/>
                <a:r>
                  <a:rPr lang="en-GB" b="1" dirty="0" smtClean="0"/>
                  <a:t>Practical assignment</a:t>
                </a:r>
              </a:p>
              <a:p>
                <a:pPr lvl="2"/>
                <a:r>
                  <a:rPr lang="en-GB" dirty="0" smtClean="0"/>
                  <a:t>Building algorithms in a realistic setting</a:t>
                </a:r>
              </a:p>
              <a:p>
                <a:pPr lvl="3"/>
                <a:r>
                  <a:rPr lang="en-GB" dirty="0" smtClean="0"/>
                  <a:t>Divided in smaller assignments, each with its own deadline</a:t>
                </a:r>
              </a:p>
              <a:p>
                <a:pPr lvl="3"/>
                <a:r>
                  <a:rPr lang="en-GB" dirty="0" smtClean="0"/>
                  <a:t>Commit history on </a:t>
                </a:r>
                <a:r>
                  <a:rPr lang="en-GB" dirty="0" err="1" smtClean="0"/>
                  <a:t>Github</a:t>
                </a:r>
                <a:r>
                  <a:rPr lang="en-GB" dirty="0" smtClean="0"/>
                  <a:t> to enforce deadlines</a:t>
                </a:r>
              </a:p>
              <a:p>
                <a:pPr lvl="2"/>
                <a:r>
                  <a:rPr lang="en-GB" dirty="0" smtClean="0"/>
                  <a:t>Oral checks to verify authorship of code</a:t>
                </a:r>
              </a:p>
              <a:p>
                <a:pPr lvl="2"/>
                <a:r>
                  <a:rPr lang="en-GB" dirty="0" smtClean="0"/>
                  <a:t>Determines </a:t>
                </a:r>
                <a:r>
                  <a:rPr lang="en-GB" dirty="0"/>
                  <a:t>the final </a:t>
                </a:r>
                <a:r>
                  <a:rPr lang="en-GB" dirty="0" smtClean="0"/>
                  <a:t>grade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8"/>
                <a:ext cx="9108111" cy="4476517"/>
              </a:xfrm>
              <a:blipFill rotWithShape="0">
                <a:blip r:embed="rId2"/>
                <a:stretch>
                  <a:fillRect l="-134" t="-81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09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 O notation </a:t>
            </a:r>
            <a:r>
              <a:rPr lang="en-GB" dirty="0"/>
              <a:t>examples</a:t>
            </a:r>
            <a:r>
              <a:rPr lang="en-GB" dirty="0" smtClean="0"/>
              <a:t>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Summing all the elements of an array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x = 0 </a:t>
                </a:r>
              </a:p>
              <a:p>
                <a:pPr marL="0" indent="0">
                  <a:buNone/>
                </a:pP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0 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TO 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N-1</a:t>
                </a:r>
                <a:endParaRPr lang="en-GB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x 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+= a[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82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 O notation </a:t>
            </a:r>
            <a:r>
              <a:rPr lang="en-GB" dirty="0"/>
              <a:t>examples</a:t>
            </a:r>
            <a:r>
              <a:rPr lang="en-GB" dirty="0" smtClean="0"/>
              <a:t>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Sequential search in an array… remember?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0 TO 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N-1</a:t>
                </a:r>
              </a:p>
              <a:p>
                <a:pPr marL="0" indent="0">
                  <a:buNone/>
                </a:pPr>
                <a:r>
                  <a:rPr lang="en-GB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GB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IF </a:t>
                </a:r>
                <a:r>
                  <a:rPr lang="en-GB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a[</a:t>
                </a:r>
                <a:r>
                  <a:rPr lang="en-GB" sz="1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 = </a:t>
                </a:r>
                <a:r>
                  <a:rPr lang="en-GB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GB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RETURN </a:t>
                </a:r>
                <a:r>
                  <a:rPr lang="en-GB" sz="1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en-GB" sz="1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RETURN -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51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 O notation </a:t>
            </a:r>
            <a:r>
              <a:rPr lang="en-GB" dirty="0"/>
              <a:t>examples</a:t>
            </a:r>
            <a:r>
              <a:rPr lang="en-GB" dirty="0" smtClean="0"/>
              <a:t>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8"/>
                <a:ext cx="8596668" cy="446881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Computing the factorial of a number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×…×1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Fact(N)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IF N = 0</a:t>
                </a:r>
              </a:p>
              <a:p>
                <a:pPr marL="0" indent="0">
                  <a:buNone/>
                </a:pP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1</a:t>
                </a:r>
              </a:p>
              <a:p>
                <a:pPr marL="0" indent="0">
                  <a:buNone/>
                </a:pP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ELSE</a:t>
                </a:r>
                <a:endParaRPr lang="en-GB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×</m:t>
                    </m:r>
                  </m:oMath>
                </a14:m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Fact(N-1)</a:t>
                </a:r>
              </a:p>
              <a:p>
                <a:pPr marL="0" indent="0">
                  <a:buNone/>
                </a:pPr>
                <a:endParaRPr lang="en-GB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8"/>
                <a:ext cx="8596668" cy="4468811"/>
              </a:xfrm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1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 O notation examples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5204851" cy="388077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b="1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b="1" i="1" dirty="0" err="1">
                            <a:latin typeface="Cambria Math" panose="02040503050406030204" pitchFamily="18" charset="0"/>
                          </a:rPr>
                          <m:t>𝒍𝒐𝒈</m:t>
                        </m:r>
                      </m:fName>
                      <m:e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func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Binary search </a:t>
                </a:r>
                <a:r>
                  <a:rPr lang="en-GB" dirty="0"/>
                  <a:t>in array… remember?</a:t>
                </a:r>
              </a:p>
              <a:p>
                <a:r>
                  <a:rPr lang="en-GB" dirty="0" smtClean="0"/>
                  <a:t>How </a:t>
                </a:r>
                <a:r>
                  <a:rPr lang="en-GB" dirty="0"/>
                  <a:t>many times can we divide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GB" dirty="0"/>
                  <a:t> by 2</a:t>
                </a:r>
                <a:r>
                  <a:rPr lang="en-GB" dirty="0" smtClean="0"/>
                  <a:t>?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n-GB" sz="2000" dirty="0"/>
              </a:p>
              <a:p>
                <a:r>
                  <a:rPr lang="en-GB" dirty="0"/>
                  <a:t>Running time proportional to the logarithm of the number of elements in the array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5204851" cy="3880773"/>
              </a:xfrm>
              <a:blipFill rotWithShape="0">
                <a:blip r:embed="rId2"/>
                <a:stretch>
                  <a:fillRect l="-93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7" name="Rectangle 4"/>
          <p:cNvSpPr/>
          <p:nvPr/>
        </p:nvSpPr>
        <p:spPr>
          <a:xfrm>
            <a:off x="5882184" y="1930400"/>
            <a:ext cx="5261738" cy="3416320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(a, low, high, v)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low &gt; high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-1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middle = (low + high) / 2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a[middle] &gt; v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(a, low, middle – 1, v) 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ELSE IF a[middle] &lt; v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(a, middle + 1, high, v)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11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</a:t>
            </a:r>
            <a:r>
              <a:rPr lang="en-GB" dirty="0" smtClean="0"/>
              <a:t>notation </a:t>
            </a:r>
            <a:r>
              <a:rPr lang="en-GB" dirty="0"/>
              <a:t>examples</a:t>
            </a:r>
            <a:r>
              <a:rPr lang="en-GB" dirty="0" smtClean="0"/>
              <a:t>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1 TO 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N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FOR j = 1 TO N</a:t>
                </a:r>
              </a:p>
              <a:p>
                <a:pPr marL="0" indent="0">
                  <a:buNone/>
                </a:pP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v += </a:t>
                </a:r>
                <a:r>
                  <a:rPr lang="en-GB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+ j * N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84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GB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dirty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p>
                            <m:r>
                              <a:rPr lang="nl-NL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e>
                    </m:d>
                  </m:oMath>
                </a14:m>
                <a:endParaRPr lang="nl-NL" b="1" dirty="0" smtClean="0">
                  <a:latin typeface="Consolas" panose="020B0609020204030204" pitchFamily="49" charset="0"/>
                </a:endParaRPr>
              </a:p>
              <a:p>
                <a:endParaRPr lang="nl-NL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cnt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= 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endParaRPr lang="nl-N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FOR i 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= 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0 TO N</a:t>
                </a:r>
                <a:endParaRPr lang="nl-N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FOR j 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= 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i+1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TO N</a:t>
                </a:r>
                <a:endParaRPr lang="nl-N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FOR k 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= 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j+1 TO N</a:t>
                </a:r>
                <a:endParaRPr lang="nl-N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IF a[i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 + a[j] + a[k] == 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endParaRPr lang="nl-N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</a:t>
                </a:r>
                <a:r>
                  <a:rPr lang="nl-NL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cnt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++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3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</a:t>
            </a:r>
            <a:r>
              <a:rPr lang="en-GB" dirty="0" smtClean="0"/>
              <a:t>notation comparison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989" y="1741480"/>
            <a:ext cx="6452711" cy="389597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64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</a:t>
            </a:r>
            <a:r>
              <a:rPr lang="en-GB" dirty="0" smtClean="0"/>
              <a:t>notation comparison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973" y="1714800"/>
            <a:ext cx="6593829" cy="395356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05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</a:t>
            </a:r>
            <a:r>
              <a:rPr lang="en-GB" dirty="0" smtClean="0"/>
              <a:t>notation comparison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226" y="1786836"/>
            <a:ext cx="6574776" cy="397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6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</a:t>
            </a:r>
            <a:r>
              <a:rPr lang="en-GB" dirty="0" smtClean="0"/>
              <a:t>notation comparison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89" y="1649270"/>
            <a:ext cx="6948011" cy="420959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23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Literature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297612" cy="4252712"/>
          </a:xfrm>
        </p:spPr>
        <p:txBody>
          <a:bodyPr>
            <a:normAutofit lnSpcReduction="10000"/>
          </a:bodyPr>
          <a:lstStyle/>
          <a:p>
            <a:r>
              <a:rPr lang="en-GB" sz="2000" b="1" dirty="0" smtClean="0"/>
              <a:t>Algorithms</a:t>
            </a:r>
            <a:r>
              <a:rPr lang="en-GB" sz="2000" dirty="0" smtClean="0"/>
              <a:t>, R. Sedgewick, K. Wayne, Addison Wesley</a:t>
            </a:r>
            <a:r>
              <a:rPr lang="en-GB" sz="2000" dirty="0"/>
              <a:t>, ISBN-13: </a:t>
            </a:r>
            <a:r>
              <a:rPr lang="en-GB" sz="2000" dirty="0" smtClean="0"/>
              <a:t>978-0321573513, 4</a:t>
            </a:r>
            <a:r>
              <a:rPr lang="en-GB" sz="2000" baseline="30000" dirty="0" smtClean="0"/>
              <a:t>th</a:t>
            </a:r>
            <a:r>
              <a:rPr lang="en-GB" sz="2000" dirty="0" smtClean="0"/>
              <a:t> edition, 2011</a:t>
            </a:r>
          </a:p>
          <a:p>
            <a:pPr lvl="1"/>
            <a:r>
              <a:rPr lang="en-GB" dirty="0" smtClean="0"/>
              <a:t>Code and all examples in Java</a:t>
            </a:r>
          </a:p>
          <a:p>
            <a:pPr lvl="1"/>
            <a:r>
              <a:rPr lang="en-GB" dirty="0">
                <a:hlinkClick r:id="rId2"/>
              </a:rPr>
              <a:t>http://algs4.cs.princeton.edu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</a:p>
          <a:p>
            <a:r>
              <a:rPr lang="en-GB" dirty="0"/>
              <a:t>All </a:t>
            </a:r>
            <a:r>
              <a:rPr lang="en-GB" dirty="0" smtClean="0"/>
              <a:t>lesson materials </a:t>
            </a:r>
            <a:r>
              <a:rPr lang="en-GB" dirty="0"/>
              <a:t>(slides, mainly</a:t>
            </a:r>
            <a:r>
              <a:rPr lang="en-GB" dirty="0" smtClean="0"/>
              <a:t>): </a:t>
            </a:r>
            <a:r>
              <a:rPr lang="en-GB" dirty="0"/>
              <a:t>on </a:t>
            </a:r>
            <a:r>
              <a:rPr lang="en-GB" dirty="0" smtClean="0"/>
              <a:t>N@tschool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sz="1600" dirty="0" smtClean="0"/>
              <a:t>FYI (not required):</a:t>
            </a:r>
          </a:p>
          <a:p>
            <a:r>
              <a:rPr lang="en-US" sz="1600" b="1" i="1" dirty="0" smtClean="0"/>
              <a:t>Introduction </a:t>
            </a:r>
            <a:r>
              <a:rPr lang="en-US" sz="1600" b="1" i="1" dirty="0"/>
              <a:t>to Algorithms</a:t>
            </a:r>
            <a:r>
              <a:rPr lang="en-US" sz="1600" dirty="0"/>
              <a:t>, T. H. </a:t>
            </a:r>
            <a:r>
              <a:rPr lang="en-US" sz="1600" dirty="0" err="1"/>
              <a:t>Cormen</a:t>
            </a:r>
            <a:r>
              <a:rPr lang="en-US" sz="1600" dirty="0"/>
              <a:t>, C. Stein, R. L. </a:t>
            </a:r>
            <a:r>
              <a:rPr lang="en-US" sz="1600" dirty="0" err="1"/>
              <a:t>Rivest</a:t>
            </a:r>
            <a:r>
              <a:rPr lang="en-US" sz="1600" dirty="0"/>
              <a:t>, C. E. </a:t>
            </a:r>
            <a:r>
              <a:rPr lang="en-US" sz="1600" dirty="0" err="1"/>
              <a:t>Leiserson</a:t>
            </a:r>
            <a:r>
              <a:rPr lang="en-US" sz="1600" dirty="0"/>
              <a:t>, The MIT Press, ISBN: 978-0-262-53305-8, 3de </a:t>
            </a:r>
            <a:r>
              <a:rPr lang="en-US" sz="1600" dirty="0" err="1"/>
              <a:t>editie</a:t>
            </a:r>
            <a:r>
              <a:rPr lang="en-US" sz="1600" dirty="0"/>
              <a:t>, </a:t>
            </a:r>
            <a:r>
              <a:rPr lang="en-US" sz="1600" dirty="0" smtClean="0"/>
              <a:t>2009</a:t>
            </a:r>
          </a:p>
          <a:p>
            <a:pPr lvl="1"/>
            <a:r>
              <a:rPr lang="en-GB" sz="1400" dirty="0" smtClean="0"/>
              <a:t>More complex, more complete and general</a:t>
            </a:r>
          </a:p>
          <a:p>
            <a:pPr lvl="1"/>
            <a:r>
              <a:rPr lang="en-GB" sz="1400" b="1" dirty="0" smtClean="0"/>
              <a:t>BIBLE OF ALGORITHMS AND EVERYTHING REMOTELY RELATED</a:t>
            </a:r>
            <a:endParaRPr lang="en-GB" sz="1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pic>
        <p:nvPicPr>
          <p:cNvPr id="1028" name="Picture 4" descr="http://upload.wikimedia.org/wikipedia/en/4/41/Clrs3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388" y="4148303"/>
            <a:ext cx="2002735" cy="226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lgorithms, 4th Edition by Robert Sedgewick and Kevin Way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585" y="182357"/>
            <a:ext cx="2965972" cy="372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85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</a:t>
            </a:r>
            <a:r>
              <a:rPr lang="en-GB" dirty="0" smtClean="0"/>
              <a:t>notation comparison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276" y="1689100"/>
            <a:ext cx="6846574" cy="41656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2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</a:t>
            </a:r>
            <a:r>
              <a:rPr lang="en-GB" dirty="0" smtClean="0"/>
              <a:t>notation comparison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16" y="1677660"/>
            <a:ext cx="6976584" cy="424470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87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</a:t>
            </a:r>
            <a:r>
              <a:rPr lang="en-GB" dirty="0" smtClean="0"/>
              <a:t>notation comparison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216" y="1580672"/>
            <a:ext cx="7331584" cy="446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</a:t>
            </a:r>
            <a:r>
              <a:rPr lang="en-GB" dirty="0" smtClean="0"/>
              <a:t>notation comparison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136" y="1668844"/>
            <a:ext cx="7186664" cy="437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4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</a:t>
            </a:r>
            <a:r>
              <a:rPr lang="en-GB" dirty="0" smtClean="0"/>
              <a:t>notation comparison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24" y="1608194"/>
            <a:ext cx="7265476" cy="442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5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That’s 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See you next week </a:t>
            </a:r>
            <a:r>
              <a:rPr lang="en-GB" sz="2000" dirty="0" smtClean="0">
                <a:sym typeface="Wingdings" panose="05000000000000000000" pitchFamily="2" charset="2"/>
              </a:rPr>
              <a:t></a:t>
            </a:r>
          </a:p>
          <a:p>
            <a:endParaRPr lang="en-GB" sz="20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GB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PS: PRACTICE USING C# </a:t>
            </a:r>
            <a:r>
              <a:rPr lang="en-GB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AND </a:t>
            </a:r>
            <a:r>
              <a:rPr lang="en-GB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GITHUB!!!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21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 answered by the course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is my code slow? </a:t>
            </a:r>
          </a:p>
          <a:p>
            <a:pPr lvl="1"/>
            <a:r>
              <a:rPr lang="en-GB" b="1" dirty="0" smtClean="0"/>
              <a:t>Empirical and complexity analysis</a:t>
            </a:r>
            <a:endParaRPr lang="en-GB" dirty="0" smtClean="0"/>
          </a:p>
          <a:p>
            <a:r>
              <a:rPr lang="en-GB" dirty="0" smtClean="0"/>
              <a:t>How do I order my data?</a:t>
            </a:r>
          </a:p>
          <a:p>
            <a:pPr lvl="1"/>
            <a:r>
              <a:rPr lang="en-GB" b="1" dirty="0" smtClean="0"/>
              <a:t>Sorting algorithms</a:t>
            </a:r>
            <a:endParaRPr lang="en-GB" b="1" dirty="0"/>
          </a:p>
          <a:p>
            <a:r>
              <a:rPr lang="en-GB" dirty="0" smtClean="0"/>
              <a:t>How do I structure my data?</a:t>
            </a:r>
          </a:p>
          <a:p>
            <a:pPr lvl="1"/>
            <a:r>
              <a:rPr lang="en-GB" b="1" dirty="0" smtClean="0"/>
              <a:t>Linear, tabular, recursive data structures</a:t>
            </a:r>
          </a:p>
          <a:p>
            <a:r>
              <a:rPr lang="en-GB" dirty="0" smtClean="0"/>
              <a:t>How do I represent relationship networks?</a:t>
            </a:r>
          </a:p>
          <a:p>
            <a:pPr lvl="1"/>
            <a:r>
              <a:rPr lang="en-GB" b="1" dirty="0" smtClean="0"/>
              <a:t>Graphs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25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Why is my code slow? </a:t>
            </a:r>
          </a:p>
          <a:p>
            <a:pPr lvl="1"/>
            <a:r>
              <a:rPr lang="en-GB" b="1" dirty="0">
                <a:solidFill>
                  <a:schemeClr val="accent1"/>
                </a:solidFill>
              </a:rPr>
              <a:t>Empirical and complexity analysis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/>
              <a:t>How do I order my data?</a:t>
            </a:r>
          </a:p>
          <a:p>
            <a:pPr lvl="1"/>
            <a:r>
              <a:rPr lang="en-GB" b="1" dirty="0"/>
              <a:t>Sorting algorithms</a:t>
            </a:r>
          </a:p>
          <a:p>
            <a:r>
              <a:rPr lang="en-GB" dirty="0"/>
              <a:t>How do I structure my data?</a:t>
            </a:r>
          </a:p>
          <a:p>
            <a:pPr lvl="1"/>
            <a:r>
              <a:rPr lang="en-GB" b="1" dirty="0"/>
              <a:t>Linear, tabular, recursive data structures</a:t>
            </a:r>
          </a:p>
          <a:p>
            <a:r>
              <a:rPr lang="en-GB" dirty="0"/>
              <a:t>How do I represent relationship networks?</a:t>
            </a:r>
          </a:p>
          <a:p>
            <a:pPr lvl="1"/>
            <a:r>
              <a:rPr lang="en-GB" b="1" dirty="0"/>
              <a:t>Graphs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8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More </a:t>
            </a:r>
            <a:r>
              <a:rPr lang="nl-NL" dirty="0" err="1" smtClean="0"/>
              <a:t>detailed</a:t>
            </a:r>
            <a:r>
              <a:rPr lang="nl-NL" dirty="0" smtClean="0"/>
              <a:t> agenda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Intro</a:t>
            </a:r>
          </a:p>
          <a:p>
            <a:pPr lvl="1"/>
            <a:r>
              <a:rPr lang="nl-NL" dirty="0" err="1" smtClean="0"/>
              <a:t>Recap</a:t>
            </a:r>
            <a:r>
              <a:rPr lang="nl-NL" dirty="0" smtClean="0"/>
              <a:t> on arrays </a:t>
            </a:r>
          </a:p>
          <a:p>
            <a:pPr lvl="1"/>
            <a:r>
              <a:rPr lang="nl-NL" dirty="0" err="1" smtClean="0"/>
              <a:t>Our</a:t>
            </a:r>
            <a:r>
              <a:rPr lang="nl-NL" dirty="0" smtClean="0"/>
              <a:t> first (</a:t>
            </a:r>
            <a:r>
              <a:rPr lang="nl-NL" dirty="0" err="1" smtClean="0"/>
              <a:t>simple</a:t>
            </a:r>
            <a:r>
              <a:rPr lang="nl-NL" dirty="0" smtClean="0"/>
              <a:t>) </a:t>
            </a:r>
            <a:r>
              <a:rPr lang="nl-NL" dirty="0" err="1" smtClean="0"/>
              <a:t>algorithms</a:t>
            </a:r>
            <a:r>
              <a:rPr lang="nl-NL" dirty="0" smtClean="0"/>
              <a:t>, operating on arrays</a:t>
            </a:r>
          </a:p>
          <a:p>
            <a:r>
              <a:rPr lang="nl-NL" dirty="0" smtClean="0"/>
              <a:t>How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measure</a:t>
            </a:r>
            <a:r>
              <a:rPr lang="nl-NL" dirty="0" smtClean="0"/>
              <a:t> performance</a:t>
            </a:r>
          </a:p>
          <a:p>
            <a:pPr lvl="1"/>
            <a:r>
              <a:rPr lang="nl-NL" dirty="0" err="1" smtClean="0"/>
              <a:t>Empirical</a:t>
            </a:r>
            <a:r>
              <a:rPr lang="nl-NL" dirty="0" smtClean="0"/>
              <a:t> analysis</a:t>
            </a:r>
          </a:p>
          <a:p>
            <a:pPr lvl="1"/>
            <a:r>
              <a:rPr lang="nl-NL" dirty="0" err="1" smtClean="0"/>
              <a:t>Complexity</a:t>
            </a:r>
            <a:r>
              <a:rPr lang="nl-NL" dirty="0" smtClean="0"/>
              <a:t> analysis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65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950832" cy="1646302"/>
          </a:xfrm>
        </p:spPr>
        <p:txBody>
          <a:bodyPr/>
          <a:lstStyle/>
          <a:p>
            <a:r>
              <a:rPr lang="en-GB" dirty="0" smtClean="0"/>
              <a:t>Arrays: a quick summary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Definition, Basic manipulation &amp; properties, Search algorithms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04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1122</TotalTime>
  <Words>2680</Words>
  <Application>Microsoft Office PowerPoint</Application>
  <PresentationFormat>Breedbeeld</PresentationFormat>
  <Paragraphs>457</Paragraphs>
  <Slides>55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55</vt:i4>
      </vt:variant>
    </vt:vector>
  </HeadingPairs>
  <TitlesOfParts>
    <vt:vector size="64" baseType="lpstr">
      <vt:lpstr>Arial</vt:lpstr>
      <vt:lpstr>Calibri</vt:lpstr>
      <vt:lpstr>Cambria Math</vt:lpstr>
      <vt:lpstr>Consolas</vt:lpstr>
      <vt:lpstr>Times New Roman</vt:lpstr>
      <vt:lpstr>Trebuchet MS</vt:lpstr>
      <vt:lpstr>Wingdings</vt:lpstr>
      <vt:lpstr>Wingdings 3</vt:lpstr>
      <vt:lpstr>Facet</vt:lpstr>
      <vt:lpstr>INFDEV026A – Algoritmiek Week 1</vt:lpstr>
      <vt:lpstr>Course description in a nutshell</vt:lpstr>
      <vt:lpstr>What is pseudo-code?</vt:lpstr>
      <vt:lpstr>Assessment</vt:lpstr>
      <vt:lpstr>Literature</vt:lpstr>
      <vt:lpstr>Questions answered by the course</vt:lpstr>
      <vt:lpstr>Today</vt:lpstr>
      <vt:lpstr>More detailed agenda</vt:lpstr>
      <vt:lpstr>Arrays: a quick summary</vt:lpstr>
      <vt:lpstr>Array </vt:lpstr>
      <vt:lpstr>Array – Indexing notation</vt:lpstr>
      <vt:lpstr>Multidimensional arrays </vt:lpstr>
      <vt:lpstr>Array – Terminology, properties</vt:lpstr>
      <vt:lpstr>Array – Sequential search </vt:lpstr>
      <vt:lpstr>Array – Sequential search </vt:lpstr>
      <vt:lpstr>Array - Sequential search </vt:lpstr>
      <vt:lpstr>Array - Sequential search </vt:lpstr>
      <vt:lpstr>Array – Binary search</vt:lpstr>
      <vt:lpstr>Array – Binary search</vt:lpstr>
      <vt:lpstr>Array – Binary search</vt:lpstr>
      <vt:lpstr>Array – Binary search</vt:lpstr>
      <vt:lpstr>Array – Binary search</vt:lpstr>
      <vt:lpstr>Array – Binary search</vt:lpstr>
      <vt:lpstr>Performance of algorithms</vt:lpstr>
      <vt:lpstr>Studying algorithms</vt:lpstr>
      <vt:lpstr>Empirical analysis</vt:lpstr>
      <vt:lpstr>Empirical analysis</vt:lpstr>
      <vt:lpstr>Empirical analysis</vt:lpstr>
      <vt:lpstr>Empirical analysis</vt:lpstr>
      <vt:lpstr>Empirical analysis</vt:lpstr>
      <vt:lpstr>Empirical analysis</vt:lpstr>
      <vt:lpstr>Complexity analysis</vt:lpstr>
      <vt:lpstr>Big O notation </vt:lpstr>
      <vt:lpstr>Big O notation </vt:lpstr>
      <vt:lpstr>Big O notation </vt:lpstr>
      <vt:lpstr>Big O notation</vt:lpstr>
      <vt:lpstr>Big O notation </vt:lpstr>
      <vt:lpstr>Big O notation examples</vt:lpstr>
      <vt:lpstr>Big O notation examples</vt:lpstr>
      <vt:lpstr>Big O notation examples </vt:lpstr>
      <vt:lpstr>Big O notation examples </vt:lpstr>
      <vt:lpstr>Big O notation examples </vt:lpstr>
      <vt:lpstr>Big O notation examples </vt:lpstr>
      <vt:lpstr>Big O notation examples </vt:lpstr>
      <vt:lpstr>Big O notation examples 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That’s 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INFDEV016A Development 6a - Algoritmiek</dc:title>
  <dc:creator>Giulia Costantini</dc:creator>
  <cp:lastModifiedBy>Giulia Costantini</cp:lastModifiedBy>
  <cp:revision>152</cp:revision>
  <dcterms:created xsi:type="dcterms:W3CDTF">2014-09-19T08:57:35Z</dcterms:created>
  <dcterms:modified xsi:type="dcterms:W3CDTF">2015-11-15T14:04:14Z</dcterms:modified>
</cp:coreProperties>
</file>