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47"/>
  </p:notesMasterIdLst>
  <p:sldIdLst>
    <p:sldId id="256" r:id="rId2"/>
    <p:sldId id="260" r:id="rId3"/>
    <p:sldId id="266" r:id="rId4"/>
    <p:sldId id="265" r:id="rId5"/>
    <p:sldId id="306" r:id="rId6"/>
    <p:sldId id="308" r:id="rId7"/>
    <p:sldId id="307" r:id="rId8"/>
    <p:sldId id="350" r:id="rId9"/>
    <p:sldId id="310" r:id="rId10"/>
    <p:sldId id="311" r:id="rId11"/>
    <p:sldId id="349" r:id="rId12"/>
    <p:sldId id="314" r:id="rId13"/>
    <p:sldId id="316" r:id="rId14"/>
    <p:sldId id="318" r:id="rId15"/>
    <p:sldId id="317" r:id="rId16"/>
    <p:sldId id="320" r:id="rId17"/>
    <p:sldId id="322" r:id="rId18"/>
    <p:sldId id="323" r:id="rId19"/>
    <p:sldId id="319" r:id="rId20"/>
    <p:sldId id="321" r:id="rId21"/>
    <p:sldId id="327" r:id="rId22"/>
    <p:sldId id="325" r:id="rId23"/>
    <p:sldId id="329" r:id="rId24"/>
    <p:sldId id="340" r:id="rId25"/>
    <p:sldId id="312" r:id="rId26"/>
    <p:sldId id="313" r:id="rId27"/>
    <p:sldId id="351" r:id="rId28"/>
    <p:sldId id="315" r:id="rId29"/>
    <p:sldId id="332" r:id="rId30"/>
    <p:sldId id="333" r:id="rId31"/>
    <p:sldId id="331" r:id="rId32"/>
    <p:sldId id="352" r:id="rId33"/>
    <p:sldId id="330" r:id="rId34"/>
    <p:sldId id="335" r:id="rId35"/>
    <p:sldId id="334" r:id="rId36"/>
    <p:sldId id="336" r:id="rId37"/>
    <p:sldId id="337" r:id="rId38"/>
    <p:sldId id="341" r:id="rId39"/>
    <p:sldId id="338" r:id="rId40"/>
    <p:sldId id="339" r:id="rId41"/>
    <p:sldId id="342" r:id="rId42"/>
    <p:sldId id="343" r:id="rId43"/>
    <p:sldId id="344" r:id="rId44"/>
    <p:sldId id="345" r:id="rId45"/>
    <p:sldId id="34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3" autoAdjust="0"/>
  </p:normalViewPr>
  <p:slideViewPr>
    <p:cSldViewPr snapToGrid="0">
      <p:cViewPr varScale="1">
        <p:scale>
          <a:sx n="55" d="100"/>
          <a:sy n="55" d="100"/>
        </p:scale>
        <p:origin x="1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15/11/2015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Unstable_sor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11002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practical implementations a few algorithms predominate. Insertion sort is widely used for small data sets, while for large data sets an asymptotically efficient sort is used, primarily heap sort, merge sort, or quicksort (the overhead of these algorithms becomes significant on smaller data; the algorithms often perform poorly on already sorted data or almost sorted data;  they may also be </a:t>
            </a:r>
            <a:r>
              <a:rPr lang="en-US" sz="1200" b="0" i="0" u="none" strike="noStrike" kern="1200" dirty="0" smtClean="0">
                <a:solidFill>
                  <a:schemeClr val="tx1"/>
                </a:solidFill>
                <a:effectLst/>
                <a:latin typeface="+mn-lt"/>
                <a:ea typeface="+mn-ea"/>
                <a:cs typeface="+mn-cs"/>
                <a:hlinkClick r:id="rId3" tooltip="Unstable sort"/>
              </a:rPr>
              <a:t>unstable</a:t>
            </a:r>
            <a:r>
              <a:rPr lang="en-US" sz="1200" b="0" i="0" kern="1200" dirty="0" smtClean="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5</a:t>
            </a:fld>
            <a:endParaRPr lang="en-GB"/>
          </a:p>
        </p:txBody>
      </p:sp>
    </p:spTree>
    <p:extLst>
      <p:ext uri="{BB962C8B-B14F-4D97-AF65-F5344CB8AC3E}">
        <p14:creationId xmlns:p14="http://schemas.microsoft.com/office/powerpoint/2010/main" val="263553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at each array-position, check the value there against the largest value in the sorted list (i.e., next to it, in the previous array-position checked)</a:t>
            </a:r>
          </a:p>
          <a:p>
            <a:pPr lvl="2"/>
            <a:r>
              <a:rPr lang="en-US" dirty="0" smtClean="0"/>
              <a:t>if larger, it leaves the element in place and moves to the next </a:t>
            </a:r>
          </a:p>
          <a:p>
            <a:pPr lvl="2"/>
            <a:r>
              <a:rPr lang="en-US" dirty="0" smtClean="0"/>
              <a:t>if smaller, it finds the correct position within the sorted list, shifts all the larger values up to make a space, and inserts into that correct 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14</a:t>
            </a:fld>
            <a:endParaRPr lang="en-GB"/>
          </a:p>
        </p:txBody>
      </p:sp>
    </p:spTree>
    <p:extLst>
      <p:ext uri="{BB962C8B-B14F-4D97-AF65-F5344CB8AC3E}">
        <p14:creationId xmlns:p14="http://schemas.microsoft.com/office/powerpoint/2010/main" val="345830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3B997C-83EB-4307-B88D-E1867D0CE06B}" type="datetime1">
              <a:rPr lang="en-GB" smtClean="0"/>
              <a:t>15/11/2015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C9D419-6E34-4F08-B3FA-05280B6C3BD8}" type="datetime1">
              <a:rPr lang="en-GB" smtClean="0"/>
              <a:t>15/11/2015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5DEFE9-66C2-4D75-8C55-E9DA801A4F99}" type="datetime1">
              <a:rPr lang="en-GB" smtClean="0"/>
              <a:t>15/11/2015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CB34AB-DE2A-4E2B-8C83-BFB32BE1F43B}" type="datetime1">
              <a:rPr lang="en-GB" smtClean="0"/>
              <a:t>15/11/2015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225191-8E9A-4839-A375-3F23EFCC492D}" type="datetime1">
              <a:rPr lang="en-GB" smtClean="0"/>
              <a:t>15/11/2015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3C867-85CB-467C-AB66-75C0DB704D40}" type="datetime1">
              <a:rPr lang="en-GB" smtClean="0"/>
              <a:t>15/11/2015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5B6EEF-7428-4E68-A4A6-BCBA0362AADB}" type="datetime1">
              <a:rPr lang="en-GB" smtClean="0"/>
              <a:t>15/11/2015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6E9E5E-D823-44D9-A358-5A5FF1348D35}" type="datetime1">
              <a:rPr lang="en-GB" smtClean="0"/>
              <a:t>15/11/2015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FA8F81-F468-4226-AAFE-6E29C959C4C9}" type="datetime1">
              <a:rPr lang="en-GB" smtClean="0"/>
              <a:t>15/11/2015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83685-26D4-41EE-95DA-5F1B4004EF45}" type="datetime1">
              <a:rPr lang="en-GB" smtClean="0"/>
              <a:t>15/11/2015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619668-95C2-4F10-B0DF-E16BFC0E99E1}" type="datetime1">
              <a:rPr lang="en-GB" smtClean="0"/>
              <a:t>15/11/2015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89407D-0B3D-46F1-884E-9467C2ACDF1F}" type="datetime1">
              <a:rPr lang="en-GB" smtClean="0"/>
              <a:t>15/11/2015</a:t>
            </a:fld>
            <a:endParaRPr lang="en-GB"/>
          </a:p>
        </p:txBody>
      </p:sp>
      <p:sp>
        <p:nvSpPr>
          <p:cNvPr id="8" name="Footer Placeholder 7"/>
          <p:cNvSpPr>
            <a:spLocks noGrp="1"/>
          </p:cNvSpPr>
          <p:nvPr>
            <p:ph type="ftr" sz="quarter" idx="11"/>
          </p:nvPr>
        </p:nvSpPr>
        <p:spPr/>
        <p:txBody>
          <a:bodyPr/>
          <a:lstStyle/>
          <a:p>
            <a:r>
              <a:rPr lang="it-IT" smtClean="0"/>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B943BC-486D-4A6E-83ED-223213C0F8A1}" type="datetime1">
              <a:rPr lang="en-GB" smtClean="0"/>
              <a:t>15/11/2015</a:t>
            </a:fld>
            <a:endParaRPr lang="en-GB"/>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DE102C-3722-41D7-A988-B92FC06A442C}" type="datetime1">
              <a:rPr lang="en-GB" smtClean="0"/>
              <a:t>15/11/2015</a:t>
            </a:fld>
            <a:endParaRPr lang="en-GB"/>
          </a:p>
        </p:txBody>
      </p:sp>
      <p:sp>
        <p:nvSpPr>
          <p:cNvPr id="3" name="Footer Placeholder 2"/>
          <p:cNvSpPr>
            <a:spLocks noGrp="1"/>
          </p:cNvSpPr>
          <p:nvPr>
            <p:ph type="ftr" sz="quarter" idx="11"/>
          </p:nvPr>
        </p:nvSpPr>
        <p:spPr/>
        <p:txBody>
          <a:bodyPr/>
          <a:lstStyle/>
          <a:p>
            <a:r>
              <a:rPr lang="it-IT" smtClean="0"/>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97DC7D-9172-4C5E-996E-39854D795446}" type="datetime1">
              <a:rPr lang="en-GB" smtClean="0"/>
              <a:t>15/11/2015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0B67D-46D0-4EBF-AF83-D7EBE16F8309}" type="datetime1">
              <a:rPr lang="en-GB" smtClean="0"/>
              <a:t>15/11/2015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E83D58-AB76-4EE3-8F60-4ED37AFE935A}" type="datetime1">
              <a:rPr lang="en-GB" smtClean="0"/>
              <a:t>15/11/2015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smtClean="0"/>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 Id="rId4" Type="http://schemas.openxmlformats.org/officeDocument/2006/relationships/hyperlink" Target="mailto:maggg@hr.n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youtube.com/watch?v=INHF_5RIxTE"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orting-algorithm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smtClean="0"/>
              <a:t>INFDEV026A </a:t>
            </a:r>
            <a:r>
              <a:rPr lang="en-GB" dirty="0" smtClean="0"/>
              <a:t>- </a:t>
            </a:r>
            <a:r>
              <a:rPr lang="en-GB" dirty="0" err="1" smtClean="0"/>
              <a:t>Algoritmiek</a:t>
            </a:r>
            <a:r>
              <a:rPr lang="en-GB" dirty="0"/>
              <a:t> </a:t>
            </a:r>
            <a:r>
              <a:rPr lang="en-GB" dirty="0" smtClean="0"/>
              <a:t/>
            </a:r>
            <a:br>
              <a:rPr lang="en-GB" dirty="0" smtClean="0"/>
            </a:br>
            <a:r>
              <a:rPr lang="en-GB" dirty="0" smtClean="0"/>
              <a:t>Week 2</a:t>
            </a:r>
            <a:endParaRPr lang="en-GB" dirty="0"/>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2"/>
              </a:rPr>
              <a:t>costg@hr.nl</a:t>
            </a:r>
            <a:r>
              <a:rPr lang="en-GB" sz="2000" dirty="0"/>
              <a:t>, </a:t>
            </a:r>
            <a:r>
              <a:rPr lang="en-GB" sz="2000" dirty="0">
                <a:hlinkClick r:id="rId3"/>
              </a:rPr>
              <a:t>giacf@hr.nl</a:t>
            </a:r>
            <a:r>
              <a:rPr lang="en-GB" sz="2000" dirty="0"/>
              <a:t>, </a:t>
            </a:r>
            <a:r>
              <a:rPr lang="en-GB" sz="2000" dirty="0">
                <a:hlinkClick r:id="rId4"/>
              </a:rPr>
              <a:t>maggg@hr.nl</a:t>
            </a:r>
            <a:r>
              <a:rPr lang="en-GB" sz="2000" dirty="0"/>
              <a:t> – Office H4.204</a:t>
            </a:r>
            <a:endParaRPr lang="en-GB" sz="2000" dirty="0"/>
          </a:p>
        </p:txBody>
      </p:sp>
    </p:spTree>
    <p:extLst>
      <p:ext uri="{BB962C8B-B14F-4D97-AF65-F5344CB8AC3E}">
        <p14:creationId xmlns:p14="http://schemas.microsoft.com/office/powerpoint/2010/main" val="3409054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Insertion sort </a:t>
            </a:r>
            <a:endParaRPr lang="en-GB" dirty="0"/>
          </a:p>
        </p:txBody>
      </p:sp>
      <p:sp>
        <p:nvSpPr>
          <p:cNvPr id="3" name="Content Placeholder 2"/>
          <p:cNvSpPr>
            <a:spLocks noGrp="1"/>
          </p:cNvSpPr>
          <p:nvPr>
            <p:ph idx="1"/>
          </p:nvPr>
        </p:nvSpPr>
        <p:spPr>
          <a:xfrm>
            <a:off x="677333" y="2160589"/>
            <a:ext cx="8815987" cy="4245898"/>
          </a:xfrm>
        </p:spPr>
        <p:txBody>
          <a:bodyPr>
            <a:normAutofit/>
          </a:bodyPr>
          <a:lstStyle/>
          <a:p>
            <a:r>
              <a:rPr lang="en-US" dirty="0" smtClean="0"/>
              <a:t>Basic idea</a:t>
            </a:r>
          </a:p>
          <a:p>
            <a:pPr lvl="1"/>
            <a:r>
              <a:rPr lang="en-US" dirty="0"/>
              <a:t>When people manually sort something (for example, a deck of playing cards), most use a method that is similar to insertion sort </a:t>
            </a:r>
            <a:endParaRPr lang="en-US" dirty="0" smtClean="0"/>
          </a:p>
          <a:p>
            <a:pPr lvl="1"/>
            <a:r>
              <a:rPr lang="en-US" dirty="0" smtClean="0"/>
              <a:t>Put </a:t>
            </a:r>
            <a:r>
              <a:rPr lang="en-US" dirty="0"/>
              <a:t>one element at a time in its right position in the sorted </a:t>
            </a:r>
            <a:r>
              <a:rPr lang="en-US" dirty="0" smtClean="0"/>
              <a:t>sub-array</a:t>
            </a:r>
          </a:p>
          <a:p>
            <a:pPr lvl="1"/>
            <a:r>
              <a:rPr lang="en-US" dirty="0" smtClean="0"/>
              <a:t>The </a:t>
            </a:r>
            <a:r>
              <a:rPr lang="en-US" dirty="0"/>
              <a:t>final sorted array (or list) </a:t>
            </a:r>
            <a:r>
              <a:rPr lang="en-US" dirty="0" smtClean="0"/>
              <a:t>is built one </a:t>
            </a:r>
            <a:r>
              <a:rPr lang="en-US" dirty="0"/>
              <a:t>item at a </a:t>
            </a:r>
            <a:r>
              <a:rPr lang="en-US" dirty="0" smtClean="0"/>
              <a:t>time</a:t>
            </a:r>
            <a:endParaRPr lang="en-US" dirty="0"/>
          </a:p>
          <a:p>
            <a:endParaRPr lang="en-GB" dirty="0" smtClean="0"/>
          </a:p>
          <a:p>
            <a:pPr lvl="1"/>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857275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Insertion sort </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3" y="1930401"/>
                <a:ext cx="8815987" cy="4276436"/>
              </a:xfrm>
            </p:spPr>
            <p:txBody>
              <a:bodyPr>
                <a:normAutofit fontScale="92500" lnSpcReduction="20000"/>
              </a:bodyPr>
              <a:lstStyle/>
              <a:p>
                <a:r>
                  <a:rPr lang="en-US" dirty="0" smtClean="0"/>
                  <a:t>Basic idea</a:t>
                </a:r>
              </a:p>
              <a:p>
                <a:pPr lvl="1"/>
                <a:r>
                  <a:rPr lang="en-US" dirty="0"/>
                  <a:t>When people manually sort something (for example, a deck of playing cards), most use a method that is similar to insertion sort </a:t>
                </a:r>
                <a:endParaRPr lang="en-US" dirty="0" smtClean="0"/>
              </a:p>
              <a:p>
                <a:pPr lvl="1"/>
                <a:r>
                  <a:rPr lang="en-US" dirty="0" smtClean="0"/>
                  <a:t>Put </a:t>
                </a:r>
                <a:r>
                  <a:rPr lang="en-US" dirty="0"/>
                  <a:t>one element at a time in its right position in the sorted </a:t>
                </a:r>
                <a:r>
                  <a:rPr lang="en-US" dirty="0" smtClean="0"/>
                  <a:t>sub-array</a:t>
                </a:r>
              </a:p>
              <a:p>
                <a:pPr lvl="1"/>
                <a:r>
                  <a:rPr lang="en-US" dirty="0" smtClean="0"/>
                  <a:t>The </a:t>
                </a:r>
                <a:r>
                  <a:rPr lang="en-US" dirty="0"/>
                  <a:t>final sorted array (or list) </a:t>
                </a:r>
                <a:r>
                  <a:rPr lang="en-US" dirty="0" smtClean="0"/>
                  <a:t>is built one </a:t>
                </a:r>
                <a:r>
                  <a:rPr lang="en-US" dirty="0"/>
                  <a:t>item at a </a:t>
                </a:r>
                <a:r>
                  <a:rPr lang="en-US" dirty="0" smtClean="0"/>
                  <a:t>time</a:t>
                </a:r>
                <a:endParaRPr lang="en-US" dirty="0"/>
              </a:p>
              <a:p>
                <a:endParaRPr lang="en-GB" dirty="0" smtClean="0"/>
              </a:p>
              <a:p>
                <a:r>
                  <a:rPr lang="en-GB" dirty="0" smtClean="0"/>
                  <a:t>Advantages </a:t>
                </a:r>
              </a:p>
              <a:p>
                <a:pPr lvl="1"/>
                <a:r>
                  <a:rPr lang="en-US" dirty="0"/>
                  <a:t>very intuitive </a:t>
                </a:r>
                <a:r>
                  <a:rPr lang="en-US" dirty="0" smtClean="0"/>
                  <a:t>algorithm ; simple implementation </a:t>
                </a:r>
              </a:p>
              <a:p>
                <a:pPr lvl="1"/>
                <a:r>
                  <a:rPr lang="en-US" dirty="0" smtClean="0"/>
                  <a:t>efficient </a:t>
                </a:r>
                <a:r>
                  <a:rPr lang="en-US" dirty="0"/>
                  <a:t>for (quite) small data sets</a:t>
                </a:r>
              </a:p>
              <a:p>
                <a:pPr lvl="2"/>
                <a:r>
                  <a:rPr lang="en-US" dirty="0" smtClean="0"/>
                  <a:t>very efficient </a:t>
                </a:r>
                <a:r>
                  <a:rPr lang="en-US" dirty="0"/>
                  <a:t>for data sets that are already substantially </a:t>
                </a:r>
                <a:r>
                  <a:rPr lang="en-US" dirty="0" smtClean="0"/>
                  <a:t>sorted and more </a:t>
                </a:r>
                <a:r>
                  <a:rPr lang="en-US" dirty="0"/>
                  <a:t>efficient in practice than most other simple quadratic (i.e.,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e>
                    </m:d>
                  </m:oMath>
                </a14:m>
                <a:r>
                  <a:rPr lang="en-US" dirty="0"/>
                  <a:t>) </a:t>
                </a:r>
                <a:r>
                  <a:rPr lang="en-US" dirty="0" smtClean="0"/>
                  <a:t>algorithms; </a:t>
                </a:r>
                <a:r>
                  <a:rPr lang="en-US" dirty="0"/>
                  <a:t>the best case (nearly sorted input) is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pPr lvl="1"/>
                <a:r>
                  <a:rPr lang="en-US" dirty="0" smtClean="0"/>
                  <a:t>stable</a:t>
                </a:r>
                <a:endParaRPr lang="en-US" dirty="0"/>
              </a:p>
              <a:p>
                <a:pPr lvl="1"/>
                <a:r>
                  <a:rPr lang="en-US" dirty="0" smtClean="0"/>
                  <a:t>in-place</a:t>
                </a:r>
                <a:endParaRPr lang="en-US" dirty="0"/>
              </a:p>
              <a:p>
                <a:pPr lvl="1"/>
                <a:r>
                  <a:rPr lang="en-US" dirty="0" smtClean="0"/>
                  <a:t>online (can </a:t>
                </a:r>
                <a:r>
                  <a:rPr lang="en-US" dirty="0"/>
                  <a:t>sort a </a:t>
                </a:r>
                <a:r>
                  <a:rPr lang="en-US" dirty="0" smtClean="0"/>
                  <a:t>sequence </a:t>
                </a:r>
                <a:r>
                  <a:rPr lang="en-US" i="1" dirty="0" smtClean="0"/>
                  <a:t>as </a:t>
                </a:r>
                <a:r>
                  <a:rPr lang="en-US" dirty="0"/>
                  <a:t>it receives </a:t>
                </a:r>
                <a:r>
                  <a:rPr lang="en-US" dirty="0" smtClean="0"/>
                  <a:t>it, one element at a time)</a:t>
                </a:r>
                <a:endParaRPr lang="en-US" dirty="0"/>
              </a:p>
              <a:p>
                <a:pPr lvl="1"/>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3" y="1930401"/>
                <a:ext cx="8815987" cy="4276436"/>
              </a:xfrm>
              <a:blipFill rotWithShape="0">
                <a:blip r:embed="rId2"/>
                <a:stretch>
                  <a:fillRect l="-69" t="-171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954233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Insertion sort </a:t>
            </a:r>
            <a:endParaRPr lang="en-GB" dirty="0"/>
          </a:p>
        </p:txBody>
      </p:sp>
      <p:sp>
        <p:nvSpPr>
          <p:cNvPr id="3" name="Content Placeholder 2"/>
          <p:cNvSpPr>
            <a:spLocks noGrp="1"/>
          </p:cNvSpPr>
          <p:nvPr>
            <p:ph idx="1"/>
          </p:nvPr>
        </p:nvSpPr>
        <p:spPr/>
        <p:txBody>
          <a:bodyPr/>
          <a:lstStyle/>
          <a:p>
            <a:r>
              <a:rPr lang="en-GB" dirty="0" smtClean="0"/>
              <a:t>Graphical example</a:t>
            </a:r>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3074" name="Picture 2" descr="http://upload.wikimedia.org/wikipedia/commons/0/0f/Insertion-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3339101"/>
            <a:ext cx="3853312" cy="231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30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67359" cy="3880773"/>
          </a:xfrm>
        </p:spPr>
        <p:txBody>
          <a:bodyPr/>
          <a:lstStyle/>
          <a:p>
            <a:r>
              <a:rPr lang="en-US" dirty="0" smtClean="0"/>
              <a:t>Iterative algorithm </a:t>
            </a:r>
          </a:p>
          <a:p>
            <a:pPr lvl="1"/>
            <a:r>
              <a:rPr lang="en-US" dirty="0" smtClean="0"/>
              <a:t>At each iteration one </a:t>
            </a:r>
            <a:r>
              <a:rPr lang="en-US" dirty="0"/>
              <a:t>input </a:t>
            </a:r>
            <a:r>
              <a:rPr lang="en-US" dirty="0" smtClean="0"/>
              <a:t>element is consumed, growing </a:t>
            </a:r>
            <a:r>
              <a:rPr lang="en-US" dirty="0"/>
              <a:t>a sorted output </a:t>
            </a:r>
            <a:r>
              <a:rPr lang="en-US" dirty="0" smtClean="0"/>
              <a:t>sequence</a:t>
            </a:r>
          </a:p>
          <a:p>
            <a:endParaRPr lang="en-US" dirty="0"/>
          </a:p>
          <a:p>
            <a:r>
              <a:rPr lang="en-US" dirty="0" smtClean="0"/>
              <a:t>Iteration</a:t>
            </a:r>
          </a:p>
          <a:p>
            <a:pPr marL="857250" lvl="1" indent="-400050">
              <a:buFont typeface="+mj-lt"/>
              <a:buAutoNum type="romanLcPeriod"/>
            </a:pPr>
            <a:r>
              <a:rPr lang="en-US" dirty="0" smtClean="0"/>
              <a:t>remove </a:t>
            </a:r>
            <a:r>
              <a:rPr lang="en-US" dirty="0"/>
              <a:t>one element from the input </a:t>
            </a:r>
            <a:r>
              <a:rPr lang="en-US" dirty="0" smtClean="0"/>
              <a:t>data </a:t>
            </a:r>
          </a:p>
          <a:p>
            <a:pPr marL="857250" lvl="1" indent="-400050">
              <a:buFont typeface="+mj-lt"/>
              <a:buAutoNum type="romanLcPeriod"/>
            </a:pPr>
            <a:r>
              <a:rPr lang="en-US" dirty="0" smtClean="0"/>
              <a:t>find </a:t>
            </a:r>
            <a:r>
              <a:rPr lang="en-US" dirty="0"/>
              <a:t>the location it belongs within the sorted </a:t>
            </a:r>
            <a:r>
              <a:rPr lang="en-US" dirty="0" smtClean="0"/>
              <a:t>sequence</a:t>
            </a:r>
          </a:p>
          <a:p>
            <a:pPr marL="857250" lvl="1" indent="-400050">
              <a:buFont typeface="+mj-lt"/>
              <a:buAutoNum type="romanLcPeriod"/>
            </a:pPr>
            <a:r>
              <a:rPr lang="en-US" dirty="0" smtClean="0"/>
              <a:t>insert </a:t>
            </a:r>
            <a:r>
              <a:rPr lang="en-US" dirty="0"/>
              <a:t>it </a:t>
            </a:r>
            <a:r>
              <a:rPr lang="en-US" dirty="0" smtClean="0"/>
              <a:t>there</a:t>
            </a:r>
          </a:p>
          <a:p>
            <a:r>
              <a:rPr lang="en-US" dirty="0" smtClean="0"/>
              <a:t>Repeat </a:t>
            </a:r>
            <a:r>
              <a:rPr lang="en-US" dirty="0"/>
              <a:t>until no input elements </a:t>
            </a:r>
            <a:r>
              <a:rPr lang="en-US" dirty="0" smtClean="0"/>
              <a:t>remain</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descr="http://freefeast.info/wp-content/uploads/2013/01/Insertion-Sort-Model11.jpg"/>
          <p:cNvPicPr>
            <a:picLocks noChangeAspect="1" noChangeArrowheads="1"/>
          </p:cNvPicPr>
          <p:nvPr/>
        </p:nvPicPr>
        <p:blipFill rotWithShape="1">
          <a:blip r:embed="rId2">
            <a:extLst>
              <a:ext uri="{28A0092B-C50C-407E-A947-70E740481C1C}">
                <a14:useLocalDpi xmlns:a14="http://schemas.microsoft.com/office/drawing/2010/main" val="0"/>
              </a:ext>
            </a:extLst>
          </a:blip>
          <a:srcRect r="33559"/>
          <a:stretch/>
        </p:blipFill>
        <p:spPr bwMode="auto">
          <a:xfrm>
            <a:off x="6801258" y="3142608"/>
            <a:ext cx="3159072" cy="335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656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5113867" cy="3880773"/>
          </a:xfrm>
        </p:spPr>
        <p:txBody>
          <a:bodyPr/>
          <a:lstStyle/>
          <a:p>
            <a:r>
              <a:rPr lang="en-US" dirty="0"/>
              <a:t>Sorting is typically done </a:t>
            </a:r>
            <a:r>
              <a:rPr lang="en-US" dirty="0" smtClean="0"/>
              <a:t>in-place</a:t>
            </a:r>
          </a:p>
          <a:p>
            <a:pPr lvl="1"/>
            <a:endParaRPr lang="en-US" dirty="0" smtClean="0"/>
          </a:p>
          <a:p>
            <a:r>
              <a:rPr lang="en-US" dirty="0" smtClean="0"/>
              <a:t>For each unsorted item</a:t>
            </a:r>
          </a:p>
          <a:p>
            <a:pPr lvl="1"/>
            <a:r>
              <a:rPr lang="en-US" dirty="0" smtClean="0"/>
              <a:t>shift </a:t>
            </a:r>
            <a:r>
              <a:rPr lang="en-US" dirty="0"/>
              <a:t>all the larger values up to make a </a:t>
            </a:r>
            <a:r>
              <a:rPr lang="en-US" dirty="0" smtClean="0"/>
              <a:t>space</a:t>
            </a:r>
          </a:p>
          <a:p>
            <a:pPr lvl="1"/>
            <a:r>
              <a:rPr lang="en-US" dirty="0" smtClean="0"/>
              <a:t>then insert it </a:t>
            </a:r>
            <a:r>
              <a:rPr lang="en-US" dirty="0"/>
              <a:t>into </a:t>
            </a:r>
            <a:r>
              <a:rPr lang="en-US" dirty="0" smtClean="0"/>
              <a:t>the correct </a:t>
            </a:r>
            <a:r>
              <a:rPr lang="en-US" dirty="0"/>
              <a:t>position</a:t>
            </a:r>
            <a:endParaRPr lang="en-GB" dirty="0"/>
          </a:p>
          <a:p>
            <a:pPr lvl="1"/>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4102" name="Picture 6" descr="http://math.hws.edu/eck/cs124/javanotes6/c7/insertion_s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731" y="717275"/>
            <a:ext cx="5908245" cy="589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76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4" y="2160589"/>
            <a:ext cx="8596668" cy="4363501"/>
          </a:xfrm>
        </p:spPr>
        <p:txBody>
          <a:bodyPr>
            <a:normAutofit/>
          </a:bodyPr>
          <a:lstStyle/>
          <a:p>
            <a:r>
              <a:rPr lang="en-GB" dirty="0" smtClean="0"/>
              <a:t>Pseudo-code of the algorithm (</a:t>
            </a:r>
            <a:r>
              <a:rPr lang="en-GB" u="sng" dirty="0" smtClean="0"/>
              <a:t>supposing the origin of the array is 1</a:t>
            </a:r>
            <a:r>
              <a:rPr lang="en-GB" dirty="0" smtClean="0"/>
              <a:t>)</a:t>
            </a:r>
          </a:p>
          <a:p>
            <a:pPr marL="0" indent="0">
              <a:buNone/>
            </a:pPr>
            <a:endParaRPr lang="en-GB" dirty="0"/>
          </a:p>
          <a:p>
            <a:pPr marL="0" indent="0">
              <a:buNone/>
            </a:pPr>
            <a:r>
              <a:rPr lang="en-US" dirty="0" smtClean="0">
                <a:latin typeface="Consolas" panose="020B0609020204030204" pitchFamily="49" charset="0"/>
                <a:cs typeface="Consolas" panose="020B0609020204030204" pitchFamily="49" charset="0"/>
              </a:rPr>
              <a:t>FOR j = 2 </a:t>
            </a:r>
            <a:r>
              <a:rPr lang="en-US" dirty="0">
                <a:latin typeface="Consolas" panose="020B0609020204030204" pitchFamily="49" charset="0"/>
                <a:cs typeface="Consolas" panose="020B0609020204030204" pitchFamily="49" charset="0"/>
              </a:rPr>
              <a:t>to length(A)</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key </a:t>
            </a:r>
            <a:r>
              <a:rPr lang="en-US" dirty="0" smtClean="0">
                <a:latin typeface="Consolas" panose="020B0609020204030204" pitchFamily="49" charset="0"/>
                <a:cs typeface="Consolas" panose="020B0609020204030204" pitchFamily="49" charset="0"/>
              </a:rPr>
              <a:t>= A[j]</a:t>
            </a:r>
          </a:p>
          <a:p>
            <a:pPr marL="0" indent="0">
              <a:buNone/>
            </a:pPr>
            <a:r>
              <a:rPr lang="en-US" dirty="0" smtClean="0">
                <a:latin typeface="Consolas" panose="020B0609020204030204" pitchFamily="49" charset="0"/>
                <a:cs typeface="Consolas" panose="020B0609020204030204" pitchFamily="49" charset="0"/>
              </a:rPr>
              <a:t>  % </a:t>
            </a:r>
            <a:r>
              <a:rPr lang="en-US" dirty="0" smtClean="0">
                <a:latin typeface="Consolas" panose="020B0609020204030204" pitchFamily="49" charset="0"/>
                <a:cs typeface="Consolas" panose="020B0609020204030204" pitchFamily="49" charset="0"/>
              </a:rPr>
              <a:t>put A[j] into the sorted sequence A[1..j-1] </a:t>
            </a:r>
          </a:p>
          <a:p>
            <a:pPr marL="0" indent="0">
              <a:buNone/>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j - 1</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WHILE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&gt; 0 </a:t>
            </a:r>
            <a:r>
              <a:rPr lang="en-US" dirty="0" smtClean="0">
                <a:latin typeface="Consolas" panose="020B0609020204030204" pitchFamily="49" charset="0"/>
                <a:cs typeface="Consolas" panose="020B0609020204030204" pitchFamily="49" charset="0"/>
              </a:rPr>
              <a:t>and A[</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&gt; </a:t>
            </a:r>
            <a:r>
              <a:rPr lang="en-US" dirty="0" smtClean="0">
                <a:latin typeface="Consolas" panose="020B0609020204030204" pitchFamily="49" charset="0"/>
                <a:cs typeface="Consolas" panose="020B0609020204030204" pitchFamily="49" charset="0"/>
              </a:rPr>
              <a:t>key</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A[i+1</a:t>
            </a:r>
            <a:r>
              <a:rPr lang="en-US" dirty="0" smtClean="0">
                <a:latin typeface="Consolas" panose="020B0609020204030204" pitchFamily="49" charset="0"/>
                <a:cs typeface="Consolas" panose="020B0609020204030204" pitchFamily="49" charset="0"/>
              </a:rPr>
              <a:t>] = A[</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 1</a:t>
            </a:r>
          </a:p>
          <a:p>
            <a:pPr marL="0" indent="0">
              <a:buNone/>
            </a:pPr>
            <a:r>
              <a:rPr lang="en-US" dirty="0" smtClean="0">
                <a:latin typeface="Consolas" panose="020B0609020204030204" pitchFamily="49" charset="0"/>
                <a:cs typeface="Consolas" panose="020B0609020204030204" pitchFamily="49" charset="0"/>
              </a:rPr>
              <a:t>  A[i+1</a:t>
            </a:r>
            <a:r>
              <a:rPr lang="en-US" dirty="0" smtClean="0">
                <a:latin typeface="Consolas" panose="020B0609020204030204" pitchFamily="49" charset="0"/>
                <a:cs typeface="Consolas" panose="020B0609020204030204" pitchFamily="49" charset="0"/>
              </a:rPr>
              <a:t>] = key</a:t>
            </a:r>
            <a:endParaRPr lang="en-GB"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7171" name="Picture 3" descr="The operation of INSERTION-SORT on the array A = &lt;5, 2, 4, 6, 1, 3&g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449" y="344022"/>
            <a:ext cx="5514553" cy="15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417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First iteration trace</a:t>
                </a:r>
              </a:p>
              <a:p>
                <a:pPr lvl="1"/>
                <a:r>
                  <a:rPr lang="en-GB" dirty="0" smtClean="0"/>
                  <a:t>j = 2</a:t>
                </a:r>
              </a:p>
              <a:p>
                <a:pPr lvl="1"/>
                <a:r>
                  <a:rPr lang="en-GB" dirty="0" smtClean="0"/>
                  <a:t>key = A[2] = 2</a:t>
                </a:r>
              </a:p>
              <a:p>
                <a:pPr lvl="1"/>
                <a:r>
                  <a:rPr lang="en-GB" dirty="0" err="1"/>
                  <a:t>i</a:t>
                </a:r>
                <a:r>
                  <a:rPr lang="en-GB" dirty="0" smtClean="0"/>
                  <a:t> = 1</a:t>
                </a:r>
              </a:p>
              <a:p>
                <a:pPr lvl="2"/>
                <a:r>
                  <a:rPr lang="en-GB" dirty="0" err="1"/>
                  <a:t>i</a:t>
                </a:r>
                <a:r>
                  <a:rPr lang="en-GB" dirty="0" smtClean="0"/>
                  <a:t> &gt; 0  &amp;&amp; A[</a:t>
                </a:r>
                <a:r>
                  <a:rPr lang="en-GB" dirty="0" err="1" smtClean="0"/>
                  <a:t>i</a:t>
                </a:r>
                <a:r>
                  <a:rPr lang="en-GB" dirty="0" smtClean="0"/>
                  <a:t>] &gt; 2 ? YES</a:t>
                </a:r>
              </a:p>
              <a:p>
                <a:pPr lvl="3"/>
                <a:r>
                  <a:rPr lang="en-GB" dirty="0" smtClean="0"/>
                  <a:t>A[2] = A[1] </a:t>
                </a:r>
                <a14:m>
                  <m:oMath xmlns:m="http://schemas.openxmlformats.org/officeDocument/2006/math">
                    <m:r>
                      <a:rPr lang="en-GB" i="1" dirty="0" smtClean="0">
                        <a:latin typeface="Cambria Math" panose="02040503050406030204" pitchFamily="18" charset="0"/>
                      </a:rPr>
                      <m:t>→</m:t>
                    </m:r>
                  </m:oMath>
                </a14:m>
                <a:r>
                  <a:rPr lang="en-GB" dirty="0" smtClean="0"/>
                  <a:t> A[2] = 5</a:t>
                </a:r>
              </a:p>
              <a:p>
                <a:pPr lvl="3"/>
                <a:r>
                  <a:rPr lang="en-GB" dirty="0" err="1" smtClean="0"/>
                  <a:t>i</a:t>
                </a:r>
                <a:r>
                  <a:rPr lang="en-GB" dirty="0" smtClean="0"/>
                  <a:t> = </a:t>
                </a:r>
                <a:r>
                  <a:rPr lang="en-GB" dirty="0" err="1" smtClean="0"/>
                  <a:t>i</a:t>
                </a:r>
                <a:r>
                  <a:rPr lang="en-GB" dirty="0" smtClean="0"/>
                  <a:t> – 1 = 0</a:t>
                </a:r>
              </a:p>
              <a:p>
                <a:pPr lvl="2"/>
                <a:r>
                  <a:rPr lang="en-GB" dirty="0" err="1"/>
                  <a:t>i</a:t>
                </a:r>
                <a:r>
                  <a:rPr lang="en-GB" dirty="0"/>
                  <a:t> &gt; 0  &amp;&amp; A[</a:t>
                </a:r>
                <a:r>
                  <a:rPr lang="en-GB" dirty="0" err="1"/>
                  <a:t>i</a:t>
                </a:r>
                <a:r>
                  <a:rPr lang="en-GB" dirty="0"/>
                  <a:t>] &gt; 2 ? </a:t>
                </a:r>
                <a:r>
                  <a:rPr lang="en-GB" dirty="0" smtClean="0"/>
                  <a:t>NO because </a:t>
                </a:r>
                <a:r>
                  <a:rPr lang="en-GB" dirty="0" err="1" smtClean="0"/>
                  <a:t>i</a:t>
                </a:r>
                <a:r>
                  <a:rPr lang="en-GB" dirty="0" smtClean="0"/>
                  <a:t> = 0</a:t>
                </a:r>
              </a:p>
              <a:p>
                <a:pPr lvl="1"/>
                <a:r>
                  <a:rPr lang="en-GB" dirty="0" smtClean="0"/>
                  <a:t>A[i+1] = 2</a:t>
                </a:r>
                <a:r>
                  <a:rPr lang="en-GB" dirty="0"/>
                  <a:t> </a:t>
                </a:r>
                <a14:m>
                  <m:oMath xmlns:m="http://schemas.openxmlformats.org/officeDocument/2006/math">
                    <m:r>
                      <a:rPr lang="en-GB" i="1" dirty="0">
                        <a:latin typeface="Cambria Math" panose="02040503050406030204" pitchFamily="18" charset="0"/>
                      </a:rPr>
                      <m:t>→</m:t>
                    </m:r>
                  </m:oMath>
                </a14:m>
                <a:r>
                  <a:rPr lang="en-GB" dirty="0" smtClean="0"/>
                  <a:t> A[1] = 2</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r="68775" b="50779"/>
          <a:stretch/>
        </p:blipFill>
        <p:spPr bwMode="auto">
          <a:xfrm>
            <a:off x="5791534" y="2547991"/>
            <a:ext cx="3054516" cy="1385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put A[j] into the sorted sequence A[1..j-1]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A[i+1</a:t>
            </a:r>
            <a:r>
              <a:rPr lang="en-US" sz="1400" dirty="0">
                <a:latin typeface="Consolas" panose="020B0609020204030204" pitchFamily="49" charset="0"/>
                <a:cs typeface="Consolas" panose="020B0609020204030204" pitchFamily="49" charset="0"/>
              </a:rPr>
              <a:t>]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smtClean="0">
                <a:latin typeface="Consolas" panose="020B0609020204030204" pitchFamily="49" charset="0"/>
                <a:cs typeface="Consolas" panose="020B0609020204030204" pitchFamily="49" charset="0"/>
              </a:rPr>
              <a:t>    A[i+1</a:t>
            </a:r>
            <a:r>
              <a:rPr lang="en-US" sz="1400" dirty="0">
                <a:latin typeface="Consolas" panose="020B0609020204030204" pitchFamily="49" charset="0"/>
                <a:cs typeface="Consolas" panose="020B0609020204030204" pitchFamily="49" charset="0"/>
              </a:rPr>
              <a:t>]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91991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Second iteration trace</a:t>
                </a:r>
              </a:p>
              <a:p>
                <a:pPr lvl="1"/>
                <a:r>
                  <a:rPr lang="en-GB" dirty="0" smtClean="0"/>
                  <a:t>j = 3</a:t>
                </a:r>
              </a:p>
              <a:p>
                <a:pPr lvl="1"/>
                <a:r>
                  <a:rPr lang="en-GB" dirty="0" smtClean="0"/>
                  <a:t>key = A[3] = 4</a:t>
                </a:r>
              </a:p>
              <a:p>
                <a:pPr lvl="1"/>
                <a:r>
                  <a:rPr lang="en-GB" dirty="0" err="1"/>
                  <a:t>i</a:t>
                </a:r>
                <a:r>
                  <a:rPr lang="en-GB" dirty="0" smtClean="0"/>
                  <a:t> = 2</a:t>
                </a:r>
              </a:p>
              <a:p>
                <a:pPr lvl="2"/>
                <a:r>
                  <a:rPr lang="en-GB" dirty="0" err="1"/>
                  <a:t>i</a:t>
                </a:r>
                <a:r>
                  <a:rPr lang="en-GB" dirty="0" smtClean="0"/>
                  <a:t> &gt; 0  &amp;&amp; A[</a:t>
                </a:r>
                <a:r>
                  <a:rPr lang="en-GB" dirty="0" err="1" smtClean="0"/>
                  <a:t>i</a:t>
                </a:r>
                <a:r>
                  <a:rPr lang="en-GB" dirty="0" smtClean="0"/>
                  <a:t>] &gt; 4 ? YES</a:t>
                </a:r>
              </a:p>
              <a:p>
                <a:pPr lvl="3"/>
                <a:r>
                  <a:rPr lang="en-GB" dirty="0" smtClean="0"/>
                  <a:t>A[3] = A[2] </a:t>
                </a:r>
                <a14:m>
                  <m:oMath xmlns:m="http://schemas.openxmlformats.org/officeDocument/2006/math">
                    <m:r>
                      <a:rPr lang="en-GB" i="1" dirty="0" smtClean="0">
                        <a:latin typeface="Cambria Math" panose="02040503050406030204" pitchFamily="18" charset="0"/>
                      </a:rPr>
                      <m:t>→</m:t>
                    </m:r>
                  </m:oMath>
                </a14:m>
                <a:r>
                  <a:rPr lang="en-GB" dirty="0" smtClean="0"/>
                  <a:t> A[3] = 5</a:t>
                </a:r>
              </a:p>
              <a:p>
                <a:pPr lvl="3"/>
                <a:r>
                  <a:rPr lang="en-GB" dirty="0" err="1" smtClean="0"/>
                  <a:t>i</a:t>
                </a:r>
                <a:r>
                  <a:rPr lang="en-GB" dirty="0" smtClean="0"/>
                  <a:t> = </a:t>
                </a:r>
                <a:r>
                  <a:rPr lang="en-GB" dirty="0" err="1" smtClean="0"/>
                  <a:t>i</a:t>
                </a:r>
                <a:r>
                  <a:rPr lang="en-GB" dirty="0" smtClean="0"/>
                  <a:t> – 1 = 1</a:t>
                </a:r>
              </a:p>
              <a:p>
                <a:pPr lvl="2"/>
                <a:r>
                  <a:rPr lang="en-GB" dirty="0" err="1"/>
                  <a:t>i</a:t>
                </a:r>
                <a:r>
                  <a:rPr lang="en-GB" dirty="0"/>
                  <a:t> &gt; 0  &amp;&amp; A[</a:t>
                </a:r>
                <a:r>
                  <a:rPr lang="en-GB" dirty="0" err="1"/>
                  <a:t>i</a:t>
                </a:r>
                <a:r>
                  <a:rPr lang="en-GB" dirty="0"/>
                  <a:t>] &gt; </a:t>
                </a:r>
                <a:r>
                  <a:rPr lang="en-GB" dirty="0" smtClean="0"/>
                  <a:t>4 </a:t>
                </a:r>
                <a:r>
                  <a:rPr lang="en-GB" dirty="0"/>
                  <a:t>? </a:t>
                </a:r>
                <a:r>
                  <a:rPr lang="en-GB" dirty="0" smtClean="0"/>
                  <a:t>NO because 2 &gt; 4 is false</a:t>
                </a:r>
              </a:p>
              <a:p>
                <a:pPr lvl="1"/>
                <a:r>
                  <a:rPr lang="en-GB" dirty="0" smtClean="0"/>
                  <a:t>A[i+1] = 4 </a:t>
                </a:r>
                <a14:m>
                  <m:oMath xmlns:m="http://schemas.openxmlformats.org/officeDocument/2006/math">
                    <m:r>
                      <a:rPr lang="en-GB" i="1" dirty="0">
                        <a:latin typeface="Cambria Math" panose="02040503050406030204" pitchFamily="18" charset="0"/>
                      </a:rPr>
                      <m:t>→</m:t>
                    </m:r>
                  </m:oMath>
                </a14:m>
                <a:r>
                  <a:rPr lang="en-GB" dirty="0" smtClean="0"/>
                  <a:t> A[2] = 4</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34809" r="35967" b="50779"/>
          <a:stretch/>
        </p:blipFill>
        <p:spPr bwMode="auto">
          <a:xfrm>
            <a:off x="5545539" y="2579592"/>
            <a:ext cx="2858814" cy="13851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put A[j] into the sorted sequence A[1..j-1]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A[i+1</a:t>
            </a:r>
            <a:r>
              <a:rPr lang="en-US" sz="1400" dirty="0">
                <a:latin typeface="Consolas" panose="020B0609020204030204" pitchFamily="49" charset="0"/>
                <a:cs typeface="Consolas" panose="020B0609020204030204" pitchFamily="49" charset="0"/>
              </a:rPr>
              <a:t>]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smtClean="0">
                <a:latin typeface="Consolas" panose="020B0609020204030204" pitchFamily="49" charset="0"/>
                <a:cs typeface="Consolas" panose="020B0609020204030204" pitchFamily="49" charset="0"/>
              </a:rPr>
              <a:t>    A[i+1</a:t>
            </a:r>
            <a:r>
              <a:rPr lang="en-US" sz="1400" dirty="0">
                <a:latin typeface="Consolas" panose="020B0609020204030204" pitchFamily="49" charset="0"/>
                <a:cs typeface="Consolas" panose="020B0609020204030204" pitchFamily="49" charset="0"/>
              </a:rPr>
              <a:t>]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61107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GB" dirty="0" smtClean="0"/>
                  <a:t>Third iteration trace</a:t>
                </a:r>
              </a:p>
              <a:p>
                <a:pPr lvl="1"/>
                <a:r>
                  <a:rPr lang="en-GB" dirty="0" smtClean="0"/>
                  <a:t>j = 4</a:t>
                </a:r>
              </a:p>
              <a:p>
                <a:pPr lvl="1"/>
                <a:r>
                  <a:rPr lang="en-GB" dirty="0" smtClean="0"/>
                  <a:t>key = A[4] = 6</a:t>
                </a:r>
              </a:p>
              <a:p>
                <a:pPr lvl="1"/>
                <a:r>
                  <a:rPr lang="en-GB" dirty="0" err="1"/>
                  <a:t>i</a:t>
                </a:r>
                <a:r>
                  <a:rPr lang="en-GB" dirty="0" smtClean="0"/>
                  <a:t> = 3</a:t>
                </a:r>
              </a:p>
              <a:p>
                <a:pPr lvl="2"/>
                <a:r>
                  <a:rPr lang="en-GB" dirty="0" err="1"/>
                  <a:t>i</a:t>
                </a:r>
                <a:r>
                  <a:rPr lang="en-GB" dirty="0" smtClean="0"/>
                  <a:t> &gt; 0  &amp;&amp; A[</a:t>
                </a:r>
                <a:r>
                  <a:rPr lang="en-GB" dirty="0" err="1" smtClean="0"/>
                  <a:t>i</a:t>
                </a:r>
                <a:r>
                  <a:rPr lang="en-GB" dirty="0" smtClean="0"/>
                  <a:t>] &gt; 6 ? NO because 5 &gt; 6 is false</a:t>
                </a:r>
              </a:p>
              <a:p>
                <a:pPr lvl="1"/>
                <a:r>
                  <a:rPr lang="en-GB" dirty="0" smtClean="0"/>
                  <a:t>A[i+1] = 6 </a:t>
                </a:r>
                <a14:m>
                  <m:oMath xmlns:m="http://schemas.openxmlformats.org/officeDocument/2006/math">
                    <m:r>
                      <a:rPr lang="en-GB" i="1" dirty="0">
                        <a:latin typeface="Cambria Math" panose="02040503050406030204" pitchFamily="18" charset="0"/>
                      </a:rPr>
                      <m:t>→</m:t>
                    </m:r>
                  </m:oMath>
                </a14:m>
                <a:r>
                  <a:rPr lang="en-GB" dirty="0" smtClean="0"/>
                  <a:t> A[4] = 6</a:t>
                </a:r>
              </a:p>
              <a:p>
                <a:pPr lvl="1"/>
                <a:endParaRPr lang="en-GB" dirty="0"/>
              </a:p>
              <a:p>
                <a:pPr lvl="1"/>
                <a:endParaRPr lang="en-GB" dirty="0" smtClean="0"/>
              </a:p>
              <a:p>
                <a:r>
                  <a:rPr lang="en-GB" dirty="0" smtClean="0"/>
                  <a:t>… and so on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7"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71594" r="-1107" b="50779"/>
          <a:stretch/>
        </p:blipFill>
        <p:spPr bwMode="auto">
          <a:xfrm>
            <a:off x="5613479" y="2589088"/>
            <a:ext cx="2894250" cy="13885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put A[j] into the sorted sequence A[1..j-1]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A[i+1</a:t>
            </a:r>
            <a:r>
              <a:rPr lang="en-US" sz="1400" dirty="0">
                <a:latin typeface="Consolas" panose="020B0609020204030204" pitchFamily="49" charset="0"/>
                <a:cs typeface="Consolas" panose="020B0609020204030204" pitchFamily="49" charset="0"/>
              </a:rPr>
              <a:t>]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smtClean="0">
                <a:latin typeface="Consolas" panose="020B0609020204030204" pitchFamily="49" charset="0"/>
                <a:cs typeface="Consolas" panose="020B0609020204030204" pitchFamily="49" charset="0"/>
              </a:rPr>
              <a:t>    A[i+1</a:t>
            </a:r>
            <a:r>
              <a:rPr lang="en-US" sz="1400" dirty="0">
                <a:latin typeface="Consolas" panose="020B0609020204030204" pitchFamily="49" charset="0"/>
                <a:cs typeface="Consolas" panose="020B0609020204030204" pitchFamily="49" charset="0"/>
              </a:rPr>
              <a:t>]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342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normAutofit/>
          </a:bodyPr>
          <a:lstStyle/>
          <a:p>
            <a:r>
              <a:rPr lang="en-US" dirty="0" smtClean="0"/>
              <a:t>In </a:t>
            </a:r>
            <a:r>
              <a:rPr lang="en-US" dirty="0"/>
              <a:t>each iteration the first remaining entry of the input is removed, and inserted into the result at the correct position, thus extending the </a:t>
            </a:r>
            <a:r>
              <a:rPr lang="en-US" dirty="0" smtClean="0"/>
              <a:t>result</a:t>
            </a:r>
          </a:p>
          <a:p>
            <a:endParaRPr lang="en-US" dirty="0"/>
          </a:p>
          <a:p>
            <a:endParaRPr lang="en-US" dirty="0" smtClean="0"/>
          </a:p>
          <a:p>
            <a:endParaRPr lang="en-US" dirty="0"/>
          </a:p>
          <a:p>
            <a:pPr lvl="1"/>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122" name="Picture 2" descr="Array prior to the insertion of 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76"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rray after the insertion of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310"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4860502" y="3848412"/>
            <a:ext cx="1545020" cy="7241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78353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a:t>
            </a:r>
            <a:endParaRPr lang="en-GB" dirty="0"/>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dirty="0">
                <a:solidFill>
                  <a:schemeClr val="accent1"/>
                </a:solidFill>
              </a:rPr>
              <a:t>How do I order my data?</a:t>
            </a:r>
          </a:p>
          <a:p>
            <a:pPr lvl="1"/>
            <a:r>
              <a:rPr lang="en-GB" b="1" dirty="0">
                <a:solidFill>
                  <a:schemeClr val="accent1"/>
                </a:solidFill>
              </a:rPr>
              <a:t>Sorting algorithms</a:t>
            </a:r>
          </a:p>
          <a:p>
            <a:r>
              <a:rPr lang="en-GB" dirty="0"/>
              <a:t>How do I structure my data?</a:t>
            </a:r>
          </a:p>
          <a:p>
            <a:pPr lvl="1"/>
            <a:r>
              <a:rPr lang="en-GB" b="1" dirty="0"/>
              <a:t>Linear, tabular, recursive data structures</a:t>
            </a:r>
          </a:p>
          <a:p>
            <a:r>
              <a:rPr lang="en-GB" dirty="0"/>
              <a:t>How do I represent relationship networks?</a:t>
            </a:r>
          </a:p>
          <a:p>
            <a:pPr lvl="1"/>
            <a:r>
              <a:rPr lang="en-GB" b="1" dirty="0"/>
              <a:t>Graphs</a:t>
            </a:r>
          </a:p>
          <a:p>
            <a:endParaRPr lang="en-GB" b="1" dirty="0" smtClean="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05854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2160589"/>
                <a:ext cx="8596668" cy="4032393"/>
              </a:xfrm>
            </p:spPr>
            <p:txBody>
              <a:bodyPr>
                <a:normAutofit lnSpcReduction="10000"/>
              </a:bodyPr>
              <a:lstStyle/>
              <a:p>
                <a:r>
                  <a:rPr lang="en-US" b="1" dirty="0"/>
                  <a:t>Correctness </a:t>
                </a:r>
              </a:p>
              <a:p>
                <a:pPr lvl="1"/>
                <a:r>
                  <a:rPr lang="en-US" dirty="0"/>
                  <a:t>After </a:t>
                </a:r>
                <a14:m>
                  <m:oMath xmlns:m="http://schemas.openxmlformats.org/officeDocument/2006/math">
                    <m:r>
                      <a:rPr lang="en-US" i="1" dirty="0">
                        <a:latin typeface="Cambria Math" panose="02040503050406030204" pitchFamily="18" charset="0"/>
                      </a:rPr>
                      <m:t>𝑘</m:t>
                    </m:r>
                  </m:oMath>
                </a14:m>
                <a:r>
                  <a:rPr lang="en-US" dirty="0"/>
                  <a:t> iterations, the following property holds:</a:t>
                </a:r>
              </a:p>
              <a:p>
                <a:pPr marL="0" indent="0" algn="ctr">
                  <a:buNone/>
                </a:pPr>
                <a:r>
                  <a:rPr lang="en-US" i="1" u="sng" dirty="0"/>
                  <a:t>The first </a:t>
                </a:r>
                <a14:m>
                  <m:oMath xmlns:m="http://schemas.openxmlformats.org/officeDocument/2006/math">
                    <m:r>
                      <a:rPr lang="en-US" i="1" u="sng" dirty="0">
                        <a:latin typeface="Cambria Math" panose="02040503050406030204" pitchFamily="18" charset="0"/>
                      </a:rPr>
                      <m:t>𝑘</m:t>
                    </m:r>
                    <m:r>
                      <a:rPr lang="en-US" i="1" u="sng" dirty="0">
                        <a:latin typeface="Cambria Math" panose="02040503050406030204" pitchFamily="18" charset="0"/>
                      </a:rPr>
                      <m:t> + 1</m:t>
                    </m:r>
                  </m:oMath>
                </a14:m>
                <a:r>
                  <a:rPr lang="en-US" i="1" u="sng" dirty="0"/>
                  <a:t> entries are sorted</a:t>
                </a:r>
                <a:r>
                  <a:rPr lang="en-US" i="1" dirty="0"/>
                  <a:t> </a:t>
                </a:r>
              </a:p>
              <a:p>
                <a:pPr marL="0" indent="0" algn="ctr">
                  <a:buNone/>
                </a:pPr>
                <a:r>
                  <a:rPr lang="en-US" sz="1400" i="1" dirty="0"/>
                  <a:t>("+1" because the first entry is skipped</a:t>
                </a:r>
                <a:r>
                  <a:rPr lang="en-US" sz="1400" i="1" dirty="0" smtClean="0"/>
                  <a:t>)</a:t>
                </a:r>
                <a:endParaRPr lang="en-GB" dirty="0"/>
              </a:p>
              <a:p>
                <a:pPr lvl="1"/>
                <a:r>
                  <a:rPr lang="en-US" dirty="0" smtClean="0"/>
                  <a:t>this </a:t>
                </a:r>
                <a:r>
                  <a:rPr lang="en-US" dirty="0"/>
                  <a:t>property </a:t>
                </a:r>
                <a:r>
                  <a:rPr lang="en-US" dirty="0" smtClean="0"/>
                  <a:t>(</a:t>
                </a:r>
                <a:r>
                  <a:rPr lang="en-GB" dirty="0" smtClean="0"/>
                  <a:t>called </a:t>
                </a:r>
                <a:r>
                  <a:rPr lang="en-GB" b="1" dirty="0"/>
                  <a:t>INVARIANT</a:t>
                </a:r>
                <a:r>
                  <a:rPr lang="en-US" dirty="0" smtClean="0"/>
                  <a:t>) holds </a:t>
                </a:r>
                <a:r>
                  <a:rPr lang="en-US" dirty="0"/>
                  <a:t>true for every </a:t>
                </a:r>
                <a14:m>
                  <m:oMath xmlns:m="http://schemas.openxmlformats.org/officeDocument/2006/math">
                    <m:r>
                      <a:rPr lang="en-GB" i="1">
                        <a:latin typeface="Cambria Math" panose="02040503050406030204" pitchFamily="18" charset="0"/>
                      </a:rPr>
                      <m:t>𝑘</m:t>
                    </m:r>
                  </m:oMath>
                </a14:m>
                <a:r>
                  <a:rPr lang="en-GB" dirty="0"/>
                  <a:t>, i.e. for the whole run of the </a:t>
                </a:r>
                <a:r>
                  <a:rPr lang="en-GB" dirty="0" smtClean="0"/>
                  <a:t>algorithm</a:t>
                </a:r>
                <a:endParaRPr lang="en-GB" dirty="0"/>
              </a:p>
              <a:p>
                <a:pPr lvl="2"/>
                <a:r>
                  <a:rPr lang="en-GB" dirty="0" smtClean="0"/>
                  <a:t>can </a:t>
                </a:r>
                <a:r>
                  <a:rPr lang="en-GB" dirty="0"/>
                  <a:t>be proved formally by induction (for us, intuition only</a:t>
                </a:r>
                <a:r>
                  <a:rPr lang="en-GB" dirty="0" smtClean="0"/>
                  <a:t>)</a:t>
                </a:r>
              </a:p>
              <a:p>
                <a:pPr lvl="1"/>
                <a:endParaRPr lang="en-GB" dirty="0"/>
              </a:p>
              <a:p>
                <a:r>
                  <a:rPr lang="en-GB" dirty="0" smtClean="0"/>
                  <a:t>How many iterations does the algorithm?</a:t>
                </a:r>
                <a:endParaRPr lang="en-GB" dirty="0"/>
              </a:p>
              <a:p>
                <a:pPr lvl="1"/>
                <a14:m>
                  <m:oMath xmlns:m="http://schemas.openxmlformats.org/officeDocument/2006/math">
                    <m:r>
                      <a:rPr lang="en-GB" b="0" i="1" smtClean="0">
                        <a:latin typeface="Cambria Math" panose="02040503050406030204" pitchFamily="18" charset="0"/>
                      </a:rPr>
                      <m:t>𝑙𝑒𝑛𝑔𝑡h</m:t>
                    </m:r>
                    <m:r>
                      <a:rPr lang="en-GB" b="0" i="1" smtClean="0">
                        <a:latin typeface="Cambria Math" panose="02040503050406030204" pitchFamily="18" charset="0"/>
                      </a:rPr>
                      <m:t>−1</m:t>
                    </m:r>
                  </m:oMath>
                </a14:m>
                <a:endParaRPr lang="en-GB" dirty="0" smtClean="0"/>
              </a:p>
              <a:p>
                <a:pPr lvl="1"/>
                <a:r>
                  <a:rPr lang="en-GB" dirty="0" smtClean="0"/>
                  <a:t>After the last iteration, then: “</a:t>
                </a:r>
                <a:r>
                  <a:rPr lang="en-US" i="1" dirty="0"/>
                  <a:t>The first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𝑙𝑒𝑛𝑔𝑡h</m:t>
                    </m:r>
                    <m:r>
                      <a:rPr lang="en-GB" b="0" i="1" dirty="0" smtClean="0">
                        <a:latin typeface="Cambria Math" panose="02040503050406030204" pitchFamily="18" charset="0"/>
                      </a:rPr>
                      <m:t>−1) + 1</m:t>
                    </m:r>
                  </m:oMath>
                </a14:m>
                <a:r>
                  <a:rPr lang="en-US" i="1" dirty="0"/>
                  <a:t> entries are sorted</a:t>
                </a:r>
                <a:r>
                  <a:rPr lang="en-GB" dirty="0" smtClean="0"/>
                  <a:t>” </a:t>
                </a:r>
                <a:r>
                  <a:rPr lang="en-GB" dirty="0" smtClean="0">
                    <a:sym typeface="Wingdings" panose="05000000000000000000" pitchFamily="2" charset="2"/>
                  </a:rPr>
                  <a:t> </a:t>
                </a:r>
                <a:r>
                  <a:rPr lang="en-GB" dirty="0" smtClean="0"/>
                  <a:t>“</a:t>
                </a:r>
                <a:r>
                  <a:rPr lang="en-US" i="1" dirty="0"/>
                  <a:t>The first </a:t>
                </a:r>
                <a14:m>
                  <m:oMath xmlns:m="http://schemas.openxmlformats.org/officeDocument/2006/math">
                    <m:r>
                      <a:rPr lang="en-GB" i="1" dirty="0">
                        <a:latin typeface="Cambria Math" panose="02040503050406030204" pitchFamily="18" charset="0"/>
                      </a:rPr>
                      <m:t>𝑙𝑒𝑛𝑔𝑡h</m:t>
                    </m:r>
                  </m:oMath>
                </a14:m>
                <a:r>
                  <a:rPr lang="en-US" i="1" dirty="0"/>
                  <a:t> entries are sorted</a:t>
                </a:r>
                <a:r>
                  <a:rPr lang="en-GB" dirty="0" smtClean="0"/>
                  <a:t>” </a:t>
                </a:r>
                <a:r>
                  <a:rPr lang="en-GB" dirty="0" smtClean="0">
                    <a:sym typeface="Wingdings" panose="05000000000000000000" pitchFamily="2" charset="2"/>
                  </a:rPr>
                  <a:t> All entries are sorted!!!</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32393"/>
              </a:xfrm>
              <a:blipFill rotWithShape="0">
                <a:blip r:embed="rId2"/>
                <a:stretch>
                  <a:fillRect l="-142" t="-151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561493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Performance</a:t>
                </a:r>
              </a:p>
              <a:p>
                <a:endParaRPr lang="en-GB" dirty="0"/>
              </a:p>
              <a:p>
                <a:r>
                  <a:rPr lang="en-GB" b="0" dirty="0" smtClean="0"/>
                  <a:t>Even with the same input </a:t>
                </a:r>
                <a:r>
                  <a:rPr lang="en-GB" b="0" i="1" dirty="0" smtClean="0"/>
                  <a:t>size</a:t>
                </a:r>
                <a:r>
                  <a:rPr lang="en-GB" b="0" dirty="0" smtClean="0"/>
                  <a:t>, runtime may differ</a:t>
                </a:r>
              </a:p>
              <a:p>
                <a:pPr lvl="1"/>
                <a:r>
                  <a:rPr lang="en-GB" dirty="0" smtClean="0"/>
                  <a:t>Depends on the </a:t>
                </a:r>
                <a:r>
                  <a:rPr lang="en-GB" i="1" u="sng" dirty="0" smtClean="0"/>
                  <a:t>shape</a:t>
                </a:r>
                <a:r>
                  <a:rPr lang="en-GB" dirty="0" smtClean="0"/>
                  <a:t> of the data!</a:t>
                </a:r>
              </a:p>
              <a:p>
                <a:pPr lvl="2"/>
                <a:r>
                  <a:rPr lang="en-GB" dirty="0" smtClean="0"/>
                  <a:t>what varies is how many times we execute the loop test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𝑗</m:t>
                        </m:r>
                      </m:sub>
                    </m:sSub>
                  </m:oMath>
                </a14:m>
                <a:r>
                  <a:rPr lang="en-GB" dirty="0" smtClean="0"/>
                  <a:t>)</a:t>
                </a:r>
              </a:p>
              <a:p>
                <a:pPr lvl="2"/>
                <a:r>
                  <a:rPr lang="en-GB" b="0" dirty="0" smtClean="0"/>
                  <a:t>we can distinguish best, </a:t>
                </a:r>
                <a:r>
                  <a:rPr lang="en-GB" b="1" dirty="0" smtClean="0"/>
                  <a:t>worst</a:t>
                </a:r>
                <a:r>
                  <a:rPr lang="en-GB" b="0" dirty="0" smtClean="0"/>
                  <a:t>, average case</a:t>
                </a:r>
              </a:p>
              <a:p>
                <a:pPr lvl="2"/>
                <a:r>
                  <a:rPr lang="en-GB" dirty="0" smtClean="0"/>
                  <a:t>for each one, we can use the Big O notation (upper bound)</a:t>
                </a:r>
                <a:endParaRPr lang="en-GB"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466091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Insertion sort</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2160589"/>
                <a:ext cx="8596668" cy="4137469"/>
              </a:xfrm>
            </p:spPr>
            <p:txBody>
              <a:bodyPr>
                <a:normAutofit/>
              </a:bodyPr>
              <a:lstStyle/>
              <a:p>
                <a:r>
                  <a:rPr lang="en-GB" sz="2000" dirty="0" smtClean="0"/>
                  <a:t>Best case (when the array is already sorted)</a:t>
                </a:r>
              </a:p>
              <a:p>
                <a:pPr lvl="1"/>
                <a:endParaRPr lang="en-GB" dirty="0" smtClean="0"/>
              </a:p>
              <a:p>
                <a:pPr lvl="1"/>
                <a:endParaRPr lang="en-GB" dirty="0"/>
              </a:p>
              <a:p>
                <a:pPr lvl="1"/>
                <a:endParaRPr lang="en-GB" dirty="0" smtClean="0"/>
              </a:p>
              <a:p>
                <a:pPr lvl="1"/>
                <a:r>
                  <a:rPr lang="en-GB" sz="1800" dirty="0" smtClean="0"/>
                  <a:t>The </a:t>
                </a:r>
                <a:r>
                  <a:rPr lang="en-GB" sz="1800" dirty="0" smtClean="0"/>
                  <a:t>condition of the </a:t>
                </a:r>
                <a:r>
                  <a:rPr lang="en-GB" sz="1800" b="1" dirty="0" smtClean="0"/>
                  <a:t>while </a:t>
                </a:r>
                <a:r>
                  <a:rPr lang="en-GB" sz="1800" dirty="0" smtClean="0"/>
                  <a:t>loop then is false (the body is not executed</a:t>
                </a:r>
                <a:r>
                  <a:rPr lang="en-GB" sz="1800" dirty="0" smtClean="0"/>
                  <a:t>) </a:t>
                </a:r>
              </a:p>
              <a:p>
                <a:pPr lvl="1"/>
                <a:r>
                  <a:rPr lang="en-GB" sz="1800" dirty="0"/>
                  <a:t>We just verify that every element is in the correct position (through the “for” loop)</a:t>
                </a:r>
              </a:p>
              <a:p>
                <a:pPr lvl="1"/>
                <a:r>
                  <a:rPr lang="en-GB" sz="1800" dirty="0" smtClean="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r>
                      <a:rPr lang="en-GB" sz="1800" b="0" i="1" smtClean="0">
                        <a:latin typeface="Cambria Math" panose="02040503050406030204" pitchFamily="18" charset="0"/>
                        <a:sym typeface="Wingdings" panose="05000000000000000000" pitchFamily="2" charset="2"/>
                      </a:rPr>
                      <m:t>𝑛</m:t>
                    </m:r>
                    <m:r>
                      <a:rPr lang="en-GB" sz="1800" b="0" i="1" smtClean="0">
                        <a:latin typeface="Cambria Math" panose="02040503050406030204" pitchFamily="18" charset="0"/>
                        <a:sym typeface="Wingdings" panose="05000000000000000000" pitchFamily="2" charset="2"/>
                      </a:rPr>
                      <m:t>)</m:t>
                    </m:r>
                  </m:oMath>
                </a14:m>
                <a:endParaRPr lang="en-GB" sz="18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137469"/>
              </a:xfrm>
              <a:blipFill rotWithShape="0">
                <a:blip r:embed="rId2"/>
                <a:stretch>
                  <a:fillRect l="-284" t="-884"/>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put A[j] into the sorted sequence A[1..j-1]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A[i+1</a:t>
            </a:r>
            <a:r>
              <a:rPr lang="en-US" sz="1400" dirty="0">
                <a:latin typeface="Consolas" panose="020B0609020204030204" pitchFamily="49" charset="0"/>
                <a:cs typeface="Consolas" panose="020B0609020204030204" pitchFamily="49" charset="0"/>
              </a:rPr>
              <a:t>]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smtClean="0">
                <a:latin typeface="Consolas" panose="020B0609020204030204" pitchFamily="49" charset="0"/>
                <a:cs typeface="Consolas" panose="020B0609020204030204" pitchFamily="49" charset="0"/>
              </a:rPr>
              <a:t>    A[i+1</a:t>
            </a:r>
            <a:r>
              <a:rPr lang="en-US" sz="1400" dirty="0">
                <a:latin typeface="Consolas" panose="020B0609020204030204" pitchFamily="49" charset="0"/>
                <a:cs typeface="Consolas" panose="020B0609020204030204" pitchFamily="49" charset="0"/>
              </a:rPr>
              <a:t>]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2</a:t>
            </a:r>
            <a:endParaRPr lang="nl-NL" dirty="0"/>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4</a:t>
            </a:r>
            <a:endParaRPr lang="nl-NL" dirty="0"/>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5</a:t>
            </a:r>
            <a:endParaRPr lang="nl-NL" dirty="0"/>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7</a:t>
            </a:r>
            <a:endParaRPr lang="nl-NL" dirty="0"/>
          </a:p>
        </p:txBody>
      </p:sp>
    </p:spTree>
    <p:extLst>
      <p:ext uri="{BB962C8B-B14F-4D97-AF65-F5344CB8AC3E}">
        <p14:creationId xmlns:p14="http://schemas.microsoft.com/office/powerpoint/2010/main" val="436845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Insertion sort</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3" y="2160589"/>
                <a:ext cx="8369685" cy="4137469"/>
              </a:xfrm>
            </p:spPr>
            <p:txBody>
              <a:bodyPr>
                <a:normAutofit/>
              </a:bodyPr>
              <a:lstStyle/>
              <a:p>
                <a:r>
                  <a:rPr lang="en-GB" sz="2000" dirty="0" smtClean="0"/>
                  <a:t>Worst case (when the array is in reverse sorted order)</a:t>
                </a:r>
              </a:p>
              <a:p>
                <a:pPr lvl="1"/>
                <a:endParaRPr lang="en-GB" sz="2000" dirty="0" smtClean="0"/>
              </a:p>
              <a:p>
                <a:pPr lvl="1"/>
                <a:endParaRPr lang="en-GB" dirty="0"/>
              </a:p>
              <a:p>
                <a:pPr lvl="1"/>
                <a:endParaRPr lang="en-GB" dirty="0" smtClean="0"/>
              </a:p>
              <a:p>
                <a:pPr lvl="1"/>
                <a:r>
                  <a:rPr lang="en-GB" sz="1800" dirty="0" smtClean="0"/>
                  <a:t>The </a:t>
                </a:r>
                <a:r>
                  <a:rPr lang="en-GB" sz="1800" b="1" dirty="0" smtClean="0"/>
                  <a:t>while </a:t>
                </a:r>
                <a:r>
                  <a:rPr lang="en-GB" sz="1800" dirty="0" smtClean="0"/>
                  <a:t>loop is executed the maximum possible # of </a:t>
                </a:r>
                <a:r>
                  <a:rPr lang="en-GB" sz="1800" dirty="0" smtClean="0"/>
                  <a:t>times</a:t>
                </a:r>
                <a:endParaRPr lang="en-GB" sz="1800" i="1" dirty="0" smtClean="0">
                  <a:latin typeface="Cambria Math" panose="02040503050406030204" pitchFamily="18" charset="0"/>
                </a:endParaRPr>
              </a:p>
              <a:p>
                <a:pPr lvl="1"/>
                <a:r>
                  <a:rPr lang="en-GB" sz="1800" dirty="0" smtClean="0"/>
                  <a:t>For each element we have to insert it into the right position by shifting all the elements to its left</a:t>
                </a:r>
                <a:endParaRPr lang="en-GB" sz="1800" dirty="0" smtClean="0"/>
              </a:p>
              <a:p>
                <a:pPr lvl="1"/>
                <a:r>
                  <a:rPr lang="en-GB" sz="1800" dirty="0" smtClean="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sSup>
                      <m:sSupPr>
                        <m:ctrlPr>
                          <a:rPr lang="en-GB" sz="1800" b="0" i="1" smtClean="0">
                            <a:latin typeface="Cambria Math" panose="02040503050406030204" pitchFamily="18" charset="0"/>
                            <a:sym typeface="Wingdings" panose="05000000000000000000" pitchFamily="2" charset="2"/>
                          </a:rPr>
                        </m:ctrlPr>
                      </m:sSupPr>
                      <m:e>
                        <m:r>
                          <a:rPr lang="en-GB" sz="1800" b="0" i="1" smtClean="0">
                            <a:latin typeface="Cambria Math" panose="02040503050406030204" pitchFamily="18" charset="0"/>
                            <a:sym typeface="Wingdings" panose="05000000000000000000" pitchFamily="2" charset="2"/>
                          </a:rPr>
                          <m:t>𝑛</m:t>
                        </m:r>
                      </m:e>
                      <m:sup>
                        <m:r>
                          <a:rPr lang="en-GB" sz="1800" b="0" i="1" smtClean="0">
                            <a:latin typeface="Cambria Math" panose="02040503050406030204" pitchFamily="18" charset="0"/>
                            <a:sym typeface="Wingdings" panose="05000000000000000000" pitchFamily="2" charset="2"/>
                          </a:rPr>
                          <m:t>2</m:t>
                        </m:r>
                      </m:sup>
                    </m:sSup>
                    <m:r>
                      <a:rPr lang="en-GB" sz="1800" b="0" i="1" smtClean="0">
                        <a:latin typeface="Cambria Math" panose="02040503050406030204" pitchFamily="18" charset="0"/>
                        <a:sym typeface="Wingdings" panose="05000000000000000000" pitchFamily="2" charset="2"/>
                      </a:rPr>
                      <m:t>)</m:t>
                    </m:r>
                  </m:oMath>
                </a14:m>
                <a:endParaRPr lang="en-GB" sz="18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3" y="2160589"/>
                <a:ext cx="8369685" cy="4137469"/>
              </a:xfrm>
              <a:blipFill rotWithShape="0">
                <a:blip r:embed="rId2"/>
                <a:stretch>
                  <a:fillRect l="-291" t="-884" r="-73"/>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put A[j] into the sorted sequence A[1..j-1]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A[i+1</a:t>
            </a:r>
            <a:r>
              <a:rPr lang="en-US" sz="1400" dirty="0">
                <a:latin typeface="Consolas" panose="020B0609020204030204" pitchFamily="49" charset="0"/>
                <a:cs typeface="Consolas" panose="020B0609020204030204" pitchFamily="49" charset="0"/>
              </a:rPr>
              <a:t>]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smtClean="0">
                <a:latin typeface="Consolas" panose="020B0609020204030204" pitchFamily="49" charset="0"/>
                <a:cs typeface="Consolas" panose="020B0609020204030204" pitchFamily="49" charset="0"/>
              </a:rPr>
              <a:t>    A[i+1</a:t>
            </a:r>
            <a:r>
              <a:rPr lang="en-US" sz="1400" dirty="0">
                <a:latin typeface="Consolas" panose="020B0609020204030204" pitchFamily="49" charset="0"/>
                <a:cs typeface="Consolas" panose="020B0609020204030204" pitchFamily="49" charset="0"/>
              </a:rPr>
              <a:t>]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7</a:t>
            </a:r>
            <a:endParaRPr lang="nl-NL" dirty="0"/>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5</a:t>
            </a:r>
            <a:endParaRPr lang="nl-NL" dirty="0"/>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4</a:t>
            </a:r>
            <a:endParaRPr lang="nl-NL" dirty="0"/>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2</a:t>
            </a:r>
            <a:endParaRPr lang="nl-NL" dirty="0"/>
          </a:p>
        </p:txBody>
      </p:sp>
    </p:spTree>
    <p:extLst>
      <p:ext uri="{BB962C8B-B14F-4D97-AF65-F5344CB8AC3E}">
        <p14:creationId xmlns:p14="http://schemas.microsoft.com/office/powerpoint/2010/main" val="4763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Complexity</a:t>
                </a:r>
                <a:r>
                  <a:rPr lang="en-GB" dirty="0" smtClean="0"/>
                  <a:t> analysis: summary</a:t>
                </a:r>
              </a:p>
              <a:p>
                <a:endParaRPr lang="en-GB" dirty="0"/>
              </a:p>
              <a:p>
                <a:pPr lvl="1"/>
                <a:r>
                  <a:rPr lang="en-GB" i="1" dirty="0" smtClean="0"/>
                  <a:t>Best case</a:t>
                </a:r>
                <a:r>
                  <a:rPr lang="en-GB" dirty="0" smtClean="0"/>
                  <a:t> </a:t>
                </a:r>
                <a:r>
                  <a:rPr lang="en-GB" dirty="0" smtClean="0">
                    <a:sym typeface="Wingdings" panose="05000000000000000000" pitchFamily="2" charset="2"/>
                  </a:rPr>
                  <a:t> </a:t>
                </a:r>
                <a:r>
                  <a:rPr lang="en-GB" dirty="0" smtClean="0"/>
                  <a:t>sequence already sorted</a:t>
                </a:r>
              </a:p>
              <a:p>
                <a:pPr lvl="1"/>
                <a:endParaRPr lang="en-GB" dirty="0" smtClean="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smtClean="0"/>
              </a:p>
              <a:p>
                <a:pPr lvl="1"/>
                <a:endParaRPr lang="en-GB" dirty="0"/>
              </a:p>
              <a:p>
                <a:pPr lvl="1"/>
                <a:r>
                  <a:rPr lang="en-GB" i="1" dirty="0" smtClean="0"/>
                  <a:t>Worst case</a:t>
                </a:r>
                <a:r>
                  <a:rPr lang="en-GB" dirty="0" smtClean="0"/>
                  <a:t> </a:t>
                </a:r>
                <a:r>
                  <a:rPr lang="en-GB" dirty="0" smtClean="0">
                    <a:sym typeface="Wingdings" panose="05000000000000000000" pitchFamily="2" charset="2"/>
                  </a:rPr>
                  <a:t> </a:t>
                </a:r>
                <a:r>
                  <a:rPr lang="en-GB" dirty="0" smtClean="0"/>
                  <a:t>sequence in reverse sorted order</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𝒏</m:t>
                              </m:r>
                            </m:e>
                            <m:sup>
                              <m:r>
                                <a:rPr lang="en-GB" b="1" i="1" smtClean="0">
                                  <a:latin typeface="Cambria Math" panose="02040503050406030204" pitchFamily="18" charset="0"/>
                                </a:rPr>
                                <m:t>𝟐</m:t>
                              </m:r>
                            </m:sup>
                          </m:sSup>
                        </m:e>
                      </m:d>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2698223150"/>
              </p:ext>
            </p:extLst>
          </p:nvPr>
        </p:nvGraphicFramePr>
        <p:xfrm>
          <a:off x="6359705" y="2908061"/>
          <a:ext cx="3224946" cy="370840"/>
        </p:xfrm>
        <a:graphic>
          <a:graphicData uri="http://schemas.openxmlformats.org/drawingml/2006/table">
            <a:tbl>
              <a:tblPr firstRow="1" bandRow="1">
                <a:tableStyleId>{69CF1AB2-1976-4502-BF36-3FF5EA218861}</a:tableStyleId>
              </a:tblPr>
              <a:tblGrid>
                <a:gridCol w="537491"/>
                <a:gridCol w="537491"/>
                <a:gridCol w="537491"/>
                <a:gridCol w="537491"/>
                <a:gridCol w="537491"/>
                <a:gridCol w="537491"/>
              </a:tblGrid>
              <a:tr h="370840">
                <a:tc>
                  <a:txBody>
                    <a:bodyPr/>
                    <a:lstStyle/>
                    <a:p>
                      <a:r>
                        <a:rPr lang="en-GB" dirty="0" smtClean="0"/>
                        <a:t>3</a:t>
                      </a:r>
                      <a:endParaRPr lang="en-GB" dirty="0"/>
                    </a:p>
                  </a:txBody>
                  <a:tcPr/>
                </a:tc>
                <a:tc>
                  <a:txBody>
                    <a:bodyPr/>
                    <a:lstStyle/>
                    <a:p>
                      <a:r>
                        <a:rPr lang="en-GB" dirty="0" smtClean="0"/>
                        <a:t>5</a:t>
                      </a:r>
                      <a:endParaRPr lang="en-GB" dirty="0"/>
                    </a:p>
                  </a:txBody>
                  <a:tcPr/>
                </a:tc>
                <a:tc>
                  <a:txBody>
                    <a:bodyPr/>
                    <a:lstStyle/>
                    <a:p>
                      <a:r>
                        <a:rPr lang="en-GB" dirty="0" smtClean="0"/>
                        <a:t>6</a:t>
                      </a:r>
                      <a:endParaRPr lang="en-GB" dirty="0"/>
                    </a:p>
                  </a:txBody>
                  <a:tcPr/>
                </a:tc>
                <a:tc>
                  <a:txBody>
                    <a:bodyPr/>
                    <a:lstStyle/>
                    <a:p>
                      <a:r>
                        <a:rPr lang="en-GB" dirty="0" smtClean="0"/>
                        <a:t>9</a:t>
                      </a:r>
                      <a:endParaRPr lang="en-GB" dirty="0"/>
                    </a:p>
                  </a:txBody>
                  <a:tcPr/>
                </a:tc>
                <a:tc>
                  <a:txBody>
                    <a:bodyPr/>
                    <a:lstStyle/>
                    <a:p>
                      <a:r>
                        <a:rPr lang="en-GB" dirty="0" smtClean="0"/>
                        <a:t>11</a:t>
                      </a:r>
                      <a:endParaRPr lang="en-GB" dirty="0"/>
                    </a:p>
                  </a:txBody>
                  <a:tcPr/>
                </a:tc>
                <a:tc>
                  <a:txBody>
                    <a:bodyPr/>
                    <a:lstStyle/>
                    <a:p>
                      <a:r>
                        <a:rPr lang="en-GB" dirty="0" smtClean="0"/>
                        <a:t>15</a:t>
                      </a:r>
                      <a:endParaRPr lang="en-GB"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3867640"/>
              </p:ext>
            </p:extLst>
          </p:nvPr>
        </p:nvGraphicFramePr>
        <p:xfrm>
          <a:off x="6378541" y="4293360"/>
          <a:ext cx="3224946" cy="370840"/>
        </p:xfrm>
        <a:graphic>
          <a:graphicData uri="http://schemas.openxmlformats.org/drawingml/2006/table">
            <a:tbl>
              <a:tblPr firstRow="1" bandRow="1">
                <a:tableStyleId>{69CF1AB2-1976-4502-BF36-3FF5EA218861}</a:tableStyleId>
              </a:tblPr>
              <a:tblGrid>
                <a:gridCol w="537491"/>
                <a:gridCol w="537491"/>
                <a:gridCol w="537491"/>
                <a:gridCol w="537491"/>
                <a:gridCol w="537491"/>
                <a:gridCol w="537491"/>
              </a:tblGrid>
              <a:tr h="370840">
                <a:tc>
                  <a:txBody>
                    <a:bodyPr/>
                    <a:lstStyle/>
                    <a:p>
                      <a:r>
                        <a:rPr lang="en-GB" dirty="0" smtClean="0"/>
                        <a:t>15</a:t>
                      </a:r>
                      <a:endParaRPr lang="en-GB" dirty="0"/>
                    </a:p>
                  </a:txBody>
                  <a:tcPr/>
                </a:tc>
                <a:tc>
                  <a:txBody>
                    <a:bodyPr/>
                    <a:lstStyle/>
                    <a:p>
                      <a:r>
                        <a:rPr lang="en-GB" dirty="0" smtClean="0"/>
                        <a:t>11</a:t>
                      </a:r>
                      <a:endParaRPr lang="en-GB" dirty="0"/>
                    </a:p>
                  </a:txBody>
                  <a:tcPr/>
                </a:tc>
                <a:tc>
                  <a:txBody>
                    <a:bodyPr/>
                    <a:lstStyle/>
                    <a:p>
                      <a:r>
                        <a:rPr lang="en-GB" dirty="0" smtClean="0"/>
                        <a:t>9</a:t>
                      </a:r>
                      <a:endParaRPr lang="en-GB" dirty="0"/>
                    </a:p>
                  </a:txBody>
                  <a:tcPr/>
                </a:tc>
                <a:tc>
                  <a:txBody>
                    <a:bodyPr/>
                    <a:lstStyle/>
                    <a:p>
                      <a:r>
                        <a:rPr lang="en-GB" dirty="0" smtClean="0"/>
                        <a:t>6</a:t>
                      </a:r>
                      <a:endParaRPr lang="en-GB" dirty="0"/>
                    </a:p>
                  </a:txBody>
                  <a:tcPr/>
                </a:tc>
                <a:tc>
                  <a:txBody>
                    <a:bodyPr/>
                    <a:lstStyle/>
                    <a:p>
                      <a:r>
                        <a:rPr lang="en-GB" dirty="0" smtClean="0"/>
                        <a:t>5</a:t>
                      </a:r>
                      <a:endParaRPr lang="en-GB" dirty="0"/>
                    </a:p>
                  </a:txBody>
                  <a:tcPr/>
                </a:tc>
                <a:tc>
                  <a:txBody>
                    <a:bodyPr/>
                    <a:lstStyle/>
                    <a:p>
                      <a:r>
                        <a:rPr lang="en-GB" dirty="0" smtClean="0"/>
                        <a:t>3</a:t>
                      </a:r>
                      <a:endParaRPr lang="en-GB" dirty="0"/>
                    </a:p>
                  </a:txBody>
                  <a:tcPr/>
                </a:tc>
              </a:tr>
            </a:tbl>
          </a:graphicData>
        </a:graphic>
      </p:graphicFrame>
    </p:spTree>
    <p:extLst>
      <p:ext uri="{BB962C8B-B14F-4D97-AF65-F5344CB8AC3E}">
        <p14:creationId xmlns:p14="http://schemas.microsoft.com/office/powerpoint/2010/main" val="1956382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Merge sort</a:t>
            </a:r>
            <a:endParaRPr lang="en-GB" dirty="0"/>
          </a:p>
        </p:txBody>
      </p:sp>
      <p:sp>
        <p:nvSpPr>
          <p:cNvPr id="5" name="Subtitle 4"/>
          <p:cNvSpPr>
            <a:spLocks noGrp="1"/>
          </p:cNvSpPr>
          <p:nvPr>
            <p:ph type="subTitle" idx="1"/>
          </p:nvPr>
        </p:nvSpPr>
        <p:spPr/>
        <p:txBody>
          <a:bodyPr/>
          <a:lstStyle/>
          <a:p>
            <a:endParaRPr lang="en-GB" dirty="0"/>
          </a:p>
        </p:txBody>
      </p:sp>
      <p:pic>
        <p:nvPicPr>
          <p:cNvPr id="1026" name="Picture 2" descr="http://img.sparknotes.com/figures/B/becc4efefde067dce51a326cca23c5f0/mergeso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625" y="703843"/>
            <a:ext cx="3990975"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35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p:sp>
        <p:nvSpPr>
          <p:cNvPr id="3" name="Content Placeholder 2"/>
          <p:cNvSpPr>
            <a:spLocks noGrp="1"/>
          </p:cNvSpPr>
          <p:nvPr>
            <p:ph idx="1"/>
          </p:nvPr>
        </p:nvSpPr>
        <p:spPr>
          <a:xfrm>
            <a:off x="677334" y="2160589"/>
            <a:ext cx="10172176" cy="4245898"/>
          </a:xfrm>
        </p:spPr>
        <p:txBody>
          <a:bodyPr>
            <a:normAutofit/>
          </a:bodyPr>
          <a:lstStyle/>
          <a:p>
            <a:r>
              <a:rPr lang="en-GB" dirty="0" smtClean="0"/>
              <a:t>“Divide-and-conquer” approach </a:t>
            </a:r>
          </a:p>
          <a:p>
            <a:pPr marL="800100" lvl="1" indent="-342900">
              <a:buFont typeface="+mj-lt"/>
              <a:buAutoNum type="arabicPeriod"/>
            </a:pPr>
            <a:r>
              <a:rPr lang="en-US" dirty="0" smtClean="0"/>
              <a:t>[DIVIDE] Break </a:t>
            </a:r>
            <a:r>
              <a:rPr lang="en-US" dirty="0"/>
              <a:t>problem into smaller </a:t>
            </a:r>
            <a:r>
              <a:rPr lang="en-US" dirty="0" smtClean="0"/>
              <a:t>sub-problems </a:t>
            </a:r>
          </a:p>
          <a:p>
            <a:pPr marL="800100" lvl="1" indent="-342900">
              <a:buFont typeface="+mj-lt"/>
              <a:buAutoNum type="arabicPeriod"/>
            </a:pPr>
            <a:r>
              <a:rPr lang="en-US" dirty="0" smtClean="0"/>
              <a:t>[CONQUER] Solve </a:t>
            </a:r>
            <a:r>
              <a:rPr lang="en-US" dirty="0"/>
              <a:t>the </a:t>
            </a:r>
            <a:r>
              <a:rPr lang="en-US" dirty="0" smtClean="0"/>
              <a:t>sub-problems </a:t>
            </a:r>
            <a:r>
              <a:rPr lang="en-US" dirty="0"/>
              <a:t>recursively </a:t>
            </a:r>
            <a:endParaRPr lang="en-US" dirty="0" smtClean="0"/>
          </a:p>
          <a:p>
            <a:pPr lvl="2"/>
            <a:r>
              <a:rPr lang="en-US" dirty="0" smtClean="0"/>
              <a:t>If </a:t>
            </a:r>
            <a:r>
              <a:rPr lang="en-US" dirty="0"/>
              <a:t>the </a:t>
            </a:r>
            <a:r>
              <a:rPr lang="en-US" dirty="0" smtClean="0"/>
              <a:t>sub-problems </a:t>
            </a:r>
            <a:r>
              <a:rPr lang="en-US" dirty="0"/>
              <a:t>are small enough just solve them straightforwardly </a:t>
            </a:r>
            <a:endParaRPr lang="en-US" dirty="0" smtClean="0"/>
          </a:p>
          <a:p>
            <a:pPr marL="800100" lvl="1" indent="-342900">
              <a:buFont typeface="+mj-lt"/>
              <a:buAutoNum type="arabicPeriod"/>
            </a:pPr>
            <a:r>
              <a:rPr lang="en-US" dirty="0" smtClean="0"/>
              <a:t>[COMBINE] Combine the solutions of the sub-problems</a:t>
            </a:r>
          </a:p>
          <a:p>
            <a:endParaRPr lang="en-US" sz="1400"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Tree>
    <p:extLst>
      <p:ext uri="{BB962C8B-B14F-4D97-AF65-F5344CB8AC3E}">
        <p14:creationId xmlns:p14="http://schemas.microsoft.com/office/powerpoint/2010/main" val="838267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10172176" cy="4245898"/>
              </a:xfrm>
            </p:spPr>
            <p:txBody>
              <a:bodyPr>
                <a:normAutofit/>
              </a:bodyPr>
              <a:lstStyle/>
              <a:p>
                <a:r>
                  <a:rPr lang="en-GB" dirty="0" smtClean="0"/>
                  <a:t>“Divide-and-conquer” approach </a:t>
                </a:r>
              </a:p>
              <a:p>
                <a:pPr marL="800100" lvl="1" indent="-342900">
                  <a:buFont typeface="+mj-lt"/>
                  <a:buAutoNum type="arabicPeriod"/>
                </a:pPr>
                <a:r>
                  <a:rPr lang="en-US" dirty="0" smtClean="0"/>
                  <a:t>[DIVIDE] Break </a:t>
                </a:r>
                <a:r>
                  <a:rPr lang="en-US" dirty="0"/>
                  <a:t>problem into smaller </a:t>
                </a:r>
                <a:r>
                  <a:rPr lang="en-US" dirty="0" smtClean="0"/>
                  <a:t>sub-problems </a:t>
                </a:r>
              </a:p>
              <a:p>
                <a:pPr marL="800100" lvl="1" indent="-342900">
                  <a:buFont typeface="+mj-lt"/>
                  <a:buAutoNum type="arabicPeriod"/>
                </a:pPr>
                <a:r>
                  <a:rPr lang="en-US" dirty="0" smtClean="0"/>
                  <a:t>[CONQUER] Solve </a:t>
                </a:r>
                <a:r>
                  <a:rPr lang="en-US" dirty="0"/>
                  <a:t>the </a:t>
                </a:r>
                <a:r>
                  <a:rPr lang="en-US" dirty="0" smtClean="0"/>
                  <a:t>sub-problems </a:t>
                </a:r>
                <a:r>
                  <a:rPr lang="en-US" dirty="0"/>
                  <a:t>recursively </a:t>
                </a:r>
                <a:endParaRPr lang="en-US" dirty="0" smtClean="0"/>
              </a:p>
              <a:p>
                <a:pPr lvl="2"/>
                <a:r>
                  <a:rPr lang="en-US" dirty="0" smtClean="0"/>
                  <a:t>If </a:t>
                </a:r>
                <a:r>
                  <a:rPr lang="en-US" dirty="0"/>
                  <a:t>the </a:t>
                </a:r>
                <a:r>
                  <a:rPr lang="en-US" dirty="0" smtClean="0"/>
                  <a:t>sub-problems </a:t>
                </a:r>
                <a:r>
                  <a:rPr lang="en-US" dirty="0"/>
                  <a:t>are small enough just solve them straightforwardly </a:t>
                </a:r>
                <a:endParaRPr lang="en-US" dirty="0" smtClean="0"/>
              </a:p>
              <a:p>
                <a:pPr marL="800100" lvl="1" indent="-342900">
                  <a:buFont typeface="+mj-lt"/>
                  <a:buAutoNum type="arabicPeriod"/>
                </a:pPr>
                <a:r>
                  <a:rPr lang="en-US" dirty="0" smtClean="0"/>
                  <a:t>[COMBINE] Combine the solutions of the sub-problems</a:t>
                </a:r>
              </a:p>
              <a:p>
                <a:endParaRPr lang="en-US" sz="1400" dirty="0"/>
              </a:p>
              <a:p>
                <a:r>
                  <a:rPr lang="en-US" dirty="0" smtClean="0"/>
                  <a:t>Merge sort idea</a:t>
                </a:r>
                <a:endParaRPr lang="en-GB" dirty="0" smtClean="0"/>
              </a:p>
              <a:p>
                <a:pPr marL="800100" lvl="1" indent="-342900">
                  <a:buFont typeface="+mj-lt"/>
                  <a:buAutoNum type="arabicPeriod"/>
                </a:pPr>
                <a:r>
                  <a:rPr lang="en-US" dirty="0"/>
                  <a:t>[DIVIDE] </a:t>
                </a:r>
                <a:r>
                  <a:rPr lang="en-GB" dirty="0" smtClean="0"/>
                  <a:t>Split the sequence to sort (</a:t>
                </a:r>
                <a14:m>
                  <m:oMath xmlns:m="http://schemas.openxmlformats.org/officeDocument/2006/math">
                    <m:r>
                      <a:rPr lang="en-GB" b="0" i="1" smtClean="0">
                        <a:latin typeface="Cambria Math" panose="02040503050406030204" pitchFamily="18" charset="0"/>
                      </a:rPr>
                      <m:t>𝑛</m:t>
                    </m:r>
                  </m:oMath>
                </a14:m>
                <a:r>
                  <a:rPr lang="en-GB" dirty="0" smtClean="0"/>
                  <a:t> elements) into two sub-sequences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oMath>
                </a14:m>
                <a:r>
                  <a:rPr lang="en-GB" dirty="0" smtClean="0"/>
                  <a:t> elements each)</a:t>
                </a:r>
              </a:p>
              <a:p>
                <a:pPr marL="800100" lvl="1" indent="-342900">
                  <a:buFont typeface="+mj-lt"/>
                  <a:buAutoNum type="arabicPeriod"/>
                </a:pPr>
                <a:r>
                  <a:rPr lang="en-US" dirty="0"/>
                  <a:t>[CONQUER] </a:t>
                </a:r>
                <a:r>
                  <a:rPr lang="en-GB" dirty="0" smtClean="0"/>
                  <a:t>Sort the two sub-sequences recursively (using merge sort)</a:t>
                </a:r>
              </a:p>
              <a:p>
                <a:pPr marL="1200150" lvl="2" indent="-342900"/>
                <a:r>
                  <a:rPr lang="en-GB" dirty="0" smtClean="0"/>
                  <a:t>If the sub-sequence has length 1, it is already sorted (recursion stops here)</a:t>
                </a:r>
              </a:p>
              <a:p>
                <a:pPr marL="800100" lvl="1" indent="-342900">
                  <a:buFont typeface="+mj-lt"/>
                  <a:buAutoNum type="arabicPeriod"/>
                </a:pPr>
                <a:r>
                  <a:rPr lang="en-US" dirty="0"/>
                  <a:t>[COMBINE] </a:t>
                </a:r>
                <a:r>
                  <a:rPr lang="en-GB" dirty="0" smtClean="0"/>
                  <a:t>Merge the two sorted sub-sequences to produce the complete sorted sequence</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10172176" cy="4245898"/>
              </a:xfrm>
              <a:blipFill rotWithShape="0">
                <a:blip r:embed="rId2"/>
                <a:stretch>
                  <a:fillRect l="-120"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Tree>
    <p:extLst>
      <p:ext uri="{BB962C8B-B14F-4D97-AF65-F5344CB8AC3E}">
        <p14:creationId xmlns:p14="http://schemas.microsoft.com/office/powerpoint/2010/main" val="3788961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smtClean="0">
                    <a:solidFill>
                      <a:srgbClr val="FF0000"/>
                    </a:solidFill>
                  </a:rPr>
                  <a:t>[DIVIDE] </a:t>
                </a:r>
                <a:r>
                  <a:rPr lang="en-GB" dirty="0">
                    <a:solidFill>
                      <a:srgbClr val="FF0000"/>
                    </a:solidFill>
                  </a:rPr>
                  <a:t>Split the sequence to sort </a:t>
                </a:r>
                <a:r>
                  <a:rPr lang="en-GB" dirty="0" smtClean="0">
                    <a:solidFill>
                      <a:srgbClr val="FF0000"/>
                    </a:solidFill>
                  </a:rPr>
                  <a:t>into </a:t>
                </a:r>
                <a:r>
                  <a:rPr lang="en-GB" dirty="0">
                    <a:solidFill>
                      <a:srgbClr val="FF0000"/>
                    </a:solidFill>
                  </a:rPr>
                  <a:t>two sub-sequences (</a:t>
                </a:r>
                <a14:m>
                  <m:oMath xmlns:m="http://schemas.openxmlformats.org/officeDocument/2006/math">
                    <m:f>
                      <m:fPr>
                        <m:ctrlPr>
                          <a:rPr lang="en-GB" i="1">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𝑛</m:t>
                        </m:r>
                      </m:num>
                      <m:den>
                        <m:r>
                          <a:rPr lang="en-GB" i="1">
                            <a:solidFill>
                              <a:srgbClr val="FF0000"/>
                            </a:solidFill>
                            <a:latin typeface="Cambria Math" panose="02040503050406030204" pitchFamily="18" charset="0"/>
                          </a:rPr>
                          <m:t>2</m:t>
                        </m:r>
                      </m:den>
                    </m:f>
                  </m:oMath>
                </a14:m>
                <a:r>
                  <a:rPr lang="en-GB" dirty="0">
                    <a:solidFill>
                      <a:srgbClr val="FF0000"/>
                    </a:solidFill>
                  </a:rPr>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smtClean="0"/>
                  <a:t>[</a:t>
                </a:r>
                <a:r>
                  <a:rPr lang="en-US" dirty="0"/>
                  <a:t>COMBINE] </a:t>
                </a:r>
                <a:r>
                  <a:rPr lang="en-GB" dirty="0"/>
                  <a:t>Merge the two sorted sub-sequences to produce the complete sorted </a:t>
                </a:r>
                <a:r>
                  <a:rPr lang="en-GB" dirty="0" smtClean="0"/>
                  <a:t>sequence</a:t>
                </a:r>
              </a:p>
              <a:p>
                <a:pPr marL="400050"/>
                <a:endParaRPr lang="en-GB" dirty="0" smtClean="0"/>
              </a:p>
              <a:p>
                <a:pPr marL="400050"/>
                <a:r>
                  <a:rPr lang="en-GB" dirty="0" err="1" smtClean="0"/>
                  <a:t>Pseudocode</a:t>
                </a:r>
                <a:r>
                  <a:rPr lang="en-GB" dirty="0" smtClean="0"/>
                  <a:t> </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smtClean="0">
                <a:latin typeface="Consolas" panose="020B0609020204030204" pitchFamily="49" charset="0"/>
                <a:cs typeface="Consolas" panose="020B0609020204030204" pitchFamily="49" charset="0"/>
              </a:rPr>
              <a:t>MERGE-SORT(</a:t>
            </a:r>
            <a:r>
              <a:rPr lang="en-GB" sz="1600" dirty="0" err="1" smtClean="0">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a:t>
            </a:r>
            <a:r>
              <a:rPr lang="en-GB" sz="1600" dirty="0" smtClean="0">
                <a:solidFill>
                  <a:srgbClr val="FF0000"/>
                </a:solidFill>
                <a:latin typeface="Consolas" panose="020B0609020204030204" pitchFamily="49" charset="0"/>
                <a:cs typeface="Consolas" panose="020B0609020204030204" pitchFamily="49" charset="0"/>
              </a:rPr>
              <a:t>if </a:t>
            </a:r>
            <a:r>
              <a:rPr lang="en-GB" sz="1600" dirty="0">
                <a:solidFill>
                  <a:srgbClr val="FF0000"/>
                </a:solidFill>
                <a:latin typeface="Consolas" panose="020B0609020204030204" pitchFamily="49" charset="0"/>
                <a:cs typeface="Consolas" panose="020B0609020204030204" pitchFamily="49" charset="0"/>
              </a:rPr>
              <a:t>p &lt; r </a:t>
            </a:r>
            <a:endParaRPr lang="en-GB" sz="1600" dirty="0" smtClean="0">
              <a:solidFill>
                <a:srgbClr val="FF0000"/>
              </a:solidFill>
              <a:latin typeface="Consolas" panose="020B0609020204030204" pitchFamily="49" charset="0"/>
              <a:cs typeface="Consolas" panose="020B0609020204030204" pitchFamily="49" charset="0"/>
            </a:endParaRPr>
          </a:p>
          <a:p>
            <a:r>
              <a:rPr lang="en-GB" sz="1600" dirty="0" smtClean="0">
                <a:solidFill>
                  <a:srgbClr val="FF0000"/>
                </a:solidFill>
                <a:latin typeface="Consolas" panose="020B0609020204030204" pitchFamily="49" charset="0"/>
                <a:cs typeface="Consolas" panose="020B0609020204030204" pitchFamily="49" charset="0"/>
              </a:rPr>
              <a:t>      q </a:t>
            </a:r>
            <a:r>
              <a:rPr lang="en-GB" sz="1600" dirty="0">
                <a:solidFill>
                  <a:srgbClr val="FF0000"/>
                </a:solidFill>
                <a:latin typeface="Consolas" panose="020B0609020204030204" pitchFamily="49" charset="0"/>
                <a:cs typeface="Consolas" panose="020B0609020204030204" pitchFamily="49" charset="0"/>
              </a:rPr>
              <a:t>= (p + r) / 2 </a:t>
            </a:r>
            <a:endParaRPr lang="en-GB" sz="1600" dirty="0" smtClean="0">
              <a:solidFill>
                <a:srgbClr val="FF0000"/>
              </a:solidFill>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MERGE-SORT(</a:t>
            </a:r>
            <a:r>
              <a:rPr lang="en-GB" sz="1600" dirty="0" err="1" smtClean="0">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MERGE-SORT(A,q+1,r</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MERGE(</a:t>
            </a:r>
            <a:r>
              <a:rPr lang="en-GB" sz="1600" dirty="0" err="1" smtClean="0">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419448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smtClean="0"/>
                  <a:t>[DIVIDE] </a:t>
                </a:r>
                <a:r>
                  <a:rPr lang="en-GB" dirty="0"/>
                  <a:t>Split the sequence to sort </a:t>
                </a:r>
                <a:r>
                  <a:rPr lang="en-GB" dirty="0" smtClean="0"/>
                  <a:t>into </a:t>
                </a:r>
                <a:r>
                  <a:rPr lang="en-GB" dirty="0"/>
                  <a:t>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solidFill>
                      <a:srgbClr val="FF0000"/>
                    </a:solidFill>
                  </a:rPr>
                  <a:t>[CONQUER] </a:t>
                </a:r>
                <a:r>
                  <a:rPr lang="en-GB" dirty="0">
                    <a:solidFill>
                      <a:srgbClr val="FF0000"/>
                    </a:solidFill>
                  </a:rPr>
                  <a:t>Sort the two sub-sequences recursively (using merge sort)</a:t>
                </a:r>
              </a:p>
              <a:p>
                <a:pPr marL="800100" lvl="1" indent="-342900">
                  <a:buFont typeface="+mj-lt"/>
                  <a:buAutoNum type="arabicPeriod"/>
                </a:pPr>
                <a:r>
                  <a:rPr lang="en-US" dirty="0" smtClean="0"/>
                  <a:t>[</a:t>
                </a:r>
                <a:r>
                  <a:rPr lang="en-US" dirty="0"/>
                  <a:t>COMBINE] </a:t>
                </a:r>
                <a:r>
                  <a:rPr lang="en-GB" dirty="0"/>
                  <a:t>Merge the two sorted sub-sequences to produce the complete sorted </a:t>
                </a:r>
                <a:r>
                  <a:rPr lang="en-GB" dirty="0" smtClean="0"/>
                  <a:t>sequence</a:t>
                </a:r>
              </a:p>
              <a:p>
                <a:pPr marL="400050"/>
                <a:endParaRPr lang="en-GB" dirty="0" smtClean="0"/>
              </a:p>
              <a:p>
                <a:pPr marL="400050"/>
                <a:r>
                  <a:rPr lang="en-GB" dirty="0" err="1" smtClean="0"/>
                  <a:t>Pseudocode</a:t>
                </a:r>
                <a:r>
                  <a:rPr lang="en-GB" dirty="0" smtClean="0"/>
                  <a:t> </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smtClean="0">
                <a:latin typeface="Consolas" panose="020B0609020204030204" pitchFamily="49" charset="0"/>
                <a:cs typeface="Consolas" panose="020B0609020204030204" pitchFamily="49" charset="0"/>
              </a:rPr>
              <a:t>MERGE-SORT(</a:t>
            </a:r>
            <a:r>
              <a:rPr lang="en-GB" sz="1600" dirty="0" err="1" smtClean="0">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if </a:t>
            </a:r>
            <a:r>
              <a:rPr lang="en-GB" sz="1600" dirty="0">
                <a:latin typeface="Consolas" panose="020B0609020204030204" pitchFamily="49" charset="0"/>
                <a:cs typeface="Consolas" panose="020B0609020204030204" pitchFamily="49" charset="0"/>
              </a:rPr>
              <a:t>p &lt; r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q </a:t>
            </a:r>
            <a:r>
              <a:rPr lang="en-GB" sz="1600" dirty="0">
                <a:latin typeface="Consolas" panose="020B0609020204030204" pitchFamily="49" charset="0"/>
                <a:cs typeface="Consolas" panose="020B0609020204030204" pitchFamily="49" charset="0"/>
              </a:rPr>
              <a:t>= (p + r) / 2 </a:t>
            </a:r>
            <a:endParaRPr lang="en-GB" sz="1600" dirty="0" smtClean="0">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a:t>
            </a:r>
            <a:r>
              <a:rPr lang="en-GB" sz="1600" dirty="0" smtClean="0">
                <a:solidFill>
                  <a:srgbClr val="FF0000"/>
                </a:solidFill>
                <a:latin typeface="Consolas" panose="020B0609020204030204" pitchFamily="49" charset="0"/>
                <a:cs typeface="Consolas" panose="020B0609020204030204" pitchFamily="49" charset="0"/>
              </a:rPr>
              <a:t>MERGE-SORT(</a:t>
            </a:r>
            <a:r>
              <a:rPr lang="en-GB" sz="1600" dirty="0" err="1" smtClean="0">
                <a:solidFill>
                  <a:srgbClr val="FF0000"/>
                </a:solidFill>
                <a:latin typeface="Consolas" panose="020B0609020204030204" pitchFamily="49" charset="0"/>
                <a:cs typeface="Consolas" panose="020B0609020204030204" pitchFamily="49" charset="0"/>
              </a:rPr>
              <a:t>A,p,q</a:t>
            </a:r>
            <a:r>
              <a:rPr lang="en-GB" sz="1600" dirty="0">
                <a:solidFill>
                  <a:srgbClr val="FF0000"/>
                </a:solidFill>
                <a:latin typeface="Consolas" panose="020B0609020204030204" pitchFamily="49" charset="0"/>
                <a:cs typeface="Consolas" panose="020B0609020204030204" pitchFamily="49" charset="0"/>
              </a:rPr>
              <a:t>) </a:t>
            </a:r>
            <a:endParaRPr lang="en-GB" sz="1600" dirty="0" smtClean="0">
              <a:solidFill>
                <a:srgbClr val="FF0000"/>
              </a:solidFill>
              <a:latin typeface="Consolas" panose="020B0609020204030204" pitchFamily="49" charset="0"/>
              <a:cs typeface="Consolas" panose="020B0609020204030204" pitchFamily="49" charset="0"/>
            </a:endParaRPr>
          </a:p>
          <a:p>
            <a:r>
              <a:rPr lang="en-GB" sz="1600" dirty="0" smtClean="0">
                <a:solidFill>
                  <a:srgbClr val="FF0000"/>
                </a:solidFill>
                <a:latin typeface="Consolas" panose="020B0609020204030204" pitchFamily="49" charset="0"/>
                <a:cs typeface="Consolas" panose="020B0609020204030204" pitchFamily="49" charset="0"/>
              </a:rPr>
              <a:t>      MERGE-SORT(A,q+1,r</a:t>
            </a:r>
            <a:r>
              <a:rPr lang="en-GB" sz="1600" dirty="0">
                <a:solidFill>
                  <a:srgbClr val="FF0000"/>
                </a:solidFill>
                <a:latin typeface="Consolas" panose="020B0609020204030204" pitchFamily="49" charset="0"/>
                <a:cs typeface="Consolas" panose="020B0609020204030204" pitchFamily="49" charset="0"/>
              </a:rPr>
              <a:t>) </a:t>
            </a:r>
            <a:endParaRPr lang="en-GB" sz="1600" dirty="0" smtClean="0">
              <a:solidFill>
                <a:srgbClr val="FF0000"/>
              </a:solidFill>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MERGE(</a:t>
            </a:r>
            <a:r>
              <a:rPr lang="en-GB" sz="1600" dirty="0" err="1" smtClean="0">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43832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Sorting algorithms</a:t>
            </a:r>
            <a:endParaRPr lang="en-GB" dirty="0"/>
          </a:p>
        </p:txBody>
      </p:sp>
      <p:sp>
        <p:nvSpPr>
          <p:cNvPr id="6" name="Subtitle 5"/>
          <p:cNvSpPr>
            <a:spLocks noGrp="1"/>
          </p:cNvSpPr>
          <p:nvPr>
            <p:ph type="subTitle" idx="1"/>
          </p:nvPr>
        </p:nvSpPr>
        <p:spPr/>
        <p:txBody>
          <a:bodyPr/>
          <a:lstStyle/>
          <a:p>
            <a:r>
              <a:rPr lang="en-GB" dirty="0" smtClean="0"/>
              <a:t>Insertion sort, Merge sort</a:t>
            </a:r>
          </a:p>
          <a:p>
            <a:r>
              <a:rPr lang="en-GB" dirty="0">
                <a:hlinkClick r:id="rId2"/>
              </a:rPr>
              <a:t>http://</a:t>
            </a:r>
            <a:r>
              <a:rPr lang="en-GB" dirty="0" smtClean="0">
                <a:hlinkClick r:id="rId2"/>
              </a:rPr>
              <a:t>www.youtube.com/watch?v=INHF_5RIxTE</a:t>
            </a:r>
            <a:r>
              <a:rPr lang="en-GB" dirty="0" smtClean="0"/>
              <a:t> </a:t>
            </a:r>
            <a:endParaRPr lang="en-GB" dirty="0"/>
          </a:p>
        </p:txBody>
      </p:sp>
    </p:spTree>
    <p:extLst>
      <p:ext uri="{BB962C8B-B14F-4D97-AF65-F5344CB8AC3E}">
        <p14:creationId xmlns:p14="http://schemas.microsoft.com/office/powerpoint/2010/main" val="684821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smtClean="0"/>
                  <a:t>[DIVIDE] </a:t>
                </a:r>
                <a:r>
                  <a:rPr lang="en-GB" dirty="0"/>
                  <a:t>Split the sequence to sort </a:t>
                </a:r>
                <a:r>
                  <a:rPr lang="en-GB" dirty="0" smtClean="0"/>
                  <a:t>into </a:t>
                </a:r>
                <a:r>
                  <a:rPr lang="en-GB" dirty="0"/>
                  <a:t>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smtClean="0">
                    <a:solidFill>
                      <a:srgbClr val="FF0000"/>
                    </a:solidFill>
                  </a:rPr>
                  <a:t>[</a:t>
                </a:r>
                <a:r>
                  <a:rPr lang="en-US" dirty="0">
                    <a:solidFill>
                      <a:srgbClr val="FF0000"/>
                    </a:solidFill>
                  </a:rPr>
                  <a:t>COMBINE] </a:t>
                </a:r>
                <a:r>
                  <a:rPr lang="en-GB" dirty="0">
                    <a:solidFill>
                      <a:srgbClr val="FF0000"/>
                    </a:solidFill>
                  </a:rPr>
                  <a:t>Merge the two sorted sub-sequences to produce the complete sorted </a:t>
                </a:r>
                <a:r>
                  <a:rPr lang="en-GB" dirty="0" smtClean="0">
                    <a:solidFill>
                      <a:srgbClr val="FF0000"/>
                    </a:solidFill>
                  </a:rPr>
                  <a:t>sequence</a:t>
                </a:r>
              </a:p>
              <a:p>
                <a:pPr marL="400050"/>
                <a:endParaRPr lang="en-GB" dirty="0" smtClean="0"/>
              </a:p>
              <a:p>
                <a:pPr marL="400050"/>
                <a:r>
                  <a:rPr lang="en-GB" dirty="0" err="1" smtClean="0"/>
                  <a:t>Pseudocode</a:t>
                </a:r>
                <a:r>
                  <a:rPr lang="en-GB" dirty="0" smtClean="0"/>
                  <a:t> </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smtClean="0">
                <a:latin typeface="Consolas" panose="020B0609020204030204" pitchFamily="49" charset="0"/>
                <a:cs typeface="Consolas" panose="020B0609020204030204" pitchFamily="49" charset="0"/>
              </a:rPr>
              <a:t>MERGE-SORT(</a:t>
            </a:r>
            <a:r>
              <a:rPr lang="en-GB" sz="1600" dirty="0" err="1" smtClean="0">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if </a:t>
            </a:r>
            <a:r>
              <a:rPr lang="en-GB" sz="1600" dirty="0">
                <a:latin typeface="Consolas" panose="020B0609020204030204" pitchFamily="49" charset="0"/>
                <a:cs typeface="Consolas" panose="020B0609020204030204" pitchFamily="49" charset="0"/>
              </a:rPr>
              <a:t>p &lt; r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q </a:t>
            </a:r>
            <a:r>
              <a:rPr lang="en-GB" sz="1600" dirty="0">
                <a:latin typeface="Consolas" panose="020B0609020204030204" pitchFamily="49" charset="0"/>
                <a:cs typeface="Consolas" panose="020B0609020204030204" pitchFamily="49" charset="0"/>
              </a:rPr>
              <a:t>= (p + r) / 2 </a:t>
            </a:r>
            <a:endParaRPr lang="en-GB" sz="1600" dirty="0" smtClean="0">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MERGE-SORT(</a:t>
            </a:r>
            <a:r>
              <a:rPr lang="en-GB" sz="1600" dirty="0" err="1" smtClean="0">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MERGE-SORT(A,q+1,r</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a:t>
            </a:r>
            <a:r>
              <a:rPr lang="en-GB" sz="1600" dirty="0" smtClean="0">
                <a:solidFill>
                  <a:srgbClr val="FF0000"/>
                </a:solidFill>
                <a:latin typeface="Consolas" panose="020B0609020204030204" pitchFamily="49" charset="0"/>
                <a:cs typeface="Consolas" panose="020B0609020204030204" pitchFamily="49" charset="0"/>
              </a:rPr>
              <a:t>MERGE(</a:t>
            </a:r>
            <a:r>
              <a:rPr lang="en-GB" sz="1600" dirty="0" err="1" smtClean="0">
                <a:solidFill>
                  <a:srgbClr val="FF0000"/>
                </a:solidFill>
                <a:latin typeface="Consolas" panose="020B0609020204030204" pitchFamily="49" charset="0"/>
                <a:cs typeface="Consolas" panose="020B0609020204030204" pitchFamily="49" charset="0"/>
              </a:rPr>
              <a:t>A,p,q,r</a:t>
            </a:r>
            <a:r>
              <a:rPr lang="en-GB" sz="1600" dirty="0">
                <a:solidFill>
                  <a:srgbClr val="FF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370156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p:sp>
        <p:nvSpPr>
          <p:cNvPr id="3" name="Content Placeholder 2"/>
          <p:cNvSpPr>
            <a:spLocks noGrp="1"/>
          </p:cNvSpPr>
          <p:nvPr>
            <p:ph idx="1"/>
          </p:nvPr>
        </p:nvSpPr>
        <p:spPr/>
        <p:txBody>
          <a:bodyPr/>
          <a:lstStyle/>
          <a:p>
            <a:r>
              <a:rPr lang="en-GB" dirty="0" smtClean="0"/>
              <a:t>How to combine two sorted sub-sequences into one?</a:t>
            </a:r>
          </a:p>
          <a:p>
            <a:r>
              <a:rPr lang="en-GB" dirty="0" smtClean="0"/>
              <a:t>Example</a:t>
            </a:r>
          </a:p>
          <a:p>
            <a:pPr lvl="1"/>
            <a:r>
              <a:rPr lang="en-GB" dirty="0" smtClean="0"/>
              <a:t>two sorted piles of cards (face-up; smallest card on top)</a:t>
            </a:r>
          </a:p>
          <a:p>
            <a:pPr lvl="1"/>
            <a:r>
              <a:rPr lang="en-GB" dirty="0" smtClean="0"/>
              <a:t>we want to merge them into a single sorted pile</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424361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p:sp>
        <p:nvSpPr>
          <p:cNvPr id="3" name="Content Placeholder 2"/>
          <p:cNvSpPr>
            <a:spLocks noGrp="1"/>
          </p:cNvSpPr>
          <p:nvPr>
            <p:ph idx="1"/>
          </p:nvPr>
        </p:nvSpPr>
        <p:spPr/>
        <p:txBody>
          <a:bodyPr/>
          <a:lstStyle/>
          <a:p>
            <a:r>
              <a:rPr lang="en-GB" dirty="0" smtClean="0"/>
              <a:t>How to combine two sorted sub-sequences into one?</a:t>
            </a:r>
          </a:p>
          <a:p>
            <a:r>
              <a:rPr lang="en-GB" dirty="0" smtClean="0"/>
              <a:t>Example</a:t>
            </a:r>
          </a:p>
          <a:p>
            <a:pPr lvl="1"/>
            <a:r>
              <a:rPr lang="en-GB" dirty="0" smtClean="0"/>
              <a:t>two sorted piles of cards (face-up; smallest card on top)</a:t>
            </a:r>
          </a:p>
          <a:p>
            <a:pPr lvl="1"/>
            <a:r>
              <a:rPr lang="en-GB" dirty="0" smtClean="0"/>
              <a:t>we want to merge them into a single sorted pile</a:t>
            </a:r>
          </a:p>
          <a:p>
            <a:endParaRPr lang="en-GB" dirty="0"/>
          </a:p>
          <a:p>
            <a:r>
              <a:rPr lang="en-GB" dirty="0" smtClean="0"/>
              <a:t>Procedure</a:t>
            </a:r>
          </a:p>
          <a:p>
            <a:pPr lvl="1"/>
            <a:r>
              <a:rPr lang="en-GB" dirty="0" smtClean="0"/>
              <a:t>Choose the smallest of the two cards on top and remove it from its pile</a:t>
            </a:r>
          </a:p>
          <a:p>
            <a:pPr lvl="2"/>
            <a:r>
              <a:rPr lang="en-GB" dirty="0" smtClean="0"/>
              <a:t>Place this card into the output pile (face down)</a:t>
            </a:r>
          </a:p>
          <a:p>
            <a:pPr lvl="1"/>
            <a:r>
              <a:rPr lang="en-GB" dirty="0" smtClean="0"/>
              <a:t>Repeat the previous step until one of the two piles is empty</a:t>
            </a:r>
          </a:p>
          <a:p>
            <a:pPr lvl="1"/>
            <a:r>
              <a:rPr lang="en-GB" dirty="0" smtClean="0"/>
              <a:t>Take the remaining input pile and move it into the output one</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3271913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p:sp>
        <p:nvSpPr>
          <p:cNvPr id="3" name="Content Placeholder 2"/>
          <p:cNvSpPr>
            <a:spLocks noGrp="1"/>
          </p:cNvSpPr>
          <p:nvPr>
            <p:ph idx="1"/>
          </p:nvPr>
        </p:nvSpPr>
        <p:spPr>
          <a:xfrm>
            <a:off x="677334" y="2160589"/>
            <a:ext cx="8596668" cy="4245898"/>
          </a:xfrm>
        </p:spPr>
        <p:txBody>
          <a:bodyPr>
            <a:normAutofit/>
          </a:bodyPr>
          <a:lstStyle/>
          <a:p>
            <a:r>
              <a:rPr lang="en-GB" dirty="0" smtClean="0"/>
              <a:t>Example: merging the two sequences </a:t>
            </a:r>
            <a:r>
              <a:rPr lang="en-GB" u="sng" dirty="0" smtClean="0">
                <a:solidFill>
                  <a:schemeClr val="accent3"/>
                </a:solidFill>
              </a:rPr>
              <a:t>2</a:t>
            </a:r>
            <a:r>
              <a:rPr lang="en-GB" dirty="0" smtClean="0">
                <a:solidFill>
                  <a:schemeClr val="accent3"/>
                </a:solidFill>
              </a:rPr>
              <a:t> 3 8 9 </a:t>
            </a:r>
            <a:r>
              <a:rPr lang="en-GB" dirty="0" smtClean="0"/>
              <a:t>and </a:t>
            </a:r>
            <a:r>
              <a:rPr lang="en-GB" u="sng" dirty="0" smtClean="0">
                <a:solidFill>
                  <a:srgbClr val="FF0000"/>
                </a:solidFill>
              </a:rPr>
              <a:t>1</a:t>
            </a:r>
            <a:r>
              <a:rPr lang="en-GB" dirty="0" smtClean="0">
                <a:solidFill>
                  <a:srgbClr val="FF0000"/>
                </a:solidFill>
              </a:rPr>
              <a:t> 4 5 7</a:t>
            </a:r>
            <a:endParaRPr lang="en-GB" dirty="0"/>
          </a:p>
          <a:p>
            <a:pPr lvl="1"/>
            <a:endParaRPr lang="en-GB" dirty="0" smtClean="0"/>
          </a:p>
          <a:p>
            <a:pPr lvl="1"/>
            <a:r>
              <a:rPr lang="en-GB" dirty="0" smtClean="0"/>
              <a:t>Compare 2 and 1 </a:t>
            </a:r>
            <a:r>
              <a:rPr lang="en-GB" dirty="0" smtClean="0">
                <a:sym typeface="Wingdings" panose="05000000000000000000" pitchFamily="2" charset="2"/>
              </a:rPr>
              <a:t> Put 1 into the output sequence</a:t>
            </a:r>
          </a:p>
          <a:p>
            <a:pPr lvl="2"/>
            <a:r>
              <a:rPr lang="en-GB" dirty="0" smtClean="0">
                <a:sym typeface="Wingdings" panose="05000000000000000000" pitchFamily="2" charset="2"/>
              </a:rPr>
              <a:t>S1: </a:t>
            </a:r>
            <a:r>
              <a:rPr lang="en-GB" u="sng" dirty="0" smtClean="0">
                <a:solidFill>
                  <a:schemeClr val="accent3"/>
                </a:solidFill>
                <a:sym typeface="Wingdings" panose="05000000000000000000" pitchFamily="2" charset="2"/>
              </a:rPr>
              <a:t>2</a:t>
            </a:r>
            <a:r>
              <a:rPr lang="en-GB" dirty="0" smtClean="0">
                <a:solidFill>
                  <a:schemeClr val="accent3"/>
                </a:solidFill>
                <a:sym typeface="Wingdings" panose="05000000000000000000" pitchFamily="2" charset="2"/>
              </a:rPr>
              <a:t> 3 8 9</a:t>
            </a:r>
            <a:r>
              <a:rPr lang="en-GB" dirty="0" smtClean="0">
                <a:sym typeface="Wingdings" panose="05000000000000000000" pitchFamily="2" charset="2"/>
              </a:rPr>
              <a:t>; S2: </a:t>
            </a:r>
            <a:r>
              <a:rPr lang="en-GB" u="sng" dirty="0" smtClean="0">
                <a:solidFill>
                  <a:srgbClr val="FF0000"/>
                </a:solidFill>
                <a:sym typeface="Wingdings" panose="05000000000000000000" pitchFamily="2" charset="2"/>
              </a:rPr>
              <a:t>4</a:t>
            </a:r>
            <a:r>
              <a:rPr lang="en-GB" dirty="0" smtClean="0">
                <a:solidFill>
                  <a:srgbClr val="FF0000"/>
                </a:solidFill>
                <a:sym typeface="Wingdings" panose="05000000000000000000" pitchFamily="2" charset="2"/>
              </a:rPr>
              <a:t> 5 7</a:t>
            </a:r>
            <a:r>
              <a:rPr lang="en-GB" dirty="0" smtClean="0">
                <a:sym typeface="Wingdings" panose="05000000000000000000" pitchFamily="2" charset="2"/>
              </a:rPr>
              <a:t>; OUTPUT: </a:t>
            </a:r>
            <a:r>
              <a:rPr lang="en-GB" b="1" dirty="0" smtClean="0">
                <a:sym typeface="Wingdings" panose="05000000000000000000" pitchFamily="2" charset="2"/>
              </a:rPr>
              <a:t>1</a:t>
            </a:r>
          </a:p>
          <a:p>
            <a:pPr lvl="1"/>
            <a:r>
              <a:rPr lang="en-GB" dirty="0" smtClean="0">
                <a:sym typeface="Wingdings" panose="05000000000000000000" pitchFamily="2" charset="2"/>
              </a:rPr>
              <a:t>Compare 2 and 4  Put 2 into the output sequence</a:t>
            </a:r>
          </a:p>
          <a:p>
            <a:pPr lvl="2"/>
            <a:r>
              <a:rPr lang="en-GB" dirty="0">
                <a:sym typeface="Wingdings" panose="05000000000000000000" pitchFamily="2" charset="2"/>
              </a:rPr>
              <a:t>S1: </a:t>
            </a:r>
            <a:r>
              <a:rPr lang="en-GB" u="sng" dirty="0" smtClean="0">
                <a:solidFill>
                  <a:schemeClr val="accent3"/>
                </a:solidFill>
                <a:sym typeface="Wingdings" panose="05000000000000000000" pitchFamily="2" charset="2"/>
              </a:rPr>
              <a:t>3</a:t>
            </a:r>
            <a:r>
              <a:rPr lang="en-GB" dirty="0" smtClean="0">
                <a:solidFill>
                  <a:schemeClr val="accent3"/>
                </a:solidFill>
                <a:sym typeface="Wingdings" panose="05000000000000000000" pitchFamily="2" charset="2"/>
              </a:rPr>
              <a:t> </a:t>
            </a:r>
            <a:r>
              <a:rPr lang="en-GB" dirty="0">
                <a:solidFill>
                  <a:schemeClr val="accent3"/>
                </a:solidFill>
                <a:sym typeface="Wingdings" panose="05000000000000000000" pitchFamily="2" charset="2"/>
              </a:rPr>
              <a:t>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smtClean="0">
                <a:sym typeface="Wingdings" panose="05000000000000000000" pitchFamily="2" charset="2"/>
              </a:rPr>
              <a:t>1 2 </a:t>
            </a:r>
          </a:p>
          <a:p>
            <a:pPr lvl="1"/>
            <a:r>
              <a:rPr lang="en-GB" dirty="0">
                <a:sym typeface="Wingdings" panose="05000000000000000000" pitchFamily="2" charset="2"/>
              </a:rPr>
              <a:t>Compare </a:t>
            </a:r>
            <a:r>
              <a:rPr lang="en-GB" dirty="0" smtClean="0">
                <a:sym typeface="Wingdings" panose="05000000000000000000" pitchFamily="2" charset="2"/>
              </a:rPr>
              <a:t>3 </a:t>
            </a:r>
            <a:r>
              <a:rPr lang="en-GB" dirty="0">
                <a:sym typeface="Wingdings" panose="05000000000000000000" pitchFamily="2" charset="2"/>
              </a:rPr>
              <a:t>and 4  Put </a:t>
            </a:r>
            <a:r>
              <a:rPr lang="en-GB" dirty="0" smtClean="0">
                <a:sym typeface="Wingdings" panose="05000000000000000000" pitchFamily="2" charset="2"/>
              </a:rPr>
              <a:t>3 </a:t>
            </a:r>
            <a:r>
              <a:rPr lang="en-GB" dirty="0">
                <a:sym typeface="Wingdings" panose="05000000000000000000" pitchFamily="2" charset="2"/>
              </a:rPr>
              <a:t>into the output sequence</a:t>
            </a:r>
          </a:p>
          <a:p>
            <a:pPr lvl="2"/>
            <a:r>
              <a:rPr lang="en-GB" dirty="0">
                <a:sym typeface="Wingdings" panose="05000000000000000000" pitchFamily="2" charset="2"/>
              </a:rPr>
              <a:t>S1: </a:t>
            </a:r>
            <a:r>
              <a:rPr lang="en-GB" u="sng" dirty="0" smtClean="0">
                <a:solidFill>
                  <a:schemeClr val="accent3"/>
                </a:solidFill>
                <a:sym typeface="Wingdings" panose="05000000000000000000" pitchFamily="2" charset="2"/>
              </a:rPr>
              <a:t>8</a:t>
            </a:r>
            <a:r>
              <a:rPr lang="en-GB" dirty="0" smtClean="0">
                <a:solidFill>
                  <a:schemeClr val="accent3"/>
                </a:solidFill>
                <a:sym typeface="Wingdings" panose="05000000000000000000" pitchFamily="2" charset="2"/>
              </a:rPr>
              <a:t> </a:t>
            </a:r>
            <a:r>
              <a:rPr lang="en-GB" dirty="0">
                <a:solidFill>
                  <a:schemeClr val="accent3"/>
                </a:solidFill>
                <a:sym typeface="Wingdings" panose="05000000000000000000" pitchFamily="2" charset="2"/>
              </a:rPr>
              <a:t>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a:t>
            </a:r>
            <a:r>
              <a:rPr lang="en-GB" b="1" dirty="0" smtClean="0">
                <a:sym typeface="Wingdings" panose="05000000000000000000" pitchFamily="2" charset="2"/>
              </a:rPr>
              <a:t>3</a:t>
            </a:r>
            <a:endParaRPr lang="en-GB" b="1" dirty="0">
              <a:sym typeface="Wingdings" panose="05000000000000000000" pitchFamily="2" charset="2"/>
            </a:endParaRPr>
          </a:p>
          <a:p>
            <a:pPr lvl="1"/>
            <a:r>
              <a:rPr lang="en-GB" dirty="0">
                <a:sym typeface="Wingdings" panose="05000000000000000000" pitchFamily="2" charset="2"/>
              </a:rPr>
              <a:t>Compare </a:t>
            </a:r>
            <a:r>
              <a:rPr lang="en-GB" dirty="0" smtClean="0">
                <a:sym typeface="Wingdings" panose="05000000000000000000" pitchFamily="2" charset="2"/>
              </a:rPr>
              <a:t>8 </a:t>
            </a:r>
            <a:r>
              <a:rPr lang="en-GB" dirty="0">
                <a:sym typeface="Wingdings" panose="05000000000000000000" pitchFamily="2" charset="2"/>
              </a:rPr>
              <a:t>and 4  Put </a:t>
            </a:r>
            <a:r>
              <a:rPr lang="en-GB" dirty="0" smtClean="0">
                <a:sym typeface="Wingdings" panose="05000000000000000000" pitchFamily="2" charset="2"/>
              </a:rPr>
              <a:t>4 </a:t>
            </a:r>
            <a:r>
              <a:rPr lang="en-GB" dirty="0">
                <a:sym typeface="Wingdings" panose="05000000000000000000" pitchFamily="2" charset="2"/>
              </a:rPr>
              <a:t>into the output sequence</a:t>
            </a:r>
          </a:p>
          <a:p>
            <a:pPr lvl="2"/>
            <a:r>
              <a:rPr lang="en-GB" dirty="0">
                <a:sym typeface="Wingdings" panose="05000000000000000000" pitchFamily="2" charset="2"/>
              </a:rPr>
              <a:t>S1: </a:t>
            </a:r>
            <a:r>
              <a:rPr lang="en-GB" dirty="0" smtClean="0">
                <a:solidFill>
                  <a:schemeClr val="accent3"/>
                </a:solidFill>
                <a:sym typeface="Wingdings" panose="05000000000000000000" pitchFamily="2" charset="2"/>
              </a:rPr>
              <a:t>8 </a:t>
            </a:r>
            <a:r>
              <a:rPr lang="en-GB" dirty="0">
                <a:solidFill>
                  <a:schemeClr val="accent3"/>
                </a:solidFill>
                <a:sym typeface="Wingdings" panose="05000000000000000000" pitchFamily="2" charset="2"/>
              </a:rPr>
              <a:t>9</a:t>
            </a:r>
            <a:r>
              <a:rPr lang="en-GB" dirty="0">
                <a:sym typeface="Wingdings" panose="05000000000000000000" pitchFamily="2" charset="2"/>
              </a:rPr>
              <a:t>; S2: </a:t>
            </a:r>
            <a:r>
              <a:rPr lang="en-GB" dirty="0" smtClean="0">
                <a:solidFill>
                  <a:srgbClr val="FF0000"/>
                </a:solidFill>
                <a:sym typeface="Wingdings" panose="05000000000000000000" pitchFamily="2" charset="2"/>
              </a:rPr>
              <a:t>5 </a:t>
            </a:r>
            <a:r>
              <a:rPr lang="en-GB" dirty="0">
                <a:solidFill>
                  <a:srgbClr val="FF0000"/>
                </a:solidFill>
                <a:sym typeface="Wingdings" panose="05000000000000000000" pitchFamily="2" charset="2"/>
              </a:rPr>
              <a:t>7</a:t>
            </a:r>
            <a:r>
              <a:rPr lang="en-GB" dirty="0">
                <a:sym typeface="Wingdings" panose="05000000000000000000" pitchFamily="2" charset="2"/>
              </a:rPr>
              <a:t>; OUTPUT: </a:t>
            </a:r>
            <a:r>
              <a:rPr lang="en-GB" b="1" dirty="0">
                <a:sym typeface="Wingdings" panose="05000000000000000000" pitchFamily="2" charset="2"/>
              </a:rPr>
              <a:t>1 2 </a:t>
            </a:r>
            <a:r>
              <a:rPr lang="en-GB" b="1" dirty="0" smtClean="0">
                <a:sym typeface="Wingdings" panose="05000000000000000000" pitchFamily="2" charset="2"/>
              </a:rPr>
              <a:t>3 4 </a:t>
            </a:r>
          </a:p>
          <a:p>
            <a:pPr lvl="1"/>
            <a:r>
              <a:rPr lang="en-GB" b="1" dirty="0" smtClean="0">
                <a:sym typeface="Wingdings" panose="05000000000000000000" pitchFamily="2" charset="2"/>
              </a:rPr>
              <a:t>…</a:t>
            </a:r>
            <a:endParaRPr lang="en-GB" b="1" dirty="0">
              <a:sym typeface="Wingdings" panose="05000000000000000000" pitchFamily="2" charset="2"/>
            </a:endParaRPr>
          </a:p>
          <a:p>
            <a:pPr lvl="1"/>
            <a:endParaRPr lang="en-GB" b="1" dirty="0">
              <a:sym typeface="Wingdings" panose="05000000000000000000" pitchFamily="2" charset="2"/>
            </a:endParaRPr>
          </a:p>
          <a:p>
            <a:pPr lvl="2"/>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grpSp>
        <p:nvGrpSpPr>
          <p:cNvPr id="6" name="Group 5"/>
          <p:cNvGrpSpPr/>
          <p:nvPr/>
        </p:nvGrpSpPr>
        <p:grpSpPr>
          <a:xfrm>
            <a:off x="7232597" y="609600"/>
            <a:ext cx="4270358" cy="5431762"/>
            <a:chOff x="7232597" y="609600"/>
            <a:chExt cx="4270358" cy="5431762"/>
          </a:xfrm>
        </p:grpSpPr>
        <p:pic>
          <p:nvPicPr>
            <p:cNvPr id="7" name="Picture 6"/>
            <p:cNvPicPr>
              <a:picLocks noChangeAspect="1"/>
            </p:cNvPicPr>
            <p:nvPr/>
          </p:nvPicPr>
          <p:blipFill>
            <a:blip r:embed="rId2"/>
            <a:stretch>
              <a:fillRect/>
            </a:stretch>
          </p:blipFill>
          <p:spPr>
            <a:xfrm>
              <a:off x="7232597" y="609600"/>
              <a:ext cx="4270358" cy="5398377"/>
            </a:xfrm>
            <a:prstGeom prst="rect">
              <a:avLst/>
            </a:prstGeom>
          </p:spPr>
        </p:pic>
        <p:sp>
          <p:nvSpPr>
            <p:cNvPr id="8" name="TextBox 7"/>
            <p:cNvSpPr txBox="1"/>
            <p:nvPr/>
          </p:nvSpPr>
          <p:spPr>
            <a:xfrm>
              <a:off x="9462498" y="5672030"/>
              <a:ext cx="565079"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a:off x="9993126" y="5686116"/>
              <a:ext cx="565079" cy="307777"/>
            </a:xfrm>
            <a:prstGeom prst="rect">
              <a:avLst/>
            </a:prstGeom>
            <a:noFill/>
          </p:spPr>
          <p:txBody>
            <a:bodyPr wrap="square" rtlCol="0">
              <a:spAutoFit/>
            </a:bodyPr>
            <a:lstStyle/>
            <a:p>
              <a:r>
                <a:rPr lang="en-GB" sz="1400" dirty="0" smtClean="0"/>
                <a:t>9</a:t>
              </a:r>
              <a:endParaRPr lang="en-GB" sz="1400" dirty="0"/>
            </a:p>
          </p:txBody>
        </p:sp>
      </p:grpSp>
    </p:spTree>
    <p:extLst>
      <p:ext uri="{BB962C8B-B14F-4D97-AF65-F5344CB8AC3E}">
        <p14:creationId xmlns:p14="http://schemas.microsoft.com/office/powerpoint/2010/main" val="653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86099"/>
              </a:xfrm>
            </p:spPr>
            <p:txBody>
              <a:bodyPr>
                <a:normAutofit/>
              </a:bodyPr>
              <a:lstStyle/>
              <a:p>
                <a:r>
                  <a:rPr lang="en-GB" dirty="0" smtClean="0"/>
                  <a:t>Example: merging the two sequences </a:t>
                </a:r>
                <a:r>
                  <a:rPr lang="en-GB" u="sng" dirty="0" smtClean="0">
                    <a:solidFill>
                      <a:schemeClr val="accent3"/>
                    </a:solidFill>
                  </a:rPr>
                  <a:t>2</a:t>
                </a:r>
                <a:r>
                  <a:rPr lang="en-GB" dirty="0" smtClean="0">
                    <a:solidFill>
                      <a:schemeClr val="accent3"/>
                    </a:solidFill>
                  </a:rPr>
                  <a:t> 3 8 9 </a:t>
                </a:r>
                <a:r>
                  <a:rPr lang="en-GB" dirty="0" smtClean="0"/>
                  <a:t>and </a:t>
                </a:r>
                <a:r>
                  <a:rPr lang="en-GB" u="sng" dirty="0" smtClean="0">
                    <a:solidFill>
                      <a:srgbClr val="FF0000"/>
                    </a:solidFill>
                  </a:rPr>
                  <a:t>1</a:t>
                </a:r>
                <a:r>
                  <a:rPr lang="en-GB" dirty="0" smtClean="0">
                    <a:solidFill>
                      <a:srgbClr val="FF0000"/>
                    </a:solidFill>
                  </a:rPr>
                  <a:t> 4 5 7</a:t>
                </a:r>
                <a:endParaRPr lang="en-GB" dirty="0" smtClean="0"/>
              </a:p>
              <a:p>
                <a:pPr lvl="1"/>
                <a:endParaRPr lang="en-GB" dirty="0" smtClean="0"/>
              </a:p>
              <a:p>
                <a:pPr lvl="1"/>
                <a:r>
                  <a:rPr lang="en-GB" dirty="0" smtClean="0"/>
                  <a:t>… </a:t>
                </a:r>
                <a:endParaRPr lang="en-GB" dirty="0">
                  <a:sym typeface="Wingdings" panose="05000000000000000000" pitchFamily="2" charset="2"/>
                </a:endParaRPr>
              </a:p>
              <a:p>
                <a:pPr lvl="2"/>
                <a:r>
                  <a:rPr lang="en-GB" dirty="0">
                    <a:sym typeface="Wingdings" panose="05000000000000000000" pitchFamily="2" charset="2"/>
                  </a:rPr>
                  <a:t>S1: </a:t>
                </a:r>
                <a:r>
                  <a:rPr lang="en-GB" u="sng" dirty="0" smtClean="0">
                    <a:solidFill>
                      <a:schemeClr val="accent3"/>
                    </a:solidFill>
                    <a:sym typeface="Wingdings" panose="05000000000000000000" pitchFamily="2" charset="2"/>
                  </a:rPr>
                  <a:t>8</a:t>
                </a:r>
                <a:r>
                  <a:rPr lang="en-GB" dirty="0" smtClean="0">
                    <a:solidFill>
                      <a:schemeClr val="accent3"/>
                    </a:solidFill>
                    <a:sym typeface="Wingdings" panose="05000000000000000000" pitchFamily="2" charset="2"/>
                  </a:rPr>
                  <a:t> </a:t>
                </a:r>
                <a:r>
                  <a:rPr lang="en-GB" dirty="0">
                    <a:solidFill>
                      <a:schemeClr val="accent3"/>
                    </a:solidFill>
                    <a:sym typeface="Wingdings" panose="05000000000000000000" pitchFamily="2" charset="2"/>
                  </a:rPr>
                  <a:t>9</a:t>
                </a:r>
                <a:r>
                  <a:rPr lang="en-GB" dirty="0">
                    <a:sym typeface="Wingdings" panose="05000000000000000000" pitchFamily="2" charset="2"/>
                  </a:rPr>
                  <a:t>; S2: </a:t>
                </a:r>
                <a:r>
                  <a:rPr lang="en-GB" u="sng" dirty="0" smtClean="0">
                    <a:solidFill>
                      <a:srgbClr val="FF0000"/>
                    </a:solidFill>
                    <a:sym typeface="Wingdings" panose="05000000000000000000" pitchFamily="2" charset="2"/>
                  </a:rPr>
                  <a:t>5</a:t>
                </a:r>
                <a:r>
                  <a:rPr lang="en-GB" dirty="0" smtClean="0">
                    <a:solidFill>
                      <a:srgbClr val="FF0000"/>
                    </a:solidFill>
                    <a:sym typeface="Wingdings" panose="05000000000000000000" pitchFamily="2" charset="2"/>
                  </a:rPr>
                  <a:t> </a:t>
                </a:r>
                <a:r>
                  <a:rPr lang="en-GB" dirty="0">
                    <a:solidFill>
                      <a:srgbClr val="FF0000"/>
                    </a:solidFill>
                    <a:sym typeface="Wingdings" panose="05000000000000000000" pitchFamily="2" charset="2"/>
                  </a:rPr>
                  <a:t>7</a:t>
                </a:r>
                <a:r>
                  <a:rPr lang="en-GB" dirty="0">
                    <a:sym typeface="Wingdings" panose="05000000000000000000" pitchFamily="2" charset="2"/>
                  </a:rPr>
                  <a:t>; OUTPUT: </a:t>
                </a:r>
                <a:r>
                  <a:rPr lang="en-GB" b="1" dirty="0">
                    <a:sym typeface="Wingdings" panose="05000000000000000000" pitchFamily="2" charset="2"/>
                  </a:rPr>
                  <a:t>1 2 </a:t>
                </a:r>
                <a:r>
                  <a:rPr lang="en-GB" b="1" dirty="0" smtClean="0">
                    <a:sym typeface="Wingdings" panose="05000000000000000000" pitchFamily="2" charset="2"/>
                  </a:rPr>
                  <a:t>3 4 </a:t>
                </a:r>
                <a:endParaRPr lang="en-GB" b="1" dirty="0">
                  <a:sym typeface="Wingdings" panose="05000000000000000000" pitchFamily="2" charset="2"/>
                </a:endParaRPr>
              </a:p>
              <a:p>
                <a:pPr lvl="1"/>
                <a:r>
                  <a:rPr lang="en-GB" dirty="0">
                    <a:sym typeface="Wingdings" panose="05000000000000000000" pitchFamily="2" charset="2"/>
                  </a:rPr>
                  <a:t>Compare 8 and </a:t>
                </a:r>
                <a:r>
                  <a:rPr lang="en-GB" dirty="0" smtClean="0">
                    <a:sym typeface="Wingdings" panose="05000000000000000000" pitchFamily="2" charset="2"/>
                  </a:rPr>
                  <a:t>5 </a:t>
                </a:r>
                <a:r>
                  <a:rPr lang="en-GB" dirty="0">
                    <a:sym typeface="Wingdings" panose="05000000000000000000" pitchFamily="2" charset="2"/>
                  </a:rPr>
                  <a:t> Put </a:t>
                </a:r>
                <a:r>
                  <a:rPr lang="en-GB" dirty="0" smtClean="0">
                    <a:sym typeface="Wingdings" panose="05000000000000000000" pitchFamily="2" charset="2"/>
                  </a:rPr>
                  <a:t>5 </a:t>
                </a:r>
                <a:r>
                  <a:rPr lang="en-GB" dirty="0">
                    <a:sym typeface="Wingdings" panose="05000000000000000000" pitchFamily="2" charset="2"/>
                  </a:rPr>
                  <a:t>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smtClean="0">
                    <a:solidFill>
                      <a:srgbClr val="FF0000"/>
                    </a:solidFill>
                    <a:sym typeface="Wingdings" panose="05000000000000000000" pitchFamily="2" charset="2"/>
                  </a:rPr>
                  <a:t>7</a:t>
                </a:r>
                <a:r>
                  <a:rPr lang="en-GB" dirty="0">
                    <a:sym typeface="Wingdings" panose="05000000000000000000" pitchFamily="2" charset="2"/>
                  </a:rPr>
                  <a:t>; OUTPUT: </a:t>
                </a:r>
                <a:r>
                  <a:rPr lang="en-GB" b="1" dirty="0">
                    <a:sym typeface="Wingdings" panose="05000000000000000000" pitchFamily="2" charset="2"/>
                  </a:rPr>
                  <a:t>1 2 3 4 </a:t>
                </a:r>
                <a:r>
                  <a:rPr lang="en-GB" b="1" dirty="0" smtClean="0">
                    <a:sym typeface="Wingdings" panose="05000000000000000000" pitchFamily="2" charset="2"/>
                  </a:rPr>
                  <a:t>5</a:t>
                </a:r>
                <a:endParaRPr lang="en-GB" b="1" dirty="0">
                  <a:sym typeface="Wingdings" panose="05000000000000000000" pitchFamily="2" charset="2"/>
                </a:endParaRPr>
              </a:p>
              <a:p>
                <a:pPr lvl="1"/>
                <a:r>
                  <a:rPr lang="en-GB" dirty="0">
                    <a:sym typeface="Wingdings" panose="05000000000000000000" pitchFamily="2" charset="2"/>
                  </a:rPr>
                  <a:t>Compare 8 and </a:t>
                </a:r>
                <a:r>
                  <a:rPr lang="en-GB" dirty="0" smtClean="0">
                    <a:sym typeface="Wingdings" panose="05000000000000000000" pitchFamily="2" charset="2"/>
                  </a:rPr>
                  <a:t>7 </a:t>
                </a:r>
                <a:r>
                  <a:rPr lang="en-GB" dirty="0">
                    <a:sym typeface="Wingdings" panose="05000000000000000000" pitchFamily="2" charset="2"/>
                  </a:rPr>
                  <a:t> Put </a:t>
                </a:r>
                <a:r>
                  <a:rPr lang="en-GB" dirty="0" smtClean="0">
                    <a:sym typeface="Wingdings" panose="05000000000000000000" pitchFamily="2" charset="2"/>
                  </a:rPr>
                  <a:t>7 </a:t>
                </a:r>
                <a:r>
                  <a:rPr lang="en-GB" dirty="0">
                    <a:sym typeface="Wingdings" panose="05000000000000000000" pitchFamily="2" charset="2"/>
                  </a:rPr>
                  <a:t>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a:t>
                </a:r>
                <a:r>
                  <a:rPr lang="en-GB" dirty="0" smtClean="0">
                    <a:sym typeface="Wingdings" panose="05000000000000000000" pitchFamily="2" charset="2"/>
                  </a:rPr>
                  <a:t>: </a:t>
                </a:r>
                <a14:m>
                  <m:oMath xmlns:m="http://schemas.openxmlformats.org/officeDocument/2006/math">
                    <m:r>
                      <a:rPr lang="en-GB" b="0" i="1" dirty="0" smtClean="0">
                        <a:latin typeface="Cambria Math" panose="02040503050406030204" pitchFamily="18" charset="0"/>
                        <a:sym typeface="Wingdings" panose="05000000000000000000" pitchFamily="2" charset="2"/>
                      </a:rPr>
                      <m:t>∅</m:t>
                    </m:r>
                  </m:oMath>
                </a14:m>
                <a:r>
                  <a:rPr lang="en-GB" dirty="0" smtClean="0">
                    <a:sym typeface="Wingdings" panose="05000000000000000000" pitchFamily="2" charset="2"/>
                  </a:rPr>
                  <a:t>; </a:t>
                </a:r>
                <a:r>
                  <a:rPr lang="en-GB" dirty="0">
                    <a:sym typeface="Wingdings" panose="05000000000000000000" pitchFamily="2" charset="2"/>
                  </a:rPr>
                  <a:t>OUTPUT: </a:t>
                </a:r>
                <a:r>
                  <a:rPr lang="en-GB" b="1" dirty="0">
                    <a:sym typeface="Wingdings" panose="05000000000000000000" pitchFamily="2" charset="2"/>
                  </a:rPr>
                  <a:t>1 2 3 </a:t>
                </a:r>
                <a:r>
                  <a:rPr lang="en-GB" b="1" dirty="0" smtClean="0">
                    <a:sym typeface="Wingdings" panose="05000000000000000000" pitchFamily="2" charset="2"/>
                  </a:rPr>
                  <a:t>4 5 7 </a:t>
                </a:r>
              </a:p>
              <a:p>
                <a:pPr lvl="1"/>
                <a:r>
                  <a:rPr lang="en-GB" dirty="0" smtClean="0">
                    <a:sym typeface="Wingdings" panose="05000000000000000000" pitchFamily="2" charset="2"/>
                  </a:rPr>
                  <a:t>One pile is empty</a:t>
                </a:r>
              </a:p>
              <a:p>
                <a:pPr lvl="2"/>
                <a:r>
                  <a:rPr lang="en-GB" dirty="0" smtClean="0">
                    <a:sym typeface="Wingdings" panose="05000000000000000000" pitchFamily="2" charset="2"/>
                  </a:rPr>
                  <a:t>Put all the elements of the other pile (8 9) in the output sequence</a:t>
                </a:r>
              </a:p>
              <a:p>
                <a:pPr lvl="2"/>
                <a:r>
                  <a:rPr lang="en-GB" dirty="0">
                    <a:sym typeface="Wingdings" panose="05000000000000000000" pitchFamily="2" charset="2"/>
                  </a:rPr>
                  <a:t>S1</a:t>
                </a:r>
                <a:r>
                  <a:rPr lang="en-GB" dirty="0" smtClean="0">
                    <a:sym typeface="Wingdings" panose="05000000000000000000" pitchFamily="2" charset="2"/>
                  </a:rPr>
                  <a:t>: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smtClean="0">
                    <a:sym typeface="Wingdings" panose="05000000000000000000" pitchFamily="2" charset="2"/>
                  </a:rPr>
                  <a:t>; </a:t>
                </a:r>
                <a:r>
                  <a:rPr lang="en-GB" dirty="0">
                    <a:sym typeface="Wingdings" panose="05000000000000000000" pitchFamily="2" charset="2"/>
                  </a:rPr>
                  <a:t>S2: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a:t>
                </a:r>
                <a:r>
                  <a:rPr lang="en-GB" b="1" dirty="0" smtClean="0">
                    <a:sym typeface="Wingdings" panose="05000000000000000000" pitchFamily="2" charset="2"/>
                  </a:rPr>
                  <a:t>7 8 9 </a:t>
                </a:r>
                <a:endParaRPr lang="en-GB" b="1" dirty="0">
                  <a:sym typeface="Wingdings" panose="05000000000000000000" pitchFamily="2" charset="2"/>
                </a:endParaRPr>
              </a:p>
              <a:p>
                <a:pPr lvl="2"/>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86099"/>
              </a:xfrm>
              <a:blipFill rotWithShape="0">
                <a:blip r:embed="rId2"/>
                <a:stretch>
                  <a:fillRect l="-142" t="-894"/>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grpSp>
        <p:nvGrpSpPr>
          <p:cNvPr id="9" name="Group 8"/>
          <p:cNvGrpSpPr/>
          <p:nvPr/>
        </p:nvGrpSpPr>
        <p:grpSpPr>
          <a:xfrm>
            <a:off x="7232597" y="609600"/>
            <a:ext cx="4270358" cy="5431762"/>
            <a:chOff x="7232597" y="609600"/>
            <a:chExt cx="4270358" cy="5431762"/>
          </a:xfrm>
        </p:grpSpPr>
        <p:pic>
          <p:nvPicPr>
            <p:cNvPr id="5" name="Picture 4"/>
            <p:cNvPicPr>
              <a:picLocks noChangeAspect="1"/>
            </p:cNvPicPr>
            <p:nvPr/>
          </p:nvPicPr>
          <p:blipFill>
            <a:blip r:embed="rId3"/>
            <a:stretch>
              <a:fillRect/>
            </a:stretch>
          </p:blipFill>
          <p:spPr>
            <a:xfrm>
              <a:off x="7232597" y="609600"/>
              <a:ext cx="4270358" cy="5398377"/>
            </a:xfrm>
            <a:prstGeom prst="rect">
              <a:avLst/>
            </a:prstGeom>
          </p:spPr>
        </p:pic>
        <p:sp>
          <p:nvSpPr>
            <p:cNvPr id="6" name="TextBox 5"/>
            <p:cNvSpPr txBox="1"/>
            <p:nvPr/>
          </p:nvSpPr>
          <p:spPr>
            <a:xfrm>
              <a:off x="9462498" y="5672030"/>
              <a:ext cx="565079"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a:off x="9993126" y="5686116"/>
              <a:ext cx="565079" cy="307777"/>
            </a:xfrm>
            <a:prstGeom prst="rect">
              <a:avLst/>
            </a:prstGeom>
            <a:noFill/>
          </p:spPr>
          <p:txBody>
            <a:bodyPr wrap="square" rtlCol="0">
              <a:spAutoFit/>
            </a:bodyPr>
            <a:lstStyle/>
            <a:p>
              <a:r>
                <a:rPr lang="en-GB" sz="1400" dirty="0" smtClean="0"/>
                <a:t>9</a:t>
              </a:r>
              <a:endParaRPr lang="en-GB" sz="1400" dirty="0"/>
            </a:p>
          </p:txBody>
        </p:sp>
      </p:grpSp>
    </p:spTree>
    <p:extLst>
      <p:ext uri="{BB962C8B-B14F-4D97-AF65-F5344CB8AC3E}">
        <p14:creationId xmlns:p14="http://schemas.microsoft.com/office/powerpoint/2010/main" val="26684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4820380" cy="3880773"/>
              </a:xfrm>
            </p:spPr>
            <p:txBody>
              <a:bodyPr/>
              <a:lstStyle/>
              <a:p>
                <a:r>
                  <a:rPr lang="en-GB" dirty="0" smtClean="0"/>
                  <a:t>A possible way to put it into code</a:t>
                </a:r>
              </a:p>
              <a:p>
                <a:pPr lvl="1"/>
                <a:r>
                  <a:rPr lang="en-GB" dirty="0" smtClean="0"/>
                  <a:t>Start by creating two arrays L,R</a:t>
                </a:r>
              </a:p>
              <a:p>
                <a:pPr lvl="2"/>
                <a:r>
                  <a:rPr lang="en-GB" dirty="0" smtClean="0"/>
                  <a:t>L contains the left part of A (one pile)</a:t>
                </a:r>
              </a:p>
              <a:p>
                <a:pPr lvl="2"/>
                <a:r>
                  <a:rPr lang="en-GB" dirty="0" smtClean="0"/>
                  <a:t>R contains the right part of A (other pile)</a:t>
                </a:r>
              </a:p>
              <a:p>
                <a:pPr lvl="2"/>
                <a:r>
                  <a:rPr lang="en-GB" dirty="0" smtClean="0"/>
                  <a:t>Both parts are sorted!</a:t>
                </a:r>
              </a:p>
              <a:p>
                <a:pPr lvl="2"/>
                <a:r>
                  <a:rPr lang="en-GB" dirty="0" smtClean="0"/>
                  <a:t>Last element of both L/R is </a:t>
                </a:r>
                <a14:m>
                  <m:oMath xmlns:m="http://schemas.openxmlformats.org/officeDocument/2006/math">
                    <m:r>
                      <a:rPr lang="en-GB" b="0" i="1" smtClean="0">
                        <a:latin typeface="Cambria Math" panose="02040503050406030204" pitchFamily="18" charset="0"/>
                      </a:rPr>
                      <m:t>∞</m:t>
                    </m:r>
                  </m:oMath>
                </a14:m>
                <a:endParaRPr lang="en-GB" dirty="0" smtClean="0"/>
              </a:p>
              <a:p>
                <a:pPr lvl="1"/>
                <a:r>
                  <a:rPr lang="en-GB" dirty="0" smtClean="0"/>
                  <a:t>Then, choose &amp; copy the smallest element from the two arrays</a:t>
                </a:r>
              </a:p>
              <a:p>
                <a:pPr lvl="2"/>
                <a:r>
                  <a:rPr lang="en-GB" dirty="0" smtClean="0"/>
                  <a:t>No need to check if one part is empty,</a:t>
                </a:r>
                <a:r>
                  <a:rPr lang="en-GB" dirty="0"/>
                  <a:t> </a:t>
                </a:r>
                <a:r>
                  <a:rPr lang="en-GB" dirty="0" smtClean="0"/>
                  <a:t>thanks to the use of </a:t>
                </a:r>
                <a14:m>
                  <m:oMath xmlns:m="http://schemas.openxmlformats.org/officeDocument/2006/math">
                    <m:r>
                      <a:rPr lang="en-GB" b="0" i="1" smtClean="0">
                        <a:latin typeface="Cambria Math" panose="02040503050406030204" pitchFamily="18" charset="0"/>
                      </a:rPr>
                      <m:t>∞</m:t>
                    </m:r>
                  </m:oMath>
                </a14:m>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4820380" cy="3880773"/>
              </a:xfrm>
              <a:blipFill rotWithShape="0">
                <a:blip r:embed="rId2"/>
                <a:stretch>
                  <a:fillRect l="-253"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mc:AlternateContent xmlns:mc="http://schemas.openxmlformats.org/markup-compatibility/2006">
        <mc:Choice xmlns:a14="http://schemas.microsoft.com/office/drawing/2010/main" Requires="a14">
          <p:sp>
            <p:nvSpPr>
              <p:cNvPr id="5" name="Rectangle 4"/>
              <p:cNvSpPr/>
              <p:nvPr/>
            </p:nvSpPr>
            <p:spPr>
              <a:xfrm>
                <a:off x="5497714" y="1145611"/>
                <a:ext cx="6266196" cy="5355312"/>
              </a:xfrm>
              <a:prstGeom prst="rect">
                <a:avLst/>
              </a:prstGeom>
              <a:gradFill>
                <a:gsLst>
                  <a:gs pos="0">
                    <a:schemeClr val="accent1">
                      <a:tint val="65000"/>
                      <a:lumMod val="110000"/>
                      <a:alpha val="50000"/>
                    </a:schemeClr>
                  </a:gs>
                  <a:gs pos="88000">
                    <a:schemeClr val="accent1">
                      <a:tint val="90000"/>
                    </a:schemeClr>
                  </a:gs>
                </a:gsLst>
              </a:gradFill>
            </p:spPr>
            <p:style>
              <a:lnRef idx="1">
                <a:schemeClr val="accent1"/>
              </a:lnRef>
              <a:fillRef idx="2">
                <a:schemeClr val="accent1"/>
              </a:fillRef>
              <a:effectRef idx="1">
                <a:schemeClr val="accent1"/>
              </a:effectRef>
              <a:fontRef idx="minor">
                <a:schemeClr val="dk1"/>
              </a:fontRef>
            </p:style>
            <p:txBody>
              <a:bodyPr wrap="square">
                <a:spAutoFit/>
              </a:bodyPr>
              <a:lstStyle/>
              <a:p>
                <a:pPr fontAlgn="base"/>
                <a:r>
                  <a:rPr lang="pt-BR" b="1" dirty="0" smtClean="0">
                    <a:solidFill>
                      <a:srgbClr val="555555"/>
                    </a:solidFill>
                    <a:latin typeface="Consolas" panose="020B0609020204030204" pitchFamily="49" charset="0"/>
                    <a:cs typeface="Consolas" panose="020B0609020204030204" pitchFamily="49" charset="0"/>
                  </a:rPr>
                  <a:t>MERGE(A, p, q, r)</a:t>
                </a:r>
              </a:p>
              <a:p>
                <a:pPr fontAlgn="base"/>
                <a:r>
                  <a:rPr lang="pt-BR" dirty="0" smtClean="0">
                    <a:solidFill>
                      <a:srgbClr val="555555"/>
                    </a:solidFill>
                    <a:latin typeface="Consolas" panose="020B0609020204030204" pitchFamily="49" charset="0"/>
                    <a:cs typeface="Consolas" panose="020B0609020204030204" pitchFamily="49" charset="0"/>
                  </a:rPr>
                  <a:t>n</a:t>
                </a:r>
                <a:r>
                  <a:rPr lang="pt-BR" baseline="-25000" dirty="0" smtClean="0">
                    <a:solidFill>
                      <a:srgbClr val="555555"/>
                    </a:solidFill>
                    <a:latin typeface="Consolas" panose="020B0609020204030204" pitchFamily="49" charset="0"/>
                    <a:cs typeface="Consolas" panose="020B0609020204030204" pitchFamily="49" charset="0"/>
                  </a:rPr>
                  <a:t>1</a:t>
                </a:r>
                <a:r>
                  <a:rPr lang="pt-BR" dirty="0">
                    <a:solidFill>
                      <a:srgbClr val="555555"/>
                    </a:solidFill>
                    <a:latin typeface="Consolas" panose="020B0609020204030204" pitchFamily="49" charset="0"/>
                    <a:cs typeface="Consolas" panose="020B0609020204030204" pitchFamily="49" charset="0"/>
                  </a:rPr>
                  <a:t> = q – p </a:t>
                </a:r>
                <a:r>
                  <a:rPr lang="pt-BR" dirty="0" smtClean="0">
                    <a:solidFill>
                      <a:srgbClr val="555555"/>
                    </a:solidFill>
                    <a:latin typeface="Consolas" panose="020B0609020204030204" pitchFamily="49" charset="0"/>
                    <a:cs typeface="Consolas" panose="020B0609020204030204" pitchFamily="49" charset="0"/>
                  </a:rPr>
                  <a:t>+ 1</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2</a:t>
                </a:r>
                <a:r>
                  <a:rPr lang="pt-BR" dirty="0">
                    <a:solidFill>
                      <a:srgbClr val="555555"/>
                    </a:solidFill>
                    <a:latin typeface="Consolas" panose="020B0609020204030204" pitchFamily="49" charset="0"/>
                    <a:cs typeface="Consolas" panose="020B0609020204030204" pitchFamily="49" charset="0"/>
                  </a:rPr>
                  <a:t> = r – q</a:t>
                </a:r>
              </a:p>
              <a:p>
                <a:pPr fontAlgn="base"/>
                <a:r>
                  <a:rPr lang="pt-BR" dirty="0">
                    <a:solidFill>
                      <a:srgbClr val="555555"/>
                    </a:solidFill>
                    <a:latin typeface="Consolas" panose="020B0609020204030204" pitchFamily="49" charset="0"/>
                    <a:cs typeface="Consolas" panose="020B0609020204030204" pitchFamily="49" charset="0"/>
                  </a:rPr>
                  <a:t>let </a:t>
                </a:r>
                <a:r>
                  <a:rPr lang="pt-BR" dirty="0" smtClean="0">
                    <a:solidFill>
                      <a:srgbClr val="555555"/>
                    </a:solidFill>
                    <a:latin typeface="Consolas" panose="020B0609020204030204" pitchFamily="49" charset="0"/>
                    <a:cs typeface="Consolas" panose="020B0609020204030204" pitchFamily="49" charset="0"/>
                  </a:rPr>
                  <a:t>L[1..n</a:t>
                </a:r>
                <a:r>
                  <a:rPr lang="pt-BR" baseline="-25000" dirty="0" smtClean="0">
                    <a:solidFill>
                      <a:srgbClr val="555555"/>
                    </a:solidFill>
                    <a:latin typeface="Consolas" panose="020B0609020204030204" pitchFamily="49" charset="0"/>
                    <a:cs typeface="Consolas" panose="020B0609020204030204" pitchFamily="49" charset="0"/>
                  </a:rPr>
                  <a:t>1</a:t>
                </a:r>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+ 1 ] and </a:t>
                </a:r>
                <a:r>
                  <a:rPr lang="pt-BR" dirty="0" smtClean="0">
                    <a:solidFill>
                      <a:srgbClr val="555555"/>
                    </a:solidFill>
                    <a:latin typeface="Consolas" panose="020B0609020204030204" pitchFamily="49" charset="0"/>
                    <a:cs typeface="Consolas" panose="020B0609020204030204" pitchFamily="49" charset="0"/>
                  </a:rPr>
                  <a:t>L[1..n</a:t>
                </a:r>
                <a:r>
                  <a:rPr lang="pt-BR" baseline="-25000" dirty="0" smtClean="0">
                    <a:solidFill>
                      <a:srgbClr val="555555"/>
                    </a:solidFill>
                    <a:latin typeface="Consolas" panose="020B0609020204030204" pitchFamily="49" charset="0"/>
                    <a:cs typeface="Consolas" panose="020B0609020204030204" pitchFamily="49" charset="0"/>
                  </a:rPr>
                  <a:t>2</a:t>
                </a:r>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1]</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be </a:t>
                </a:r>
                <a:r>
                  <a:rPr lang="pt-BR" dirty="0">
                    <a:solidFill>
                      <a:srgbClr val="555555"/>
                    </a:solidFill>
                    <a:latin typeface="Consolas" panose="020B0609020204030204" pitchFamily="49" charset="0"/>
                    <a:cs typeface="Consolas" panose="020B0609020204030204" pitchFamily="49" charset="0"/>
                  </a:rPr>
                  <a:t>new arrays</a:t>
                </a:r>
              </a:p>
              <a:p>
                <a:pPr fontAlgn="base"/>
                <a:r>
                  <a:rPr lang="pt-BR" dirty="0" smtClean="0">
                    <a:solidFill>
                      <a:srgbClr val="555555"/>
                    </a:solidFill>
                    <a:latin typeface="Consolas" panose="020B0609020204030204" pitchFamily="49" charset="0"/>
                    <a:cs typeface="Consolas" panose="020B0609020204030204" pitchFamily="49" charset="0"/>
                  </a:rPr>
                  <a:t>FOR </a:t>
                </a:r>
                <a:r>
                  <a:rPr lang="pt-BR" dirty="0" smtClean="0">
                    <a:solidFill>
                      <a:srgbClr val="555555"/>
                    </a:solidFill>
                    <a:latin typeface="Consolas" panose="020B0609020204030204" pitchFamily="49" charset="0"/>
                    <a:cs typeface="Consolas" panose="020B0609020204030204" pitchFamily="49" charset="0"/>
                  </a:rPr>
                  <a:t>i = 1 </a:t>
                </a:r>
                <a:r>
                  <a:rPr lang="pt-BR" dirty="0" smtClean="0">
                    <a:solidFill>
                      <a:srgbClr val="555555"/>
                    </a:solidFill>
                    <a:latin typeface="Consolas" panose="020B0609020204030204" pitchFamily="49" charset="0"/>
                    <a:cs typeface="Consolas" panose="020B0609020204030204" pitchFamily="49" charset="0"/>
                  </a:rPr>
                  <a:t>TO n</a:t>
                </a:r>
                <a:r>
                  <a:rPr lang="pt-BR" baseline="-25000" dirty="0" smtClean="0">
                    <a:solidFill>
                      <a:srgbClr val="555555"/>
                    </a:solidFill>
                    <a:latin typeface="Consolas" panose="020B0609020204030204" pitchFamily="49" charset="0"/>
                    <a:cs typeface="Consolas" panose="020B0609020204030204" pitchFamily="49" charset="0"/>
                  </a:rPr>
                  <a:t>1</a:t>
                </a:r>
                <a:r>
                  <a:rPr lang="pt-BR" baseline="-25000" dirty="0">
                    <a:solidFill>
                      <a:srgbClr val="555555"/>
                    </a:solidFill>
                    <a:latin typeface="Consolas" panose="020B0609020204030204" pitchFamily="49" charset="0"/>
                    <a:cs typeface="Consolas" panose="020B0609020204030204" pitchFamily="49" charset="0"/>
                  </a:rPr>
                  <a:t> </a:t>
                </a:r>
                <a:endParaRPr lang="pt-BR" baseline="-25000" dirty="0">
                  <a:solidFill>
                    <a:srgbClr val="555555"/>
                  </a:solidFill>
                  <a:latin typeface="Consolas" panose="020B0609020204030204" pitchFamily="49" charset="0"/>
                  <a:cs typeface="Consolas" panose="020B0609020204030204" pitchFamily="49" charset="0"/>
                </a:endParaRPr>
              </a:p>
              <a:p>
                <a:pPr fontAlgn="base"/>
                <a:r>
                  <a:rPr lang="pt-BR" baseline="-25000" dirty="0" smtClean="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 L[i</a:t>
                </a:r>
                <a:r>
                  <a:rPr lang="pt-BR" dirty="0" smtClean="0">
                    <a:solidFill>
                      <a:srgbClr val="555555"/>
                    </a:solidFill>
                    <a:latin typeface="Consolas" panose="020B0609020204030204" pitchFamily="49" charset="0"/>
                    <a:cs typeface="Consolas" panose="020B0609020204030204" pitchFamily="49" charset="0"/>
                  </a:rPr>
                  <a:t>] = A[p </a:t>
                </a:r>
                <a:r>
                  <a:rPr lang="pt-BR" dirty="0">
                    <a:solidFill>
                      <a:srgbClr val="555555"/>
                    </a:solidFill>
                    <a:latin typeface="Consolas" panose="020B0609020204030204" pitchFamily="49" charset="0"/>
                    <a:cs typeface="Consolas" panose="020B0609020204030204" pitchFamily="49" charset="0"/>
                  </a:rPr>
                  <a:t>+ i </a:t>
                </a:r>
                <a:r>
                  <a:rPr lang="pt-BR" dirty="0" smtClean="0">
                    <a:solidFill>
                      <a:srgbClr val="555555"/>
                    </a:solidFill>
                    <a:latin typeface="Consolas" panose="020B0609020204030204" pitchFamily="49" charset="0"/>
                    <a:cs typeface="Consolas" panose="020B0609020204030204" pitchFamily="49" charset="0"/>
                  </a:rPr>
                  <a:t>- 1</a:t>
                </a:r>
                <a:r>
                  <a:rPr lang="pt-BR" dirty="0">
                    <a:solidFill>
                      <a:srgbClr val="555555"/>
                    </a:solidFill>
                    <a:latin typeface="Consolas" panose="020B0609020204030204" pitchFamily="49" charset="0"/>
                    <a:cs typeface="Consolas" panose="020B0609020204030204" pitchFamily="49" charset="0"/>
                  </a:rPr>
                  <a:t>]</a:t>
                </a:r>
              </a:p>
              <a:p>
                <a:pPr fontAlgn="base"/>
                <a:r>
                  <a:rPr lang="pt-BR" dirty="0" smtClean="0">
                    <a:solidFill>
                      <a:srgbClr val="555555"/>
                    </a:solidFill>
                    <a:latin typeface="Consolas" panose="020B0609020204030204" pitchFamily="49" charset="0"/>
                    <a:cs typeface="Consolas" panose="020B0609020204030204" pitchFamily="49" charset="0"/>
                  </a:rPr>
                  <a:t>FOR </a:t>
                </a:r>
                <a:r>
                  <a:rPr lang="pt-BR" dirty="0" smtClean="0">
                    <a:solidFill>
                      <a:srgbClr val="555555"/>
                    </a:solidFill>
                    <a:latin typeface="Consolas" panose="020B0609020204030204" pitchFamily="49" charset="0"/>
                    <a:cs typeface="Consolas" panose="020B0609020204030204" pitchFamily="49" charset="0"/>
                  </a:rPr>
                  <a:t>j = 1 </a:t>
                </a:r>
                <a:r>
                  <a:rPr lang="pt-BR" dirty="0" smtClean="0">
                    <a:solidFill>
                      <a:srgbClr val="555555"/>
                    </a:solidFill>
                    <a:latin typeface="Consolas" panose="020B0609020204030204" pitchFamily="49" charset="0"/>
                    <a:cs typeface="Consolas" panose="020B0609020204030204" pitchFamily="49" charset="0"/>
                  </a:rPr>
                  <a:t>TO n</a:t>
                </a:r>
                <a:r>
                  <a:rPr lang="pt-BR" baseline="-25000" dirty="0" smtClean="0">
                    <a:solidFill>
                      <a:srgbClr val="555555"/>
                    </a:solidFill>
                    <a:latin typeface="Consolas" panose="020B0609020204030204" pitchFamily="49" charset="0"/>
                    <a:cs typeface="Consolas" panose="020B0609020204030204" pitchFamily="49" charset="0"/>
                  </a:rPr>
                  <a:t>2</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smtClean="0">
                    <a:solidFill>
                      <a:srgbClr val="555555"/>
                    </a:solidFill>
                    <a:latin typeface="Consolas" panose="020B0609020204030204" pitchFamily="49" charset="0"/>
                    <a:cs typeface="Consolas" panose="020B0609020204030204" pitchFamily="49" charset="0"/>
                  </a:rPr>
                  <a:t>  R[j</a:t>
                </a:r>
                <a:r>
                  <a:rPr lang="pt-BR" dirty="0" smtClean="0">
                    <a:solidFill>
                      <a:srgbClr val="555555"/>
                    </a:solidFill>
                    <a:latin typeface="Consolas" panose="020B0609020204030204" pitchFamily="49" charset="0"/>
                    <a:cs typeface="Consolas" panose="020B0609020204030204" pitchFamily="49" charset="0"/>
                  </a:rPr>
                  <a:t>] = A[q </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j]</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smtClean="0">
                    <a:solidFill>
                      <a:srgbClr val="555555"/>
                    </a:solidFill>
                    <a:latin typeface="Consolas" panose="020B0609020204030204" pitchFamily="49" charset="0"/>
                    <a:cs typeface="Consolas" panose="020B0609020204030204" pitchFamily="49" charset="0"/>
                  </a:rPr>
                  <a:t>L[n</a:t>
                </a:r>
                <a:r>
                  <a:rPr lang="pt-BR" baseline="-25000" dirty="0" smtClean="0">
                    <a:solidFill>
                      <a:srgbClr val="555555"/>
                    </a:solidFill>
                    <a:latin typeface="Consolas" panose="020B0609020204030204" pitchFamily="49" charset="0"/>
                    <a:cs typeface="Consolas" panose="020B0609020204030204" pitchFamily="49" charset="0"/>
                  </a:rPr>
                  <a:t>1</a:t>
                </a:r>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1] = </a:t>
                </a:r>
                <a:r>
                  <a:rPr lang="pt-BR" dirty="0">
                    <a:solidFill>
                      <a:srgbClr val="555555"/>
                    </a:solidFill>
                    <a:latin typeface="Consolas" panose="020B0609020204030204" pitchFamily="49" charset="0"/>
                    <a:cs typeface="Consolas" panose="020B0609020204030204" pitchFamily="49" charset="0"/>
                  </a:rPr>
                  <a:t>∞</a:t>
                </a:r>
              </a:p>
              <a:p>
                <a:pPr fontAlgn="base"/>
                <a:r>
                  <a:rPr lang="pt-BR" dirty="0" smtClean="0">
                    <a:solidFill>
                      <a:srgbClr val="555555"/>
                    </a:solidFill>
                    <a:latin typeface="Consolas" panose="020B0609020204030204" pitchFamily="49" charset="0"/>
                    <a:cs typeface="Consolas" panose="020B0609020204030204" pitchFamily="49" charset="0"/>
                  </a:rPr>
                  <a:t>R[n</a:t>
                </a:r>
                <a:r>
                  <a:rPr lang="pt-BR" baseline="-25000" dirty="0" smtClean="0">
                    <a:solidFill>
                      <a:srgbClr val="555555"/>
                    </a:solidFill>
                    <a:latin typeface="Consolas" panose="020B0609020204030204" pitchFamily="49" charset="0"/>
                    <a:cs typeface="Consolas" panose="020B0609020204030204" pitchFamily="49" charset="0"/>
                  </a:rPr>
                  <a:t>2</a:t>
                </a:r>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1] = </a:t>
                </a:r>
                <a:r>
                  <a:rPr lang="pt-BR" dirty="0">
                    <a:solidFill>
                      <a:srgbClr val="555555"/>
                    </a:solidFill>
                    <a:latin typeface="Consolas" panose="020B0609020204030204" pitchFamily="49" charset="0"/>
                    <a:cs typeface="Consolas" panose="020B0609020204030204" pitchFamily="49" charset="0"/>
                  </a:rPr>
                  <a:t>∞</a:t>
                </a:r>
              </a:p>
              <a:p>
                <a:pPr fontAlgn="base"/>
                <a:r>
                  <a:rPr lang="pt-BR" dirty="0">
                    <a:solidFill>
                      <a:srgbClr val="555555"/>
                    </a:solidFill>
                    <a:latin typeface="Consolas" panose="020B0609020204030204" pitchFamily="49" charset="0"/>
                    <a:cs typeface="Consolas" panose="020B0609020204030204" pitchFamily="49" charset="0"/>
                  </a:rPr>
                  <a:t>i = 1</a:t>
                </a:r>
              </a:p>
              <a:p>
                <a:pPr fontAlgn="base"/>
                <a:r>
                  <a:rPr lang="pt-BR" dirty="0">
                    <a:solidFill>
                      <a:srgbClr val="555555"/>
                    </a:solidFill>
                    <a:latin typeface="Consolas" panose="020B0609020204030204" pitchFamily="49" charset="0"/>
                    <a:cs typeface="Consolas" panose="020B0609020204030204" pitchFamily="49" charset="0"/>
                  </a:rPr>
                  <a:t>j = 1</a:t>
                </a:r>
              </a:p>
              <a:p>
                <a:pPr fontAlgn="base"/>
                <a:r>
                  <a:rPr lang="pt-BR" dirty="0" smtClean="0">
                    <a:solidFill>
                      <a:srgbClr val="555555"/>
                    </a:solidFill>
                    <a:latin typeface="Consolas" panose="020B0609020204030204" pitchFamily="49" charset="0"/>
                    <a:cs typeface="Consolas" panose="020B0609020204030204" pitchFamily="49" charset="0"/>
                  </a:rPr>
                  <a:t>FOR k </a:t>
                </a:r>
                <a:r>
                  <a:rPr lang="pt-BR" dirty="0">
                    <a:solidFill>
                      <a:srgbClr val="555555"/>
                    </a:solidFill>
                    <a:latin typeface="Consolas" panose="020B0609020204030204" pitchFamily="49" charset="0"/>
                    <a:cs typeface="Consolas" panose="020B0609020204030204" pitchFamily="49" charset="0"/>
                  </a:rPr>
                  <a:t>= p </a:t>
                </a:r>
                <a:r>
                  <a:rPr lang="pt-BR" dirty="0" smtClean="0">
                    <a:solidFill>
                      <a:srgbClr val="555555"/>
                    </a:solidFill>
                    <a:latin typeface="Consolas" panose="020B0609020204030204" pitchFamily="49" charset="0"/>
                    <a:cs typeface="Consolas" panose="020B0609020204030204" pitchFamily="49" charset="0"/>
                  </a:rPr>
                  <a:t>TO r</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smtClean="0">
                    <a:solidFill>
                      <a:srgbClr val="555555"/>
                    </a:solidFill>
                    <a:latin typeface="Consolas" panose="020B0609020204030204" pitchFamily="49" charset="0"/>
                    <a:cs typeface="Consolas" panose="020B0609020204030204" pitchFamily="49" charset="0"/>
                  </a:rPr>
                  <a:t>  IF L[i</a:t>
                </a:r>
                <a:r>
                  <a:rPr lang="pt-BR" dirty="0" smtClean="0">
                    <a:solidFill>
                      <a:srgbClr val="555555"/>
                    </a:solidFill>
                    <a:latin typeface="Consolas" panose="020B0609020204030204" pitchFamily="49" charset="0"/>
                    <a:cs typeface="Consolas" panose="020B0609020204030204" pitchFamily="49" charset="0"/>
                  </a:rPr>
                  <a:t>] </a:t>
                </a:r>
                <a14:m>
                  <m:oMath xmlns:m="http://schemas.openxmlformats.org/officeDocument/2006/math">
                    <m:r>
                      <a:rPr lang="pt-BR" i="1" dirty="0" smtClean="0">
                        <a:solidFill>
                          <a:srgbClr val="555555"/>
                        </a:solidFill>
                        <a:latin typeface="Cambria Math" panose="02040503050406030204" pitchFamily="18" charset="0"/>
                        <a:cs typeface="Consolas" panose="020B0609020204030204" pitchFamily="49" charset="0"/>
                      </a:rPr>
                      <m:t>≤</m:t>
                    </m:r>
                  </m:oMath>
                </a14:m>
                <a:r>
                  <a:rPr lang="pt-BR" dirty="0" smtClean="0">
                    <a:solidFill>
                      <a:srgbClr val="555555"/>
                    </a:solidFill>
                    <a:latin typeface="Consolas" panose="020B0609020204030204" pitchFamily="49" charset="0"/>
                    <a:cs typeface="Consolas" panose="020B0609020204030204" pitchFamily="49" charset="0"/>
                  </a:rPr>
                  <a:t> R[j]</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smtClean="0">
                    <a:solidFill>
                      <a:srgbClr val="555555"/>
                    </a:solidFill>
                    <a:latin typeface="Consolas" panose="020B0609020204030204" pitchFamily="49" charset="0"/>
                    <a:cs typeface="Consolas" panose="020B0609020204030204" pitchFamily="49" charset="0"/>
                  </a:rPr>
                  <a:t>    A[k</a:t>
                </a:r>
                <a:r>
                  <a:rPr lang="pt-BR" dirty="0" smtClean="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L[i]</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smtClean="0">
                    <a:solidFill>
                      <a:srgbClr val="555555"/>
                    </a:solidFill>
                    <a:latin typeface="Consolas" panose="020B0609020204030204" pitchFamily="49" charset="0"/>
                    <a:cs typeface="Consolas" panose="020B0609020204030204" pitchFamily="49" charset="0"/>
                  </a:rPr>
                  <a:t>    i </a:t>
                </a:r>
                <a:r>
                  <a:rPr lang="pt-BR" dirty="0">
                    <a:solidFill>
                      <a:srgbClr val="555555"/>
                    </a:solidFill>
                    <a:latin typeface="Consolas" panose="020B0609020204030204" pitchFamily="49" charset="0"/>
                    <a:cs typeface="Consolas" panose="020B0609020204030204" pitchFamily="49" charset="0"/>
                  </a:rPr>
                  <a:t>= i + 1</a:t>
                </a:r>
              </a:p>
              <a:p>
                <a:pPr fontAlgn="base"/>
                <a:r>
                  <a:rPr lang="pt-BR" dirty="0" smtClean="0">
                    <a:solidFill>
                      <a:srgbClr val="555555"/>
                    </a:solidFill>
                    <a:latin typeface="Consolas" panose="020B0609020204030204" pitchFamily="49" charset="0"/>
                    <a:cs typeface="Consolas" panose="020B0609020204030204" pitchFamily="49" charset="0"/>
                  </a:rPr>
                  <a:t>  ELSE</a:t>
                </a:r>
                <a:endParaRPr lang="pt-BR" dirty="0" smtClean="0">
                  <a:solidFill>
                    <a:srgbClr val="555555"/>
                  </a:solidFill>
                  <a:latin typeface="Consolas" panose="020B0609020204030204" pitchFamily="49" charset="0"/>
                  <a:cs typeface="Consolas" panose="020B0609020204030204" pitchFamily="49" charset="0"/>
                </a:endParaRPr>
              </a:p>
              <a:p>
                <a:pPr fontAlgn="base"/>
                <a:r>
                  <a:rPr lang="pt-BR" dirty="0" smtClean="0">
                    <a:solidFill>
                      <a:srgbClr val="555555"/>
                    </a:solidFill>
                    <a:latin typeface="Consolas" panose="020B0609020204030204" pitchFamily="49" charset="0"/>
                    <a:cs typeface="Consolas" panose="020B0609020204030204" pitchFamily="49" charset="0"/>
                  </a:rPr>
                  <a:t>    A[k</a:t>
                </a:r>
                <a:r>
                  <a:rPr lang="pt-BR" dirty="0" smtClean="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R[j]</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smtClean="0">
                    <a:solidFill>
                      <a:srgbClr val="555555"/>
                    </a:solidFill>
                    <a:latin typeface="Consolas" panose="020B0609020204030204" pitchFamily="49" charset="0"/>
                    <a:cs typeface="Consolas" panose="020B0609020204030204" pitchFamily="49" charset="0"/>
                  </a:rPr>
                  <a:t>    j </a:t>
                </a:r>
                <a:r>
                  <a:rPr lang="pt-BR" dirty="0">
                    <a:solidFill>
                      <a:srgbClr val="555555"/>
                    </a:solidFill>
                    <a:latin typeface="Consolas" panose="020B0609020204030204" pitchFamily="49" charset="0"/>
                    <a:cs typeface="Consolas" panose="020B0609020204030204" pitchFamily="49" charset="0"/>
                  </a:rPr>
                  <a:t>= j + 1</a:t>
                </a:r>
                <a:endParaRPr lang="pt-BR" b="0" i="0" dirty="0">
                  <a:solidFill>
                    <a:srgbClr val="555555"/>
                  </a:solidFill>
                  <a:effectLst/>
                  <a:latin typeface="Consolas" panose="020B0609020204030204" pitchFamily="49" charset="0"/>
                  <a:cs typeface="Consolas" panose="020B0609020204030204" pitchFamily="49" charset="0"/>
                </a:endParaRPr>
              </a:p>
            </p:txBody>
          </p:sp>
        </mc:Choice>
        <mc:Fallback>
          <p:sp>
            <p:nvSpPr>
              <p:cNvPr id="5" name="Rectangle 4"/>
              <p:cNvSpPr>
                <a:spLocks noRot="1" noChangeAspect="1" noMove="1" noResize="1" noEditPoints="1" noAdjustHandles="1" noChangeArrowheads="1" noChangeShapeType="1" noTextEdit="1"/>
              </p:cNvSpPr>
              <p:nvPr/>
            </p:nvSpPr>
            <p:spPr>
              <a:xfrm>
                <a:off x="5497714" y="1145611"/>
                <a:ext cx="6266196" cy="5355312"/>
              </a:xfrm>
              <a:prstGeom prst="rect">
                <a:avLst/>
              </a:prstGeom>
              <a:blipFill rotWithShape="0">
                <a:blip r:embed="rId3"/>
                <a:stretch>
                  <a:fillRect l="-777" t="-568" b="-795"/>
                </a:stretch>
              </a:blipFill>
            </p:spPr>
            <p:txBody>
              <a:bodyPr/>
              <a:lstStyle/>
              <a:p>
                <a:r>
                  <a:rPr lang="nl-NL">
                    <a:noFill/>
                  </a:rPr>
                  <a:t> </a:t>
                </a:r>
              </a:p>
            </p:txBody>
          </p:sp>
        </mc:Fallback>
      </mc:AlternateContent>
    </p:spTree>
    <p:extLst>
      <p:ext uri="{BB962C8B-B14F-4D97-AF65-F5344CB8AC3E}">
        <p14:creationId xmlns:p14="http://schemas.microsoft.com/office/powerpoint/2010/main" val="1394429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322"/>
          <a:stretch/>
        </p:blipFill>
        <p:spPr>
          <a:xfrm>
            <a:off x="1116243" y="1729073"/>
            <a:ext cx="7616791" cy="3881437"/>
          </a:xfrm>
        </p:spPr>
      </p:pic>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308615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7964" y="1401596"/>
            <a:ext cx="7011780" cy="505626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0186267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26991" y="1659632"/>
            <a:ext cx="6110141" cy="423475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9393020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b="1" dirty="0" smtClean="0"/>
                  <a:t>Performance</a:t>
                </a:r>
              </a:p>
              <a:p>
                <a:pPr lvl="1"/>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GB" dirty="0" smtClean="0"/>
                  <a:t> </a:t>
                </a:r>
                <a:r>
                  <a:rPr lang="en-GB" dirty="0" smtClean="0">
                    <a:sym typeface="Wingdings" panose="05000000000000000000" pitchFamily="2" charset="2"/>
                  </a:rPr>
                  <a:t> running time of Merge Sort on an input of size </a:t>
                </a:r>
                <a14:m>
                  <m:oMath xmlns:m="http://schemas.openxmlformats.org/officeDocument/2006/math">
                    <m:r>
                      <a:rPr lang="en-GB" b="0" i="1" smtClean="0">
                        <a:latin typeface="Cambria Math" panose="02040503050406030204" pitchFamily="18" charset="0"/>
                        <a:sym typeface="Wingdings" panose="05000000000000000000" pitchFamily="2" charset="2"/>
                      </a:rPr>
                      <m:t>𝑛</m:t>
                    </m:r>
                  </m:oMath>
                </a14:m>
                <a:endParaRPr lang="en-GB" dirty="0" smtClean="0"/>
              </a:p>
              <a:p>
                <a:pPr lvl="1"/>
                <a:r>
                  <a:rPr lang="en-GB" dirty="0" smtClean="0"/>
                  <a:t>The total running time is the sum of…</a:t>
                </a:r>
              </a:p>
              <a:p>
                <a:pPr lvl="2"/>
                <a:r>
                  <a:rPr lang="en-GB" dirty="0"/>
                  <a:t>[DIVIDE] compute the middle of the </a:t>
                </a:r>
                <a:r>
                  <a:rPr lang="en-GB" dirty="0" err="1"/>
                  <a:t>subarray</a:t>
                </a:r>
                <a:r>
                  <a:rPr lang="en-GB" dirty="0"/>
                  <a:t> </a:t>
                </a:r>
                <a:r>
                  <a:rPr lang="en-GB" dirty="0">
                    <a:sym typeface="Wingdings" panose="05000000000000000000" pitchFamily="2" charset="2"/>
                  </a:rPr>
                  <a:t> </a:t>
                </a:r>
                <a14:m>
                  <m:oMath xmlns:m="http://schemas.openxmlformats.org/officeDocument/2006/math">
                    <m:r>
                      <a:rPr lang="en-GB">
                        <a:latin typeface="Cambria Math" panose="02040503050406030204" pitchFamily="18" charset="0"/>
                        <a:sym typeface="Wingdings" panose="05000000000000000000" pitchFamily="2" charset="2"/>
                      </a:rPr>
                      <m:t>𝑂</m:t>
                    </m:r>
                    <m:r>
                      <a:rPr lang="en-GB">
                        <a:latin typeface="Cambria Math" panose="02040503050406030204" pitchFamily="18" charset="0"/>
                        <a:sym typeface="Wingdings" panose="05000000000000000000" pitchFamily="2" charset="2"/>
                      </a:rPr>
                      <m:t>(1)</m:t>
                    </m:r>
                  </m:oMath>
                </a14:m>
                <a:endParaRPr lang="en-GB" dirty="0"/>
              </a:p>
              <a:p>
                <a:pPr lvl="2"/>
                <a:r>
                  <a:rPr lang="en-GB" dirty="0"/>
                  <a:t>[CONQUER] recursively solve the two sub-problems, each of size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a:t>
                </a:r>
                <a:r>
                  <a:rPr lang="en-GB" dirty="0" smtClean="0">
                    <a:sym typeface="Wingdings" panose="05000000000000000000" pitchFamily="2" charset="2"/>
                  </a:rPr>
                  <a:t></a:t>
                </a:r>
                <a:r>
                  <a:rPr lang="en-GB" dirty="0" smtClean="0"/>
                  <a:t> </a:t>
                </a:r>
                <a14:m>
                  <m:oMath xmlns:m="http://schemas.openxmlformats.org/officeDocument/2006/math">
                    <m:r>
                      <a:rPr lang="en-GB" b="0" i="0"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e>
                    </m:d>
                  </m:oMath>
                </a14:m>
                <a:endParaRPr lang="en-GB" b="0" dirty="0" smtClean="0">
                  <a:latin typeface="Cambria Math" panose="02040503050406030204" pitchFamily="18" charset="0"/>
                </a:endParaRPr>
              </a:p>
              <a:p>
                <a:pPr lvl="2"/>
                <a:r>
                  <a:rPr lang="en-GB" dirty="0"/>
                  <a:t>[</a:t>
                </a:r>
                <a:r>
                  <a:rPr lang="en-GB" dirty="0" smtClean="0"/>
                  <a:t>COMBINE] </a:t>
                </a:r>
                <a14:m>
                  <m:oMath xmlns:m="http://schemas.openxmlformats.org/officeDocument/2006/math">
                    <m:r>
                      <a:rPr lang="en-GB" b="0" i="1" smtClean="0">
                        <a:latin typeface="Cambria Math" panose="02040503050406030204" pitchFamily="18" charset="0"/>
                      </a:rPr>
                      <m:t>𝑛</m:t>
                    </m:r>
                  </m:oMath>
                </a14:m>
                <a:r>
                  <a:rPr lang="en-GB" dirty="0" smtClean="0"/>
                  <a:t> iterations of the loop, each of which takes constant time</a:t>
                </a:r>
                <a:r>
                  <a:rPr lang="en-GB" b="0" dirty="0" smtClean="0"/>
                  <a:t> </a:t>
                </a:r>
                <a:r>
                  <a:rPr lang="en-GB" b="0" dirty="0" smtClean="0">
                    <a:sym typeface="Wingdings" panose="05000000000000000000" pitchFamily="2" charset="2"/>
                  </a:rPr>
                  <a:t>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b="0" i="1" dirty="0" smtClean="0">
                  <a:latin typeface="Cambria Math" panose="02040503050406030204" pitchFamily="18" charset="0"/>
                </a:endParaRPr>
              </a:p>
              <a:p>
                <a:pPr lvl="2"/>
                <a:endParaRPr lang="en-GB" b="0" i="1" dirty="0" smtClean="0">
                  <a:latin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𝒏</m:t>
                          </m:r>
                        </m:e>
                      </m:d>
                      <m:r>
                        <a:rPr lang="en-GB" sz="2000" b="1" i="1" smtClean="0">
                          <a:latin typeface="Cambria Math" panose="02040503050406030204" pitchFamily="18" charset="0"/>
                        </a:rPr>
                        <m:t>=</m:t>
                      </m:r>
                      <m:r>
                        <a:rPr lang="en-GB" sz="2000" b="1" i="1" smtClean="0">
                          <a:latin typeface="Cambria Math" panose="02040503050406030204" pitchFamily="18" charset="0"/>
                        </a:rPr>
                        <m:t>𝟐</m:t>
                      </m:r>
                      <m:r>
                        <a:rPr lang="en-GB" sz="2000" b="1" i="1" smtClean="0">
                          <a:latin typeface="Cambria Math" panose="02040503050406030204" pitchFamily="18" charset="0"/>
                        </a:rPr>
                        <m:t>×</m:t>
                      </m:r>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𝒏</m:t>
                              </m:r>
                            </m:num>
                            <m:den>
                              <m:r>
                                <a:rPr lang="en-GB" sz="2000" b="1" i="1" smtClean="0">
                                  <a:latin typeface="Cambria Math" panose="02040503050406030204" pitchFamily="18" charset="0"/>
                                </a:rPr>
                                <m:t>𝟐</m:t>
                              </m:r>
                            </m:den>
                          </m:f>
                        </m:e>
                      </m:d>
                      <m:r>
                        <a:rPr lang="en-GB" sz="2000" b="1" i="1" smtClean="0">
                          <a:latin typeface="Cambria Math" panose="02040503050406030204" pitchFamily="18" charset="0"/>
                        </a:rPr>
                        <m:t>+</m:t>
                      </m:r>
                      <m:r>
                        <a:rPr lang="en-GB" sz="2000" b="1" i="1" smtClean="0">
                          <a:latin typeface="Cambria Math" panose="02040503050406030204" pitchFamily="18" charset="0"/>
                        </a:rPr>
                        <m:t>𝒏</m:t>
                      </m:r>
                    </m:oMath>
                  </m:oMathPara>
                </a14:m>
                <a:endParaRPr lang="en-GB" sz="2000" b="1" dirty="0" smtClean="0"/>
              </a:p>
              <a:p>
                <a:pPr lvl="1"/>
                <a:r>
                  <a:rPr lang="en-GB" dirty="0"/>
                  <a:t>T</a:t>
                </a:r>
                <a:r>
                  <a:rPr lang="en-GB" dirty="0" smtClean="0"/>
                  <a:t>o </a:t>
                </a:r>
                <a:r>
                  <a:rPr lang="en-GB" dirty="0"/>
                  <a:t>solve this recurrence, we would need the “master theorem</a:t>
                </a:r>
                <a:r>
                  <a:rPr lang="en-GB" dirty="0" smtClean="0"/>
                  <a:t>”…</a:t>
                </a:r>
                <a:endParaRPr lang="en-GB" dirty="0"/>
              </a:p>
              <a:p>
                <a:pPr lvl="1"/>
                <a:r>
                  <a:rPr lang="en-GB" dirty="0" smtClean="0"/>
                  <a:t>… here only intuition! (</a:t>
                </a:r>
                <a:r>
                  <a:rPr lang="en-GB" dirty="0" err="1" smtClean="0"/>
                  <a:t>pfiuuuuu</a:t>
                </a:r>
                <a:r>
                  <a:rPr lang="en-GB" dirty="0" smtClean="0"/>
                  <a:t> </a:t>
                </a:r>
                <a:r>
                  <a:rPr lang="en-GB" dirty="0" smtClean="0">
                    <a:sym typeface="Wingdings" panose="05000000000000000000" pitchFamily="2" charset="2"/>
                  </a:rPr>
                  <a:t></a:t>
                </a:r>
                <a:r>
                  <a:rPr lang="en-GB" dirty="0" smtClean="0"/>
                  <a:t>)</a:t>
                </a:r>
                <a:endParaRPr lang="en-GB" dirty="0"/>
              </a:p>
              <a:p>
                <a:pPr marL="914400" lvl="2" indent="0">
                  <a:buNone/>
                </a:pPr>
                <a:endParaRPr lang="en-GB" sz="2000" b="1" dirty="0" smtClean="0"/>
              </a:p>
              <a:p>
                <a:pPr lvl="3"/>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b="-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328934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Sorting algorithms </a:t>
            </a:r>
            <a:endParaRPr lang="en-GB" dirty="0"/>
          </a:p>
        </p:txBody>
      </p:sp>
      <p:sp>
        <p:nvSpPr>
          <p:cNvPr id="3" name="Content Placeholder 2"/>
          <p:cNvSpPr>
            <a:spLocks noGrp="1"/>
          </p:cNvSpPr>
          <p:nvPr>
            <p:ph idx="1"/>
          </p:nvPr>
        </p:nvSpPr>
        <p:spPr>
          <a:xfrm>
            <a:off x="677334" y="2160589"/>
            <a:ext cx="6381012" cy="4245898"/>
          </a:xfrm>
        </p:spPr>
        <p:txBody>
          <a:bodyPr>
            <a:normAutofit/>
          </a:bodyPr>
          <a:lstStyle/>
          <a:p>
            <a:r>
              <a:rPr lang="en-US" dirty="0" smtClean="0"/>
              <a:t>Algorithms that put elements </a:t>
            </a:r>
            <a:r>
              <a:rPr lang="en-US" dirty="0"/>
              <a:t>of a </a:t>
            </a:r>
            <a:r>
              <a:rPr lang="en-US" dirty="0" smtClean="0"/>
              <a:t>sequence in </a:t>
            </a:r>
            <a:r>
              <a:rPr lang="en-US" dirty="0"/>
              <a:t>a certain </a:t>
            </a:r>
            <a:r>
              <a:rPr lang="en-US" dirty="0" smtClean="0"/>
              <a:t>order (numerical/lexicographical)</a:t>
            </a:r>
            <a:endParaRPr lang="en-GB" dirty="0"/>
          </a:p>
          <a:p>
            <a:pPr lvl="1"/>
            <a:r>
              <a:rPr lang="en-GB" dirty="0" smtClean="0"/>
              <a:t>fundamental problem in computer science</a:t>
            </a:r>
          </a:p>
          <a:p>
            <a:pPr lvl="2"/>
            <a:r>
              <a:rPr lang="en-GB" dirty="0" smtClean="0"/>
              <a:t>as a standalone algorithm (i.e., producing human readable output)</a:t>
            </a:r>
          </a:p>
          <a:p>
            <a:pPr lvl="2"/>
            <a:r>
              <a:rPr lang="en-GB" dirty="0"/>
              <a:t>a</a:t>
            </a:r>
            <a:r>
              <a:rPr lang="en-GB" dirty="0" smtClean="0"/>
              <a:t>s part of more complex algorithms which require sorted data (i.e., binary search!)</a:t>
            </a:r>
          </a:p>
          <a:p>
            <a:pPr lvl="1"/>
            <a:r>
              <a:rPr lang="en-GB" dirty="0" smtClean="0"/>
              <a:t>usually, data is considered to be stored in an array</a:t>
            </a:r>
          </a:p>
          <a:p>
            <a:pPr lvl="1"/>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jamie-wong.com/images/car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251" y="474099"/>
            <a:ext cx="2894785" cy="31591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ucsonstingrays.com/aztjccs/UserFiles/Image/3663734-success-word-in-english-spanish-dictionary-with-penc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4456" y="3768781"/>
            <a:ext cx="3692580" cy="2769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4605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smtClean="0"/>
              </a:p>
              <a:p>
                <a:pPr lvl="1"/>
                <a:r>
                  <a:rPr lang="en-GB" dirty="0"/>
                  <a:t>for</a:t>
                </a:r>
                <a:r>
                  <a:rPr lang="en-GB" dirty="0" smtClean="0"/>
                  <a:t> convenience, assume that </a:t>
                </a:r>
                <a14:m>
                  <m:oMath xmlns:m="http://schemas.openxmlformats.org/officeDocument/2006/math">
                    <m:r>
                      <a:rPr lang="en-GB" b="0" i="1" smtClean="0">
                        <a:latin typeface="Cambria Math" panose="02040503050406030204" pitchFamily="18" charset="0"/>
                      </a:rPr>
                      <m:t>𝑛</m:t>
                    </m:r>
                  </m:oMath>
                </a14:m>
                <a:r>
                  <a:rPr lang="en-GB" dirty="0" smtClean="0"/>
                  <a:t> is a power of 2</a:t>
                </a:r>
              </a:p>
              <a:p>
                <a:pPr marL="457200" lvl="1" indent="0">
                  <a:buNone/>
                </a:pPr>
                <a:endParaRPr lang="en-GB" dirty="0"/>
              </a:p>
              <a:p>
                <a:r>
                  <a:rPr lang="en-GB" dirty="0" smtClean="0"/>
                  <a:t>Tree representing the recurrence</a:t>
                </a:r>
              </a:p>
              <a:p>
                <a:pPr lvl="1"/>
                <a:r>
                  <a:rPr lang="en-GB" dirty="0" smtClean="0"/>
                  <a:t>Root = top level of recursion</a:t>
                </a:r>
              </a:p>
              <a:p>
                <a:pPr lvl="1"/>
                <a:r>
                  <a:rPr lang="en-GB" dirty="0" smtClean="0"/>
                  <a:t>Each node = cost of merging plus cost of sub-problems (</a:t>
                </a:r>
                <a:r>
                  <a:rPr lang="en-GB" dirty="0" err="1" smtClean="0"/>
                  <a:t>subtrees</a:t>
                </a:r>
                <a:r>
                  <a:rPr lang="en-GB" dirty="0" smtClean="0"/>
                  <a:t>)</a:t>
                </a:r>
              </a:p>
              <a:p>
                <a:pPr lvl="1"/>
                <a:r>
                  <a:rPr lang="en-GB" dirty="0" smtClean="0"/>
                  <a:t>Leaves = problems of size 1 (recursion stops)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590766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smtClean="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smtClean="0"/>
              </a:p>
              <a:p>
                <a:pPr lvl="1"/>
                <a:r>
                  <a:rPr lang="en-GB" dirty="0"/>
                  <a:t>for</a:t>
                </a:r>
                <a:r>
                  <a:rPr lang="en-GB" dirty="0" smtClean="0"/>
                  <a:t> convenience, assume that </a:t>
                </a:r>
                <a14:m>
                  <m:oMath xmlns:m="http://schemas.openxmlformats.org/officeDocument/2006/math">
                    <m:r>
                      <a:rPr lang="en-GB" b="0" i="1" smtClean="0">
                        <a:latin typeface="Cambria Math" panose="02040503050406030204" pitchFamily="18" charset="0"/>
                      </a:rPr>
                      <m:t>𝑛</m:t>
                    </m:r>
                  </m:oMath>
                </a14:m>
                <a:r>
                  <a:rPr lang="en-GB" dirty="0" smtClean="0"/>
                  <a:t> is a power of 2</a:t>
                </a:r>
              </a:p>
              <a:p>
                <a:pPr marL="457200" lvl="1" indent="0">
                  <a:buNone/>
                </a:pPr>
                <a:endParaRPr lang="en-GB" dirty="0"/>
              </a:p>
              <a:p>
                <a:r>
                  <a:rPr lang="en-GB" dirty="0" smtClean="0"/>
                  <a:t>Total cost of the tree?</a:t>
                </a:r>
              </a:p>
              <a:p>
                <a:pPr lvl="1"/>
                <a:r>
                  <a:rPr lang="en-GB" dirty="0" smtClean="0"/>
                  <a:t>Cost of each level multiplied by number of levels</a:t>
                </a:r>
              </a:p>
              <a:p>
                <a:pPr lvl="1"/>
                <a:r>
                  <a:rPr lang="en-GB" dirty="0" smtClean="0"/>
                  <a:t>What is the cost of each level?</a:t>
                </a:r>
              </a:p>
              <a:p>
                <a:pPr lvl="2"/>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dirty="0" smtClean="0"/>
              </a:p>
              <a:p>
                <a:pPr lvl="1"/>
                <a:r>
                  <a:rPr lang="en-GB" dirty="0" smtClean="0"/>
                  <a:t>What is the height of the tree?</a:t>
                </a:r>
              </a:p>
              <a:p>
                <a:pPr lvl="2"/>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oMath>
                </a14:m>
                <a:r>
                  <a:rPr lang="en-GB" dirty="0" smtClean="0"/>
                  <a:t> because, by definition, </a:t>
                </a:r>
                <a14:m>
                  <m:oMath xmlns:m="http://schemas.openxmlformats.org/officeDocument/2006/math">
                    <m:r>
                      <a:rPr lang="en-GB" i="1">
                        <a:latin typeface="Cambria Math" panose="02040503050406030204" pitchFamily="18" charset="0"/>
                      </a:rPr>
                      <m:t>𝑥</m:t>
                    </m:r>
                    <m:r>
                      <a:rPr lang="en-GB" b="0" i="0" smtClean="0">
                        <a:latin typeface="Cambria Math" panose="02040503050406030204" pitchFamily="18" charset="0"/>
                      </a:rPr>
                      <m:t>=</m:t>
                    </m:r>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𝑥</m:t>
                        </m:r>
                      </m:sup>
                    </m:sSup>
                    <m:r>
                      <a:rPr lang="en-GB" b="0" i="1" smtClean="0">
                        <a:latin typeface="Cambria Math" panose="02040503050406030204" pitchFamily="18" charset="0"/>
                      </a:rPr>
                      <m:t>=</m:t>
                    </m:r>
                    <m:r>
                      <a:rPr lang="en-GB" b="0" i="1" smtClean="0">
                        <a:latin typeface="Cambria Math" panose="02040503050406030204" pitchFamily="18" charset="0"/>
                      </a:rPr>
                      <m:t>𝑛</m:t>
                    </m:r>
                    <m:r>
                      <a:rPr lang="en-GB" b="0" i="0"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𝑛</m:t>
                        </m:r>
                      </m:num>
                      <m:den>
                        <m:sSup>
                          <m:sSupPr>
                            <m:ctrlPr>
                              <a:rPr lang="en-GB" b="0" i="1" smtClean="0">
                                <a:latin typeface="Cambria Math" panose="02040503050406030204" pitchFamily="18" charset="0"/>
                              </a:rPr>
                            </m:ctrlPr>
                          </m:sSupPr>
                          <m:e>
                            <m:r>
                              <a:rPr lang="en-GB" b="0" i="0" smtClean="0">
                                <a:latin typeface="Cambria Math" panose="02040503050406030204" pitchFamily="18" charset="0"/>
                              </a:rPr>
                              <m:t>2</m:t>
                            </m:r>
                          </m:e>
                          <m:sup>
                            <m:r>
                              <m:rPr>
                                <m:sty m:val="p"/>
                              </m:rPr>
                              <a:rPr lang="en-GB" b="0" i="0" smtClean="0">
                                <a:latin typeface="Cambria Math" panose="02040503050406030204" pitchFamily="18" charset="0"/>
                              </a:rPr>
                              <m:t>x</m:t>
                            </m:r>
                          </m:sup>
                        </m:sSup>
                      </m:den>
                    </m:f>
                    <m:r>
                      <a:rPr lang="en-GB" b="0" i="0" smtClean="0">
                        <a:latin typeface="Cambria Math" panose="02040503050406030204" pitchFamily="18" charset="0"/>
                      </a:rPr>
                      <m:t>=1</m:t>
                    </m:r>
                  </m:oMath>
                </a14:m>
                <a:endParaRPr lang="en-GB" dirty="0" smtClean="0"/>
              </a:p>
              <a:p>
                <a:pPr lvl="1"/>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9369418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2160589"/>
                <a:ext cx="8596668" cy="4245898"/>
              </a:xfrm>
            </p:spPr>
            <p:txBody>
              <a:bodyPr>
                <a:normAutofit/>
              </a:bodyPr>
              <a:lstStyle/>
              <a:p>
                <a:r>
                  <a:rPr lang="en-GB" dirty="0" smtClean="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smtClean="0"/>
              </a:p>
              <a:p>
                <a:pPr lvl="1"/>
                <a:r>
                  <a:rPr lang="en-GB" dirty="0"/>
                  <a:t>for</a:t>
                </a:r>
                <a:r>
                  <a:rPr lang="en-GB" dirty="0" smtClean="0"/>
                  <a:t> convenience, assume that </a:t>
                </a:r>
                <a14:m>
                  <m:oMath xmlns:m="http://schemas.openxmlformats.org/officeDocument/2006/math">
                    <m:r>
                      <a:rPr lang="en-GB" b="0" i="1" smtClean="0">
                        <a:latin typeface="Cambria Math" panose="02040503050406030204" pitchFamily="18" charset="0"/>
                      </a:rPr>
                      <m:t>𝑛</m:t>
                    </m:r>
                  </m:oMath>
                </a14:m>
                <a:r>
                  <a:rPr lang="en-GB" dirty="0" smtClean="0"/>
                  <a:t> is a power of 2</a:t>
                </a:r>
              </a:p>
              <a:p>
                <a:pPr marL="457200" lvl="1" indent="0">
                  <a:buNone/>
                </a:pPr>
                <a:endParaRPr lang="en-GB" dirty="0"/>
              </a:p>
              <a:p>
                <a:r>
                  <a:rPr lang="en-GB" dirty="0" smtClean="0"/>
                  <a:t>Total cost of the tree?</a:t>
                </a:r>
              </a:p>
              <a:p>
                <a:pPr lvl="1"/>
                <a:r>
                  <a:rPr lang="en-GB" dirty="0" smtClean="0"/>
                  <a:t>Cost of each level </a:t>
                </a:r>
                <a:r>
                  <a:rPr lang="en-GB" dirty="0" smtClean="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r>
                      <a:rPr lang="nl-NL"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rPr>
                      <m:t>𝑛</m:t>
                    </m:r>
                    <m:r>
                      <a:rPr lang="nl-NL" b="0" i="1" smtClean="0">
                        <a:latin typeface="Cambria Math" panose="02040503050406030204" pitchFamily="18" charset="0"/>
                      </a:rPr>
                      <m:t>)</m:t>
                    </m:r>
                  </m:oMath>
                </a14:m>
                <a:endParaRPr lang="en-GB" dirty="0" smtClean="0"/>
              </a:p>
              <a:p>
                <a:pPr lvl="1"/>
                <a:r>
                  <a:rPr lang="en-GB" dirty="0" smtClean="0"/>
                  <a:t>How many levels? </a:t>
                </a:r>
                <a:r>
                  <a:rPr lang="en-GB" dirty="0" smtClean="0">
                    <a:sym typeface="Wingdings" panose="05000000000000000000" pitchFamily="2" charset="2"/>
                  </a:rPr>
                  <a:t> </a:t>
                </a:r>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+1</m:t>
                    </m:r>
                  </m:oMath>
                </a14:m>
                <a:endParaRPr lang="en-GB" dirty="0" smtClean="0"/>
              </a:p>
              <a:p>
                <a:pPr lvl="1"/>
                <a:r>
                  <a:rPr lang="en-GB" dirty="0" smtClean="0"/>
                  <a:t>Ignoring </a:t>
                </a:r>
                <a:r>
                  <a:rPr lang="en-GB" dirty="0" smtClean="0"/>
                  <a:t>the constant </a:t>
                </a:r>
                <a14:m>
                  <m:oMath xmlns:m="http://schemas.openxmlformats.org/officeDocument/2006/math">
                    <m:r>
                      <a:rPr lang="nl-NL" b="0" i="1" smtClean="0">
                        <a:latin typeface="Cambria Math" panose="02040503050406030204" pitchFamily="18" charset="0"/>
                      </a:rPr>
                      <m:t>1</m:t>
                    </m:r>
                  </m:oMath>
                </a14:m>
                <a:r>
                  <a:rPr lang="en-GB" dirty="0" smtClean="0"/>
                  <a:t> </a:t>
                </a:r>
                <a:r>
                  <a:rPr lang="en-GB" dirty="0" smtClean="0"/>
                  <a:t>we get</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sz="2400" b="1" i="1">
                          <a:latin typeface="Cambria Math" panose="02040503050406030204" pitchFamily="18" charset="0"/>
                        </a:rPr>
                        <m:t>𝑻</m:t>
                      </m:r>
                      <m:d>
                        <m:dPr>
                          <m:ctrlPr>
                            <a:rPr lang="en-GB" sz="2400" b="1" i="1">
                              <a:latin typeface="Cambria Math" panose="02040503050406030204" pitchFamily="18" charset="0"/>
                            </a:rPr>
                          </m:ctrlPr>
                        </m:dPr>
                        <m:e>
                          <m:r>
                            <a:rPr lang="en-GB" sz="2400" b="1" i="1">
                              <a:latin typeface="Cambria Math" panose="02040503050406030204" pitchFamily="18" charset="0"/>
                            </a:rPr>
                            <m:t>𝒏</m:t>
                          </m:r>
                        </m:e>
                      </m:d>
                      <m:r>
                        <a:rPr lang="en-GB" sz="2400" b="1" i="1" smtClean="0">
                          <a:latin typeface="Cambria Math" panose="02040503050406030204" pitchFamily="18" charset="0"/>
                        </a:rPr>
                        <m:t>=</m:t>
                      </m:r>
                      <m:r>
                        <a:rPr lang="en-GB" sz="2400" b="1" i="1" smtClean="0">
                          <a:latin typeface="Cambria Math" panose="02040503050406030204" pitchFamily="18" charset="0"/>
                        </a:rPr>
                        <m:t>𝑶</m:t>
                      </m:r>
                      <m:r>
                        <a:rPr lang="en-GB" sz="2400" b="1" i="1" smtClean="0">
                          <a:latin typeface="Cambria Math" panose="02040503050406030204" pitchFamily="18" charset="0"/>
                        </a:rPr>
                        <m:t>(</m:t>
                      </m:r>
                      <m:r>
                        <a:rPr lang="en-GB" sz="2400" b="1" i="1" smtClean="0">
                          <a:latin typeface="Cambria Math" panose="02040503050406030204" pitchFamily="18" charset="0"/>
                        </a:rPr>
                        <m:t>𝒏</m:t>
                      </m:r>
                      <m:func>
                        <m:funcPr>
                          <m:ctrlPr>
                            <a:rPr lang="en-GB" sz="2400" b="1" i="1" smtClean="0">
                              <a:latin typeface="Cambria Math" panose="02040503050406030204" pitchFamily="18" charset="0"/>
                            </a:rPr>
                          </m:ctrlPr>
                        </m:funcPr>
                        <m:fName>
                          <m:r>
                            <m:rPr>
                              <m:sty m:val="p"/>
                            </m:rPr>
                            <a:rPr lang="en-GB" sz="2400" b="0" i="0" smtClean="0">
                              <a:latin typeface="Cambria Math" panose="02040503050406030204" pitchFamily="18" charset="0"/>
                            </a:rPr>
                            <m:t>log</m:t>
                          </m:r>
                        </m:fName>
                        <m:e>
                          <m:r>
                            <a:rPr lang="en-GB" sz="2400" b="1" i="1" smtClean="0">
                              <a:latin typeface="Cambria Math" panose="02040503050406030204" pitchFamily="18" charset="0"/>
                            </a:rPr>
                            <m:t>𝒏</m:t>
                          </m:r>
                        </m:e>
                      </m:func>
                      <m:r>
                        <a:rPr lang="en-GB" sz="2400" b="1" i="1" smtClean="0">
                          <a:latin typeface="Cambria Math" panose="02040503050406030204" pitchFamily="18" charset="0"/>
                        </a:rPr>
                        <m:t>)</m:t>
                      </m:r>
                    </m:oMath>
                  </m:oMathPara>
                </a14:m>
                <a:endParaRPr lang="en-GB" b="1"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4819345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faculty.simpson.edu/lydia.sinapova/www/cmsc250/LN250_Levitin/L06-Fig0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164" t="854" r="26045" b="48114"/>
          <a:stretch/>
        </p:blipFill>
        <p:spPr bwMode="auto">
          <a:xfrm>
            <a:off x="5786391" y="3127921"/>
            <a:ext cx="4950104" cy="30960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Recursion tree, example</a:t>
                </a:r>
              </a:p>
              <a:p>
                <a:endParaRPr lang="en-GB" dirty="0"/>
              </a:p>
              <a:p>
                <a:pPr lvl="1"/>
                <a:r>
                  <a:rPr lang="en-GB" dirty="0" smtClean="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=8</m:t>
                    </m:r>
                  </m:oMath>
                </a14:m>
                <a:endParaRPr lang="en-GB" dirty="0" smtClean="0"/>
              </a:p>
              <a:p>
                <a:pPr lvl="1"/>
                <a:r>
                  <a:rPr lang="en-GB" dirty="0" smtClean="0"/>
                  <a:t>Levels of the recursion tree?</a:t>
                </a:r>
              </a:p>
              <a:p>
                <a:pPr lvl="2"/>
                <a:r>
                  <a:rPr lang="en-GB" dirty="0" smtClean="0"/>
                  <a:t>First level: 1 node with 8 elements</a:t>
                </a:r>
              </a:p>
              <a:p>
                <a:pPr lvl="2"/>
                <a:r>
                  <a:rPr lang="en-GB" dirty="0" smtClean="0"/>
                  <a:t>Second level: 2 nodes with 4 elements each</a:t>
                </a:r>
              </a:p>
              <a:p>
                <a:pPr lvl="2"/>
                <a:r>
                  <a:rPr lang="en-GB" dirty="0" smtClean="0"/>
                  <a:t>Third level: 4 nodes with 2 elements each</a:t>
                </a:r>
              </a:p>
              <a:p>
                <a:pPr lvl="2"/>
                <a:r>
                  <a:rPr lang="en-GB" dirty="0" smtClean="0"/>
                  <a:t>Fourth (and last) level: 8 nodes with 1 element each</a:t>
                </a:r>
              </a:p>
              <a:p>
                <a:pPr lvl="1"/>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r>
                      <a:rPr lang="en-GB" b="0" i="1" smtClean="0">
                        <a:latin typeface="Cambria Math" panose="02040503050406030204" pitchFamily="18" charset="0"/>
                      </a:rPr>
                      <m:t>=3</m:t>
                    </m:r>
                  </m:oMath>
                </a14:m>
                <a:r>
                  <a:rPr lang="en-GB" dirty="0" smtClean="0"/>
                  <a:t> because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3</m:t>
                        </m:r>
                      </m:sup>
                    </m:sSup>
                    <m:r>
                      <a:rPr lang="en-GB" b="0" i="1" smtClean="0">
                        <a:latin typeface="Cambria Math" panose="02040503050406030204" pitchFamily="18" charset="0"/>
                      </a:rPr>
                      <m:t>=2×2×2=8</m:t>
                    </m:r>
                  </m:oMath>
                </a14:m>
                <a:endParaRPr lang="en-GB" dirty="0" smtClean="0"/>
              </a:p>
              <a:p>
                <a:pPr lvl="1"/>
                <a14:m>
                  <m:oMath xmlns:m="http://schemas.openxmlformats.org/officeDocument/2006/math">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e>
                    </m:d>
                    <m:r>
                      <a:rPr lang="en-GB" b="0" i="1" smtClean="0">
                        <a:latin typeface="Cambria Math" panose="02040503050406030204" pitchFamily="18" charset="0"/>
                      </a:rPr>
                      <m:t>+1=4</m:t>
                    </m:r>
                  </m:oMath>
                </a14:m>
                <a:r>
                  <a:rPr lang="en-GB" dirty="0" smtClean="0"/>
                  <a:t> </a:t>
                </a:r>
                <a:r>
                  <a:rPr lang="en-GB" dirty="0" smtClean="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smtClean="0"/>
                  <a:t> levels</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discrete.gr/complexity/images/mergesort-recur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4643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455968"/>
              </a:xfrm>
            </p:spPr>
            <p:txBody>
              <a:bodyPr/>
              <a:lstStyle/>
              <a:p>
                <a:r>
                  <a:rPr lang="en-GB" dirty="0" smtClean="0"/>
                  <a:t>Recursion tree, example</a:t>
                </a:r>
              </a:p>
              <a:p>
                <a:pPr lvl="1"/>
                <a:r>
                  <a:rPr lang="en-GB" dirty="0" smtClean="0"/>
                  <a:t>… what if </a:t>
                </a:r>
                <a14:m>
                  <m:oMath xmlns:m="http://schemas.openxmlformats.org/officeDocument/2006/math">
                    <m:r>
                      <a:rPr lang="en-GB" b="0" i="1" smtClean="0">
                        <a:latin typeface="Cambria Math" panose="02040503050406030204" pitchFamily="18" charset="0"/>
                      </a:rPr>
                      <m:t>𝑛</m:t>
                    </m:r>
                  </m:oMath>
                </a14:m>
                <a:r>
                  <a:rPr lang="en-GB" dirty="0" smtClean="0"/>
                  <a:t> is not a power of 2?</a:t>
                </a:r>
              </a:p>
              <a:p>
                <a:pPr lvl="1"/>
                <a:endParaRPr lang="en-GB" dirty="0"/>
              </a:p>
              <a:p>
                <a:pPr lvl="1"/>
                <a:r>
                  <a:rPr lang="en-GB" dirty="0" smtClean="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=5</m:t>
                    </m:r>
                  </m:oMath>
                </a14:m>
                <a:endParaRPr lang="en-GB" dirty="0" smtClean="0"/>
              </a:p>
              <a:p>
                <a:pPr lvl="1"/>
                <a:r>
                  <a:rPr lang="en-GB" dirty="0" smtClean="0"/>
                  <a:t>Levels of the recursion tree?</a:t>
                </a:r>
              </a:p>
              <a:p>
                <a:pPr lvl="2"/>
                <a:r>
                  <a:rPr lang="en-GB" dirty="0" smtClean="0"/>
                  <a:t>First level: 1 node with 5 elements</a:t>
                </a:r>
              </a:p>
              <a:p>
                <a:pPr lvl="2"/>
                <a:r>
                  <a:rPr lang="en-GB" dirty="0" smtClean="0"/>
                  <a:t>Second level: 2 nodes with max 3 elements each</a:t>
                </a:r>
              </a:p>
              <a:p>
                <a:pPr lvl="2"/>
                <a:r>
                  <a:rPr lang="en-GB" dirty="0" smtClean="0"/>
                  <a:t>Third level: 4 nodes with max 2 elements each</a:t>
                </a:r>
              </a:p>
              <a:p>
                <a:pPr lvl="2"/>
                <a:r>
                  <a:rPr lang="en-GB" dirty="0" smtClean="0"/>
                  <a:t>Fourth (and last) level: some nodes with max 1 element each</a:t>
                </a:r>
              </a:p>
              <a:p>
                <a:pPr lvl="1"/>
                <a14:m>
                  <m:oMath xmlns:m="http://schemas.openxmlformats.org/officeDocument/2006/math">
                    <m:func>
                      <m:funcPr>
                        <m:ctrlPr>
                          <a:rPr lang="en-GB" b="0" i="1" smtClean="0">
                            <a:latin typeface="Cambria Math" panose="02040503050406030204" pitchFamily="18" charset="0"/>
                          </a:rPr>
                        </m:ctrlPr>
                      </m:funcPr>
                      <m:fNa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5</m:t>
                            </m:r>
                          </m:e>
                        </m:func>
                      </m:fName>
                      <m:e>
                        <m:r>
                          <a:rPr lang="en-GB" b="0" i="1" smtClean="0">
                            <a:latin typeface="Cambria Math" panose="02040503050406030204" pitchFamily="18" charset="0"/>
                          </a:rPr>
                          <m:t>=2.321…</m:t>
                        </m:r>
                      </m:e>
                    </m:func>
                  </m:oMath>
                </a14:m>
                <a:r>
                  <a:rPr lang="en-GB" dirty="0" smtClean="0"/>
                  <a:t> </a:t>
                </a:r>
                <a:r>
                  <a:rPr lang="en-GB" dirty="0" smtClean="0">
                    <a:sym typeface="Wingdings" panose="05000000000000000000" pitchFamily="2" charset="2"/>
                  </a:rPr>
                  <a:t> we round it to the next integer (</a:t>
                </a:r>
                <a14:m>
                  <m:oMath xmlns:m="http://schemas.openxmlformats.org/officeDocument/2006/math">
                    <m:r>
                      <a:rPr lang="en-GB" i="1" dirty="0" smtClean="0">
                        <a:latin typeface="Cambria Math" panose="02040503050406030204" pitchFamily="18" charset="0"/>
                        <a:sym typeface="Wingdings" panose="05000000000000000000" pitchFamily="2" charset="2"/>
                      </a:rPr>
                      <m:t>3</m:t>
                    </m:r>
                  </m:oMath>
                </a14:m>
                <a:r>
                  <a:rPr lang="en-GB" dirty="0" smtClean="0">
                    <a:sym typeface="Wingdings" panose="05000000000000000000" pitchFamily="2" charset="2"/>
                  </a:rPr>
                  <a:t>)!</a:t>
                </a:r>
                <a:endParaRPr lang="en-GB" dirty="0" smtClean="0"/>
              </a:p>
              <a:p>
                <a:pPr lvl="1"/>
                <a14:m>
                  <m:oMath xmlns:m="http://schemas.openxmlformats.org/officeDocument/2006/math">
                    <m:d>
                      <m:dPr>
                        <m:begChr m:val="⌈"/>
                        <m:endChr m:val="⌉"/>
                        <m:ctrlPr>
                          <a:rPr lang="en-GB" i="1">
                            <a:latin typeface="Cambria Math" panose="02040503050406030204" pitchFamily="18" charset="0"/>
                          </a:rPr>
                        </m:ctrlPr>
                      </m:dPr>
                      <m:e>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a:latin typeface="Cambria Math" panose="02040503050406030204" pitchFamily="18" charset="0"/>
                                  </a:rPr>
                                  <m:t>log</m:t>
                                </m:r>
                              </m:e>
                              <m:sub>
                                <m:r>
                                  <a:rPr lang="en-GB" i="1">
                                    <a:latin typeface="Cambria Math" panose="02040503050406030204" pitchFamily="18" charset="0"/>
                                  </a:rPr>
                                  <m:t>2</m:t>
                                </m:r>
                              </m:sub>
                            </m:sSub>
                          </m:fName>
                          <m:e>
                            <m:r>
                              <a:rPr lang="en-GB" i="1">
                                <a:latin typeface="Cambria Math" panose="02040503050406030204" pitchFamily="18" charset="0"/>
                              </a:rPr>
                              <m:t>5</m:t>
                            </m:r>
                          </m:e>
                        </m:func>
                      </m:e>
                    </m:d>
                    <m:r>
                      <a:rPr lang="en-GB" b="0" i="1" smtClean="0">
                        <a:latin typeface="Cambria Math" panose="02040503050406030204" pitchFamily="18" charset="0"/>
                      </a:rPr>
                      <m:t>+1=4</m:t>
                    </m:r>
                  </m:oMath>
                </a14:m>
                <a:r>
                  <a:rPr lang="en-GB" dirty="0" smtClean="0"/>
                  <a:t> </a:t>
                </a:r>
                <a:r>
                  <a:rPr lang="en-GB" dirty="0" smtClean="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smtClean="0"/>
                  <a:t> levels</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455968"/>
              </a:xfrm>
              <a:blipFill rotWithShape="0">
                <a:blip r:embed="rId2"/>
                <a:stretch>
                  <a:fillRect l="-142" t="-82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discrete.gr/complexity/images/mergesort-recur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509333" y="3745306"/>
            <a:ext cx="4063593" cy="1814218"/>
            <a:chOff x="7242205" y="3632291"/>
            <a:chExt cx="4063593" cy="1814218"/>
          </a:xfrm>
        </p:grpSpPr>
        <p:pic>
          <p:nvPicPr>
            <p:cNvPr id="2050" name="Picture 2" descr="https://secweb.cs.odu.edu/~zeil/cs361/web/website/Lectures/mergesort/page/merge2.gif"/>
            <p:cNvPicPr>
              <a:picLocks noChangeAspect="1" noChangeArrowheads="1"/>
            </p:cNvPicPr>
            <p:nvPr/>
          </p:nvPicPr>
          <p:blipFill rotWithShape="1">
            <a:blip r:embed="rId4">
              <a:extLst>
                <a:ext uri="{28A0092B-C50C-407E-A947-70E740481C1C}">
                  <a14:useLocalDpi xmlns:a14="http://schemas.microsoft.com/office/drawing/2010/main" val="0"/>
                </a:ext>
              </a:extLst>
            </a:blip>
            <a:srcRect b="47083"/>
            <a:stretch/>
          </p:blipFill>
          <p:spPr bwMode="auto">
            <a:xfrm>
              <a:off x="7242205" y="3632291"/>
              <a:ext cx="4063593" cy="1814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30724" y="4973900"/>
              <a:ext cx="2237285" cy="47260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GB" dirty="0"/>
            </a:p>
          </p:txBody>
        </p:sp>
      </p:grpSp>
    </p:spTree>
    <p:extLst>
      <p:ext uri="{BB962C8B-B14F-4D97-AF65-F5344CB8AC3E}">
        <p14:creationId xmlns:p14="http://schemas.microsoft.com/office/powerpoint/2010/main" val="7838023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a:t>
            </a:r>
            <a:endParaRPr lang="en-GB" dirty="0"/>
          </a:p>
        </p:txBody>
      </p:sp>
      <p:sp>
        <p:nvSpPr>
          <p:cNvPr id="3" name="Content Placeholder 2"/>
          <p:cNvSpPr>
            <a:spLocks noGrp="1"/>
          </p:cNvSpPr>
          <p:nvPr>
            <p:ph idx="1"/>
          </p:nvPr>
        </p:nvSpPr>
        <p:spPr>
          <a:xfrm>
            <a:off x="677334" y="2160589"/>
            <a:ext cx="8596668" cy="4245898"/>
          </a:xfrm>
        </p:spPr>
        <p:txBody>
          <a:bodyPr>
            <a:normAutofit/>
          </a:bodyPr>
          <a:lstStyle/>
          <a:p>
            <a:r>
              <a:rPr lang="en-GB" dirty="0" smtClean="0"/>
              <a:t>Implement the two sorting algorithms</a:t>
            </a:r>
          </a:p>
          <a:p>
            <a:pPr lvl="1"/>
            <a:r>
              <a:rPr lang="en-GB" i="1" dirty="0" smtClean="0"/>
              <a:t>Facultative</a:t>
            </a:r>
            <a:r>
              <a:rPr lang="en-GB" dirty="0" smtClean="0"/>
              <a:t>: try to make it generic with respect to the type of the elements being sorted (using a comparator)</a:t>
            </a:r>
          </a:p>
          <a:p>
            <a:pPr lvl="1"/>
            <a:endParaRPr lang="en-GB" dirty="0">
              <a:solidFill>
                <a:srgbClr val="FF0000"/>
              </a:solidFill>
            </a:endParaRPr>
          </a:p>
          <a:p>
            <a:r>
              <a:rPr lang="en-GB" b="1" dirty="0" smtClean="0">
                <a:solidFill>
                  <a:srgbClr val="FF0000"/>
                </a:solidFill>
              </a:rPr>
              <a:t>START WITH THE FIRST EXERCISE OF THE PRACTICAL ASSIGNMENT!</a:t>
            </a:r>
            <a:endParaRPr lang="en-GB" b="1" dirty="0">
              <a:solidFill>
                <a:srgbClr val="FF0000"/>
              </a:solidFill>
            </a:endParaRP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91270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Sorting algorithms </a:t>
            </a:r>
            <a:endParaRPr lang="en-GB" dirty="0"/>
          </a:p>
        </p:txBody>
      </p:sp>
      <p:sp>
        <p:nvSpPr>
          <p:cNvPr id="3" name="Content Placeholder 2"/>
          <p:cNvSpPr>
            <a:spLocks noGrp="1"/>
          </p:cNvSpPr>
          <p:nvPr>
            <p:ph idx="1"/>
          </p:nvPr>
        </p:nvSpPr>
        <p:spPr/>
        <p:txBody>
          <a:bodyPr/>
          <a:lstStyle/>
          <a:p>
            <a:r>
              <a:rPr lang="en-GB" dirty="0" smtClean="0"/>
              <a:t>Popular </a:t>
            </a:r>
            <a:r>
              <a:rPr lang="en-GB" dirty="0" smtClean="0">
                <a:hlinkClick r:id="rId3"/>
              </a:rPr>
              <a:t>sorting algorithms</a:t>
            </a:r>
            <a:endParaRPr lang="en-GB" dirty="0" smtClean="0"/>
          </a:p>
          <a:p>
            <a:pPr lvl="1"/>
            <a:r>
              <a:rPr lang="en-GB" dirty="0" smtClean="0"/>
              <a:t>Simple sorts</a:t>
            </a:r>
          </a:p>
          <a:p>
            <a:pPr lvl="2"/>
            <a:r>
              <a:rPr lang="en-GB" b="1" u="sng" dirty="0" smtClean="0">
                <a:solidFill>
                  <a:schemeClr val="accent1"/>
                </a:solidFill>
              </a:rPr>
              <a:t>Insertion sort</a:t>
            </a:r>
            <a:r>
              <a:rPr lang="en-GB" dirty="0" smtClean="0"/>
              <a:t>, selection sort</a:t>
            </a:r>
          </a:p>
          <a:p>
            <a:pPr lvl="1"/>
            <a:r>
              <a:rPr lang="en-GB" dirty="0" smtClean="0"/>
              <a:t>Efficient sorts</a:t>
            </a:r>
          </a:p>
          <a:p>
            <a:pPr lvl="2"/>
            <a:r>
              <a:rPr lang="en-GB" b="1" u="sng" dirty="0" smtClean="0">
                <a:solidFill>
                  <a:schemeClr val="accent1"/>
                </a:solidFill>
              </a:rPr>
              <a:t>Merge sort</a:t>
            </a:r>
            <a:r>
              <a:rPr lang="en-GB" dirty="0" smtClean="0"/>
              <a:t>, Quick sort, Heap sort</a:t>
            </a:r>
          </a:p>
          <a:p>
            <a:pPr lvl="1"/>
            <a:r>
              <a:rPr lang="en-GB" dirty="0" smtClean="0"/>
              <a:t>Bubble sort and variants</a:t>
            </a:r>
          </a:p>
          <a:p>
            <a:pPr lvl="2"/>
            <a:r>
              <a:rPr lang="en-GB" dirty="0" smtClean="0"/>
              <a:t>Bubble sort, Shell sort, Comb sort</a:t>
            </a:r>
          </a:p>
          <a:p>
            <a:pPr lvl="1"/>
            <a:r>
              <a:rPr lang="en-GB" dirty="0" smtClean="0"/>
              <a:t>Distribution sort</a:t>
            </a:r>
          </a:p>
          <a:p>
            <a:pPr lvl="2"/>
            <a:r>
              <a:rPr lang="en-GB" dirty="0" smtClean="0"/>
              <a:t>Counting sort, Bucket sort, Radix sort</a:t>
            </a:r>
          </a:p>
          <a:p>
            <a:r>
              <a:rPr lang="en-GB" dirty="0" smtClean="0"/>
              <a:t>In practice, a few algorithms predominate</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262564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Sorting algorithms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When studying algorithms, we are interested in many aspects</a:t>
                </a:r>
              </a:p>
              <a:p>
                <a:pPr lvl="1"/>
                <a:r>
                  <a:rPr lang="en-US" b="1" dirty="0" smtClean="0"/>
                  <a:t>Correctness</a:t>
                </a:r>
                <a:r>
                  <a:rPr lang="en-US" dirty="0"/>
                  <a:t>, ﬁrst and foremost </a:t>
                </a:r>
                <a:endParaRPr lang="en-US" dirty="0" smtClean="0"/>
              </a:p>
              <a:p>
                <a:pPr lvl="1"/>
                <a:r>
                  <a:rPr lang="en-US" b="1" dirty="0" smtClean="0"/>
                  <a:t>Performance</a:t>
                </a:r>
                <a:r>
                  <a:rPr lang="en-US" dirty="0"/>
                  <a:t>, especially in certain </a:t>
                </a:r>
                <a:r>
                  <a:rPr lang="en-US" dirty="0" smtClean="0"/>
                  <a:t>domains (i.e., games)</a:t>
                </a:r>
              </a:p>
              <a:p>
                <a:pPr lvl="2"/>
                <a:r>
                  <a:rPr lang="en-GB" b="1" dirty="0" smtClean="0"/>
                  <a:t>Time</a:t>
                </a:r>
                <a:r>
                  <a:rPr lang="en-GB" dirty="0" smtClean="0"/>
                  <a:t> &amp; Space</a:t>
                </a:r>
              </a:p>
              <a:p>
                <a:pPr lvl="2"/>
                <a:endParaRPr lang="en-GB" dirty="0" smtClean="0"/>
              </a:p>
              <a:p>
                <a:r>
                  <a:rPr lang="en-GB" dirty="0" smtClean="0"/>
                  <a:t>Time complexity… remember from last lesson?</a:t>
                </a:r>
                <a:endParaRPr lang="en-GB" dirty="0"/>
              </a:p>
              <a:p>
                <a:pPr lvl="1"/>
                <a:r>
                  <a:rPr lang="en-GB" dirty="0" smtClean="0"/>
                  <a:t>Asymptotic notation to express </a:t>
                </a:r>
                <a:r>
                  <a:rPr lang="en-US" dirty="0" smtClean="0"/>
                  <a:t>the </a:t>
                </a:r>
                <a:r>
                  <a:rPr lang="en-US" dirty="0"/>
                  <a:t>relationship between computing time and input </a:t>
                </a:r>
                <a:r>
                  <a:rPr lang="en-US" dirty="0" smtClean="0"/>
                  <a:t>size</a:t>
                </a:r>
              </a:p>
              <a:p>
                <a:pPr lvl="1"/>
                <a:r>
                  <a:rPr lang="en-US" dirty="0" smtClean="0"/>
                  <a:t>Example: suppose </a:t>
                </a:r>
                <a:r>
                  <a:rPr lang="en-US" dirty="0"/>
                  <a:t>an algorithm runs in </a:t>
                </a:r>
                <a14:m>
                  <m:oMath xmlns:m="http://schemas.openxmlformats.org/officeDocument/2006/math">
                    <m:r>
                      <a:rPr lang="en-US" i="1" dirty="0" smtClean="0">
                        <a:latin typeface="Cambria Math" panose="02040503050406030204" pitchFamily="18" charset="0"/>
                      </a:rPr>
                      <m:t>0.1</m:t>
                    </m:r>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+ 10.0</m:t>
                    </m:r>
                    <m:r>
                      <a:rPr lang="en-US" i="1" dirty="0" smtClean="0">
                        <a:latin typeface="Cambria Math" panose="02040503050406030204" pitchFamily="18" charset="0"/>
                      </a:rPr>
                      <m:t>𝑛</m:t>
                    </m:r>
                  </m:oMath>
                </a14:m>
                <a:r>
                  <a:rPr lang="en-US" dirty="0"/>
                  <a:t> milliseconds for an input of size </a:t>
                </a:r>
                <a14:m>
                  <m:oMath xmlns:m="http://schemas.openxmlformats.org/officeDocument/2006/math">
                    <m:r>
                      <a:rPr lang="en-US" i="1" dirty="0" smtClean="0">
                        <a:latin typeface="Cambria Math" panose="02040503050406030204" pitchFamily="18" charset="0"/>
                      </a:rPr>
                      <m:t>𝑛</m:t>
                    </m:r>
                  </m:oMath>
                </a14:m>
                <a:r>
                  <a:rPr lang="en-US" dirty="0" smtClean="0"/>
                  <a:t> </a:t>
                </a:r>
                <a:r>
                  <a:rPr lang="en-US" dirty="0" smtClean="0">
                    <a:sym typeface="Wingdings" panose="05000000000000000000" pitchFamily="2" charset="2"/>
                  </a:rPr>
                  <a:t> its complexity is </a:t>
                </a:r>
                <a14:m>
                  <m:oMath xmlns:m="http://schemas.openxmlformats.org/officeDocument/2006/math">
                    <m:r>
                      <a:rPr lang="en-GB" b="0" i="1" smtClean="0">
                        <a:latin typeface="Cambria Math" panose="02040503050406030204" pitchFamily="18" charset="0"/>
                        <a:sym typeface="Wingdings" panose="05000000000000000000" pitchFamily="2" charset="2"/>
                      </a:rPr>
                      <m:t>𝑂</m:t>
                    </m:r>
                    <m:d>
                      <m:dPr>
                        <m:ctrlPr>
                          <a:rPr lang="en-GB" b="0" i="1" smtClean="0">
                            <a:latin typeface="Cambria Math" panose="02040503050406030204" pitchFamily="18" charset="0"/>
                            <a:sym typeface="Wingdings" panose="05000000000000000000" pitchFamily="2" charset="2"/>
                          </a:rPr>
                        </m:ctrlPr>
                      </m:dPr>
                      <m:e>
                        <m:sSup>
                          <m:sSupPr>
                            <m:ctrlPr>
                              <a:rPr lang="en-GB" b="0" i="1" smtClean="0">
                                <a:latin typeface="Cambria Math" panose="02040503050406030204" pitchFamily="18" charset="0"/>
                                <a:sym typeface="Wingdings" panose="05000000000000000000" pitchFamily="2" charset="2"/>
                              </a:rPr>
                            </m:ctrlPr>
                          </m:sSupPr>
                          <m:e>
                            <m:r>
                              <a:rPr lang="en-GB" b="0" i="1" smtClean="0">
                                <a:latin typeface="Cambria Math" panose="02040503050406030204" pitchFamily="18" charset="0"/>
                                <a:sym typeface="Wingdings" panose="05000000000000000000" pitchFamily="2" charset="2"/>
                              </a:rPr>
                              <m:t>𝑛</m:t>
                            </m:r>
                          </m:e>
                          <m:sup>
                            <m:r>
                              <a:rPr lang="en-GB" b="0" i="1" smtClean="0">
                                <a:latin typeface="Cambria Math" panose="02040503050406030204" pitchFamily="18" charset="0"/>
                                <a:sym typeface="Wingdings" panose="05000000000000000000" pitchFamily="2" charset="2"/>
                              </a:rPr>
                              <m:t>2</m:t>
                            </m:r>
                          </m:sup>
                        </m:sSup>
                      </m:e>
                    </m:d>
                  </m:oMath>
                </a14:m>
                <a:r>
                  <a:rPr lang="en-US" dirty="0" smtClean="0"/>
                  <a:t> </a:t>
                </a:r>
              </a:p>
              <a:p>
                <a:pPr lvl="1"/>
                <a:r>
                  <a:rPr lang="en-GB" dirty="0" smtClean="0"/>
                  <a:t>Valid asymptotically (i.e., not for small inputs)</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r="-638"/>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698923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Sorting algorithms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Input</a:t>
                </a:r>
              </a:p>
              <a:p>
                <a:pPr lvl="1"/>
                <a:r>
                  <a:rPr lang="en-US" dirty="0" smtClean="0"/>
                  <a:t>a </a:t>
                </a:r>
                <a:r>
                  <a:rPr lang="en-US" dirty="0"/>
                  <a:t>sequence of </a:t>
                </a:r>
                <a14:m>
                  <m:oMath xmlns:m="http://schemas.openxmlformats.org/officeDocument/2006/math">
                    <m:r>
                      <a:rPr lang="en-US" i="1" dirty="0" smtClean="0">
                        <a:latin typeface="Cambria Math" panose="02040503050406030204" pitchFamily="18" charset="0"/>
                      </a:rPr>
                      <m:t>𝑛</m:t>
                    </m:r>
                  </m:oMath>
                </a14:m>
                <a:r>
                  <a:rPr lang="en-US" dirty="0"/>
                  <a:t> numbers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sub>
                    </m:sSub>
                  </m:oMath>
                </a14:m>
                <a:r>
                  <a:rPr lang="en-US" dirty="0"/>
                  <a:t> </a:t>
                </a:r>
                <a:endParaRPr lang="en-US" dirty="0" smtClean="0"/>
              </a:p>
              <a:p>
                <a:endParaRPr lang="en-US" dirty="0" smtClean="0"/>
              </a:p>
              <a:p>
                <a:r>
                  <a:rPr lang="en-US" b="1" dirty="0" smtClean="0"/>
                  <a:t>Output</a:t>
                </a:r>
              </a:p>
              <a:p>
                <a:pPr lvl="1"/>
                <a:r>
                  <a:rPr lang="en-US" dirty="0" smtClean="0"/>
                  <a:t>a </a:t>
                </a:r>
                <a:r>
                  <a:rPr lang="en-US" dirty="0"/>
                  <a:t>permutation (reordering)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r>
                          <a:rPr lang="en-GB" b="0" i="1" dirty="0" smtClean="0">
                            <a:latin typeface="Cambria Math" panose="02040503050406030204" pitchFamily="18" charset="0"/>
                          </a:rPr>
                          <m:t>′</m:t>
                        </m:r>
                      </m:sub>
                    </m:sSub>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𝑛</m:t>
                        </m:r>
                        <m:r>
                          <a:rPr lang="en-GB" b="0" i="1" dirty="0" smtClean="0">
                            <a:latin typeface="Cambria Math" panose="02040503050406030204" pitchFamily="18" charset="0"/>
                          </a:rPr>
                          <m:t>′</m:t>
                        </m:r>
                      </m:sub>
                    </m:sSub>
                  </m:oMath>
                </a14:m>
                <a:r>
                  <a:rPr lang="en-US" dirty="0"/>
                  <a:t> of the input sequence </a:t>
                </a:r>
                <a:r>
                  <a:rPr lang="en-US" dirty="0" smtClean="0"/>
                  <a:t>…</a:t>
                </a:r>
              </a:p>
              <a:p>
                <a:pPr lvl="1"/>
                <a:r>
                  <a:rPr lang="en-US" dirty="0" smtClean="0"/>
                  <a:t>… in </a:t>
                </a:r>
                <a:r>
                  <a:rPr lang="en-US" dirty="0"/>
                  <a:t>non-decreasing order </a:t>
                </a:r>
                <a:r>
                  <a:rPr lang="en-US" dirty="0" smtClean="0"/>
                  <a:t>(i.e., such </a:t>
                </a:r>
                <a:r>
                  <a:rPr lang="en-US" dirty="0"/>
                  <a:t>that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r>
                          <a:rPr lang="en-GB" b="0" i="1" dirty="0" smtClean="0">
                            <a:latin typeface="Cambria Math" panose="02040503050406030204" pitchFamily="18" charset="0"/>
                          </a:rPr>
                          <m:t>′</m:t>
                        </m:r>
                      </m:sub>
                    </m:sSub>
                    <m:r>
                      <a:rPr lang="en-US" i="1" dirty="0">
                        <a:latin typeface="Cambria Math" panose="02040503050406030204" pitchFamily="18" charset="0"/>
                      </a:rPr>
                      <m:t>≤</m:t>
                    </m:r>
                    <m:r>
                      <a:rPr lang="en-GB" b="0" i="1" dirty="0" smtClean="0">
                        <a:latin typeface="Cambria Math" panose="02040503050406030204" pitchFamily="18" charset="0"/>
                      </a:rPr>
                      <m:t>…</m:t>
                    </m:r>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r>
                          <a:rPr lang="en-GB" b="0" i="1" dirty="0" smtClean="0">
                            <a:latin typeface="Cambria Math" panose="02040503050406030204" pitchFamily="18" charset="0"/>
                          </a:rPr>
                          <m:t>′</m:t>
                        </m:r>
                      </m:sub>
                    </m:sSub>
                  </m:oMath>
                </a14:m>
                <a:r>
                  <a:rPr lang="en-US" dirty="0" smtClean="0"/>
                  <a:t>)</a:t>
                </a:r>
              </a:p>
              <a:p>
                <a:endParaRPr lang="en-US" dirty="0" smtClean="0"/>
              </a:p>
              <a:p>
                <a:r>
                  <a:rPr lang="en-US" dirty="0" smtClean="0"/>
                  <a:t>The </a:t>
                </a:r>
                <a:r>
                  <a:rPr lang="en-US" dirty="0"/>
                  <a:t>numbers that we wish to sort are also known as the </a:t>
                </a:r>
                <a:r>
                  <a:rPr lang="en-US" b="1" dirty="0"/>
                  <a:t>keys</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551794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Sorting algorithms </a:t>
            </a:r>
            <a:r>
              <a:rPr lang="en-GB" dirty="0" smtClean="0"/>
              <a:t/>
            </a:r>
            <a:br>
              <a:rPr lang="en-GB" dirty="0" smtClean="0"/>
            </a:br>
            <a:r>
              <a:rPr lang="en-GB" sz="2400" dirty="0" smtClean="0"/>
              <a:t>Properties</a:t>
            </a:r>
            <a:endParaRPr lang="nl-NL" dirty="0"/>
          </a:p>
        </p:txBody>
      </p:sp>
      <mc:AlternateContent xmlns:mc="http://schemas.openxmlformats.org/markup-compatibility/2006">
        <mc:Choice xmlns:a14="http://schemas.microsoft.com/office/drawing/2010/main" Requires="a14">
          <p:sp>
            <p:nvSpPr>
              <p:cNvPr id="3" name="Tijdelijke aanduiding voor inhoud 2"/>
              <p:cNvSpPr>
                <a:spLocks noGrp="1"/>
              </p:cNvSpPr>
              <p:nvPr>
                <p:ph idx="1"/>
              </p:nvPr>
            </p:nvSpPr>
            <p:spPr/>
            <p:txBody>
              <a:bodyPr/>
              <a:lstStyle/>
              <a:p>
                <a:r>
                  <a:rPr lang="nl-NL" dirty="0" smtClean="0"/>
                  <a:t>Interesting </a:t>
                </a:r>
                <a:r>
                  <a:rPr lang="nl-NL" dirty="0" err="1" smtClean="0"/>
                  <a:t>properties</a:t>
                </a:r>
                <a:r>
                  <a:rPr lang="nl-NL" dirty="0" smtClean="0"/>
                  <a:t> </a:t>
                </a:r>
                <a:r>
                  <a:rPr lang="nl-NL" dirty="0" err="1" smtClean="0"/>
                  <a:t>for</a:t>
                </a:r>
                <a:r>
                  <a:rPr lang="nl-NL" dirty="0" smtClean="0"/>
                  <a:t> a </a:t>
                </a:r>
                <a:r>
                  <a:rPr lang="nl-NL" dirty="0" err="1" smtClean="0"/>
                  <a:t>sorting</a:t>
                </a:r>
                <a:r>
                  <a:rPr lang="nl-NL" dirty="0" smtClean="0"/>
                  <a:t> </a:t>
                </a:r>
                <a:r>
                  <a:rPr lang="nl-NL" dirty="0" err="1" smtClean="0"/>
                  <a:t>algorithm</a:t>
                </a:r>
                <a:endParaRPr lang="nl-NL" dirty="0"/>
              </a:p>
              <a:p>
                <a:pPr lvl="1"/>
                <a:r>
                  <a:rPr lang="nl-NL" dirty="0" smtClean="0"/>
                  <a:t>STABILITY </a:t>
                </a:r>
                <a:r>
                  <a:rPr lang="nl-NL" dirty="0" smtClean="0">
                    <a:sym typeface="Wingdings" panose="05000000000000000000" pitchFamily="2" charset="2"/>
                  </a:rPr>
                  <a:t> </a:t>
                </a:r>
                <a:r>
                  <a:rPr lang="en-US" dirty="0" smtClean="0">
                    <a:sym typeface="Wingdings" panose="05000000000000000000" pitchFamily="2" charset="2"/>
                  </a:rPr>
                  <a:t>maintain the relative order of elements with equal keys</a:t>
                </a:r>
              </a:p>
              <a:p>
                <a:pPr lvl="1"/>
                <a:r>
                  <a:rPr lang="en-US" dirty="0" smtClean="0">
                    <a:sym typeface="Wingdings" panose="05000000000000000000" pitchFamily="2" charset="2"/>
                  </a:rPr>
                  <a:t>COMPUTATIONAL COMPLEXITY  how many elements comparisons in terms of the size of the sequence</a:t>
                </a:r>
              </a:p>
              <a:p>
                <a:pPr lvl="2"/>
                <a:r>
                  <a:rPr lang="en-US" dirty="0" smtClean="0">
                    <a:sym typeface="Wingdings" panose="05000000000000000000" pitchFamily="2" charset="2"/>
                  </a:rPr>
                  <a:t>Good behavior is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𝑛</m:t>
                        </m:r>
                        <m:func>
                          <m:funcPr>
                            <m:ctrlPr>
                              <a:rPr lang="nl-NL" b="0" i="1" smtClean="0">
                                <a:latin typeface="Cambria Math" panose="02040503050406030204" pitchFamily="18" charset="0"/>
                                <a:sym typeface="Wingdings" panose="05000000000000000000" pitchFamily="2" charset="2"/>
                              </a:rPr>
                            </m:ctrlPr>
                          </m:funcPr>
                          <m:fName>
                            <m:r>
                              <m:rPr>
                                <m:sty m:val="p"/>
                              </m:rPr>
                              <a:rPr lang="nl-NL" b="0" i="0" smtClean="0">
                                <a:latin typeface="Cambria Math" panose="02040503050406030204" pitchFamily="18" charset="0"/>
                                <a:sym typeface="Wingdings" panose="05000000000000000000" pitchFamily="2" charset="2"/>
                              </a:rPr>
                              <m:t>log</m:t>
                            </m:r>
                          </m:fName>
                          <m:e>
                            <m:r>
                              <a:rPr lang="nl-NL" b="0" i="1" smtClean="0">
                                <a:latin typeface="Cambria Math" panose="02040503050406030204" pitchFamily="18" charset="0"/>
                                <a:sym typeface="Wingdings" panose="05000000000000000000" pitchFamily="2" charset="2"/>
                              </a:rPr>
                              <m:t>𝑛</m:t>
                            </m:r>
                          </m:e>
                        </m:func>
                      </m:e>
                    </m:d>
                  </m:oMath>
                </a14:m>
                <a:endParaRPr lang="en-US" dirty="0" smtClean="0">
                  <a:sym typeface="Wingdings" panose="05000000000000000000" pitchFamily="2" charset="2"/>
                </a:endParaRPr>
              </a:p>
              <a:p>
                <a:pPr lvl="1"/>
                <a:r>
                  <a:rPr lang="en-US" dirty="0" smtClean="0">
                    <a:sym typeface="Wingdings" panose="05000000000000000000" pitchFamily="2" charset="2"/>
                  </a:rPr>
                  <a:t>MEMORY USAGE  </a:t>
                </a:r>
                <a:r>
                  <a:rPr lang="en-US" i="1" dirty="0" smtClean="0">
                    <a:sym typeface="Wingdings" panose="05000000000000000000" pitchFamily="2" charset="2"/>
                  </a:rPr>
                  <a:t>in-place</a:t>
                </a:r>
                <a:r>
                  <a:rPr lang="en-US" dirty="0" smtClean="0">
                    <a:sym typeface="Wingdings" panose="05000000000000000000" pitchFamily="2" charset="2"/>
                  </a:rPr>
                  <a:t> algorithms need only </a:t>
                </a:r>
                <a14:m>
                  <m:oMath xmlns:m="http://schemas.openxmlformats.org/officeDocument/2006/math">
                    <m:r>
                      <a:rPr lang="en-US" i="1" dirty="0" smtClean="0">
                        <a:latin typeface="Cambria Math" panose="02040503050406030204" pitchFamily="18" charset="0"/>
                        <a:sym typeface="Wingdings" panose="05000000000000000000" pitchFamily="2" charset="2"/>
                      </a:rPr>
                      <m:t>𝑂</m:t>
                    </m:r>
                    <m:r>
                      <a:rPr lang="en-US" i="1" dirty="0" smtClean="0">
                        <a:latin typeface="Cambria Math" panose="02040503050406030204" pitchFamily="18" charset="0"/>
                        <a:sym typeface="Wingdings" panose="05000000000000000000" pitchFamily="2" charset="2"/>
                      </a:rPr>
                      <m:t>(1)</m:t>
                    </m:r>
                  </m:oMath>
                </a14:m>
                <a:r>
                  <a:rPr lang="en-US" dirty="0" smtClean="0">
                    <a:sym typeface="Wingdings" panose="05000000000000000000" pitchFamily="2" charset="2"/>
                  </a:rPr>
                  <a:t> memory beyond the items being sorted</a:t>
                </a:r>
              </a:p>
              <a:p>
                <a:pPr lvl="1"/>
                <a:r>
                  <a:rPr lang="en-US" dirty="0" smtClean="0">
                    <a:sym typeface="Wingdings" panose="05000000000000000000" pitchFamily="2" charset="2"/>
                  </a:rPr>
                  <a:t>RECURSION  recursive or not</a:t>
                </a:r>
              </a:p>
              <a:p>
                <a:pPr lvl="1"/>
                <a:r>
                  <a:rPr lang="nl-NL" dirty="0" smtClean="0">
                    <a:sym typeface="Wingdings" panose="05000000000000000000" pitchFamily="2" charset="2"/>
                  </a:rPr>
                  <a:t>ADAPTABILITY  </a:t>
                </a:r>
                <a:r>
                  <a:rPr lang="en-US" dirty="0">
                    <a:sym typeface="Wingdings" panose="05000000000000000000" pitchFamily="2" charset="2"/>
                  </a:rPr>
                  <a:t>the </a:t>
                </a:r>
                <a:r>
                  <a:rPr lang="en-US" dirty="0" err="1">
                    <a:sym typeface="Wingdings" panose="05000000000000000000" pitchFamily="2" charset="2"/>
                  </a:rPr>
                  <a:t>presortedness</a:t>
                </a:r>
                <a:r>
                  <a:rPr lang="en-US" dirty="0">
                    <a:sym typeface="Wingdings" panose="05000000000000000000" pitchFamily="2" charset="2"/>
                  </a:rPr>
                  <a:t> of the input affects the running time</a:t>
                </a:r>
                <a:endParaRPr lang="nl-NL" dirty="0" smtClean="0">
                  <a:sym typeface="Wingdings" panose="05000000000000000000" pitchFamily="2" charset="2"/>
                </a:endParaRPr>
              </a:p>
              <a:p>
                <a:pPr lvl="1"/>
                <a:endParaRPr lang="nl-NL" dirty="0"/>
              </a:p>
            </p:txBody>
          </p:sp>
        </mc:Choice>
        <mc:Fallback>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s://upload.wikimedia.org/wikipedia/commons/thumb/8/82/Sorting_stability_playing_cards.svg/220px-Sorting_stability_playing_card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7020" y="0"/>
            <a:ext cx="2777905" cy="458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42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Insertion sort</a:t>
            </a:r>
            <a:endParaRPr lang="en-GB" dirty="0"/>
          </a:p>
        </p:txBody>
      </p:sp>
      <p:pic>
        <p:nvPicPr>
          <p:cNvPr id="2050" name="Picture 2" descr="Example of insertion sort sorting a list of random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727" y="2291137"/>
            <a:ext cx="3746632" cy="33452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ayankacademy.com/static/img/courses/cs101/playing_car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761" y="414008"/>
            <a:ext cx="3147634" cy="270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341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966</TotalTime>
  <Words>2962</Words>
  <Application>Microsoft Office PowerPoint</Application>
  <PresentationFormat>Breedbeeld</PresentationFormat>
  <Paragraphs>496</Paragraphs>
  <Slides>45</Slides>
  <Notes>3</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45</vt:i4>
      </vt:variant>
    </vt:vector>
  </HeadingPairs>
  <TitlesOfParts>
    <vt:vector size="53" baseType="lpstr">
      <vt:lpstr>Arial</vt:lpstr>
      <vt:lpstr>Calibri</vt:lpstr>
      <vt:lpstr>Cambria Math</vt:lpstr>
      <vt:lpstr>Consolas</vt:lpstr>
      <vt:lpstr>Trebuchet MS</vt:lpstr>
      <vt:lpstr>Wingdings</vt:lpstr>
      <vt:lpstr>Wingdings 3</vt:lpstr>
      <vt:lpstr>Facet</vt:lpstr>
      <vt:lpstr>INFDEV026A - Algoritmiek  Week 2</vt:lpstr>
      <vt:lpstr>Today</vt:lpstr>
      <vt:lpstr>Sorting algorithms</vt:lpstr>
      <vt:lpstr>Sorting algorithms </vt:lpstr>
      <vt:lpstr>Sorting algorithms </vt:lpstr>
      <vt:lpstr>Sorting algorithms </vt:lpstr>
      <vt:lpstr>Sorting algorithms </vt:lpstr>
      <vt:lpstr>Sorting algorithms  Properties</vt:lpstr>
      <vt:lpstr>Insertion sort</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vt:lpstr>
      <vt:lpstr>Insertion sort</vt:lpstr>
      <vt:lpstr>Insertion sort</vt:lpstr>
      <vt:lpstr>Merge sort</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133</cp:revision>
  <dcterms:created xsi:type="dcterms:W3CDTF">2014-09-19T08:57:35Z</dcterms:created>
  <dcterms:modified xsi:type="dcterms:W3CDTF">2015-11-15T14:04:24Z</dcterms:modified>
</cp:coreProperties>
</file>