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67"/>
  </p:notesMasterIdLst>
  <p:sldIdLst>
    <p:sldId id="256" r:id="rId2"/>
    <p:sldId id="336" r:id="rId3"/>
    <p:sldId id="300" r:id="rId4"/>
    <p:sldId id="272" r:id="rId5"/>
    <p:sldId id="274" r:id="rId6"/>
    <p:sldId id="273" r:id="rId7"/>
    <p:sldId id="267" r:id="rId8"/>
    <p:sldId id="281" r:id="rId9"/>
    <p:sldId id="277" r:id="rId10"/>
    <p:sldId id="326" r:id="rId11"/>
    <p:sldId id="282" r:id="rId12"/>
    <p:sldId id="280" r:id="rId13"/>
    <p:sldId id="327" r:id="rId14"/>
    <p:sldId id="278" r:id="rId15"/>
    <p:sldId id="279" r:id="rId16"/>
    <p:sldId id="285" r:id="rId17"/>
    <p:sldId id="284" r:id="rId18"/>
    <p:sldId id="328" r:id="rId19"/>
    <p:sldId id="283" r:id="rId20"/>
    <p:sldId id="329" r:id="rId21"/>
    <p:sldId id="330" r:id="rId22"/>
    <p:sldId id="268" r:id="rId23"/>
    <p:sldId id="269" r:id="rId24"/>
    <p:sldId id="286" r:id="rId25"/>
    <p:sldId id="289" r:id="rId26"/>
    <p:sldId id="288" r:id="rId27"/>
    <p:sldId id="290" r:id="rId28"/>
    <p:sldId id="270" r:id="rId29"/>
    <p:sldId id="271" r:id="rId30"/>
    <p:sldId id="291" r:id="rId31"/>
    <p:sldId id="292" r:id="rId32"/>
    <p:sldId id="293" r:id="rId33"/>
    <p:sldId id="295" r:id="rId34"/>
    <p:sldId id="296" r:id="rId35"/>
    <p:sldId id="294" r:id="rId36"/>
    <p:sldId id="299" r:id="rId37"/>
    <p:sldId id="298" r:id="rId38"/>
    <p:sldId id="301" r:id="rId39"/>
    <p:sldId id="302" r:id="rId40"/>
    <p:sldId id="331" r:id="rId41"/>
    <p:sldId id="303" r:id="rId42"/>
    <p:sldId id="332" r:id="rId43"/>
    <p:sldId id="304" r:id="rId44"/>
    <p:sldId id="305" r:id="rId45"/>
    <p:sldId id="306" r:id="rId46"/>
    <p:sldId id="307" r:id="rId47"/>
    <p:sldId id="308" r:id="rId48"/>
    <p:sldId id="309" r:id="rId49"/>
    <p:sldId id="310" r:id="rId50"/>
    <p:sldId id="333" r:id="rId51"/>
    <p:sldId id="311" r:id="rId52"/>
    <p:sldId id="312" r:id="rId53"/>
    <p:sldId id="313" r:id="rId54"/>
    <p:sldId id="334" r:id="rId55"/>
    <p:sldId id="314" r:id="rId56"/>
    <p:sldId id="315" r:id="rId57"/>
    <p:sldId id="316" r:id="rId58"/>
    <p:sldId id="317" r:id="rId59"/>
    <p:sldId id="318" r:id="rId60"/>
    <p:sldId id="319" r:id="rId61"/>
    <p:sldId id="320" r:id="rId62"/>
    <p:sldId id="321" r:id="rId63"/>
    <p:sldId id="323" r:id="rId64"/>
    <p:sldId id="335" r:id="rId65"/>
    <p:sldId id="32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1409" autoAdjust="0"/>
  </p:normalViewPr>
  <p:slideViewPr>
    <p:cSldViewPr snapToGrid="0">
      <p:cViewPr varScale="1">
        <p:scale>
          <a:sx n="57" d="100"/>
          <a:sy n="57"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30/11/2015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Unsorted sequences</a:t>
            </a:r>
          </a:p>
          <a:p>
            <a:pPr lvl="1"/>
            <a:r>
              <a:rPr lang="en-GB" dirty="0" smtClean="0"/>
              <a:t>Static data (does not change much)</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4</a:t>
            </a:fld>
            <a:endParaRPr lang="en-GB"/>
          </a:p>
        </p:txBody>
      </p:sp>
    </p:spTree>
    <p:extLst>
      <p:ext uri="{BB962C8B-B14F-4D97-AF65-F5344CB8AC3E}">
        <p14:creationId xmlns:p14="http://schemas.microsoft.com/office/powerpoint/2010/main" val="413679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a:t>
            </a:r>
            <a:r>
              <a:rPr lang="en-US" baseline="0" dirty="0" smtClean="0"/>
              <a:t> show an implementation of lists in C# </a:t>
            </a:r>
            <a:r>
              <a:rPr lang="en-US" baseline="0" dirty="0" smtClean="0">
                <a:sym typeface="Wingdings" panose="05000000000000000000" pitchFamily="2" charset="2"/>
              </a:rPr>
              <a:t> http://stackoverflow.com/questions/3823848/creating-a-very-simple-linked-list </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6</a:t>
            </a:fld>
            <a:endParaRPr lang="en-GB"/>
          </a:p>
        </p:txBody>
      </p:sp>
    </p:spTree>
    <p:extLst>
      <p:ext uri="{BB962C8B-B14F-4D97-AF65-F5344CB8AC3E}">
        <p14:creationId xmlns:p14="http://schemas.microsoft.com/office/powerpoint/2010/main" val="11004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simplest application of a stack is to </a:t>
            </a:r>
            <a:r>
              <a:rPr lang="en-US" sz="1200" b="1" i="0" kern="1200" dirty="0" smtClean="0">
                <a:solidFill>
                  <a:schemeClr val="tx1"/>
                </a:solidFill>
                <a:effectLst/>
                <a:latin typeface="+mn-lt"/>
                <a:ea typeface="+mn-ea"/>
                <a:cs typeface="+mn-cs"/>
              </a:rPr>
              <a:t>reverse a word</a:t>
            </a:r>
            <a:r>
              <a:rPr lang="en-US" sz="1200" b="0" i="0" kern="1200" dirty="0" smtClean="0">
                <a:solidFill>
                  <a:schemeClr val="tx1"/>
                </a:solidFill>
                <a:effectLst/>
                <a:latin typeface="+mn-lt"/>
                <a:ea typeface="+mn-ea"/>
                <a:cs typeface="+mn-cs"/>
              </a:rPr>
              <a:t>. You push a given word to stack - letter by letter - and then pop letters from the stack.</a:t>
            </a:r>
          </a:p>
          <a:p>
            <a:r>
              <a:rPr lang="en-US" sz="1200" b="0" i="0" kern="1200" dirty="0" smtClean="0">
                <a:solidFill>
                  <a:schemeClr val="tx1"/>
                </a:solidFill>
                <a:effectLst/>
                <a:latin typeface="+mn-lt"/>
                <a:ea typeface="+mn-ea"/>
                <a:cs typeface="+mn-cs"/>
              </a:rPr>
              <a:t>Another application is an </a:t>
            </a:r>
            <a:r>
              <a:rPr lang="en-US" sz="1200" b="1" i="0" kern="1200" dirty="0" smtClean="0">
                <a:solidFill>
                  <a:schemeClr val="tx1"/>
                </a:solidFill>
                <a:effectLst/>
                <a:latin typeface="+mn-lt"/>
                <a:ea typeface="+mn-ea"/>
                <a:cs typeface="+mn-cs"/>
              </a:rPr>
              <a:t>"undo" mechanism </a:t>
            </a:r>
            <a:r>
              <a:rPr lang="en-US" sz="1200" b="0" i="0" kern="1200" dirty="0" smtClean="0">
                <a:solidFill>
                  <a:schemeClr val="tx1"/>
                </a:solidFill>
                <a:effectLst/>
                <a:latin typeface="+mn-lt"/>
                <a:ea typeface="+mn-ea"/>
                <a:cs typeface="+mn-cs"/>
              </a:rPr>
              <a:t>in text editors; this operation is accomplished by keeping all text changes in a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Backtracking</a:t>
            </a:r>
            <a:r>
              <a:rPr lang="en-US" sz="1200" b="0" i="0" kern="1200" dirty="0" smtClean="0">
                <a:solidFill>
                  <a:schemeClr val="tx1"/>
                </a:solidFill>
                <a:effectLst/>
                <a:latin typeface="+mn-lt"/>
                <a:ea typeface="+mn-ea"/>
                <a:cs typeface="+mn-cs"/>
              </a:rPr>
              <a:t>. This is a process when you need to access the most recent data element in a series of elements. Think of a labyrinth or maze - how do you find a way from an entrance to an exit? Once you reach a dead end, you must backtrack. But backtrack to where? to the previous choice point. Therefore, at each choice point you store on a stack all possible choices. Then backtracking simply means popping a next choice from the stack.</a:t>
            </a:r>
          </a:p>
          <a:p>
            <a:r>
              <a:rPr lang="en-GB" sz="1200" b="0" i="0" kern="1200" dirty="0" smtClean="0">
                <a:solidFill>
                  <a:schemeClr val="tx1"/>
                </a:solidFill>
                <a:effectLst/>
                <a:latin typeface="+mn-lt"/>
                <a:ea typeface="+mn-ea"/>
                <a:cs typeface="+mn-cs"/>
              </a:rPr>
              <a:t>Language processing</a:t>
            </a:r>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23</a:t>
            </a:fld>
            <a:endParaRPr lang="en-GB"/>
          </a:p>
        </p:txBody>
      </p:sp>
    </p:spTree>
    <p:extLst>
      <p:ext uri="{BB962C8B-B14F-4D97-AF65-F5344CB8AC3E}">
        <p14:creationId xmlns:p14="http://schemas.microsoft.com/office/powerpoint/2010/main" val="388653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nice example of the stack use would be the implementation of the “back” and “next” button in a browser.</a:t>
            </a:r>
            <a:endParaRPr lang="it-IT" dirty="0"/>
          </a:p>
        </p:txBody>
      </p:sp>
      <p:sp>
        <p:nvSpPr>
          <p:cNvPr id="4" name="Slide Number Placeholder 3"/>
          <p:cNvSpPr>
            <a:spLocks noGrp="1"/>
          </p:cNvSpPr>
          <p:nvPr>
            <p:ph type="sldNum" sz="quarter" idx="10"/>
          </p:nvPr>
        </p:nvSpPr>
        <p:spPr/>
        <p:txBody>
          <a:bodyPr/>
          <a:lstStyle/>
          <a:p>
            <a:fld id="{29573B9A-66FB-4A63-BCD5-E140B9429FD2}" type="slidenum">
              <a:rPr lang="en-GB" smtClean="0"/>
              <a:t>27</a:t>
            </a:fld>
            <a:endParaRPr lang="en-GB"/>
          </a:p>
        </p:txBody>
      </p:sp>
    </p:spTree>
    <p:extLst>
      <p:ext uri="{BB962C8B-B14F-4D97-AF65-F5344CB8AC3E}">
        <p14:creationId xmlns:p14="http://schemas.microsoft.com/office/powerpoint/2010/main" val="589363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smtClean="0"/>
              <a:t>The </a:t>
            </a:r>
            <a:r>
              <a:rPr lang="en-US" dirty="0" err="1" smtClean="0"/>
              <a:t>HashMap</a:t>
            </a:r>
            <a:r>
              <a:rPr lang="en-US" dirty="0" smtClean="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46</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47</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http://www.cs.cmu.edu/~adamchik/15-121/lectures/Stacks%20and%20Queues/Stacks%20and%20Queues.html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64</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7F523-0192-4754-9803-3EB8E230C6D8}"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968527-41C1-4E09-8058-9492CA25C7B3}"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86904-A57D-4763-8D05-876498B5C3FA}"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DEBF8-DB46-438D-8577-A1ABD21E8A8E}"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FFA6F-4E44-4FFF-8438-72F8C12480C0}"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2A402-423D-46A5-A84B-DE8AE28FF9A2}"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BAFFD1-C744-4D75-8698-084F48DC1B34}"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8C081-BC04-4297-BB91-711CD8835088}"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980FDB-A4CD-4E5B-BA6C-465188180A5C}"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07884-C9B3-4942-B890-F2D12B5BDB87}" type="datetime1">
              <a:rPr lang="en-GB" smtClean="0"/>
              <a:t>30/11/2015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75798C-1DA7-40AA-A620-785252D8497D}" type="datetime1">
              <a:rPr lang="en-GB" smtClean="0"/>
              <a:t>30/11/2015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6453DC-107F-4A9A-BEF0-76791AC6B4A0}" type="datetime1">
              <a:rPr lang="en-GB" smtClean="0"/>
              <a:t>30/11/2015</a:t>
            </a:fld>
            <a:endParaRPr lang="en-GB"/>
          </a:p>
        </p:txBody>
      </p:sp>
      <p:sp>
        <p:nvSpPr>
          <p:cNvPr id="8" name="Footer Placeholder 7"/>
          <p:cNvSpPr>
            <a:spLocks noGrp="1"/>
          </p:cNvSpPr>
          <p:nvPr>
            <p:ph type="ftr" sz="quarter" idx="11"/>
          </p:nvPr>
        </p:nvSpPr>
        <p:spPr/>
        <p:txBody>
          <a:bodyPr/>
          <a:lstStyle/>
          <a:p>
            <a:r>
              <a:rPr lang="it-IT" smtClean="0"/>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162955-98BD-452E-B71D-5F12575AB8BF}" type="datetime1">
              <a:rPr lang="en-GB" smtClean="0"/>
              <a:t>30/11/2015</a:t>
            </a:fld>
            <a:endParaRPr lang="en-GB"/>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DDA7-FDA9-485A-86A5-FF5B5DD69C2D}" type="datetime1">
              <a:rPr lang="en-GB" smtClean="0"/>
              <a:t>30/11/2015</a:t>
            </a:fld>
            <a:endParaRPr lang="en-GB"/>
          </a:p>
        </p:txBody>
      </p:sp>
      <p:sp>
        <p:nvSpPr>
          <p:cNvPr id="3" name="Footer Placeholder 2"/>
          <p:cNvSpPr>
            <a:spLocks noGrp="1"/>
          </p:cNvSpPr>
          <p:nvPr>
            <p:ph type="ftr" sz="quarter" idx="11"/>
          </p:nvPr>
        </p:nvSpPr>
        <p:spPr/>
        <p:txBody>
          <a:bodyPr/>
          <a:lstStyle/>
          <a:p>
            <a:r>
              <a:rPr lang="it-IT" smtClean="0"/>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93D5D-7FC4-4D8A-9BAD-C98F79CE46DC}" type="datetime1">
              <a:rPr lang="en-GB" smtClean="0"/>
              <a:t>30/11/2015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A4A97-4E5F-46D7-9647-5FE6B0C346BC}" type="datetime1">
              <a:rPr lang="en-GB" smtClean="0"/>
              <a:t>30/11/2015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83D8CA-1F22-463B-9C68-D73A516EA308}" type="datetime1">
              <a:rPr lang="en-GB" smtClean="0"/>
              <a:t>30/11/2015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maggg@hr.nl" TargetMode="Externa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dotnetperls.com/list" TargetMode="External"/><Relationship Id="rId2" Type="http://schemas.openxmlformats.org/officeDocument/2006/relationships/hyperlink" Target="http://msdn.microsoft.com/en-us/library/ms379571(v=vs.80).aspx" TargetMode="External"/><Relationship Id="rId1" Type="http://schemas.openxmlformats.org/officeDocument/2006/relationships/slideLayout" Target="../slideLayouts/slideLayout2.xml"/><Relationship Id="rId5" Type="http://schemas.openxmlformats.org/officeDocument/2006/relationships/hyperlink" Target="http://www.dotnetperls.com/queue" TargetMode="External"/><Relationship Id="rId4" Type="http://schemas.openxmlformats.org/officeDocument/2006/relationships/hyperlink" Target="http://www.dotnetperls.com/stack"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NUL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3</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3"/>
              </a:rPr>
              <a:t>costg@hr.nl</a:t>
            </a:r>
            <a:r>
              <a:rPr lang="en-GB" sz="2000" dirty="0"/>
              <a:t>, </a:t>
            </a:r>
            <a:r>
              <a:rPr lang="en-GB" sz="2000" dirty="0">
                <a:hlinkClick r:id="rId4"/>
              </a:rPr>
              <a:t>giacf@hr.nl</a:t>
            </a:r>
            <a:r>
              <a:rPr lang="en-GB" sz="2000" dirty="0"/>
              <a:t>, </a:t>
            </a:r>
            <a:r>
              <a:rPr lang="en-GB" sz="2000" dirty="0">
                <a:hlinkClick r:id="rId5"/>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a:p>
                <a:pPr lvl="1"/>
                <a:r>
                  <a:rPr lang="en-US" dirty="0" smtClean="0"/>
                  <a:t>inserts </a:t>
                </a:r>
                <a:r>
                  <a:rPr lang="en-US" dirty="0"/>
                  <a:t>a new </a:t>
                </a:r>
                <a:r>
                  <a:rPr lang="en-US" dirty="0" smtClean="0"/>
                  <a:t>element with value </a:t>
                </a:r>
                <a14:m>
                  <m:oMath xmlns:m="http://schemas.openxmlformats.org/officeDocument/2006/math">
                    <m:r>
                      <a:rPr lang="en-GB" b="0" i="1" smtClean="0">
                        <a:latin typeface="Cambria Math" panose="02040503050406030204" pitchFamily="18" charset="0"/>
                      </a:rPr>
                      <m:t>𝑘</m:t>
                    </m:r>
                  </m:oMath>
                </a14:m>
                <a:r>
                  <a:rPr lang="en-GB" dirty="0" smtClean="0"/>
                  <a:t> in such position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b="-2682"/>
                </a:stretch>
              </a:blipFill>
            </p:spPr>
            <p:txBody>
              <a:bodyPr/>
              <a:lstStyle/>
              <a:p>
                <a:r>
                  <a:rPr lang="en-GB">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2568539" y="4736387"/>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2" name="TextBox 11"/>
          <p:cNvSpPr txBox="1"/>
          <p:nvPr/>
        </p:nvSpPr>
        <p:spPr>
          <a:xfrm>
            <a:off x="667821" y="4597887"/>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807741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smtClean="0"/>
              <a:t>Example: inserting 50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313" t="16180" r="26310" b="38876"/>
          <a:stretch/>
        </p:blipFill>
        <p:spPr>
          <a:xfrm>
            <a:off x="2948684" y="3948009"/>
            <a:ext cx="4854731" cy="287829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609204" y="2207228"/>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609204" y="2207228"/>
                <a:ext cx="4938894" cy="1569660"/>
              </a:xfrm>
              <a:prstGeom prst="rect">
                <a:avLst/>
              </a:prstGeom>
              <a:blipFill rotWithShape="0">
                <a:blip r:embed="rId3"/>
                <a:stretch>
                  <a:fillRect l="-492" t="-1149" b="-2682"/>
                </a:stretch>
              </a:blipFill>
            </p:spPr>
            <p:txBody>
              <a:bodyPr/>
              <a:lstStyle/>
              <a:p>
                <a:r>
                  <a:rPr lang="en-GB">
                    <a:noFill/>
                  </a:rPr>
                  <a:t> </a:t>
                </a:r>
              </a:p>
            </p:txBody>
          </p:sp>
        </mc:Fallback>
      </mc:AlternateContent>
      <p:sp>
        <p:nvSpPr>
          <p:cNvPr id="7" name="Left Brace 6"/>
          <p:cNvSpPr/>
          <p:nvPr/>
        </p:nvSpPr>
        <p:spPr>
          <a:xfrm>
            <a:off x="2948684" y="2568540"/>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3051424" y="3369925"/>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12350" y="273966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0" name="TextBox 9"/>
          <p:cNvSpPr txBox="1"/>
          <p:nvPr/>
        </p:nvSpPr>
        <p:spPr>
          <a:xfrm>
            <a:off x="1150706" y="3231425"/>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051506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marL="457200" lvl="1" indent="0">
              <a:buNone/>
            </a:pPr>
            <a:endParaRPr lang="en-GB" dirty="0" smtClean="0"/>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nl-NL">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3116816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lvl="1"/>
            <a:r>
              <a:rPr lang="en-GB" dirty="0" smtClean="0"/>
              <a:t>Special case: insertion </a:t>
            </a:r>
            <a:r>
              <a:rPr lang="en-GB" i="1" u="sng" dirty="0" smtClean="0"/>
              <a:t>AT THE FRONT</a:t>
            </a:r>
            <a:r>
              <a:rPr lang="en-GB" dirty="0" smtClean="0"/>
              <a:t> of the list</a:t>
            </a:r>
          </a:p>
          <a:p>
            <a:pPr lvl="2"/>
            <a:r>
              <a:rPr lang="en-GB" dirty="0" smtClean="0"/>
              <a:t>If the element to insert is smaller than the starting one </a:t>
            </a:r>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en-GB">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2453815" y="3861373"/>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17481" y="4032494"/>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spTree>
    <p:extLst>
      <p:ext uri="{BB962C8B-B14F-4D97-AF65-F5344CB8AC3E}">
        <p14:creationId xmlns:p14="http://schemas.microsoft.com/office/powerpoint/2010/main" val="4007499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Example: </a:t>
            </a:r>
          </a:p>
          <a:p>
            <a:pPr marL="0" indent="0">
              <a:buNone/>
            </a:pPr>
            <a:r>
              <a:rPr lang="en-GB" dirty="0" smtClean="0"/>
              <a:t>Inserting 20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4646894" y="1570227"/>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646894" y="1570227"/>
                <a:ext cx="4938894" cy="2554545"/>
              </a:xfrm>
              <a:prstGeom prst="rect">
                <a:avLst/>
              </a:prstGeom>
              <a:blipFill rotWithShape="0">
                <a:blip r:embed="rId2"/>
                <a:stretch>
                  <a:fillRect l="-492" t="-711" b="-1422"/>
                </a:stretch>
              </a:blipFill>
            </p:spPr>
            <p:txBody>
              <a:bodyPr/>
              <a:lstStyle/>
              <a:p>
                <a:r>
                  <a:rPr lang="en-GB">
                    <a:noFill/>
                  </a:rPr>
                  <a:t> </a:t>
                </a:r>
              </a:p>
            </p:txBody>
          </p:sp>
        </mc:Fallback>
      </mc:AlternateContent>
      <p:sp>
        <p:nvSpPr>
          <p:cNvPr id="6" name="Left Brace 5"/>
          <p:cNvSpPr/>
          <p:nvPr/>
        </p:nvSpPr>
        <p:spPr>
          <a:xfrm>
            <a:off x="3986374" y="2917858"/>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4089114" y="3719243"/>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250040" y="3088979"/>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2188396" y="3580743"/>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3974390" y="1919554"/>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2238056" y="2090675"/>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8209" t="26816" r="10518" b="39626"/>
          <a:stretch/>
        </p:blipFill>
        <p:spPr>
          <a:xfrm>
            <a:off x="3699269" y="4462666"/>
            <a:ext cx="3431570" cy="2301411"/>
          </a:xfrm>
          <a:prstGeom prst="rect">
            <a:avLst/>
          </a:prstGeom>
        </p:spPr>
      </p:pic>
    </p:spTree>
    <p:extLst>
      <p:ext uri="{BB962C8B-B14F-4D97-AF65-F5344CB8AC3E}">
        <p14:creationId xmlns:p14="http://schemas.microsoft.com/office/powerpoint/2010/main" val="4245716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first occurrence </a:t>
                </a:r>
                <a:r>
                  <a:rPr lang="en-US" dirty="0"/>
                  <a:t>of the value </a:t>
                </a:r>
                <a14:m>
                  <m:oMath xmlns:m="http://schemas.openxmlformats.org/officeDocument/2006/math">
                    <m:r>
                      <a:rPr lang="en-GB" i="1">
                        <a:latin typeface="Cambria Math" panose="02040503050406030204" pitchFamily="18" charset="0"/>
                      </a:rPr>
                      <m:t>𝑘</m:t>
                    </m:r>
                  </m:oMath>
                </a14:m>
                <a:r>
                  <a:rPr lang="en-US" dirty="0" smtClean="0"/>
                  <a:t> in </a:t>
                </a:r>
                <a:r>
                  <a:rPr lang="en-US" dirty="0"/>
                  <a:t>the </a:t>
                </a:r>
                <a:r>
                  <a:rPr lang="en-US" dirty="0" smtClean="0"/>
                  <a:t>list through </a:t>
                </a:r>
                <a:r>
                  <a:rPr lang="en-US" dirty="0"/>
                  <a:t>a simple linear search</a:t>
                </a:r>
              </a:p>
              <a:p>
                <a:pPr lvl="1"/>
                <a:r>
                  <a:rPr lang="en-US" dirty="0" smtClean="0"/>
                  <a:t>deletes such element (if it exists!)</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
        <p:nvSpPr>
          <p:cNvPr id="6" name="Left Brace 5"/>
          <p:cNvSpPr/>
          <p:nvPr/>
        </p:nvSpPr>
        <p:spPr>
          <a:xfrm>
            <a:off x="653986" y="3937681"/>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89780" y="4736386"/>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0843" y="4208650"/>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34060" y="4597887"/>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2448569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smtClean="0"/>
              <a:t>Example: deleting 55</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774" t="50637" r="31398" b="10565"/>
          <a:stretch/>
        </p:blipFill>
        <p:spPr>
          <a:xfrm>
            <a:off x="1290091" y="2900854"/>
            <a:ext cx="4718160" cy="3024477"/>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39296" y="3183025"/>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339296" y="3183025"/>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Tree>
    <p:extLst>
      <p:ext uri="{BB962C8B-B14F-4D97-AF65-F5344CB8AC3E}">
        <p14:creationId xmlns:p14="http://schemas.microsoft.com/office/powerpoint/2010/main" val="2318631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a:t>
                </a: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nl-NL">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645927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a:p>
            <a:pPr lvl="1"/>
            <a:r>
              <a:rPr lang="en-US" dirty="0" smtClean="0"/>
              <a:t>Special case: deleting </a:t>
            </a:r>
            <a:r>
              <a:rPr lang="en-US" i="1" dirty="0" smtClean="0"/>
              <a:t>the first element </a:t>
            </a:r>
            <a:r>
              <a:rPr lang="en-US" dirty="0" smtClean="0"/>
              <a:t>of the list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en-GB">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
        <p:nvSpPr>
          <p:cNvPr id="11" name="TextBox 10"/>
          <p:cNvSpPr txBox="1"/>
          <p:nvPr/>
        </p:nvSpPr>
        <p:spPr>
          <a:xfrm>
            <a:off x="677334" y="3986980"/>
            <a:ext cx="2013736" cy="276999"/>
          </a:xfrm>
          <a:prstGeom prst="rect">
            <a:avLst/>
          </a:prstGeom>
          <a:noFill/>
        </p:spPr>
        <p:txBody>
          <a:bodyPr wrap="square" rtlCol="0">
            <a:spAutoFit/>
          </a:bodyPr>
          <a:lstStyle/>
          <a:p>
            <a:r>
              <a:rPr lang="en-GB" sz="1200" dirty="0" smtClean="0"/>
              <a:t>deleting the first element</a:t>
            </a:r>
            <a:endParaRPr lang="en-GB" sz="1200" dirty="0"/>
          </a:p>
        </p:txBody>
      </p:sp>
      <p:cxnSp>
        <p:nvCxnSpPr>
          <p:cNvPr id="12" name="Straight Arrow Connector 11"/>
          <p:cNvCxnSpPr/>
          <p:nvPr/>
        </p:nvCxnSpPr>
        <p:spPr>
          <a:xfrm flipH="1" flipV="1">
            <a:off x="2611113" y="4125480"/>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77334" y="3474657"/>
            <a:ext cx="2013736" cy="276999"/>
          </a:xfrm>
          <a:prstGeom prst="rect">
            <a:avLst/>
          </a:prstGeom>
          <a:noFill/>
        </p:spPr>
        <p:txBody>
          <a:bodyPr wrap="square" rtlCol="0">
            <a:spAutoFit/>
          </a:bodyPr>
          <a:lstStyle/>
          <a:p>
            <a:r>
              <a:rPr lang="en-GB" sz="1200" dirty="0"/>
              <a:t>e</a:t>
            </a:r>
            <a:r>
              <a:rPr lang="en-GB" sz="1200" dirty="0" smtClean="0"/>
              <a:t>lement not in the list</a:t>
            </a:r>
            <a:endParaRPr lang="en-GB" sz="1200" dirty="0"/>
          </a:p>
        </p:txBody>
      </p:sp>
      <p:cxnSp>
        <p:nvCxnSpPr>
          <p:cNvPr id="14" name="Straight Arrow Connector 13"/>
          <p:cNvCxnSpPr/>
          <p:nvPr/>
        </p:nvCxnSpPr>
        <p:spPr>
          <a:xfrm flipH="1" flipV="1">
            <a:off x="2611113" y="361315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326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GB" dirty="0" smtClean="0"/>
              <a:t>Example: deleting 22</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913" t="4275" r="38317" b="58446"/>
          <a:stretch/>
        </p:blipFill>
        <p:spPr>
          <a:xfrm>
            <a:off x="1180585" y="2638097"/>
            <a:ext cx="3237186" cy="3173076"/>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067528" y="2271743"/>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67528" y="2271743"/>
                <a:ext cx="4938894" cy="3539430"/>
              </a:xfrm>
              <a:prstGeom prst="rect">
                <a:avLst/>
              </a:prstGeom>
              <a:blipFill rotWithShape="0">
                <a:blip r:embed="rId3"/>
                <a:stretch>
                  <a:fillRect l="-491" t="-515" b="-858"/>
                </a:stretch>
              </a:blipFill>
            </p:spPr>
            <p:txBody>
              <a:bodyPr/>
              <a:lstStyle/>
              <a:p>
                <a:r>
                  <a:rPr lang="en-GB">
                    <a:noFill/>
                  </a:rPr>
                  <a:t> </a:t>
                </a:r>
              </a:p>
            </p:txBody>
          </p:sp>
        </mc:Fallback>
      </mc:AlternateContent>
    </p:spTree>
    <p:extLst>
      <p:ext uri="{BB962C8B-B14F-4D97-AF65-F5344CB8AC3E}">
        <p14:creationId xmlns:p14="http://schemas.microsoft.com/office/powerpoint/2010/main" val="7249960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Practical examination </a:t>
            </a:r>
            <a:r>
              <a:rPr lang="nl-NL" dirty="0" err="1" smtClean="0"/>
              <a:t>and</a:t>
            </a:r>
            <a:r>
              <a:rPr lang="nl-NL" dirty="0" smtClean="0"/>
              <a:t> </a:t>
            </a:r>
            <a:r>
              <a:rPr lang="nl-NL" dirty="0" err="1" smtClean="0"/>
              <a:t>oral</a:t>
            </a:r>
            <a:r>
              <a:rPr lang="nl-NL" dirty="0" smtClean="0"/>
              <a:t> check</a:t>
            </a:r>
            <a:endParaRPr lang="nl-NL" dirty="0"/>
          </a:p>
        </p:txBody>
      </p:sp>
      <p:sp>
        <p:nvSpPr>
          <p:cNvPr id="3" name="Tijdelijke aanduiding voor inhoud 2"/>
          <p:cNvSpPr>
            <a:spLocks noGrp="1"/>
          </p:cNvSpPr>
          <p:nvPr>
            <p:ph idx="1"/>
          </p:nvPr>
        </p:nvSpPr>
        <p:spPr/>
        <p:txBody>
          <a:bodyPr/>
          <a:lstStyle/>
          <a:p>
            <a:r>
              <a:rPr lang="nl-NL" dirty="0" smtClean="0"/>
              <a:t>Continue </a:t>
            </a:r>
            <a:r>
              <a:rPr lang="nl-NL" dirty="0" err="1" smtClean="0"/>
              <a:t>with</a:t>
            </a:r>
            <a:r>
              <a:rPr lang="nl-NL" dirty="0" smtClean="0"/>
              <a:t> </a:t>
            </a:r>
            <a:r>
              <a:rPr lang="nl-NL" dirty="0" err="1" smtClean="0"/>
              <a:t>the</a:t>
            </a:r>
            <a:r>
              <a:rPr lang="nl-NL" dirty="0" smtClean="0"/>
              <a:t> first </a:t>
            </a:r>
            <a:r>
              <a:rPr lang="nl-NL" dirty="0" err="1" smtClean="0"/>
              <a:t>exercise</a:t>
            </a:r>
            <a:r>
              <a:rPr lang="nl-NL" dirty="0" smtClean="0"/>
              <a:t> of </a:t>
            </a:r>
            <a:r>
              <a:rPr lang="nl-NL" dirty="0" err="1" smtClean="0"/>
              <a:t>the</a:t>
            </a:r>
            <a:r>
              <a:rPr lang="nl-NL" dirty="0" smtClean="0"/>
              <a:t> </a:t>
            </a:r>
            <a:r>
              <a:rPr lang="nl-NL" dirty="0" err="1" smtClean="0"/>
              <a:t>assignment</a:t>
            </a:r>
            <a:r>
              <a:rPr lang="nl-NL" dirty="0" smtClean="0"/>
              <a:t>!</a:t>
            </a:r>
          </a:p>
          <a:p>
            <a:endParaRPr lang="nl-NL" dirty="0"/>
          </a:p>
          <a:p>
            <a:r>
              <a:rPr lang="nl-NL" dirty="0" smtClean="0"/>
              <a:t>Oral check… </a:t>
            </a:r>
            <a:r>
              <a:rPr lang="nl-NL" dirty="0" err="1" smtClean="0"/>
              <a:t>how</a:t>
            </a:r>
            <a:r>
              <a:rPr lang="nl-NL" dirty="0" smtClean="0"/>
              <a:t> does </a:t>
            </a:r>
            <a:r>
              <a:rPr lang="nl-NL" dirty="0" err="1" smtClean="0"/>
              <a:t>it</a:t>
            </a:r>
            <a:r>
              <a:rPr lang="nl-NL" dirty="0" smtClean="0"/>
              <a:t> </a:t>
            </a:r>
            <a:r>
              <a:rPr lang="nl-NL" dirty="0" err="1" smtClean="0"/>
              <a:t>work</a:t>
            </a:r>
            <a:r>
              <a:rPr lang="nl-NL" dirty="0" smtClean="0"/>
              <a:t>?</a:t>
            </a:r>
          </a:p>
          <a:p>
            <a:pPr lvl="1"/>
            <a:r>
              <a:rPr lang="nl-NL" dirty="0" smtClean="0"/>
              <a:t>We </a:t>
            </a:r>
            <a:r>
              <a:rPr lang="nl-NL" dirty="0" err="1" smtClean="0"/>
              <a:t>will</a:t>
            </a:r>
            <a:r>
              <a:rPr lang="nl-NL" dirty="0" smtClean="0"/>
              <a:t> </a:t>
            </a:r>
            <a:r>
              <a:rPr lang="nl-NL" dirty="0" err="1" smtClean="0"/>
              <a:t>remove</a:t>
            </a:r>
            <a:r>
              <a:rPr lang="nl-NL" dirty="0" smtClean="0"/>
              <a:t> a few </a:t>
            </a:r>
            <a:r>
              <a:rPr lang="nl-NL" dirty="0" err="1" smtClean="0"/>
              <a:t>lines</a:t>
            </a:r>
            <a:r>
              <a:rPr lang="nl-NL" dirty="0" smtClean="0"/>
              <a:t> of code </a:t>
            </a:r>
            <a:r>
              <a:rPr lang="nl-NL" dirty="0" err="1" smtClean="0"/>
              <a:t>from</a:t>
            </a:r>
            <a:r>
              <a:rPr lang="nl-NL" dirty="0" smtClean="0"/>
              <a:t> </a:t>
            </a:r>
            <a:r>
              <a:rPr lang="nl-NL" dirty="0" err="1" smtClean="0"/>
              <a:t>each</a:t>
            </a:r>
            <a:r>
              <a:rPr lang="nl-NL" dirty="0" smtClean="0"/>
              <a:t> of </a:t>
            </a:r>
            <a:r>
              <a:rPr lang="nl-NL" dirty="0" err="1" smtClean="0"/>
              <a:t>the</a:t>
            </a:r>
            <a:r>
              <a:rPr lang="nl-NL" dirty="0" smtClean="0"/>
              <a:t> </a:t>
            </a:r>
            <a:r>
              <a:rPr lang="nl-NL" dirty="0" err="1" smtClean="0"/>
              <a:t>exercises</a:t>
            </a:r>
            <a:endParaRPr lang="nl-NL" dirty="0" smtClean="0"/>
          </a:p>
          <a:p>
            <a:pPr lvl="1"/>
            <a:r>
              <a:rPr lang="nl-NL" dirty="0" err="1" smtClean="0"/>
              <a:t>You</a:t>
            </a:r>
            <a:r>
              <a:rPr lang="nl-NL" dirty="0" smtClean="0"/>
              <a:t> </a:t>
            </a:r>
            <a:r>
              <a:rPr lang="nl-NL" dirty="0" err="1" smtClean="0"/>
              <a:t>will</a:t>
            </a:r>
            <a:r>
              <a:rPr lang="nl-NL" dirty="0" smtClean="0"/>
              <a:t> </a:t>
            </a:r>
            <a:r>
              <a:rPr lang="nl-NL" dirty="0" err="1" smtClean="0"/>
              <a:t>be</a:t>
            </a:r>
            <a:r>
              <a:rPr lang="nl-NL" dirty="0" smtClean="0"/>
              <a:t> </a:t>
            </a:r>
            <a:r>
              <a:rPr lang="nl-NL" dirty="0" err="1" smtClean="0"/>
              <a:t>asked</a:t>
            </a:r>
            <a:r>
              <a:rPr lang="nl-NL" dirty="0" smtClean="0"/>
              <a:t> </a:t>
            </a:r>
            <a:r>
              <a:rPr lang="nl-NL" dirty="0" err="1" smtClean="0"/>
              <a:t>to</a:t>
            </a:r>
            <a:r>
              <a:rPr lang="nl-NL" dirty="0" smtClean="0"/>
              <a:t> make </a:t>
            </a:r>
            <a:r>
              <a:rPr lang="nl-NL" dirty="0" err="1" smtClean="0"/>
              <a:t>your</a:t>
            </a:r>
            <a:r>
              <a:rPr lang="nl-NL" dirty="0" smtClean="0"/>
              <a:t> program </a:t>
            </a:r>
            <a:r>
              <a:rPr lang="nl-NL" dirty="0" err="1" smtClean="0"/>
              <a:t>work</a:t>
            </a:r>
            <a:r>
              <a:rPr lang="nl-NL" dirty="0" smtClean="0"/>
              <a:t> </a:t>
            </a:r>
            <a:r>
              <a:rPr lang="nl-NL" dirty="0" err="1" smtClean="0"/>
              <a:t>again</a:t>
            </a:r>
            <a:endParaRPr lang="nl-NL" dirty="0" smtClean="0"/>
          </a:p>
          <a:p>
            <a:pPr lvl="1"/>
            <a:endParaRPr lang="nl-NL"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45007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Doubly</a:t>
            </a:r>
            <a:r>
              <a:rPr lang="nl-NL" dirty="0" smtClean="0"/>
              <a:t> </a:t>
            </a:r>
            <a:r>
              <a:rPr lang="nl-NL" dirty="0" err="1" smtClean="0"/>
              <a:t>linked</a:t>
            </a:r>
            <a:r>
              <a:rPr lang="nl-NL" dirty="0" smtClean="0"/>
              <a:t> list</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t>
            </a:r>
            <a:r>
              <a:rPr lang="nl-NL" dirty="0" err="1" smtClean="0"/>
              <a:t>if</a:t>
            </a:r>
            <a:r>
              <a:rPr lang="nl-NL" dirty="0" smtClean="0"/>
              <a:t> we want </a:t>
            </a:r>
            <a:r>
              <a:rPr lang="nl-NL" dirty="0" err="1" smtClean="0"/>
              <a:t>to</a:t>
            </a:r>
            <a:r>
              <a:rPr lang="nl-NL" dirty="0" smtClean="0"/>
              <a:t> move </a:t>
            </a:r>
            <a:r>
              <a:rPr lang="nl-NL" dirty="0" err="1" smtClean="0"/>
              <a:t>both</a:t>
            </a:r>
            <a:r>
              <a:rPr lang="nl-NL" dirty="0" smtClean="0"/>
              <a:t> forward </a:t>
            </a:r>
            <a:r>
              <a:rPr lang="nl-NL" dirty="0" err="1" smtClean="0"/>
              <a:t>and</a:t>
            </a:r>
            <a:r>
              <a:rPr lang="nl-NL" dirty="0" smtClean="0"/>
              <a:t> backward?</a:t>
            </a:r>
          </a:p>
          <a:p>
            <a:pPr lvl="1"/>
            <a:r>
              <a:rPr lang="nl-NL" dirty="0" err="1" smtClean="0"/>
              <a:t>Add</a:t>
            </a:r>
            <a:r>
              <a:rPr lang="nl-NL" dirty="0" smtClean="0"/>
              <a:t> </a:t>
            </a:r>
            <a:r>
              <a:rPr lang="nl-NL" dirty="0" err="1" smtClean="0"/>
              <a:t>another</a:t>
            </a:r>
            <a:r>
              <a:rPr lang="nl-NL" dirty="0" smtClean="0"/>
              <a:t> </a:t>
            </a:r>
            <a:r>
              <a:rPr lang="nl-NL" dirty="0" err="1" smtClean="0"/>
              <a:t>reference</a:t>
            </a:r>
            <a:r>
              <a:rPr lang="nl-NL" dirty="0" smtClean="0"/>
              <a:t> </a:t>
            </a:r>
            <a:r>
              <a:rPr lang="nl-NL" dirty="0" err="1" smtClean="0"/>
              <a:t>to</a:t>
            </a:r>
            <a:r>
              <a:rPr lang="nl-NL" dirty="0" smtClean="0"/>
              <a:t> </a:t>
            </a:r>
            <a:r>
              <a:rPr lang="nl-NL" dirty="0" err="1" smtClean="0"/>
              <a:t>the</a:t>
            </a:r>
            <a:r>
              <a:rPr lang="nl-NL" dirty="0" smtClean="0"/>
              <a:t> node: </a:t>
            </a:r>
            <a:r>
              <a:rPr lang="nl-NL" dirty="0" err="1" smtClean="0"/>
              <a:t>the</a:t>
            </a:r>
            <a:r>
              <a:rPr lang="nl-NL" dirty="0" smtClean="0"/>
              <a:t> </a:t>
            </a:r>
            <a:r>
              <a:rPr lang="nl-NL" i="1" u="sng" dirty="0" err="1" smtClean="0"/>
              <a:t>previous</a:t>
            </a:r>
            <a:r>
              <a:rPr lang="nl-NL" dirty="0" smtClean="0"/>
              <a:t> element in </a:t>
            </a:r>
            <a:r>
              <a:rPr lang="nl-NL" dirty="0" err="1" smtClean="0"/>
              <a:t>the</a:t>
            </a:r>
            <a:r>
              <a:rPr lang="nl-NL" dirty="0" smtClean="0"/>
              <a:t> list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s://staff.science.uva.nl/a.j.p.heck/Courses/JAVAcourse/ch4/linked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19" y="3123345"/>
            <a:ext cx="5067318" cy="95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cise.ufl.edu/~mssz/DatStrucAlg/DLL.gif"/>
          <p:cNvPicPr>
            <a:picLocks noChangeAspect="1" noChangeArrowheads="1"/>
          </p:cNvPicPr>
          <p:nvPr/>
        </p:nvPicPr>
        <p:blipFill rotWithShape="1">
          <a:blip r:embed="rId3">
            <a:extLst>
              <a:ext uri="{28A0092B-C50C-407E-A947-70E740481C1C}">
                <a14:useLocalDpi xmlns:a14="http://schemas.microsoft.com/office/drawing/2010/main" val="0"/>
              </a:ext>
            </a:extLst>
          </a:blip>
          <a:srcRect l="12617" t="58564" r="14281" b="12910"/>
          <a:stretch/>
        </p:blipFill>
        <p:spPr bwMode="auto">
          <a:xfrm>
            <a:off x="1345812" y="4307770"/>
            <a:ext cx="6889531" cy="141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15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Suggested</a:t>
            </a:r>
            <a:r>
              <a:rPr lang="nl-NL" dirty="0" smtClean="0"/>
              <a:t> </a:t>
            </a:r>
            <a:r>
              <a:rPr lang="nl-NL" dirty="0" err="1" smtClean="0"/>
              <a:t>exercise</a:t>
            </a:r>
            <a:endParaRPr lang="nl-NL" dirty="0"/>
          </a:p>
        </p:txBody>
      </p:sp>
      <p:sp>
        <p:nvSpPr>
          <p:cNvPr id="3" name="Tijdelijke aanduiding voor inhoud 2"/>
          <p:cNvSpPr>
            <a:spLocks noGrp="1"/>
          </p:cNvSpPr>
          <p:nvPr>
            <p:ph idx="1"/>
          </p:nvPr>
        </p:nvSpPr>
        <p:spPr/>
        <p:txBody>
          <a:bodyPr/>
          <a:lstStyle/>
          <a:p>
            <a:r>
              <a:rPr lang="nl-NL" dirty="0" smtClean="0"/>
              <a:t>Write </a:t>
            </a:r>
            <a:r>
              <a:rPr lang="nl-NL" dirty="0" err="1" smtClean="0"/>
              <a:t>the</a:t>
            </a:r>
            <a:r>
              <a:rPr lang="nl-NL" dirty="0" smtClean="0"/>
              <a:t> code </a:t>
            </a:r>
            <a:r>
              <a:rPr lang="nl-NL" dirty="0" err="1" smtClean="0"/>
              <a:t>to</a:t>
            </a:r>
            <a:r>
              <a:rPr lang="nl-NL" dirty="0" smtClean="0"/>
              <a:t>…</a:t>
            </a:r>
          </a:p>
          <a:p>
            <a:pPr lvl="1"/>
            <a:r>
              <a:rPr lang="nl-NL" dirty="0" err="1" smtClean="0"/>
              <a:t>Insert</a:t>
            </a:r>
            <a:r>
              <a:rPr lang="nl-NL" dirty="0" smtClean="0"/>
              <a:t> a new node </a:t>
            </a:r>
            <a:r>
              <a:rPr lang="nl-NL" dirty="0" err="1" smtClean="0"/>
              <a:t>after</a:t>
            </a:r>
            <a:r>
              <a:rPr lang="nl-NL" dirty="0" smtClean="0"/>
              <a:t>/</a:t>
            </a:r>
            <a:r>
              <a:rPr lang="nl-NL" dirty="0" err="1" smtClean="0"/>
              <a:t>before</a:t>
            </a:r>
            <a:r>
              <a:rPr lang="nl-NL" dirty="0" smtClean="0"/>
              <a:t>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insertAfter</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insertBefore</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1"/>
            <a:r>
              <a:rPr lang="nl-NL" dirty="0" err="1" smtClean="0"/>
              <a:t>Insert</a:t>
            </a:r>
            <a:r>
              <a:rPr lang="nl-NL" dirty="0" smtClean="0"/>
              <a:t> a new node at </a:t>
            </a:r>
            <a:r>
              <a:rPr lang="nl-NL" dirty="0" err="1" smtClean="0"/>
              <a:t>the</a:t>
            </a:r>
            <a:r>
              <a:rPr lang="nl-NL" dirty="0" smtClean="0"/>
              <a:t> </a:t>
            </a:r>
            <a:r>
              <a:rPr lang="nl-NL" dirty="0" err="1" smtClean="0"/>
              <a:t>beginning</a:t>
            </a:r>
            <a:r>
              <a:rPr lang="nl-NL" dirty="0" smtClean="0"/>
              <a:t> of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insertBeginning</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endParaRPr lang="nl-NL" dirty="0" smtClean="0">
              <a:latin typeface="Consolas" panose="020B0609020204030204" pitchFamily="49" charset="0"/>
              <a:cs typeface="Consolas" panose="020B0609020204030204" pitchFamily="49" charset="0"/>
            </a:endParaRPr>
          </a:p>
          <a:p>
            <a:pPr lvl="1"/>
            <a:r>
              <a:rPr lang="nl-NL" dirty="0" smtClean="0"/>
              <a:t>Delete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remove</a:t>
            </a:r>
            <a:r>
              <a:rPr lang="nl-NL" dirty="0">
                <a:latin typeface="Consolas" panose="020B0609020204030204" pitchFamily="49" charset="0"/>
                <a:cs typeface="Consolas" panose="020B0609020204030204" pitchFamily="49" charset="0"/>
              </a:rPr>
              <a:t>(Lis list, Node node)</a:t>
            </a:r>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
        <p:nvSpPr>
          <p:cNvPr id="8" name="Rechthoek 7"/>
          <p:cNvSpPr/>
          <p:nvPr/>
        </p:nvSpPr>
        <p:spPr>
          <a:xfrm>
            <a:off x="3885915" y="5103674"/>
            <a:ext cx="6178061" cy="1754326"/>
          </a:xfrm>
          <a:prstGeom prst="rect">
            <a:avLst/>
          </a:prstGeom>
        </p:spPr>
        <p:txBody>
          <a:bodyPr wrap="square">
            <a:spAutoFit/>
          </a:bodyPr>
          <a:lstStyle/>
          <a:p>
            <a:r>
              <a:rPr lang="nl-NL" sz="1200" dirty="0" err="1" smtClean="0">
                <a:latin typeface="Consolas" panose="020B0609020204030204" pitchFamily="49" charset="0"/>
                <a:cs typeface="Consolas" panose="020B0609020204030204" pitchFamily="49" charset="0"/>
              </a:rPr>
              <a:t>DoublyLinkedNode</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a:t>
            </a:r>
            <a:r>
              <a:rPr lang="nl-NL" sz="1200" dirty="0">
                <a:latin typeface="Consolas" panose="020B0609020204030204" pitchFamily="49" charset="0"/>
                <a:cs typeface="Consolas" panose="020B0609020204030204" pitchFamily="49" charset="0"/>
              </a:rPr>
              <a: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previous</a:t>
            </a:r>
            <a:r>
              <a:rPr lang="nl-NL" sz="1200" dirty="0">
                <a:latin typeface="Consolas" panose="020B0609020204030204" pitchFamily="49" charset="0"/>
                <a:cs typeface="Consolas" panose="020B0609020204030204" pitchFamily="49" charset="0"/>
              </a:rPr>
              <a:t> node</a:t>
            </a:r>
          </a:p>
          <a:p>
            <a:r>
              <a:rPr lang="nl-NL" sz="1200" dirty="0">
                <a:latin typeface="Consolas" panose="020B0609020204030204" pitchFamily="49" charset="0"/>
                <a:cs typeface="Consolas" panose="020B0609020204030204" pitchFamily="49" charset="0"/>
              </a:rPr>
              <a:t>    next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next node</a:t>
            </a:r>
          </a:p>
          <a:p>
            <a:r>
              <a:rPr lang="nl-NL" sz="1200" dirty="0">
                <a:latin typeface="Consolas" panose="020B0609020204030204" pitchFamily="49" charset="0"/>
                <a:cs typeface="Consolas" panose="020B0609020204030204" pitchFamily="49" charset="0"/>
              </a:rPr>
              <a:t>    data // Data or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data</a:t>
            </a:r>
          </a:p>
          <a:p>
            <a:r>
              <a:rPr lang="nl-NL" sz="1200" dirty="0">
                <a:latin typeface="Consolas" panose="020B0609020204030204" pitchFamily="49" charset="0"/>
                <a:cs typeface="Consolas" panose="020B0609020204030204" pitchFamily="49" charset="0"/>
              </a:rPr>
              <a:t>}</a:t>
            </a:r>
          </a:p>
          <a:p>
            <a:r>
              <a:rPr lang="nl-NL" sz="1200" dirty="0" err="1" smtClean="0">
                <a:latin typeface="Consolas" panose="020B0609020204030204" pitchFamily="49" charset="0"/>
                <a:cs typeface="Consolas" panose="020B0609020204030204" pitchFamily="49" charset="0"/>
              </a:rPr>
              <a:t>DoublyLinkedList</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firstNode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first node of list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lastNode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last node of list</a:t>
            </a:r>
          </a:p>
          <a:p>
            <a:r>
              <a:rPr lang="nl-NL"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882252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Stack</a:t>
            </a:r>
            <a:endParaRPr lang="en-GB" dirty="0"/>
          </a:p>
        </p:txBody>
      </p:sp>
      <p:pic>
        <p:nvPicPr>
          <p:cNvPr id="7" name="Picture 4" descr="http://www.clipartbest.com/cliparts/ncX/Eo7/ncXEo7pcB.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226" y="618746"/>
            <a:ext cx="4084961" cy="445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8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Definition  </a:t>
            </a:r>
            <a:endParaRPr lang="en-GB" dirty="0"/>
          </a:p>
        </p:txBody>
      </p:sp>
      <p:sp>
        <p:nvSpPr>
          <p:cNvPr id="3" name="Content Placeholder 2"/>
          <p:cNvSpPr>
            <a:spLocks noGrp="1"/>
          </p:cNvSpPr>
          <p:nvPr>
            <p:ph idx="1"/>
          </p:nvPr>
        </p:nvSpPr>
        <p:spPr/>
        <p:txBody>
          <a:bodyPr/>
          <a:lstStyle/>
          <a:p>
            <a:r>
              <a:rPr lang="en-GB" dirty="0" smtClean="0"/>
              <a:t>Collection implementing the LIFO protocol</a:t>
            </a:r>
          </a:p>
          <a:p>
            <a:pPr lvl="1"/>
            <a:r>
              <a:rPr lang="en-GB" dirty="0" smtClean="0"/>
              <a:t>LIFO = </a:t>
            </a:r>
            <a:r>
              <a:rPr lang="en-GB" b="1" dirty="0" smtClean="0"/>
              <a:t>L</a:t>
            </a:r>
            <a:r>
              <a:rPr lang="en-GB" dirty="0" smtClean="0"/>
              <a:t>ast </a:t>
            </a:r>
            <a:r>
              <a:rPr lang="en-GB" b="1" dirty="0" smtClean="0"/>
              <a:t>In</a:t>
            </a:r>
            <a:r>
              <a:rPr lang="en-GB" dirty="0" smtClean="0"/>
              <a:t> </a:t>
            </a:r>
            <a:r>
              <a:rPr lang="en-GB" b="1" dirty="0" smtClean="0"/>
              <a:t>F</a:t>
            </a:r>
            <a:r>
              <a:rPr lang="en-GB" dirty="0" smtClean="0"/>
              <a:t>irst </a:t>
            </a:r>
            <a:r>
              <a:rPr lang="en-GB" b="1" dirty="0" smtClean="0"/>
              <a:t>O</a:t>
            </a:r>
            <a:r>
              <a:rPr lang="en-GB" dirty="0" smtClean="0"/>
              <a:t>ut </a:t>
            </a:r>
          </a:p>
          <a:p>
            <a:pPr lvl="1"/>
            <a:r>
              <a:rPr lang="en-GB" dirty="0" smtClean="0"/>
              <a:t>Only accessible object: last one inserted</a:t>
            </a:r>
          </a:p>
          <a:p>
            <a:pPr lvl="1"/>
            <a:endParaRPr lang="en-GB" dirty="0"/>
          </a:p>
          <a:p>
            <a:pPr lvl="1"/>
            <a:endParaRPr lang="en-GB" dirty="0" smtClean="0"/>
          </a:p>
          <a:p>
            <a:r>
              <a:rPr lang="en-GB" dirty="0" smtClean="0"/>
              <a:t>Operations allowed</a:t>
            </a:r>
          </a:p>
          <a:p>
            <a:pPr lvl="1"/>
            <a:r>
              <a:rPr lang="en-GB" dirty="0" smtClean="0"/>
              <a:t>Adding an element onto the top of the stack (</a:t>
            </a:r>
            <a:r>
              <a:rPr lang="en-GB" b="1" dirty="0" smtClean="0"/>
              <a:t>PUSH</a:t>
            </a:r>
            <a:r>
              <a:rPr lang="en-GB" dirty="0" smtClean="0"/>
              <a:t>)</a:t>
            </a:r>
          </a:p>
          <a:p>
            <a:pPr lvl="1"/>
            <a:r>
              <a:rPr lang="en-GB" dirty="0" smtClean="0"/>
              <a:t>Accessing the current element on the top of the stack (</a:t>
            </a:r>
            <a:r>
              <a:rPr lang="en-GB" b="1" dirty="0" smtClean="0"/>
              <a:t>PEEK</a:t>
            </a:r>
            <a:r>
              <a:rPr lang="en-GB" dirty="0" smtClean="0"/>
              <a:t>)</a:t>
            </a:r>
          </a:p>
          <a:p>
            <a:pPr lvl="1"/>
            <a:r>
              <a:rPr lang="en-GB" dirty="0" smtClean="0"/>
              <a:t>Removing the current element on the top of the stack (</a:t>
            </a:r>
            <a:r>
              <a:rPr lang="en-GB" b="1" dirty="0" smtClean="0"/>
              <a:t>POP</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www.clipartbest.com/cliparts/ncX/Eo7/ncXEo7pc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0411" y="2442736"/>
            <a:ext cx="1223144" cy="133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27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a:t>
            </a:r>
          </a:p>
          <a:p>
            <a:pPr lvl="1"/>
            <a:r>
              <a:rPr lang="en-GB" dirty="0" smtClean="0"/>
              <a:t>array, linked list, … </a:t>
            </a:r>
          </a:p>
          <a:p>
            <a:r>
              <a:rPr lang="en-GB" dirty="0" smtClean="0"/>
              <a:t>However, it implements always the same functionality</a:t>
            </a:r>
          </a:p>
          <a:p>
            <a:pPr lvl="1"/>
            <a:r>
              <a:rPr lang="en-GB" dirty="0" smtClean="0"/>
              <a:t>defined by the following interface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Rectangle 1"/>
          <p:cNvSpPr>
            <a:spLocks noChangeArrowheads="1"/>
          </p:cNvSpPr>
          <p:nvPr/>
        </p:nvSpPr>
        <p:spPr bwMode="auto">
          <a:xfrm>
            <a:off x="2702103" y="3818908"/>
            <a:ext cx="4785284"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interface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StackInterface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void push(</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peek();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boolean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isEmpty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92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8194" name="Picture 2" descr="http://www.cs.cmu.edu/~adamchik/15-121/lectures/Stacks%20and%20Queues/pix/stack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37" y="2699673"/>
            <a:ext cx="44386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67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 of the implementation</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of a default size</a:t>
                </a:r>
              </a:p>
              <a:p>
                <a:r>
                  <a:rPr lang="en-GB" dirty="0" smtClean="0"/>
                  <a:t>Variable </a:t>
                </a:r>
                <a14:m>
                  <m:oMath xmlns:m="http://schemas.openxmlformats.org/officeDocument/2006/math">
                    <m:r>
                      <a:rPr lang="en-GB" b="0" i="1" smtClean="0">
                        <a:latin typeface="Cambria Math" panose="02040503050406030204" pitchFamily="18" charset="0"/>
                      </a:rPr>
                      <m:t>𝑡𝑜𝑝</m:t>
                    </m:r>
                  </m:oMath>
                </a14:m>
                <a:r>
                  <a:rPr lang="en-GB" dirty="0" smtClean="0"/>
                  <a:t> (reference to the top element)</a:t>
                </a:r>
              </a:p>
              <a:p>
                <a:r>
                  <a:rPr lang="en-GB" dirty="0" smtClean="0"/>
                  <a:t>Variable </a:t>
                </a:r>
                <a14:m>
                  <m:oMath xmlns:m="http://schemas.openxmlformats.org/officeDocument/2006/math">
                    <m:r>
                      <a:rPr lang="en-GB" b="0" i="1" smtClean="0">
                        <a:latin typeface="Cambria Math" panose="02040503050406030204" pitchFamily="18" charset="0"/>
                      </a:rPr>
                      <m:t>𝑐𝑎𝑝𝑎𝑐𝑖𝑡𝑦</m:t>
                    </m:r>
                  </m:oMath>
                </a14:m>
                <a:r>
                  <a:rPr lang="en-GB" dirty="0" smtClean="0"/>
                  <a:t> (last index of the array)</a:t>
                </a:r>
              </a:p>
              <a:p>
                <a:endParaRPr lang="en-GB" dirty="0"/>
              </a:p>
              <a:p>
                <a:r>
                  <a:rPr lang="en-GB" dirty="0" smtClean="0"/>
                  <a:t>Stack empty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smtClean="0"/>
                  <a:t> </a:t>
                </a:r>
                <a14:m>
                  <m:oMath xmlns:m="http://schemas.openxmlformats.org/officeDocument/2006/math">
                    <m:r>
                      <a:rPr lang="en-GB" b="0" i="1" dirty="0" smtClean="0">
                        <a:latin typeface="Cambria Math" panose="02040503050406030204" pitchFamily="18" charset="0"/>
                      </a:rPr>
                      <m:t>𝑡𝑜𝑝</m:t>
                    </m:r>
                    <m:r>
                      <a:rPr lang="en-GB" b="0" i="1" dirty="0" smtClean="0">
                        <a:latin typeface="Cambria Math" panose="02040503050406030204" pitchFamily="18" charset="0"/>
                      </a:rPr>
                      <m:t>=−1</m:t>
                    </m:r>
                  </m:oMath>
                </a14:m>
                <a:endParaRPr lang="en-GB" dirty="0" smtClean="0"/>
              </a:p>
              <a:p>
                <a:r>
                  <a:rPr lang="en-GB" dirty="0" smtClean="0"/>
                  <a:t>Stack full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dirty="0">
                        <a:latin typeface="Cambria Math" panose="02040503050406030204" pitchFamily="18" charset="0"/>
                      </a:rPr>
                      <m:t>𝑡𝑜𝑝</m:t>
                    </m:r>
                    <m:r>
                      <a:rPr lang="en-GB" i="1" dirty="0">
                        <a:latin typeface="Cambria Math" panose="02040503050406030204" pitchFamily="18" charset="0"/>
                      </a:rPr>
                      <m:t>=</m:t>
                    </m:r>
                    <m:r>
                      <a:rPr lang="en-GB" b="0" i="1" dirty="0" smtClean="0">
                        <a:latin typeface="Cambria Math" panose="02040503050406030204" pitchFamily="18" charset="0"/>
                      </a:rPr>
                      <m:t>𝑐𝑎𝑝𝑎𝑐𝑖𝑡𝑦</m:t>
                    </m:r>
                  </m:oMath>
                </a14:m>
                <a:endParaRPr lang="en-GB" dirty="0" smtClean="0"/>
              </a:p>
              <a:p>
                <a:pPr lvl="1"/>
                <a:r>
                  <a:rPr lang="en-GB" dirty="0" smtClean="0"/>
                  <a:t>Static implementation </a:t>
                </a:r>
                <a:r>
                  <a:rPr lang="en-GB" dirty="0" smtClean="0">
                    <a:sym typeface="Wingdings" panose="05000000000000000000" pitchFamily="2" charset="2"/>
                  </a:rPr>
                  <a:t> adding another element throws exception</a:t>
                </a:r>
              </a:p>
              <a:p>
                <a:pPr lvl="1"/>
                <a:r>
                  <a:rPr lang="en-GB" dirty="0" smtClean="0">
                    <a:sym typeface="Wingdings" panose="05000000000000000000" pitchFamily="2" charset="2"/>
                  </a:rPr>
                  <a:t>Dynamic implementation  double the size of the stack</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9218" name="Picture 2" descr="http://www.cs.cmu.edu/~adamchik/15-121/lectures/Stacks%20and%20Queues/pix/array_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00" y="2956585"/>
            <a:ext cx="28670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98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Linked implementation </a:t>
            </a:r>
            <a:endParaRPr lang="en-GB" dirty="0"/>
          </a:p>
        </p:txBody>
      </p:sp>
      <p:sp>
        <p:nvSpPr>
          <p:cNvPr id="3" name="Content Placeholder 2"/>
          <p:cNvSpPr>
            <a:spLocks noGrp="1"/>
          </p:cNvSpPr>
          <p:nvPr>
            <p:ph idx="1"/>
          </p:nvPr>
        </p:nvSpPr>
        <p:spPr/>
        <p:txBody>
          <a:bodyPr>
            <a:normAutofit/>
          </a:bodyPr>
          <a:lstStyle/>
          <a:p>
            <a:r>
              <a:rPr lang="en-GB" dirty="0" smtClean="0"/>
              <a:t>Best (in efficiency) dynamic stack implementation</a:t>
            </a:r>
          </a:p>
          <a:p>
            <a:pPr lvl="1"/>
            <a:r>
              <a:rPr lang="en-GB" dirty="0" smtClean="0"/>
              <a:t>Be careful at the special case of empty stack</a:t>
            </a:r>
          </a:p>
          <a:p>
            <a:r>
              <a:rPr lang="en-GB" dirty="0" smtClean="0"/>
              <a:t>Top?</a:t>
            </a:r>
          </a:p>
          <a:p>
            <a:pPr lvl="1"/>
            <a:r>
              <a:rPr lang="en-GB" dirty="0" smtClean="0"/>
              <a:t>starting </a:t>
            </a:r>
            <a:r>
              <a:rPr lang="en-GB" dirty="0"/>
              <a:t>element of the list </a:t>
            </a:r>
          </a:p>
          <a:p>
            <a:r>
              <a:rPr lang="en-GB" dirty="0" smtClean="0"/>
              <a:t>Access (peek)?</a:t>
            </a:r>
          </a:p>
          <a:p>
            <a:pPr lvl="1"/>
            <a:r>
              <a:rPr lang="en-GB" dirty="0" smtClean="0"/>
              <a:t>Read the content of the top </a:t>
            </a:r>
          </a:p>
          <a:p>
            <a:r>
              <a:rPr lang="en-GB" dirty="0" smtClean="0"/>
              <a:t>Push?</a:t>
            </a:r>
          </a:p>
          <a:p>
            <a:pPr lvl="1"/>
            <a:r>
              <a:rPr lang="en-GB" dirty="0" smtClean="0"/>
              <a:t>Create a new node and add it at the beginning of the list</a:t>
            </a:r>
          </a:p>
          <a:p>
            <a:r>
              <a:rPr lang="en-GB" dirty="0" smtClean="0"/>
              <a:t>Pop?</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42" name="Picture 2" descr="http://www.cs.cmu.edu/~adamchik/15-121/lectures/Stacks%20and%20Queues/pix/LL-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185" y="3184989"/>
            <a:ext cx="6177285" cy="13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Queue</a:t>
            </a:r>
            <a:endParaRPr lang="en-GB" dirty="0"/>
          </a:p>
        </p:txBody>
      </p:sp>
      <p:pic>
        <p:nvPicPr>
          <p:cNvPr id="7" name="Picture 6"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94" y="1586956"/>
            <a:ext cx="5089715" cy="360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720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Definition </a:t>
            </a:r>
          </a:p>
        </p:txBody>
      </p:sp>
      <p:sp>
        <p:nvSpPr>
          <p:cNvPr id="3" name="Content Placeholder 2"/>
          <p:cNvSpPr>
            <a:spLocks noGrp="1"/>
          </p:cNvSpPr>
          <p:nvPr>
            <p:ph idx="1"/>
          </p:nvPr>
        </p:nvSpPr>
        <p:spPr/>
        <p:txBody>
          <a:bodyPr/>
          <a:lstStyle/>
          <a:p>
            <a:r>
              <a:rPr lang="en-GB" dirty="0"/>
              <a:t>Collection implementing the </a:t>
            </a:r>
            <a:r>
              <a:rPr lang="en-GB" dirty="0" smtClean="0"/>
              <a:t>FIFO </a:t>
            </a:r>
            <a:r>
              <a:rPr lang="en-GB" dirty="0"/>
              <a:t>protocol</a:t>
            </a:r>
          </a:p>
          <a:p>
            <a:pPr lvl="1"/>
            <a:r>
              <a:rPr lang="en-GB" dirty="0" smtClean="0"/>
              <a:t>FIFO </a:t>
            </a:r>
            <a:r>
              <a:rPr lang="en-GB" dirty="0"/>
              <a:t>= </a:t>
            </a:r>
            <a:r>
              <a:rPr lang="en-GB" b="1" dirty="0" smtClean="0"/>
              <a:t>F</a:t>
            </a:r>
            <a:r>
              <a:rPr lang="en-GB" dirty="0" smtClean="0"/>
              <a:t>irst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a:t>
            </a:r>
            <a:r>
              <a:rPr lang="en-GB" u="sng" dirty="0" smtClean="0"/>
              <a:t>first one</a:t>
            </a:r>
            <a:r>
              <a:rPr lang="en-GB" dirty="0" smtClean="0"/>
              <a:t> inserted</a:t>
            </a:r>
          </a:p>
          <a:p>
            <a:pPr lvl="2"/>
            <a:r>
              <a:rPr lang="en-GB" dirty="0" smtClean="0"/>
              <a:t>In the stack it’s the opposite (last one inserted)</a:t>
            </a:r>
            <a:endParaRPr lang="en-GB" dirty="0"/>
          </a:p>
          <a:p>
            <a:pPr lvl="1"/>
            <a:endParaRPr lang="en-GB" dirty="0"/>
          </a:p>
          <a:p>
            <a:pPr lvl="1"/>
            <a:endParaRPr lang="en-GB" dirty="0"/>
          </a:p>
          <a:p>
            <a:r>
              <a:rPr lang="en-GB" dirty="0"/>
              <a:t>Operations allowed</a:t>
            </a:r>
          </a:p>
          <a:p>
            <a:pPr lvl="1"/>
            <a:r>
              <a:rPr lang="en-GB" dirty="0"/>
              <a:t>Adding an element </a:t>
            </a:r>
            <a:r>
              <a:rPr lang="en-GB" dirty="0" smtClean="0"/>
              <a:t>to the back of </a:t>
            </a:r>
            <a:r>
              <a:rPr lang="en-GB" dirty="0"/>
              <a:t>the </a:t>
            </a:r>
            <a:r>
              <a:rPr lang="en-GB" dirty="0" smtClean="0"/>
              <a:t>queue (</a:t>
            </a:r>
            <a:r>
              <a:rPr lang="en-GB" b="1" dirty="0" smtClean="0"/>
              <a:t>ENQUEUE</a:t>
            </a:r>
            <a:r>
              <a:rPr lang="en-GB" dirty="0" smtClean="0"/>
              <a:t>)</a:t>
            </a:r>
            <a:endParaRPr lang="en-GB" dirty="0"/>
          </a:p>
          <a:p>
            <a:pPr lvl="1"/>
            <a:r>
              <a:rPr lang="en-GB" dirty="0"/>
              <a:t>Accessing the current element </a:t>
            </a:r>
            <a:r>
              <a:rPr lang="en-GB" dirty="0" smtClean="0"/>
              <a:t>at the front of </a:t>
            </a:r>
            <a:r>
              <a:rPr lang="en-GB" dirty="0"/>
              <a:t>the </a:t>
            </a:r>
            <a:r>
              <a:rPr lang="en-GB" dirty="0" smtClean="0"/>
              <a:t>queue (PEEK)</a:t>
            </a:r>
            <a:endParaRPr lang="en-GB" dirty="0"/>
          </a:p>
          <a:p>
            <a:pPr lvl="1"/>
            <a:r>
              <a:rPr lang="en-GB" dirty="0"/>
              <a:t>Removing the current element </a:t>
            </a:r>
            <a:r>
              <a:rPr lang="en-GB" dirty="0" smtClean="0"/>
              <a:t>at the front of </a:t>
            </a:r>
            <a:r>
              <a:rPr lang="en-GB" dirty="0"/>
              <a:t>the </a:t>
            </a:r>
            <a:r>
              <a:rPr lang="en-GB" dirty="0" smtClean="0"/>
              <a:t>queue (</a:t>
            </a:r>
            <a:r>
              <a:rPr lang="en-GB" b="1" dirty="0" smtClean="0"/>
              <a:t>DEQUEUE</a:t>
            </a:r>
            <a:r>
              <a:rPr lang="en-GB" dirty="0" smtClean="0"/>
              <a:t>)</a:t>
            </a:r>
            <a:endParaRPr lang="en-GB"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413" y="2160589"/>
            <a:ext cx="2013734" cy="14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8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it-IT" dirty="0" smtClean="0"/>
              <a:t>INFDEV026A - G. Costantini, F. Di Giacomo, G. Maggiore</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LIST</a:t>
            </a:r>
            <a:endParaRPr lang="en-GB" dirty="0"/>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STACK</a:t>
            </a:r>
            <a:endParaRPr lang="en-GB" dirty="0"/>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QUEUE</a:t>
            </a:r>
            <a:endParaRPr lang="en-GB" dirty="0"/>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HASH TABLE</a:t>
            </a:r>
            <a:endParaRPr lang="en-GB" dirty="0"/>
          </a:p>
        </p:txBody>
      </p:sp>
    </p:spTree>
    <p:extLst>
      <p:ext uri="{BB962C8B-B14F-4D97-AF65-F5344CB8AC3E}">
        <p14:creationId xmlns:p14="http://schemas.microsoft.com/office/powerpoint/2010/main" val="33875866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a:t>
            </a:r>
            <a:r>
              <a:rPr lang="en-GB" dirty="0"/>
              <a:t>– </a:t>
            </a:r>
            <a:r>
              <a:rPr lang="en-GB" dirty="0" smtClean="0"/>
              <a:t>Implementation</a:t>
            </a:r>
            <a:endParaRPr lang="en-GB" dirty="0"/>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Rectangle 4"/>
          <p:cNvSpPr/>
          <p:nvPr/>
        </p:nvSpPr>
        <p:spPr>
          <a:xfrm>
            <a:off x="2873339" y="3749070"/>
            <a:ext cx="4657618"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latin typeface="Consolas" panose="020B0609020204030204" pitchFamily="49" charset="0"/>
                <a:cs typeface="Consolas" panose="020B0609020204030204" pitchFamily="49" charset="0"/>
              </a:rPr>
              <a:t>interface </a:t>
            </a:r>
            <a:r>
              <a:rPr lang="en-GB" sz="1600" dirty="0" err="1">
                <a:latin typeface="Consolas" panose="020B0609020204030204" pitchFamily="49" charset="0"/>
                <a:cs typeface="Consolas" panose="020B0609020204030204" pitchFamily="49" charset="0"/>
              </a:rPr>
              <a:t>QueueInterface‹AnyType</a:t>
            </a:r>
            <a:r>
              <a:rPr lang="en-GB" sz="1600" dirty="0">
                <a:latin typeface="Consolas" panose="020B0609020204030204" pitchFamily="49" charset="0"/>
                <a:cs typeface="Consolas" panose="020B0609020204030204" pitchFamily="49" charset="0"/>
              </a:rPr>
              <a:t>&gt;</a:t>
            </a:r>
          </a:p>
          <a:p>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enqueue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e);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peek();</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dequeue</a:t>
            </a:r>
            <a:r>
              <a:rPr lang="en-GB" sz="1600" dirty="0" smtClean="0">
                <a:latin typeface="Consolas" panose="020B0609020204030204" pitchFamily="49" charset="0"/>
                <a:cs typeface="Consolas" panose="020B0609020204030204" pitchFamily="49" charset="0"/>
              </a:rPr>
              <a:t>();</a:t>
            </a: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boolean</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isEmpty</a:t>
            </a:r>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59937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3314" name="Picture 2" descr="http://www.cs.cmu.edu/~adamchik/15-121/lectures/Stacks%20and%20Queues/pix/queue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80" y="2796511"/>
            <a:ext cx="4371975"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461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a:t>
                </a:r>
              </a:p>
              <a:p>
                <a:r>
                  <a:rPr lang="en-GB" dirty="0" smtClean="0"/>
                  <a:t>Variable </a:t>
                </a:r>
                <a14:m>
                  <m:oMath xmlns:m="http://schemas.openxmlformats.org/officeDocument/2006/math">
                    <m:r>
                      <a:rPr lang="en-GB" b="0" i="1" smtClean="0">
                        <a:latin typeface="Cambria Math" panose="02040503050406030204" pitchFamily="18" charset="0"/>
                      </a:rPr>
                      <m:t>𝑓𝑟𝑜𝑛𝑡</m:t>
                    </m:r>
                  </m:oMath>
                </a14:m>
                <a:r>
                  <a:rPr lang="en-GB" dirty="0" smtClean="0"/>
                  <a:t> (reference to the front of the queue)</a:t>
                </a:r>
              </a:p>
              <a:p>
                <a:r>
                  <a:rPr lang="en-GB" dirty="0" smtClean="0"/>
                  <a:t>Variable </a:t>
                </a:r>
                <a14:m>
                  <m:oMath xmlns:m="http://schemas.openxmlformats.org/officeDocument/2006/math">
                    <m:r>
                      <a:rPr lang="en-GB" b="0" i="1" smtClean="0">
                        <a:latin typeface="Cambria Math" panose="02040503050406030204" pitchFamily="18" charset="0"/>
                      </a:rPr>
                      <m:t>𝑏𝑎𝑐𝑘</m:t>
                    </m:r>
                  </m:oMath>
                </a14:m>
                <a:r>
                  <a:rPr lang="en-GB" dirty="0" smtClean="0"/>
                  <a:t> (reference to the back of the queue)</a:t>
                </a:r>
              </a:p>
              <a:p>
                <a:pPr marL="0" indent="0">
                  <a:buNone/>
                </a:pPr>
                <a:endParaRPr lang="en-GB" dirty="0" smtClean="0"/>
              </a:p>
              <a:p>
                <a:pPr marL="0" indent="0">
                  <a:buNone/>
                </a:pPr>
                <a:r>
                  <a:rPr lang="en-GB" dirty="0" smtClean="0"/>
                  <a:t>The queue moves in the array from left to right</a:t>
                </a:r>
              </a:p>
              <a:p>
                <a:r>
                  <a:rPr lang="en-GB" dirty="0" smtClean="0"/>
                  <a:t>Inserting a new item (</a:t>
                </a:r>
                <a:r>
                  <a:rPr lang="en-GB" dirty="0" err="1" smtClean="0"/>
                  <a:t>enqueue</a:t>
                </a:r>
                <a:r>
                  <a:rPr lang="en-GB" dirty="0" smtClean="0"/>
                  <a:t>) </a:t>
                </a:r>
                <a:r>
                  <a:rPr lang="en-GB" dirty="0" smtClean="0">
                    <a:sym typeface="Wingdings" panose="05000000000000000000" pitchFamily="2" charset="2"/>
                  </a:rPr>
                  <a:t> increase the back index</a:t>
                </a:r>
              </a:p>
              <a:p>
                <a:r>
                  <a:rPr lang="en-GB" dirty="0" smtClean="0"/>
                  <a:t>Removing an item (</a:t>
                </a:r>
                <a:r>
                  <a:rPr lang="en-GB" dirty="0" err="1" smtClean="0"/>
                  <a:t>dequeue</a:t>
                </a:r>
                <a:r>
                  <a:rPr lang="en-GB" dirty="0" smtClean="0"/>
                  <a:t>) </a:t>
                </a:r>
                <a:r>
                  <a:rPr lang="en-GB" dirty="0" smtClean="0">
                    <a:sym typeface="Wingdings" panose="05000000000000000000" pitchFamily="2" charset="2"/>
                  </a:rPr>
                  <a:t> increase the front index</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2290" name="Picture 2" descr="http://www.cs.cmu.edu/~adamchik/15-121/lectures/Stacks%20and%20Queues/pix/array_queue_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526" y="2452276"/>
            <a:ext cx="2867696" cy="172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5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5" y="2160589"/>
                <a:ext cx="5055646" cy="3880773"/>
              </a:xfrm>
            </p:spPr>
            <p:txBody>
              <a:bodyPr/>
              <a:lstStyle/>
              <a:p>
                <a:r>
                  <a:rPr lang="en-GB" dirty="0" smtClean="0"/>
                  <a:t>What happens when </a:t>
                </a:r>
                <a14:m>
                  <m:oMath xmlns:m="http://schemas.openxmlformats.org/officeDocument/2006/math">
                    <m:r>
                      <a:rPr lang="en-GB" b="0" i="1" smtClean="0">
                        <a:latin typeface="Cambria Math" panose="02040503050406030204" pitchFamily="18" charset="0"/>
                      </a:rPr>
                      <m:t>𝑏𝑎𝑐𝑘</m:t>
                    </m:r>
                  </m:oMath>
                </a14:m>
                <a:r>
                  <a:rPr lang="en-GB" dirty="0" smtClean="0"/>
                  <a:t> reaches the end of the array?</a:t>
                </a:r>
              </a:p>
              <a:p>
                <a:endParaRPr lang="en-GB" dirty="0"/>
              </a:p>
              <a:p>
                <a:endParaRPr lang="en-GB" dirty="0" smtClean="0"/>
              </a:p>
              <a:p>
                <a:pPr marL="0" indent="0">
                  <a:buNone/>
                </a:pPr>
                <a:endParaRPr lang="en-GB" dirty="0" smtClean="0"/>
              </a:p>
              <a:p>
                <a:pPr marL="0" indent="0">
                  <a:buNone/>
                </a:pPr>
                <a:endParaRPr lang="en-GB" dirty="0" smtClean="0"/>
              </a:p>
              <a:p>
                <a:r>
                  <a:rPr lang="en-GB" dirty="0" smtClean="0"/>
                  <a:t>We can </a:t>
                </a:r>
                <a:r>
                  <a:rPr lang="en-GB" dirty="0"/>
                  <a:t>use </a:t>
                </a:r>
                <a:r>
                  <a:rPr lang="en-GB" dirty="0" smtClean="0"/>
                  <a:t>the free space before the front index to store new items</a:t>
                </a:r>
                <a:endParaRPr lang="en-GB" dirty="0"/>
              </a:p>
              <a:p>
                <a:pPr lvl="1"/>
                <a:r>
                  <a:rPr lang="en-GB" i="1" dirty="0" smtClean="0"/>
                  <a:t>Wrap around queue</a:t>
                </a:r>
                <a:r>
                  <a:rPr lang="en-GB" dirty="0" smtClean="0"/>
                  <a:t> or </a:t>
                </a:r>
                <a:r>
                  <a:rPr lang="en-GB" i="1" dirty="0" smtClean="0"/>
                  <a:t>Circular queue </a:t>
                </a:r>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5" y="2160589"/>
                <a:ext cx="5055646" cy="3880773"/>
              </a:xfrm>
              <a:blipFill rotWithShape="0">
                <a:blip r:embed="rId2"/>
                <a:stretch>
                  <a:fillRect l="-241" t="-942" r="-36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5362" name="Picture 2" descr="http://www.cs.cmu.edu/~adamchik/15-121/lectures/Stacks%20and%20Queues/pix/array_queue_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53" y="2037299"/>
            <a:ext cx="26098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cs.cmu.edu/~adamchik/15-121/lectures/Stacks%20and%20Queues/pix/array_queue_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828" y="4077430"/>
            <a:ext cx="25812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And what happens when </a:t>
                </a:r>
                <a14:m>
                  <m:oMath xmlns:m="http://schemas.openxmlformats.org/officeDocument/2006/math">
                    <m:r>
                      <a:rPr lang="en-GB" i="1" dirty="0" smtClean="0">
                        <a:latin typeface="Cambria Math" panose="02040503050406030204" pitchFamily="18" charset="0"/>
                      </a:rPr>
                      <m:t>𝑏𝑎𝑐𝑘</m:t>
                    </m:r>
                    <m:r>
                      <a:rPr lang="en-GB" i="1" dirty="0" smtClean="0">
                        <a:latin typeface="Cambria Math" panose="02040503050406030204" pitchFamily="18" charset="0"/>
                      </a:rPr>
                      <m:t> </m:t>
                    </m:r>
                  </m:oMath>
                </a14:m>
                <a:r>
                  <a:rPr lang="en-GB" dirty="0" smtClean="0"/>
                  <a:t>reaches </a:t>
                </a:r>
                <a14:m>
                  <m:oMath xmlns:m="http://schemas.openxmlformats.org/officeDocument/2006/math">
                    <m:r>
                      <a:rPr lang="en-GB" i="1" dirty="0" smtClean="0">
                        <a:latin typeface="Cambria Math" panose="02040503050406030204" pitchFamily="18" charset="0"/>
                      </a:rPr>
                      <m:t>𝑓𝑟𝑜𝑛𝑡</m:t>
                    </m:r>
                  </m:oMath>
                </a14:m>
                <a:r>
                  <a:rPr lang="en-GB" dirty="0" smtClean="0"/>
                  <a:t>?</a:t>
                </a:r>
              </a:p>
              <a:p>
                <a:pPr lvl="1"/>
                <a:r>
                  <a:rPr lang="en-GB" dirty="0" smtClean="0"/>
                  <a:t>The queue is completely full</a:t>
                </a:r>
              </a:p>
              <a:p>
                <a:pPr lvl="1"/>
                <a:r>
                  <a:rPr lang="en-GB" dirty="0" smtClean="0"/>
                  <a:t>Two choices to handle this situation (as with the stack)</a:t>
                </a:r>
              </a:p>
              <a:p>
                <a:pPr lvl="2"/>
                <a:r>
                  <a:rPr lang="en-GB" dirty="0" smtClean="0"/>
                  <a:t>Throw exception</a:t>
                </a:r>
              </a:p>
              <a:p>
                <a:pPr lvl="2"/>
                <a:r>
                  <a:rPr lang="en-GB" dirty="0" smtClean="0"/>
                  <a:t>Double the array size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815599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Linked implementation </a:t>
            </a:r>
            <a:endParaRPr lang="en-GB" dirty="0"/>
          </a:p>
        </p:txBody>
      </p:sp>
      <p:sp>
        <p:nvSpPr>
          <p:cNvPr id="3" name="Content Placeholder 2"/>
          <p:cNvSpPr>
            <a:spLocks noGrp="1"/>
          </p:cNvSpPr>
          <p:nvPr>
            <p:ph idx="1"/>
          </p:nvPr>
        </p:nvSpPr>
        <p:spPr>
          <a:xfrm>
            <a:off x="677334" y="2160589"/>
            <a:ext cx="8596668" cy="3890890"/>
          </a:xfrm>
        </p:spPr>
        <p:txBody>
          <a:bodyPr>
            <a:normAutofit/>
          </a:bodyPr>
          <a:lstStyle/>
          <a:p>
            <a:r>
              <a:rPr lang="en-GB" dirty="0" smtClean="0"/>
              <a:t>Almost the same as the stack linked implementation</a:t>
            </a:r>
          </a:p>
          <a:p>
            <a:pPr lvl="1"/>
            <a:r>
              <a:rPr lang="en-GB" dirty="0" smtClean="0"/>
              <a:t>Here we maintain also a pointer to the last element</a:t>
            </a:r>
          </a:p>
          <a:p>
            <a:endParaRPr lang="en-GB" dirty="0" smtClean="0"/>
          </a:p>
          <a:p>
            <a:r>
              <a:rPr lang="en-GB" dirty="0" smtClean="0"/>
              <a:t>Front </a:t>
            </a:r>
            <a:r>
              <a:rPr lang="en-GB" dirty="0" smtClean="0">
                <a:sym typeface="Wingdings" panose="05000000000000000000" pitchFamily="2" charset="2"/>
              </a:rPr>
              <a:t> </a:t>
            </a:r>
            <a:r>
              <a:rPr lang="en-GB" dirty="0" smtClean="0"/>
              <a:t>starting </a:t>
            </a:r>
            <a:r>
              <a:rPr lang="en-GB" dirty="0"/>
              <a:t>element of the list </a:t>
            </a:r>
            <a:endParaRPr lang="en-GB" dirty="0" smtClean="0"/>
          </a:p>
          <a:p>
            <a:r>
              <a:rPr lang="en-GB" dirty="0" smtClean="0"/>
              <a:t>Rear </a:t>
            </a:r>
            <a:r>
              <a:rPr lang="en-GB" dirty="0" smtClean="0">
                <a:sym typeface="Wingdings" panose="05000000000000000000" pitchFamily="2" charset="2"/>
              </a:rPr>
              <a:t> last element of the list </a:t>
            </a:r>
          </a:p>
          <a:p>
            <a:endParaRPr lang="en-GB" dirty="0"/>
          </a:p>
          <a:p>
            <a:r>
              <a:rPr lang="en-GB" dirty="0" err="1" smtClean="0"/>
              <a:t>Enqueue</a:t>
            </a:r>
            <a:r>
              <a:rPr lang="en-GB" dirty="0" smtClean="0"/>
              <a:t> </a:t>
            </a:r>
          </a:p>
          <a:p>
            <a:pPr lvl="1"/>
            <a:r>
              <a:rPr lang="en-GB" dirty="0" smtClean="0"/>
              <a:t>Create a new node and add it at the end of the list</a:t>
            </a:r>
          </a:p>
          <a:p>
            <a:r>
              <a:rPr lang="en-GB" dirty="0" err="1" smtClean="0"/>
              <a:t>Dequeue</a:t>
            </a:r>
            <a:r>
              <a:rPr lang="en-GB" dirty="0" smtClean="0"/>
              <a:t> </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1266" name="Picture 2" descr="http://www.cs.grinnell.edu/~walker/courses/201.sp05/labs/queues1.gif"/>
          <p:cNvPicPr>
            <a:picLocks noChangeAspect="1" noChangeArrowheads="1"/>
          </p:cNvPicPr>
          <p:nvPr/>
        </p:nvPicPr>
        <p:blipFill rotWithShape="1">
          <a:blip r:embed="rId2">
            <a:extLst>
              <a:ext uri="{28A0092B-C50C-407E-A947-70E740481C1C}">
                <a14:useLocalDpi xmlns:a14="http://schemas.microsoft.com/office/drawing/2010/main" val="0"/>
              </a:ext>
            </a:extLst>
          </a:blip>
          <a:srcRect l="2824" t="8424" r="5549" b="20246"/>
          <a:stretch/>
        </p:blipFill>
        <p:spPr bwMode="auto">
          <a:xfrm>
            <a:off x="6083876" y="3195264"/>
            <a:ext cx="5619964" cy="13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0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 stacks, queues in .NET </a:t>
            </a:r>
            <a:endParaRPr lang="en-GB" dirty="0"/>
          </a:p>
        </p:txBody>
      </p:sp>
      <p:sp>
        <p:nvSpPr>
          <p:cNvPr id="3" name="Content Placeholder 2"/>
          <p:cNvSpPr>
            <a:spLocks noGrp="1"/>
          </p:cNvSpPr>
          <p:nvPr>
            <p:ph idx="1"/>
          </p:nvPr>
        </p:nvSpPr>
        <p:spPr/>
        <p:txBody>
          <a:bodyPr/>
          <a:lstStyle/>
          <a:p>
            <a:r>
              <a:rPr lang="en-GB" dirty="0">
                <a:hlinkClick r:id="rId2"/>
              </a:rPr>
              <a:t>http://msdn.microsoft.com/en-US/library/ms379570(v=vs.80).</a:t>
            </a:r>
            <a:r>
              <a:rPr lang="en-GB" dirty="0" smtClean="0">
                <a:hlinkClick r:id="rId2"/>
              </a:rPr>
              <a:t>aspx </a:t>
            </a:r>
            <a:endParaRPr lang="en-GB" dirty="0">
              <a:hlinkClick r:id="rId2"/>
            </a:endParaRPr>
          </a:p>
          <a:p>
            <a:r>
              <a:rPr lang="en-GB" dirty="0" smtClean="0">
                <a:hlinkClick r:id="rId2"/>
              </a:rPr>
              <a:t>http</a:t>
            </a:r>
            <a:r>
              <a:rPr lang="en-GB" dirty="0">
                <a:hlinkClick r:id="rId2"/>
              </a:rPr>
              <a:t>://msdn.microsoft.com/en-us/library/ms379571(v=vs.80).</a:t>
            </a:r>
            <a:r>
              <a:rPr lang="en-GB" dirty="0" smtClean="0">
                <a:hlinkClick r:id="rId2"/>
              </a:rPr>
              <a:t>aspx</a:t>
            </a:r>
            <a:endParaRPr lang="en-GB" dirty="0"/>
          </a:p>
          <a:p>
            <a:pPr marL="0" indent="0">
              <a:buNone/>
            </a:pPr>
            <a:endParaRPr lang="en-GB" dirty="0"/>
          </a:p>
          <a:p>
            <a:r>
              <a:rPr lang="en-GB" dirty="0">
                <a:hlinkClick r:id="rId3"/>
              </a:rPr>
              <a:t>http://</a:t>
            </a:r>
            <a:r>
              <a:rPr lang="en-GB" dirty="0" smtClean="0">
                <a:hlinkClick r:id="rId3"/>
              </a:rPr>
              <a:t>www.dotnetperls.com/list</a:t>
            </a:r>
            <a:endParaRPr lang="en-GB" dirty="0" smtClean="0"/>
          </a:p>
          <a:p>
            <a:r>
              <a:rPr lang="en-GB" dirty="0">
                <a:hlinkClick r:id="rId4"/>
              </a:rPr>
              <a:t>http://</a:t>
            </a:r>
            <a:r>
              <a:rPr lang="en-GB" dirty="0" smtClean="0">
                <a:hlinkClick r:id="rId4"/>
              </a:rPr>
              <a:t>www.dotnetperls.com/stack</a:t>
            </a:r>
            <a:endParaRPr lang="en-GB" dirty="0" smtClean="0"/>
          </a:p>
          <a:p>
            <a:r>
              <a:rPr lang="en-GB" dirty="0">
                <a:hlinkClick r:id="rId5"/>
              </a:rPr>
              <a:t>http://</a:t>
            </a:r>
            <a:r>
              <a:rPr lang="en-GB" dirty="0" smtClean="0">
                <a:hlinkClick r:id="rId5"/>
              </a:rPr>
              <a:t>www.dotnetperls.com/queue</a:t>
            </a:r>
            <a:r>
              <a:rPr lang="en-GB" dirty="0" smtClean="0"/>
              <a: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436323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exercise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9277157" cy="3880773"/>
              </a:xfrm>
            </p:spPr>
            <p:txBody>
              <a:bodyPr/>
              <a:lstStyle/>
              <a:p>
                <a:r>
                  <a:rPr lang="en-GB" dirty="0" smtClean="0"/>
                  <a:t>Implement by yourself the generic data structures </a:t>
                </a:r>
              </a:p>
              <a:p>
                <a:pPr lvl="1"/>
                <a14:m>
                  <m:oMath xmlns:m="http://schemas.openxmlformats.org/officeDocument/2006/math">
                    <m:r>
                      <a:rPr lang="en-GB" i="1" dirty="0" smtClean="0">
                        <a:latin typeface="Cambria Math" panose="02040503050406030204" pitchFamily="18" charset="0"/>
                      </a:rPr>
                      <m:t>𝑄𝑢𝑒𝑢𝑒</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r>
                  <a:rPr lang="en-GB" dirty="0" smtClean="0"/>
                  <a:t> </a:t>
                </a:r>
              </a:p>
              <a:p>
                <a:pPr lvl="1"/>
                <a14:m>
                  <m:oMath xmlns:m="http://schemas.openxmlformats.org/officeDocument/2006/math">
                    <m:r>
                      <a:rPr lang="en-GB" i="1" dirty="0" smtClean="0">
                        <a:latin typeface="Cambria Math" panose="02040503050406030204" pitchFamily="18" charset="0"/>
                      </a:rPr>
                      <m:t>𝑆𝑡𝑎𝑐𝑘</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a:p>
                <a:pPr lvl="1"/>
                <a14:m>
                  <m:oMath xmlns:m="http://schemas.openxmlformats.org/officeDocument/2006/math">
                    <m:r>
                      <a:rPr lang="en-GB" i="1" dirty="0" smtClean="0">
                        <a:latin typeface="Cambria Math" panose="02040503050406030204" pitchFamily="18" charset="0"/>
                      </a:rPr>
                      <m:t>𝐷𝑜𝑢𝑏𝑙𝑦𝐿𝑖𝑛𝑘𝑒𝑑𝐿𝑖𝑠𝑡</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9277157" cy="3880773"/>
              </a:xfrm>
              <a:blipFill rotWithShape="0">
                <a:blip r:embed="rId2"/>
                <a:stretch>
                  <a:fillRect l="-131"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31758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arrays are not enough?</a:t>
            </a:r>
            <a:endParaRPr lang="en-GB" dirty="0"/>
          </a:p>
        </p:txBody>
      </p:sp>
      <p:sp>
        <p:nvSpPr>
          <p:cNvPr id="3" name="Content Placeholder 2"/>
          <p:cNvSpPr>
            <a:spLocks noGrp="1"/>
          </p:cNvSpPr>
          <p:nvPr>
            <p:ph idx="1"/>
          </p:nvPr>
        </p:nvSpPr>
        <p:spPr/>
        <p:txBody>
          <a:bodyPr>
            <a:normAutofit/>
          </a:bodyPr>
          <a:lstStyle/>
          <a:p>
            <a:r>
              <a:rPr lang="en-GB" dirty="0" smtClean="0"/>
              <a:t>Arrays are good for…</a:t>
            </a:r>
          </a:p>
          <a:p>
            <a:pPr lvl="1"/>
            <a:r>
              <a:rPr lang="en-GB" dirty="0" smtClean="0"/>
              <a:t>Sequential access (cache)</a:t>
            </a:r>
          </a:p>
          <a:p>
            <a:r>
              <a:rPr lang="en-GB" dirty="0" smtClean="0"/>
              <a:t>But not for…</a:t>
            </a:r>
          </a:p>
          <a:p>
            <a:pPr lvl="1"/>
            <a:r>
              <a:rPr lang="en-GB" dirty="0" smtClean="0"/>
              <a:t>Algorithmic stuff on dynamic data </a:t>
            </a:r>
            <a:endParaRPr lang="en-GB" dirty="0"/>
          </a:p>
          <a:p>
            <a:endParaRPr lang="en-GB" dirty="0" smtClean="0"/>
          </a:p>
          <a:p>
            <a:r>
              <a:rPr lang="en-GB" dirty="0" smtClean="0"/>
              <a:t>Why? </a:t>
            </a:r>
          </a:p>
          <a:p>
            <a:pPr lvl="1"/>
            <a:r>
              <a:rPr lang="en-GB" dirty="0" smtClean="0"/>
              <a:t>In an unsorted array, </a:t>
            </a:r>
            <a:r>
              <a:rPr lang="en-GB" i="1" dirty="0" smtClean="0">
                <a:solidFill>
                  <a:srgbClr val="FF0000"/>
                </a:solidFill>
              </a:rPr>
              <a:t>searching</a:t>
            </a:r>
            <a:r>
              <a:rPr lang="en-GB" dirty="0" smtClean="0"/>
              <a:t> is slow</a:t>
            </a:r>
          </a:p>
          <a:p>
            <a:pPr lvl="2"/>
            <a:r>
              <a:rPr lang="en-GB" dirty="0" smtClean="0"/>
              <a:t>Linear search instead of binary search</a:t>
            </a:r>
          </a:p>
          <a:p>
            <a:pPr lvl="1"/>
            <a:r>
              <a:rPr lang="en-GB" dirty="0" smtClean="0"/>
              <a:t>But to maintain an array sorted, </a:t>
            </a:r>
            <a:r>
              <a:rPr lang="en-GB" i="1" dirty="0" smtClean="0">
                <a:solidFill>
                  <a:srgbClr val="FF0000"/>
                </a:solidFill>
              </a:rPr>
              <a:t>inserting</a:t>
            </a:r>
            <a:r>
              <a:rPr lang="en-GB" dirty="0" smtClean="0">
                <a:solidFill>
                  <a:srgbClr val="FF0000"/>
                </a:solidFill>
              </a:rPr>
              <a:t> </a:t>
            </a:r>
            <a:r>
              <a:rPr lang="en-GB" dirty="0" smtClean="0"/>
              <a:t>&amp; </a:t>
            </a:r>
            <a:r>
              <a:rPr lang="en-GB" i="1" dirty="0" smtClean="0">
                <a:solidFill>
                  <a:srgbClr val="FF0000"/>
                </a:solidFill>
              </a:rPr>
              <a:t>deleting</a:t>
            </a:r>
            <a:r>
              <a:rPr lang="en-GB" dirty="0" smtClean="0">
                <a:solidFill>
                  <a:srgbClr val="FF0000"/>
                </a:solidFill>
              </a:rPr>
              <a:t> </a:t>
            </a:r>
            <a:r>
              <a:rPr lang="en-GB" dirty="0" smtClean="0"/>
              <a:t>elements is slow</a:t>
            </a:r>
          </a:p>
          <a:p>
            <a:pPr lvl="2"/>
            <a:r>
              <a:rPr lang="en-GB" dirty="0" smtClean="0"/>
              <a:t>Need to shift all elements bigger than the one to insert/delete</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004" t="71065" r="30576" b="9443"/>
          <a:stretch/>
        </p:blipFill>
        <p:spPr>
          <a:xfrm>
            <a:off x="7708925" y="3344230"/>
            <a:ext cx="4325420" cy="133670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532" t="15581" r="29575" b="56906"/>
          <a:stretch/>
        </p:blipFill>
        <p:spPr>
          <a:xfrm>
            <a:off x="6779173" y="1344340"/>
            <a:ext cx="5255172" cy="1886862"/>
          </a:xfrm>
          <a:prstGeom prst="rect">
            <a:avLst/>
          </a:prstGeom>
        </p:spPr>
      </p:pic>
    </p:spTree>
    <p:extLst>
      <p:ext uri="{BB962C8B-B14F-4D97-AF65-F5344CB8AC3E}">
        <p14:creationId xmlns:p14="http://schemas.microsoft.com/office/powerpoint/2010/main" val="23386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a:p>
            <a:r>
              <a:rPr lang="en-US" dirty="0" smtClean="0"/>
              <a:t>Entries of a hash table are called “</a:t>
            </a:r>
            <a:r>
              <a:rPr lang="en-US" b="1" dirty="0" smtClean="0"/>
              <a:t>key-value</a:t>
            </a:r>
            <a:r>
              <a:rPr lang="en-US" dirty="0" smtClean="0"/>
              <a:t>” pairs</a:t>
            </a:r>
          </a:p>
          <a:p>
            <a:pPr lvl="1"/>
            <a:r>
              <a:rPr lang="en-US" i="1" dirty="0" smtClean="0"/>
              <a:t>Key </a:t>
            </a:r>
            <a:r>
              <a:rPr lang="en-US" dirty="0" smtClean="0">
                <a:sym typeface="Wingdings" panose="05000000000000000000" pitchFamily="2" charset="2"/>
              </a:rPr>
              <a:t> index into the table </a:t>
            </a:r>
          </a:p>
          <a:p>
            <a:pPr lvl="1"/>
            <a:r>
              <a:rPr lang="en-US" i="1" dirty="0" smtClean="0">
                <a:sym typeface="Wingdings" panose="05000000000000000000" pitchFamily="2" charset="2"/>
              </a:rPr>
              <a:t>Value </a:t>
            </a:r>
            <a:r>
              <a:rPr lang="en-US" dirty="0" smtClean="0">
                <a:sym typeface="Wingdings" panose="05000000000000000000" pitchFamily="2" charset="2"/>
              </a:rPr>
              <a:t> information being looked up </a:t>
            </a:r>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Hashing idea </a:t>
            </a:r>
            <a:r>
              <a:rPr lang="en-US" dirty="0" smtClean="0">
                <a:sym typeface="Wingdings" panose="05000000000000000000" pitchFamily="2" charset="2"/>
              </a:rPr>
              <a:t> </a:t>
            </a:r>
            <a:r>
              <a:rPr lang="en-US" dirty="0"/>
              <a:t>distribute the entries (key/value pairs) across an array of </a:t>
            </a:r>
            <a:r>
              <a:rPr lang="en-US" i="1" dirty="0" smtClean="0"/>
              <a:t>buckets </a:t>
            </a:r>
            <a:r>
              <a:rPr lang="en-US" dirty="0" smtClean="0"/>
              <a:t>(also called </a:t>
            </a:r>
            <a:r>
              <a:rPr lang="en-US" i="1" dirty="0" smtClean="0"/>
              <a:t>slots</a:t>
            </a:r>
            <a:r>
              <a:rPr lang="en-US" dirty="0" smtClean="0"/>
              <a:t>)</a:t>
            </a:r>
            <a:endParaRPr lang="en-US" dirty="0"/>
          </a:p>
          <a:p>
            <a:r>
              <a:rPr lang="en-US" dirty="0" smtClean="0"/>
              <a:t>A </a:t>
            </a:r>
            <a:r>
              <a:rPr lang="en-US" b="1" dirty="0"/>
              <a:t>hash function</a:t>
            </a:r>
            <a:r>
              <a:rPr lang="en-US" dirty="0"/>
              <a:t> </a:t>
            </a:r>
            <a:r>
              <a:rPr lang="en-US" dirty="0" smtClean="0"/>
              <a:t>is used to </a:t>
            </a:r>
            <a:r>
              <a:rPr lang="en-US" dirty="0"/>
              <a:t>compute </a:t>
            </a:r>
            <a:r>
              <a:rPr lang="en-US" dirty="0" smtClean="0"/>
              <a:t>the </a:t>
            </a:r>
            <a:r>
              <a:rPr lang="en-US" dirty="0"/>
              <a:t>index </a:t>
            </a:r>
            <a:r>
              <a:rPr lang="en-US" dirty="0" smtClean="0"/>
              <a:t>in the buckets array, </a:t>
            </a:r>
            <a:r>
              <a:rPr lang="en-US" dirty="0"/>
              <a:t>from which the correct value can be </a:t>
            </a:r>
            <a:r>
              <a:rPr lang="en-US" dirty="0" smtClean="0"/>
              <a:t>found</a:t>
            </a:r>
          </a:p>
          <a:p>
            <a:pPr lvl="1"/>
            <a:r>
              <a:rPr lang="en-US" dirty="0"/>
              <a:t>Example </a:t>
            </a:r>
            <a:r>
              <a:rPr lang="en-US" dirty="0" smtClean="0"/>
              <a:t>(phone book)</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t>
                </a:r>
                <a:r>
                  <a:rPr lang="en-US" dirty="0"/>
                  <a:t>a </a:t>
                </a:r>
                <a:r>
                  <a:rPr lang="en-US" b="1" dirty="0"/>
                  <a:t>key</a:t>
                </a:r>
                <a:r>
                  <a:rPr lang="en-US" dirty="0"/>
                  <a:t>, the algorithm computes an </a:t>
                </a:r>
                <a:r>
                  <a:rPr lang="en-US" b="1" dirty="0"/>
                  <a:t>index </a:t>
                </a:r>
                <a:r>
                  <a:rPr lang="en-US" dirty="0"/>
                  <a:t>that suggests where the entry can be found</a:t>
                </a:r>
                <a:r>
                  <a:rPr lang="en-US" dirty="0" smtClean="0"/>
                  <a:t>:</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smtClean="0">
                    <a:latin typeface="Consolas" panose="020B0609020204030204" pitchFamily="49" charset="0"/>
                    <a:cs typeface="Consolas" panose="020B0609020204030204" pitchFamily="49" charset="0"/>
                  </a:rPr>
                  <a:t>array_size</a:t>
                </a:r>
                <a:endParaRPr lang="en-US" dirty="0" smtClean="0">
                  <a:latin typeface="Consolas" panose="020B0609020204030204" pitchFamily="49" charset="0"/>
                  <a:cs typeface="Consolas" panose="020B0609020204030204" pitchFamily="49" charset="0"/>
                </a:endParaRPr>
              </a:p>
              <a:p>
                <a:pPr marL="0" indent="0" algn="ctr">
                  <a:buNone/>
                </a:pPr>
                <a:endParaRPr lang="en-US" dirty="0" smtClean="0">
                  <a:latin typeface="Consolas" panose="020B0609020204030204" pitchFamily="49" charset="0"/>
                  <a:cs typeface="Consolas" panose="020B0609020204030204" pitchFamily="49" charset="0"/>
                </a:endParaRPr>
              </a:p>
              <a:p>
                <a:r>
                  <a:rPr lang="en-US" dirty="0" smtClean="0"/>
                  <a:t>The </a:t>
                </a:r>
                <a:r>
                  <a:rPr lang="en-US" dirty="0"/>
                  <a:t>hash is independent of the array </a:t>
                </a:r>
                <a:r>
                  <a:rPr lang="en-US" dirty="0" smtClean="0"/>
                  <a:t>size; it </a:t>
                </a:r>
                <a:r>
                  <a:rPr lang="en-US" dirty="0"/>
                  <a:t>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r>
                  <a:rPr lang="en-US" dirty="0" smtClean="0"/>
                  <a: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GB" dirty="0" smtClean="0"/>
              <a:t>In Java and .NET, every object is associated to a hash code (</a:t>
            </a:r>
            <a:r>
              <a:rPr lang="en-US" dirty="0"/>
              <a:t>computed from the actual hard data stored in the </a:t>
            </a:r>
            <a:r>
              <a:rPr lang="en-US" dirty="0" smtClean="0"/>
              <a:t>object), accessible through the methods:</a:t>
            </a:r>
            <a:endParaRPr lang="en-GB" dirty="0"/>
          </a:p>
          <a:p>
            <a:pPr lvl="1"/>
            <a:r>
              <a:rPr lang="en-GB" dirty="0" smtClean="0"/>
              <a:t>[Java] </a:t>
            </a:r>
            <a:r>
              <a:rPr lang="en-GB" dirty="0" err="1" smtClean="0"/>
              <a:t>Object.hashCode</a:t>
            </a:r>
            <a:r>
              <a:rPr lang="en-GB" dirty="0" smtClean="0"/>
              <a:t>()</a:t>
            </a:r>
          </a:p>
          <a:p>
            <a:pPr lvl="1"/>
            <a:r>
              <a:rPr lang="en-GB" dirty="0" smtClean="0"/>
              <a:t>[.NET</a:t>
            </a:r>
            <a:r>
              <a:rPr lang="en-GB" dirty="0"/>
              <a:t>] </a:t>
            </a:r>
            <a:r>
              <a:rPr lang="en-GB" dirty="0" err="1" smtClean="0"/>
              <a:t>Object.GetHashCode</a:t>
            </a:r>
            <a:r>
              <a:rPr lang="en-GB" dirty="0" smtClean="0"/>
              <a:t>()</a:t>
            </a:r>
          </a:p>
          <a:p>
            <a:pPr lvl="1"/>
            <a:endParaRPr lang="en-GB" dirty="0"/>
          </a:p>
          <a:p>
            <a:r>
              <a:rPr lang="en-GB" dirty="0" smtClean="0"/>
              <a:t>Example: hash codes of some strings made by three characters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a:xfrm>
            <a:off x="677334" y="2160589"/>
            <a:ext cx="8596668" cy="4245898"/>
          </a:xfrm>
        </p:spPr>
        <p:txBody>
          <a:bodyPr>
            <a:normAutofit/>
          </a:bodyPr>
          <a:lstStyle/>
          <a:p>
            <a:r>
              <a:rPr lang="en-GB" dirty="0" smtClean="0"/>
              <a:t>After computing the hash code, we must compute the index inside the array</a:t>
            </a:r>
          </a:p>
          <a:p>
            <a:pPr lvl="1"/>
            <a:r>
              <a:rPr lang="en-GB" dirty="0" smtClean="0"/>
              <a:t>Suppose that </a:t>
            </a:r>
            <a:r>
              <a:rPr lang="en-GB" dirty="0" err="1" smtClean="0"/>
              <a:t>array_size</a:t>
            </a:r>
            <a:r>
              <a:rPr lang="en-GB" dirty="0" smtClean="0"/>
              <a:t> = 11</a:t>
            </a:r>
          </a:p>
          <a:p>
            <a:pPr lvl="1"/>
            <a:endParaRPr lang="en-GB" dirty="0"/>
          </a:p>
          <a:p>
            <a:pPr marL="457200" lvl="1" indent="0">
              <a:buNone/>
            </a:pPr>
            <a:endParaRPr lang="en-GB" dirty="0" smtClean="0"/>
          </a:p>
          <a:p>
            <a:pPr lvl="1"/>
            <a:r>
              <a:rPr lang="en-GB" dirty="0" smtClean="0"/>
              <a:t>Index of Rad: 81901 % 11 = 3</a:t>
            </a:r>
          </a:p>
          <a:p>
            <a:pPr lvl="1"/>
            <a:r>
              <a:rPr lang="en-GB" dirty="0" smtClean="0"/>
              <a:t>Index of </a:t>
            </a:r>
            <a:r>
              <a:rPr lang="en-GB" dirty="0" err="1" smtClean="0"/>
              <a:t>Uhr</a:t>
            </a:r>
            <a:r>
              <a:rPr lang="en-GB" dirty="0" smtClean="0"/>
              <a:t>: 85023 % 11 = 4</a:t>
            </a:r>
          </a:p>
          <a:p>
            <a:pPr lvl="1"/>
            <a:r>
              <a:rPr lang="en-GB" dirty="0" smtClean="0"/>
              <a:t>Index of </a:t>
            </a:r>
            <a:r>
              <a:rPr lang="en-GB" dirty="0" err="1" smtClean="0"/>
              <a:t>Ohr</a:t>
            </a:r>
            <a:r>
              <a:rPr lang="en-GB" dirty="0" smtClean="0"/>
              <a:t>: 79257 % 11 = 2</a:t>
            </a:r>
          </a:p>
          <a:p>
            <a:pPr lvl="1"/>
            <a:r>
              <a:rPr lang="en-GB" dirty="0" smtClean="0"/>
              <a:t>Index of Tor: 84279 % 11 = 8</a:t>
            </a:r>
          </a:p>
          <a:p>
            <a:pPr lvl="1"/>
            <a:r>
              <a:rPr lang="en-GB" dirty="0" smtClean="0"/>
              <a:t>Index of Hut: 72935 % 11 = 5</a:t>
            </a:r>
          </a:p>
          <a:p>
            <a:pPr lvl="1"/>
            <a:r>
              <a:rPr lang="en-GB" dirty="0" smtClean="0"/>
              <a:t>Index of Tag: 83834 % 11 = 3 … </a:t>
            </a:r>
            <a:r>
              <a:rPr lang="en-GB" dirty="0" smtClean="0">
                <a:solidFill>
                  <a:srgbClr val="FF0000"/>
                </a:solidFill>
              </a:rPr>
              <a:t>same index as for the first string</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Hash function </a:t>
            </a:r>
            <a:endParaRPr lang="en-GB" dirty="0"/>
          </a:p>
        </p:txBody>
      </p:sp>
      <p:sp>
        <p:nvSpPr>
          <p:cNvPr id="3" name="Content Placeholder 2"/>
          <p:cNvSpPr>
            <a:spLocks noGrp="1"/>
          </p:cNvSpPr>
          <p:nvPr>
            <p:ph idx="1"/>
          </p:nvPr>
        </p:nvSpPr>
        <p:spPr/>
        <p:txBody>
          <a:bodyPr>
            <a:normAutofit/>
          </a:bodyPr>
          <a:lstStyle/>
          <a:p>
            <a:r>
              <a:rPr lang="en-GB" dirty="0" smtClean="0"/>
              <a:t>You can also implement your </a:t>
            </a:r>
            <a:r>
              <a:rPr lang="en-GB" i="1" dirty="0" smtClean="0"/>
              <a:t>own hash function</a:t>
            </a:r>
          </a:p>
          <a:p>
            <a:pPr lvl="1"/>
            <a:r>
              <a:rPr lang="en-US" dirty="0"/>
              <a:t>A good hash function and implementation algorithm are </a:t>
            </a:r>
            <a:r>
              <a:rPr lang="en-US" b="1" dirty="0"/>
              <a:t>essential</a:t>
            </a:r>
            <a:r>
              <a:rPr lang="en-US" dirty="0"/>
              <a:t> for good hash table performance, but may be difficult to achieve</a:t>
            </a:r>
            <a:r>
              <a:rPr lang="en-US" dirty="0" smtClean="0"/>
              <a:t>.</a:t>
            </a:r>
          </a:p>
          <a:p>
            <a:pPr lvl="1"/>
            <a:r>
              <a:rPr lang="en-US" dirty="0" smtClean="0"/>
              <a:t>If </a:t>
            </a:r>
            <a:r>
              <a:rPr lang="en-US" dirty="0"/>
              <a:t>all keys are known ahead of time, a </a:t>
            </a:r>
            <a:r>
              <a:rPr lang="en-US" i="1" dirty="0"/>
              <a:t>perfect hash function </a:t>
            </a:r>
            <a:r>
              <a:rPr lang="en-US" dirty="0"/>
              <a:t>can be used to create a perfect hash table that has no </a:t>
            </a:r>
            <a:r>
              <a:rPr lang="en-US" dirty="0" smtClean="0"/>
              <a:t>collisions.</a:t>
            </a:r>
          </a:p>
          <a:p>
            <a:pPr lvl="1"/>
            <a:endParaRPr lang="en-US" dirty="0"/>
          </a:p>
          <a:p>
            <a:r>
              <a:rPr lang="en-US" dirty="0" smtClean="0"/>
              <a:t>Basic </a:t>
            </a:r>
            <a:r>
              <a:rPr lang="en-US" dirty="0"/>
              <a:t>requirement </a:t>
            </a:r>
            <a:r>
              <a:rPr lang="en-US" dirty="0" smtClean="0">
                <a:sym typeface="Wingdings" panose="05000000000000000000" pitchFamily="2" charset="2"/>
              </a:rPr>
              <a:t> </a:t>
            </a:r>
            <a:r>
              <a:rPr lang="en-US" dirty="0" smtClean="0"/>
              <a:t>the </a:t>
            </a:r>
            <a:r>
              <a:rPr lang="en-US" dirty="0"/>
              <a:t>function should provide a </a:t>
            </a:r>
            <a:r>
              <a:rPr lang="en-US" i="1" dirty="0"/>
              <a:t>uniform </a:t>
            </a:r>
            <a:r>
              <a:rPr lang="en-US" dirty="0"/>
              <a:t>distribution of hash </a:t>
            </a:r>
            <a:r>
              <a:rPr lang="en-US" dirty="0" smtClean="0"/>
              <a:t>values (to avoid collisions as much as possible)</a:t>
            </a:r>
          </a:p>
          <a:p>
            <a:pPr lvl="1"/>
            <a:r>
              <a:rPr lang="en-US" dirty="0" smtClean="0"/>
              <a:t>The </a:t>
            </a:r>
            <a:r>
              <a:rPr lang="en-US" dirty="0"/>
              <a:t>hash function should also avoid </a:t>
            </a:r>
            <a:r>
              <a:rPr lang="en-US" i="1" dirty="0" smtClean="0"/>
              <a:t>clustering </a:t>
            </a:r>
            <a:r>
              <a:rPr lang="en-US" dirty="0" smtClean="0"/>
              <a:t>(= the </a:t>
            </a:r>
            <a:r>
              <a:rPr lang="en-US" dirty="0"/>
              <a:t>mapping of two or more keys to consecutive </a:t>
            </a:r>
            <a:r>
              <a:rPr lang="en-US" dirty="0" smtClean="0"/>
              <a:t>slots) if the open addressing method is used to resolve collisions</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Load factor is a critical statistics for a hash table </a:t>
                </a:r>
              </a:p>
              <a:p>
                <a:pPr lvl="1"/>
                <a:r>
                  <a:rPr lang="en-GB" dirty="0" smtClean="0"/>
                  <a:t>Good performance depends a lot on it</a:t>
                </a:r>
                <a:endParaRPr lang="en-GB" dirty="0"/>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smtClean="0"/>
              </a:p>
              <a:p>
                <a:pPr lvl="1"/>
                <a:r>
                  <a:rPr lang="en-GB" i="1" dirty="0" smtClean="0"/>
                  <a:t>Entries </a:t>
                </a:r>
                <a:r>
                  <a:rPr lang="en-GB" dirty="0" smtClean="0"/>
                  <a:t>= actual number of elements inside the table </a:t>
                </a:r>
              </a:p>
              <a:p>
                <a:pPr lvl="1"/>
                <a:r>
                  <a:rPr lang="en-GB" i="1" dirty="0" smtClean="0"/>
                  <a:t>Buckets</a:t>
                </a:r>
                <a:r>
                  <a:rPr lang="en-GB" dirty="0" smtClean="0"/>
                  <a:t> = capacity of the table (number of total available slots)</a:t>
                </a:r>
              </a:p>
              <a:p>
                <a:pPr lvl="2"/>
                <a:r>
                  <a:rPr lang="en-GB" dirty="0" smtClean="0"/>
                  <a:t>Example: 6 elements stored in a table with 101 slots </a:t>
                </a:r>
                <a:r>
                  <a:rPr lang="en-GB" dirty="0" smtClean="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smtClean="0"/>
              </a:p>
              <a:p>
                <a:pPr lvl="1"/>
                <a:endParaRPr lang="en-GB" dirty="0" smtClean="0"/>
              </a:p>
              <a:p>
                <a:r>
                  <a:rPr lang="en-GB" dirty="0" smtClean="0"/>
                  <a:t>If the load factor is too large, the hash table becomes slow</a:t>
                </a:r>
              </a:p>
              <a:p>
                <a:pPr lvl="1"/>
                <a:r>
                  <a:rPr lang="en-GB" dirty="0" smtClean="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smtClean="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smtClean="0">
                <a:sym typeface="Wingdings" panose="05000000000000000000" pitchFamily="2" charset="2"/>
              </a:rPr>
              <a:t> </a:t>
            </a:r>
            <a:r>
              <a:rPr lang="en-US" sz="1800" dirty="0" smtClean="0"/>
              <a:t>different </a:t>
            </a:r>
            <a:r>
              <a:rPr lang="en-US" sz="1800" dirty="0"/>
              <a:t>keys </a:t>
            </a:r>
            <a:r>
              <a:rPr lang="en-US" sz="1800" dirty="0" smtClean="0"/>
              <a:t>are </a:t>
            </a:r>
            <a:r>
              <a:rPr lang="en-US" sz="1800" dirty="0"/>
              <a:t>assigned by the hash function to the same </a:t>
            </a:r>
            <a:r>
              <a:rPr lang="en-US" sz="1800" dirty="0" smtClean="0"/>
              <a:t>bucket</a:t>
            </a:r>
          </a:p>
          <a:p>
            <a:pPr lvl="1"/>
            <a:r>
              <a:rPr lang="en-US" dirty="0" smtClean="0"/>
              <a:t>Ideally</a:t>
            </a:r>
            <a:r>
              <a:rPr lang="en-US" dirty="0"/>
              <a:t>, the hash function will assign each key to a unique bucket, but this situation is rarely achievable in </a:t>
            </a:r>
            <a:r>
              <a:rPr lang="en-US" dirty="0" smtClean="0"/>
              <a:t>practice </a:t>
            </a:r>
            <a:r>
              <a:rPr lang="en-US" dirty="0" smtClean="0">
                <a:sym typeface="Wingdings" panose="05000000000000000000" pitchFamily="2" charset="2"/>
              </a:rPr>
              <a:t> </a:t>
            </a:r>
            <a:r>
              <a:rPr lang="en-US" dirty="0"/>
              <a:t>collisions are </a:t>
            </a:r>
            <a:r>
              <a:rPr lang="en-US" u="sng" dirty="0"/>
              <a:t>practically unavoidable</a:t>
            </a:r>
            <a:r>
              <a:rPr lang="en-US" dirty="0"/>
              <a:t> when hashing a random subset of a large set of possible </a:t>
            </a:r>
            <a:r>
              <a:rPr lang="en-US" dirty="0" smtClean="0"/>
              <a:t>keys</a:t>
            </a:r>
            <a:r>
              <a:rPr lang="en-US" dirty="0"/>
              <a:t> </a:t>
            </a:r>
            <a:endParaRPr lang="en-US" dirty="0" smtClean="0"/>
          </a:p>
          <a:p>
            <a:endParaRPr lang="en-GB" dirty="0" smtClean="0"/>
          </a:p>
          <a:p>
            <a:r>
              <a:rPr lang="en-US" dirty="0" smtClean="0"/>
              <a:t>Most hash </a:t>
            </a:r>
            <a:r>
              <a:rPr lang="en-US" dirty="0"/>
              <a:t>table implementations have some collision resolution strategy to handle such </a:t>
            </a:r>
            <a:r>
              <a:rPr lang="en-US" dirty="0" smtClean="0"/>
              <a:t>events (all requiring to store the key together with the value inside the table):</a:t>
            </a:r>
          </a:p>
          <a:p>
            <a:pPr lvl="1"/>
            <a:r>
              <a:rPr lang="en-US" dirty="0" smtClean="0"/>
              <a:t>Separate chaining</a:t>
            </a:r>
          </a:p>
          <a:p>
            <a:pPr lvl="1"/>
            <a:r>
              <a:rPr lang="en-US" dirty="0" smtClean="0"/>
              <a:t>Open addressing (linear probing, quadratic probing)</a:t>
            </a:r>
          </a:p>
          <a:p>
            <a:pPr lvl="1"/>
            <a:r>
              <a:rPr lang="en-US" dirty="0" smtClean="0"/>
              <a:t>…</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498433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smtClean="0"/>
              <a:t>Open addressing </a:t>
            </a:r>
            <a:r>
              <a:rPr lang="en-US" dirty="0" smtClean="0">
                <a:sym typeface="Wingdings" panose="05000000000000000000" pitchFamily="2" charset="2"/>
              </a:rPr>
              <a:t> w</a:t>
            </a:r>
            <a:r>
              <a:rPr lang="en-US" dirty="0" smtClean="0"/>
              <a:t>hen </a:t>
            </a:r>
            <a:r>
              <a:rPr lang="en-US" dirty="0"/>
              <a:t>a new entry has to be inserted, the buckets are examined, starting with the hashed-to slot and proceeding in some probe sequence, until an unoccupied slot is </a:t>
            </a:r>
            <a:r>
              <a:rPr lang="en-US" dirty="0" smtClean="0"/>
              <a:t>found</a:t>
            </a:r>
            <a:endParaRPr lang="en-US" dirty="0"/>
          </a:p>
          <a:p>
            <a:pPr lvl="1"/>
            <a:r>
              <a:rPr lang="en-US" dirty="0" smtClean="0"/>
              <a:t>The </a:t>
            </a:r>
            <a:r>
              <a:rPr lang="en-US" dirty="0"/>
              <a:t>location ("address") of the item is not determined by its hash </a:t>
            </a:r>
            <a:r>
              <a:rPr lang="en-US" dirty="0" smtClean="0"/>
              <a:t>value (that’s why is called </a:t>
            </a:r>
            <a:r>
              <a:rPr lang="en-US" i="1" dirty="0" smtClean="0"/>
              <a:t>open addressing</a:t>
            </a:r>
            <a:r>
              <a:rPr lang="en-US" dirty="0" smtClean="0"/>
              <a:t>)</a:t>
            </a:r>
          </a:p>
          <a:p>
            <a:pPr marL="0" indent="0">
              <a:buNone/>
            </a:pPr>
            <a:endParaRPr lang="en-US" dirty="0"/>
          </a:p>
          <a:p>
            <a:r>
              <a:rPr lang="en-US" dirty="0" smtClean="0"/>
              <a:t>Probing sequences</a:t>
            </a:r>
          </a:p>
          <a:p>
            <a:pPr lvl="1"/>
            <a:r>
              <a:rPr lang="en-US" u="sng" dirty="0" smtClean="0"/>
              <a:t>Linear probing</a:t>
            </a:r>
          </a:p>
          <a:p>
            <a:pPr lvl="1"/>
            <a:r>
              <a:rPr lang="en-US" u="sng" dirty="0" smtClean="0"/>
              <a:t>Quadratic probing</a:t>
            </a:r>
          </a:p>
          <a:p>
            <a:pPr lvl="1"/>
            <a:r>
              <a:rPr lang="en-US" dirty="0" smtClean="0"/>
              <a:t>Double hashing</a:t>
            </a:r>
          </a:p>
          <a:p>
            <a:pPr lvl="1"/>
            <a:r>
              <a:rPr lang="en-US"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Linear probing </a:t>
                </a:r>
                <a:r>
                  <a:rPr lang="en-GB" dirty="0" smtClean="0">
                    <a:sym typeface="Wingdings" panose="05000000000000000000" pitchFamily="2" charset="2"/>
                  </a:rPr>
                  <a:t> </a:t>
                </a:r>
                <a:r>
                  <a:rPr lang="en-US" dirty="0" smtClean="0">
                    <a:sym typeface="Wingdings" panose="05000000000000000000" pitchFamily="2" charset="2"/>
                  </a:rPr>
                  <a:t>when </a:t>
                </a:r>
                <a:r>
                  <a:rPr lang="en-US" dirty="0">
                    <a:sym typeface="Wingdings" panose="05000000000000000000" pitchFamily="2" charset="2"/>
                  </a:rPr>
                  <a:t>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a:t>
                </a:r>
                <a:r>
                  <a:rPr lang="en-US" dirty="0" smtClean="0">
                    <a:sym typeface="Wingdings" panose="05000000000000000000" pitchFamily="2" charset="2"/>
                  </a:rPr>
                  <a:t>found</a:t>
                </a:r>
              </a:p>
              <a:p>
                <a:endParaRPr lang="en-US" dirty="0" smtClean="0">
                  <a:sym typeface="Wingdings" panose="05000000000000000000" pitchFamily="2" charset="2"/>
                </a:endParaRPr>
              </a:p>
              <a:p>
                <a:pPr marL="342900" lvl="1" indent="-342900"/>
                <a:r>
                  <a:rPr lang="en-GB" dirty="0" smtClean="0"/>
                  <a:t>Given the hash code </a:t>
                </a:r>
                <a14:m>
                  <m:oMath xmlns:m="http://schemas.openxmlformats.org/officeDocument/2006/math">
                    <m:r>
                      <a:rPr lang="en-GB" i="1">
                        <a:latin typeface="Cambria Math" panose="02040503050406030204" pitchFamily="18" charset="0"/>
                      </a:rPr>
                      <m:t>𝐻</m:t>
                    </m:r>
                  </m:oMath>
                </a14:m>
                <a:r>
                  <a:rPr lang="en-GB" dirty="0" smtClean="0"/>
                  <a:t>,</a:t>
                </a:r>
                <a:r>
                  <a:rPr lang="en-GB" dirty="0"/>
                  <a:t> </a:t>
                </a:r>
                <a:r>
                  <a:rPr lang="en-GB" dirty="0" smtClean="0"/>
                  <a:t>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smtClean="0"/>
              </a:p>
              <a:p>
                <a:pPr marL="685800" lvl="2"/>
                <a:r>
                  <a:rPr lang="en-US" dirty="0"/>
                  <a:t>NB: this may require a “wraparound” back to the beginning of the hash table</a:t>
                </a:r>
              </a:p>
              <a:p>
                <a:pPr marL="0" lvl="1" indent="0">
                  <a:buNone/>
                </a:pPr>
                <a:endParaRPr lang="en-US" dirty="0" smtClean="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Linked lists</a:t>
            </a:r>
            <a:endParaRPr lang="en-GB" dirty="0"/>
          </a:p>
        </p:txBody>
      </p:sp>
      <p:pic>
        <p:nvPicPr>
          <p:cNvPr id="7" name="Picture 2" descr="http://comps.canstockphoto.com/can-stock-photo_csp11512262.jpg"/>
          <p:cNvPicPr>
            <a:picLocks noChangeAspect="1" noChangeArrowheads="1"/>
          </p:cNvPicPr>
          <p:nvPr/>
        </p:nvPicPr>
        <p:blipFill rotWithShape="1">
          <a:blip r:embed="rId2">
            <a:extLst>
              <a:ext uri="{28A0092B-C50C-407E-A947-70E740481C1C}">
                <a14:useLocalDpi xmlns:a14="http://schemas.microsoft.com/office/drawing/2010/main" val="0"/>
              </a:ext>
            </a:extLst>
          </a:blip>
          <a:srcRect b="72230"/>
          <a:stretch/>
        </p:blipFill>
        <p:spPr bwMode="auto">
          <a:xfrm>
            <a:off x="1244635" y="658655"/>
            <a:ext cx="7913744" cy="22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323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p:sp>
        <p:nvSpPr>
          <p:cNvPr id="3" name="Tijdelijke aanduiding voor inhoud 2"/>
          <p:cNvSpPr>
            <a:spLocks noGrp="1"/>
          </p:cNvSpPr>
          <p:nvPr>
            <p:ph idx="1"/>
          </p:nvPr>
        </p:nvSpPr>
        <p:spPr/>
        <p:txBody>
          <a:bodyPr/>
          <a:lstStyle/>
          <a:p>
            <a:r>
              <a:rPr lang="en-US" dirty="0" smtClean="0"/>
              <a:t>Linear probing examples</a:t>
            </a:r>
          </a:p>
          <a:p>
            <a:pPr lvl="1"/>
            <a:r>
              <a:rPr lang="en-US" dirty="0" smtClean="0"/>
              <a:t>Tag &amp; Rad from a few slides earlier</a:t>
            </a:r>
          </a:p>
          <a:p>
            <a:pPr lvl="1"/>
            <a:r>
              <a:rPr lang="en-US" dirty="0" smtClean="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Quadratic probing </a:t>
                </a:r>
                <a:r>
                  <a:rPr lang="en-GB" dirty="0" smtClean="0">
                    <a:sym typeface="Wingdings" panose="05000000000000000000" pitchFamily="2" charset="2"/>
                  </a:rPr>
                  <a:t> </a:t>
                </a:r>
                <a:r>
                  <a:rPr lang="en-US" dirty="0" smtClean="0">
                    <a:sym typeface="Wingdings" panose="05000000000000000000" pitchFamily="2" charset="2"/>
                  </a:rPr>
                  <a:t>taking </a:t>
                </a:r>
                <a:r>
                  <a:rPr lang="en-US" dirty="0">
                    <a:sym typeface="Wingdings" panose="05000000000000000000" pitchFamily="2" charset="2"/>
                  </a:rPr>
                  <a:t>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smtClean="0">
                  <a:sym typeface="Wingdings" panose="05000000000000000000" pitchFamily="2" charset="2"/>
                </a:endParaRPr>
              </a:p>
              <a:p>
                <a:pPr lvl="1"/>
                <a:r>
                  <a:rPr lang="en-GB" dirty="0" smtClean="0">
                    <a:sym typeface="Wingdings" panose="05000000000000000000" pitchFamily="2" charset="2"/>
                  </a:rPr>
                  <a:t>I</a:t>
                </a:r>
                <a:r>
                  <a:rPr lang="en-US" dirty="0" err="1" smtClean="0">
                    <a:sym typeface="Wingdings" panose="05000000000000000000" pitchFamily="2" charset="2"/>
                  </a:rPr>
                  <a:t>nstead</a:t>
                </a:r>
                <a:r>
                  <a:rPr lang="en-US" dirty="0" smtClean="0">
                    <a:sym typeface="Wingdings" panose="05000000000000000000" pitchFamily="2" charset="2"/>
                  </a:rPr>
                  <a:t> </a:t>
                </a:r>
                <a:r>
                  <a:rPr lang="en-US" dirty="0">
                    <a:sym typeface="Wingdings" panose="05000000000000000000" pitchFamily="2" charset="2"/>
                  </a:rPr>
                  <a:t>of searching linearly, it uses a squared </a:t>
                </a:r>
                <a:r>
                  <a:rPr lang="en-US" dirty="0" smtClean="0">
                    <a:sym typeface="Wingdings" panose="05000000000000000000" pitchFamily="2" charset="2"/>
                  </a:rPr>
                  <a:t>increment</a:t>
                </a:r>
              </a:p>
              <a:p>
                <a:pPr lvl="1"/>
                <a:r>
                  <a:rPr lang="en-US" dirty="0" smtClean="0"/>
                  <a:t>NB: this also may </a:t>
                </a:r>
                <a:r>
                  <a:rPr lang="en-US" dirty="0"/>
                  <a:t>require a “wraparound” back to the beginning of the hash </a:t>
                </a:r>
                <a:r>
                  <a:rPr lang="en-US" dirty="0" smtClean="0"/>
                  <a:t>table</a:t>
                </a:r>
              </a:p>
              <a:p>
                <a:pPr lvl="1"/>
                <a:endParaRPr lang="en-US" dirty="0"/>
              </a:p>
              <a:p>
                <a:r>
                  <a:rPr lang="en-US" dirty="0" smtClean="0"/>
                  <a:t>Given the hash code </a:t>
                </a:r>
                <a14:m>
                  <m:oMath xmlns:m="http://schemas.openxmlformats.org/officeDocument/2006/math">
                    <m:r>
                      <a:rPr lang="en-GB" b="0" i="1" smtClean="0">
                        <a:latin typeface="Cambria Math" panose="02040503050406030204" pitchFamily="18" charset="0"/>
                      </a:rPr>
                      <m:t>𝐻</m:t>
                    </m:r>
                  </m:oMath>
                </a14:m>
                <a:r>
                  <a:rPr lang="en-US" dirty="0" smtClean="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smtClean="0"/>
              </a:p>
              <a:p>
                <a:pPr marL="457200" lvl="1" indent="0">
                  <a:buNone/>
                </a:pPr>
                <a:endParaRPr lang="en-GB" b="0" dirty="0" smtClean="0"/>
              </a:p>
              <a:p>
                <a:r>
                  <a:rPr lang="en-US" dirty="0" smtClean="0"/>
                  <a:t>Improved performance with respect to linear probing</a:t>
                </a:r>
                <a:r>
                  <a:rPr lang="en-US" dirty="0"/>
                  <a:t>, </a:t>
                </a:r>
                <a:r>
                  <a:rPr lang="en-US" dirty="0" smtClean="0"/>
                  <a:t>but it is also </a:t>
                </a:r>
                <a:r>
                  <a:rPr lang="en-US" dirty="0"/>
                  <a:t>more likely to result in an infinite </a:t>
                </a:r>
                <a:r>
                  <a:rPr lang="en-US" dirty="0" smtClean="0"/>
                  <a:t>loop…</a:t>
                </a:r>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a:t>
            </a:r>
            <a:r>
              <a:rPr lang="en-GB" dirty="0"/>
              <a:t>with open addressing </a:t>
            </a:r>
            <a:endParaRPr lang="nl-NL" dirty="0"/>
          </a:p>
        </p:txBody>
      </p:sp>
      <p:sp>
        <p:nvSpPr>
          <p:cNvPr id="3" name="Tijdelijke aanduiding voor inhoud 2"/>
          <p:cNvSpPr>
            <a:spLocks noGrp="1"/>
          </p:cNvSpPr>
          <p:nvPr>
            <p:ph idx="1"/>
          </p:nvPr>
        </p:nvSpPr>
        <p:spPr/>
        <p:txBody>
          <a:bodyPr/>
          <a:lstStyle/>
          <a:p>
            <a:r>
              <a:rPr lang="en-GB" dirty="0" smtClean="0"/>
              <a:t>Open addressing methods </a:t>
            </a:r>
            <a:r>
              <a:rPr lang="en-GB" dirty="0" smtClean="0">
                <a:solidFill>
                  <a:srgbClr val="FF0000"/>
                </a:solidFill>
              </a:rPr>
              <a:t>drawbacks</a:t>
            </a:r>
          </a:p>
          <a:p>
            <a:pPr marL="800100" lvl="1" indent="-342900">
              <a:buFont typeface="+mj-lt"/>
              <a:buAutoNum type="arabicPeriod"/>
            </a:pPr>
            <a:r>
              <a:rPr lang="en-US" dirty="0" smtClean="0"/>
              <a:t>the </a:t>
            </a:r>
            <a:r>
              <a:rPr lang="en-US" dirty="0"/>
              <a:t>number of stored entries cannot exceed the number of slots in the bucket </a:t>
            </a:r>
            <a:r>
              <a:rPr lang="en-US" dirty="0" smtClean="0"/>
              <a:t>array</a:t>
            </a:r>
          </a:p>
          <a:p>
            <a:pPr lvl="2"/>
            <a:r>
              <a:rPr lang="en-US" dirty="0"/>
              <a:t>performance dramatically degrades when the load factor grows beyond </a:t>
            </a:r>
            <a:r>
              <a:rPr lang="en-US" dirty="0" smtClean="0"/>
              <a:t>0.7 </a:t>
            </a:r>
            <a:r>
              <a:rPr lang="en-US" dirty="0" smtClean="0">
                <a:sym typeface="Wingdings" panose="05000000000000000000" pitchFamily="2" charset="2"/>
              </a:rPr>
              <a:t> dynamic resizing is mandatory</a:t>
            </a:r>
          </a:p>
          <a:p>
            <a:pPr marL="800100" lvl="1" indent="-342900">
              <a:buFont typeface="+mj-lt"/>
              <a:buAutoNum type="arabicPeriod"/>
            </a:pPr>
            <a:r>
              <a:rPr lang="en-US" dirty="0"/>
              <a:t>more stringent requirements on the hash </a:t>
            </a:r>
            <a:r>
              <a:rPr lang="en-US" dirty="0" smtClean="0"/>
              <a:t>function</a:t>
            </a:r>
          </a:p>
          <a:p>
            <a:pPr lvl="2"/>
            <a:r>
              <a:rPr lang="en-US" dirty="0" smtClean="0"/>
              <a:t>besides </a:t>
            </a:r>
            <a:r>
              <a:rPr lang="en-US" dirty="0"/>
              <a:t>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lvl="1"/>
            <a:endParaRPr lang="en-US" dirty="0"/>
          </a:p>
          <a:p>
            <a:r>
              <a:rPr lang="en-US" dirty="0"/>
              <a:t>In a good hash table, each bucket has zero or one entries, and sometimes two or three, but rarely more than </a:t>
            </a:r>
            <a:r>
              <a:rPr lang="en-US" dirty="0" smtClean="0"/>
              <a:t>that</a:t>
            </a:r>
          </a:p>
          <a:p>
            <a:pPr lvl="1"/>
            <a:r>
              <a:rPr lang="en-US" dirty="0" smtClean="0"/>
              <a:t>Otherwise performance in hash table operations decreases because we have to add the </a:t>
            </a:r>
            <a:r>
              <a:rPr lang="en-US" dirty="0"/>
              <a:t>time for the list </a:t>
            </a:r>
            <a:r>
              <a:rPr lang="en-US" dirty="0" smtClean="0"/>
              <a:t>operation</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2643896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Example </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smtClean="0"/>
              <a:t>Which data structure should we use to store the multiple items in each bucket?</a:t>
            </a:r>
          </a:p>
          <a:p>
            <a:pPr lvl="1"/>
            <a:r>
              <a:rPr lang="en-GB" b="1" dirty="0" smtClean="0"/>
              <a:t>Linked lists</a:t>
            </a:r>
          </a:p>
          <a:p>
            <a:pPr lvl="2"/>
            <a:r>
              <a:rPr lang="en-US" dirty="0" smtClean="0"/>
              <a:t>Popular </a:t>
            </a:r>
            <a:r>
              <a:rPr lang="en-US" dirty="0"/>
              <a:t>because </a:t>
            </a:r>
            <a:r>
              <a:rPr lang="en-US" dirty="0" smtClean="0"/>
              <a:t>it requires </a:t>
            </a:r>
            <a:r>
              <a:rPr lang="en-US" dirty="0"/>
              <a:t>only basic data structures with simple </a:t>
            </a:r>
            <a:r>
              <a:rPr lang="en-US" dirty="0" smtClean="0"/>
              <a:t>algorithms</a:t>
            </a:r>
          </a:p>
          <a:p>
            <a:pPr lvl="2"/>
            <a:r>
              <a:rPr lang="en-US" dirty="0"/>
              <a:t>When storing small keys and values, the space overhead of the next pointer in each entry record can be </a:t>
            </a:r>
            <a:r>
              <a:rPr lang="en-US" dirty="0" smtClean="0"/>
              <a:t>significant</a:t>
            </a:r>
          </a:p>
          <a:p>
            <a:pPr lvl="2"/>
            <a:r>
              <a:rPr lang="en-US" dirty="0" smtClean="0"/>
              <a:t>Traversing </a:t>
            </a:r>
            <a:r>
              <a:rPr lang="en-US" dirty="0"/>
              <a:t>a linked list has poor cache performance, making the processor cache ineffective</a:t>
            </a:r>
            <a:endParaRPr lang="en-US" dirty="0" smtClean="0"/>
          </a:p>
          <a:p>
            <a:pPr lvl="1"/>
            <a:r>
              <a:rPr lang="en-US" dirty="0" smtClean="0"/>
              <a:t>Ordered lists, sorted by key field</a:t>
            </a:r>
          </a:p>
          <a:p>
            <a:pPr lvl="1"/>
            <a:r>
              <a:rPr lang="en-US" dirty="0" smtClean="0"/>
              <a:t>Self-balancing search trees</a:t>
            </a:r>
          </a:p>
          <a:p>
            <a:pPr lvl="2"/>
            <a:r>
              <a:rPr lang="en-US" dirty="0"/>
              <a:t>O</a:t>
            </a:r>
            <a:r>
              <a:rPr lang="en-US" dirty="0" smtClean="0"/>
              <a:t>nly </a:t>
            </a:r>
            <a:r>
              <a:rPr lang="en-US" dirty="0"/>
              <a:t>worth the trouble and extra memory cost if </a:t>
            </a:r>
            <a:r>
              <a:rPr lang="en-US" dirty="0" smtClean="0"/>
              <a:t>long </a:t>
            </a:r>
            <a:r>
              <a:rPr lang="en-US" dirty="0"/>
              <a:t>delays must be avoided at all costs (e.g. in a real-time </a:t>
            </a:r>
            <a:r>
              <a:rPr lang="en-US" dirty="0" smtClean="0"/>
              <a:t>application) or if one </a:t>
            </a:r>
            <a:r>
              <a:rPr lang="en-US" dirty="0"/>
              <a:t>must guard against many entries hashed to the same slot (e.g. if one expects extremely non-uniform distributions, or in the case of web sites or other publicly accessible services, which are vulnerable to malicious key distributions in requests</a:t>
            </a:r>
            <a:r>
              <a:rPr lang="en-US" dirty="0" smtClean="0"/>
              <a:t>)</a:t>
            </a:r>
          </a:p>
          <a:p>
            <a:pPr lvl="1"/>
            <a:r>
              <a:rPr lang="en-US" dirty="0" smtClean="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578678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Comparison between the “performance” (seen as the average number of cache misses required to look up elements in tables) with separate chaining and linear probing</a:t>
                </a:r>
              </a:p>
              <a:p>
                <a:pPr lvl="1"/>
                <a:r>
                  <a:rPr lang="en-US" dirty="0" smtClean="0"/>
                  <a:t>Linear </a:t>
                </a:r>
                <a:r>
                  <a:rPr lang="en-US" dirty="0"/>
                  <a:t>probing's performance drastically </a:t>
                </a:r>
                <a:r>
                  <a:rPr lang="en-US" dirty="0" smtClean="0"/>
                  <a:t>degrades for load factors </a:t>
                </a:r>
                <a14:m>
                  <m:oMath xmlns:m="http://schemas.openxmlformats.org/officeDocument/2006/math">
                    <m:r>
                      <a:rPr lang="en-US" i="1" dirty="0" smtClean="0">
                        <a:latin typeface="Cambria Math" panose="02040503050406030204" pitchFamily="18" charset="0"/>
                      </a:rPr>
                      <m:t>&gt;0.8</m:t>
                    </m:r>
                  </m:oMath>
                </a14:m>
                <a:r>
                  <a:rPr lang="en-US" dirty="0" smtClean="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98" y="341373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normAutofit/>
          </a:bodyPr>
          <a:lstStyle/>
          <a:p>
            <a:r>
              <a:rPr lang="en-GB" dirty="0" smtClean="0"/>
              <a:t>A hash table functions well when </a:t>
            </a:r>
            <a:r>
              <a:rPr lang="en-US" dirty="0" smtClean="0"/>
              <a:t>the </a:t>
            </a:r>
            <a:r>
              <a:rPr lang="en-US" dirty="0"/>
              <a:t>table size is proportional to the number of </a:t>
            </a:r>
            <a:r>
              <a:rPr lang="en-US" dirty="0" smtClean="0"/>
              <a:t>entries</a:t>
            </a:r>
          </a:p>
          <a:p>
            <a:r>
              <a:rPr lang="en-US" dirty="0" smtClean="0"/>
              <a:t>Practical problem: usually the </a:t>
            </a:r>
            <a:r>
              <a:rPr lang="en-US" dirty="0"/>
              <a:t>number of entries </a:t>
            </a:r>
            <a:r>
              <a:rPr lang="en-US" dirty="0" smtClean="0"/>
              <a:t>is not known </a:t>
            </a:r>
            <a:r>
              <a:rPr lang="en-US" dirty="0"/>
              <a:t>in </a:t>
            </a:r>
            <a:r>
              <a:rPr lang="en-US" dirty="0" smtClean="0"/>
              <a:t>advance</a:t>
            </a:r>
          </a:p>
          <a:p>
            <a:pPr lvl="1"/>
            <a:r>
              <a:rPr lang="en-US" dirty="0" smtClean="0"/>
              <a:t>Very important to provide some method to resize </a:t>
            </a:r>
            <a:r>
              <a:rPr lang="en-US" dirty="0"/>
              <a:t>the table </a:t>
            </a:r>
            <a:r>
              <a:rPr lang="en-US" dirty="0" smtClean="0"/>
              <a:t>in order to prevent </a:t>
            </a:r>
            <a:r>
              <a:rPr lang="en-US" dirty="0"/>
              <a:t>the hash table from becoming too </a:t>
            </a:r>
            <a:r>
              <a:rPr lang="en-US" dirty="0" smtClean="0"/>
              <a:t>full</a:t>
            </a:r>
          </a:p>
          <a:p>
            <a:pPr lvl="1"/>
            <a:endParaRPr lang="en-US" dirty="0" smtClean="0"/>
          </a:p>
          <a:p>
            <a:pPr lvl="1"/>
            <a:r>
              <a:rPr lang="en-US" dirty="0" smtClean="0"/>
              <a:t>Resizing happens only when the load factor becomes too large</a:t>
            </a:r>
          </a:p>
          <a:p>
            <a:pPr lvl="2"/>
            <a:r>
              <a:rPr lang="en-US" dirty="0" smtClean="0"/>
              <a:t>In Java </a:t>
            </a:r>
            <a:r>
              <a:rPr lang="en-US" dirty="0"/>
              <a:t>the default load factor threshold for table expansion is </a:t>
            </a:r>
            <a:r>
              <a:rPr lang="en-US" dirty="0" smtClean="0"/>
              <a:t>0.75; in </a:t>
            </a:r>
            <a:r>
              <a:rPr lang="en-US" dirty="0"/>
              <a:t>Python's </a:t>
            </a:r>
            <a:r>
              <a:rPr lang="en-US" i="1" dirty="0" err="1" smtClean="0"/>
              <a:t>dict</a:t>
            </a:r>
            <a:r>
              <a:rPr lang="en-US" dirty="0" smtClean="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a:t>
            </a:r>
            <a:r>
              <a:rPr lang="en-US" dirty="0" smtClean="0"/>
              <a:t>locations</a:t>
            </a:r>
            <a:endParaRPr lang="en-US" dirty="0"/>
          </a:p>
          <a:p>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smtClean="0"/>
              <a:t>Common </a:t>
            </a:r>
            <a:r>
              <a:rPr lang="en-US" dirty="0"/>
              <a:t>approach </a:t>
            </a:r>
            <a:r>
              <a:rPr lang="en-US" dirty="0" smtClean="0">
                <a:sym typeface="Wingdings" panose="05000000000000000000" pitchFamily="2" charset="2"/>
              </a:rPr>
              <a:t> </a:t>
            </a:r>
            <a:r>
              <a:rPr lang="en-US" dirty="0" smtClean="0"/>
              <a:t>automatically </a:t>
            </a:r>
            <a:r>
              <a:rPr lang="en-US" dirty="0"/>
              <a:t>trigger a complete resizing when the load factor exceeds some </a:t>
            </a:r>
            <a:r>
              <a:rPr lang="en-US" dirty="0" smtClean="0"/>
              <a:t>threshold</a:t>
            </a:r>
          </a:p>
          <a:p>
            <a:pPr lvl="1"/>
            <a:r>
              <a:rPr lang="en-US" dirty="0" smtClean="0"/>
              <a:t>All </a:t>
            </a:r>
            <a:r>
              <a:rPr lang="en-US" dirty="0"/>
              <a:t>the entries of the old table are removed and inserted into </a:t>
            </a:r>
            <a:r>
              <a:rPr lang="en-US" dirty="0" smtClean="0"/>
              <a:t>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a:t>
            </a:r>
            <a:r>
              <a:rPr lang="en-US" dirty="0" smtClean="0"/>
              <a:t>implementations (especially real-time systems), </a:t>
            </a:r>
            <a:r>
              <a:rPr lang="en-US" dirty="0"/>
              <a:t>cannot pay the price of enlarging the hash table all at </a:t>
            </a:r>
            <a:r>
              <a:rPr lang="en-US" dirty="0" smtClean="0"/>
              <a:t>once: it </a:t>
            </a:r>
            <a:r>
              <a:rPr lang="en-US" dirty="0"/>
              <a:t>may interrupt time-critical </a:t>
            </a:r>
            <a:r>
              <a:rPr lang="en-US" dirty="0" smtClean="0"/>
              <a:t>operations</a:t>
            </a:r>
          </a:p>
          <a:p>
            <a:pPr lvl="1"/>
            <a:r>
              <a:rPr lang="en-US" dirty="0" smtClean="0"/>
              <a:t>Keep both the old and the new table; do lookups and deletions in both tables; new insertions only in the new one; at each insertion move some elements from the old to the new table until they are all removed (and then </a:t>
            </a:r>
            <a:r>
              <a:rPr lang="en-US" dirty="0" err="1" smtClean="0"/>
              <a:t>deallocate</a:t>
            </a:r>
            <a:r>
              <a:rPr lang="en-US" dirty="0" smtClean="0"/>
              <a:t> the old table)</a:t>
            </a:r>
            <a:endParaRPr lang="en-GB"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a:t>
            </a:r>
            <a:endParaRPr lang="en-GB" dirty="0"/>
          </a:p>
        </p:txBody>
      </p:sp>
      <p:sp>
        <p:nvSpPr>
          <p:cNvPr id="3" name="Content Placeholder 2"/>
          <p:cNvSpPr>
            <a:spLocks noGrp="1"/>
          </p:cNvSpPr>
          <p:nvPr>
            <p:ph idx="1"/>
          </p:nvPr>
        </p:nvSpPr>
        <p:spPr/>
        <p:txBody>
          <a:bodyPr/>
          <a:lstStyle/>
          <a:p>
            <a:r>
              <a:rPr lang="en-GB" dirty="0" smtClean="0"/>
              <a:t>Simple and flexible representation</a:t>
            </a:r>
          </a:p>
          <a:p>
            <a:r>
              <a:rPr lang="en-GB" dirty="0" smtClean="0"/>
              <a:t>Objects are arranged in linear order</a:t>
            </a:r>
          </a:p>
          <a:p>
            <a:pPr lvl="1"/>
            <a:r>
              <a:rPr lang="en-GB" dirty="0" smtClean="0"/>
              <a:t>Order is maintained through the use of </a:t>
            </a:r>
            <a:r>
              <a:rPr lang="en-GB" i="1" dirty="0" smtClean="0"/>
              <a:t>references </a:t>
            </a:r>
            <a:r>
              <a:rPr lang="en-GB" dirty="0" smtClean="0"/>
              <a:t>inside elements</a:t>
            </a:r>
          </a:p>
          <a:p>
            <a:pPr lvl="1"/>
            <a:endParaRPr lang="en-GB" dirty="0"/>
          </a:p>
          <a:p>
            <a:r>
              <a:rPr lang="en-GB" dirty="0" smtClean="0"/>
              <a:t>Each element </a:t>
            </a:r>
            <a:r>
              <a:rPr lang="en-GB" dirty="0"/>
              <a:t>(</a:t>
            </a:r>
            <a:r>
              <a:rPr lang="en-GB" i="1" dirty="0">
                <a:solidFill>
                  <a:srgbClr val="FF0000"/>
                </a:solidFill>
              </a:rPr>
              <a:t>node</a:t>
            </a:r>
            <a:r>
              <a:rPr lang="en-GB" dirty="0"/>
              <a:t>) </a:t>
            </a:r>
            <a:r>
              <a:rPr lang="en-GB" dirty="0" smtClean="0"/>
              <a:t>of a list is made by</a:t>
            </a:r>
          </a:p>
          <a:p>
            <a:pPr lvl="1"/>
            <a:r>
              <a:rPr lang="en-GB" dirty="0" smtClean="0"/>
              <a:t>Its value </a:t>
            </a:r>
          </a:p>
          <a:p>
            <a:pPr lvl="1"/>
            <a:r>
              <a:rPr lang="en-GB" dirty="0" smtClean="0"/>
              <a:t>A reference to the </a:t>
            </a:r>
            <a:r>
              <a:rPr lang="en-GB" i="1" u="sng" dirty="0" smtClean="0"/>
              <a:t>next</a:t>
            </a:r>
            <a:r>
              <a:rPr lang="en-GB" dirty="0" smtClean="0"/>
              <a:t> element of the list</a:t>
            </a:r>
          </a:p>
          <a:p>
            <a:r>
              <a:rPr lang="en-GB" dirty="0" smtClean="0"/>
              <a:t>A </a:t>
            </a:r>
            <a:r>
              <a:rPr lang="en-GB" dirty="0" smtClean="0">
                <a:solidFill>
                  <a:srgbClr val="FF0000"/>
                </a:solidFill>
              </a:rPr>
              <a:t>list</a:t>
            </a:r>
            <a:r>
              <a:rPr lang="en-GB" dirty="0" smtClean="0"/>
              <a:t> is then defined by</a:t>
            </a:r>
          </a:p>
          <a:p>
            <a:pPr lvl="1"/>
            <a:r>
              <a:rPr lang="en-GB" dirty="0" smtClean="0"/>
              <a:t>The starting element</a:t>
            </a:r>
          </a:p>
          <a:p>
            <a:pPr lvl="1"/>
            <a:r>
              <a:rPr lang="en-GB" dirty="0" smtClean="0"/>
              <a:t>All other elements can be reached from there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631" t="43709" r="38002" b="39026"/>
          <a:stretch/>
        </p:blipFill>
        <p:spPr>
          <a:xfrm>
            <a:off x="6511194" y="5161047"/>
            <a:ext cx="3387216" cy="1500029"/>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0031" t="72657" r="21660" b="18202"/>
          <a:stretch/>
        </p:blipFill>
        <p:spPr>
          <a:xfrm>
            <a:off x="6164494" y="3724745"/>
            <a:ext cx="3452117" cy="107718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62797" t="34907" r="14263" b="26292"/>
          <a:stretch/>
        </p:blipFill>
        <p:spPr>
          <a:xfrm>
            <a:off x="10056918" y="4534325"/>
            <a:ext cx="2011792" cy="2126751"/>
          </a:xfrm>
          <a:prstGeom prst="rect">
            <a:avLst/>
          </a:prstGeom>
        </p:spPr>
      </p:pic>
    </p:spTree>
    <p:extLst>
      <p:ext uri="{BB962C8B-B14F-4D97-AF65-F5344CB8AC3E}">
        <p14:creationId xmlns:p14="http://schemas.microsoft.com/office/powerpoint/2010/main" val="26446795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Performance analysis</a:t>
            </a:r>
            <a:endParaRPr lang="nl-NL" dirty="0"/>
          </a:p>
        </p:txBody>
      </p:sp>
      <p:sp>
        <p:nvSpPr>
          <p:cNvPr id="3" name="Tijdelijke aanduiding voor inhoud 2"/>
          <p:cNvSpPr>
            <a:spLocks noGrp="1"/>
          </p:cNvSpPr>
          <p:nvPr>
            <p:ph idx="1"/>
          </p:nvPr>
        </p:nvSpPr>
        <p:spPr/>
        <p:txBody>
          <a:bodyPr/>
          <a:lstStyle/>
          <a:p>
            <a:r>
              <a:rPr lang="en-US" dirty="0" smtClean="0"/>
              <a:t>Average case</a:t>
            </a:r>
          </a:p>
          <a:p>
            <a:pPr lvl="1"/>
            <a:r>
              <a:rPr lang="en-US" dirty="0"/>
              <a:t>In a well-dimensioned hash table, the average cost (number of instructions) for each lookup is independent of the number of elements stored in the </a:t>
            </a:r>
            <a:r>
              <a:rPr lang="en-US" dirty="0" smtClean="0"/>
              <a:t>table </a:t>
            </a:r>
          </a:p>
          <a:p>
            <a:pPr lvl="1"/>
            <a:r>
              <a:rPr lang="en-US" dirty="0" smtClean="0">
                <a:sym typeface="Wingdings" panose="05000000000000000000" pitchFamily="2" charset="2"/>
              </a:rPr>
              <a:t>If the load factor is kept below </a:t>
            </a:r>
            <a:r>
              <a:rPr lang="en-US" dirty="0">
                <a:sym typeface="Wingdings" panose="05000000000000000000" pitchFamily="2" charset="2"/>
              </a:rPr>
              <a:t>some bound, the access functions are immediate, running in constant time </a:t>
            </a:r>
            <a:r>
              <a:rPr lang="en-US" dirty="0" smtClean="0">
                <a:sym typeface="Wingdings" panose="05000000000000000000" pitchFamily="2" charset="2"/>
              </a:rPr>
              <a:t> direct </a:t>
            </a:r>
            <a:r>
              <a:rPr lang="en-US" dirty="0">
                <a:sym typeface="Wingdings" panose="05000000000000000000" pitchFamily="2" charset="2"/>
              </a:rPr>
              <a:t>access, just like an </a:t>
            </a:r>
            <a:r>
              <a:rPr lang="en-US" dirty="0" smtClean="0">
                <a:sym typeface="Wingdings" panose="05000000000000000000" pitchFamily="2" charset="2"/>
              </a:rPr>
              <a:t>array </a:t>
            </a:r>
            <a:endParaRPr lang="en-US" dirty="0" smtClean="0"/>
          </a:p>
          <a:p>
            <a:r>
              <a:rPr lang="en-US" dirty="0" smtClean="0"/>
              <a:t>Worst case</a:t>
            </a:r>
          </a:p>
          <a:p>
            <a:pPr lvl="1"/>
            <a:r>
              <a:rPr lang="en-US" dirty="0" smtClean="0"/>
              <a:t>Worst choice </a:t>
            </a:r>
            <a:r>
              <a:rPr lang="en-US" dirty="0"/>
              <a:t>of hash </a:t>
            </a:r>
            <a:r>
              <a:rPr lang="en-US" dirty="0" smtClean="0"/>
              <a:t>function </a:t>
            </a:r>
            <a:r>
              <a:rPr lang="en-US" dirty="0" smtClean="0">
                <a:sym typeface="Wingdings" panose="05000000000000000000" pitchFamily="2" charset="2"/>
              </a:rPr>
              <a:t></a:t>
            </a:r>
            <a:r>
              <a:rPr lang="en-US" dirty="0" smtClean="0"/>
              <a:t> </a:t>
            </a:r>
            <a:r>
              <a:rPr lang="en-US" dirty="0"/>
              <a:t>every insertion causes a </a:t>
            </a:r>
            <a:r>
              <a:rPr lang="en-US" dirty="0" smtClean="0"/>
              <a:t>collision </a:t>
            </a:r>
            <a:r>
              <a:rPr lang="en-US" dirty="0" smtClean="0">
                <a:sym typeface="Wingdings" panose="05000000000000000000" pitchFamily="2" charset="2"/>
              </a:rPr>
              <a:t> </a:t>
            </a:r>
            <a:r>
              <a:rPr lang="en-US" dirty="0" smtClean="0"/>
              <a:t>hash </a:t>
            </a:r>
            <a:r>
              <a:rPr lang="en-US" dirty="0"/>
              <a:t>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extLst>
                        <a:ext uri="{9D8B030D-6E8A-4147-A177-3AD203B41FA5}">
                          <a16:colId xmlns="" xmlns:a16="http://schemas.microsoft.com/office/drawing/2014/main" val="20000"/>
                        </a:ext>
                      </a:extLst>
                    </a:gridCol>
                    <a:gridCol w="1814234">
                      <a:extLst>
                        <a:ext uri="{9D8B030D-6E8A-4147-A177-3AD203B41FA5}">
                          <a16:colId xmlns="" xmlns:a16="http://schemas.microsoft.com/office/drawing/2014/main" val="20001"/>
                        </a:ext>
                      </a:extLst>
                    </a:gridCol>
                    <a:gridCol w="1502411">
                      <a:extLst>
                        <a:ext uri="{9D8B030D-6E8A-4147-A177-3AD203B41FA5}">
                          <a16:colId xmlns="" xmlns:a16="http://schemas.microsoft.com/office/drawing/2014/main" val="20002"/>
                        </a:ext>
                      </a:extLst>
                    </a:gridCol>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extLst>
                      <a:ext uri="{0D108BD9-81ED-4DB2-BD59-A6C34878D82A}">
                        <a16:rowId xmlns="" xmlns:a16="http://schemas.microsoft.com/office/drawing/2014/main" val="10000"/>
                      </a:ext>
                    </a:extLst>
                  </a:tr>
                  <a:tr h="360231">
                    <a:tc>
                      <a:txBody>
                        <a:bodyPr/>
                        <a:lstStyle/>
                        <a:p>
                          <a:r>
                            <a:rPr lang="en-GB" sz="1600" dirty="0" smtClean="0"/>
                            <a:t>Searching</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 xmlns:a16="http://schemas.microsoft.com/office/drawing/2014/main" val="10001"/>
                      </a:ext>
                    </a:extLst>
                  </a:tr>
                  <a:tr h="360231">
                    <a:tc>
                      <a:txBody>
                        <a:bodyPr/>
                        <a:lstStyle/>
                        <a:p>
                          <a:r>
                            <a:rPr lang="en-GB" sz="1600" dirty="0" smtClean="0"/>
                            <a:t>Insertion</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 xmlns:a16="http://schemas.microsoft.com/office/drawing/2014/main" val="10002"/>
                      </a:ext>
                    </a:extLst>
                  </a:tr>
                  <a:tr h="360231">
                    <a:tc>
                      <a:txBody>
                        <a:bodyPr/>
                        <a:lstStyle/>
                        <a:p>
                          <a:r>
                            <a:rPr lang="en-GB" sz="1600" dirty="0" smtClean="0"/>
                            <a:t>Deletion </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endParaRPr lang="nl-NL"/>
                        </a:p>
                      </a:txBody>
                      <a:tcPr>
                        <a:blipFill rotWithShape="0">
                          <a:blip r:embed="rId2"/>
                          <a:stretch>
                            <a:fillRect l="-89933" t="-103333" r="-84228" b="-210000"/>
                          </a:stretch>
                        </a:blipFill>
                      </a:tcPr>
                    </a:tc>
                    <a:tc>
                      <a:txBody>
                        <a:bodyPr/>
                        <a:lstStyle/>
                        <a:p>
                          <a:endParaRPr lang="nl-NL"/>
                        </a:p>
                      </a:txBody>
                      <a:tcPr>
                        <a:blipFill rotWithShape="0">
                          <a:blip r:embed="rId2"/>
                          <a:stretch>
                            <a:fillRect l="-229150" t="-103333" r="-1619" b="-210000"/>
                          </a:stretch>
                        </a:blipFill>
                      </a:tcPr>
                    </a:tc>
                  </a:tr>
                  <a:tr h="360231">
                    <a:tc>
                      <a:txBody>
                        <a:bodyPr/>
                        <a:lstStyle/>
                        <a:p>
                          <a:r>
                            <a:rPr lang="en-GB" sz="1600" dirty="0" smtClean="0"/>
                            <a:t>Insertion</a:t>
                          </a:r>
                          <a:endParaRPr lang="en-GB" sz="1600" dirty="0"/>
                        </a:p>
                      </a:txBody>
                      <a:tcPr/>
                    </a:tc>
                    <a:tc>
                      <a:txBody>
                        <a:bodyPr/>
                        <a:lstStyle/>
                        <a:p>
                          <a:endParaRPr lang="nl-NL"/>
                        </a:p>
                      </a:txBody>
                      <a:tcPr>
                        <a:blipFill rotWithShape="0">
                          <a:blip r:embed="rId2"/>
                          <a:stretch>
                            <a:fillRect l="-89933" t="-206780" r="-84228" b="-113559"/>
                          </a:stretch>
                        </a:blipFill>
                      </a:tcPr>
                    </a:tc>
                    <a:tc>
                      <a:txBody>
                        <a:bodyPr/>
                        <a:lstStyle/>
                        <a:p>
                          <a:endParaRPr lang="nl-NL"/>
                        </a:p>
                      </a:txBody>
                      <a:tcPr>
                        <a:blipFill rotWithShape="0">
                          <a:blip r:embed="rId2"/>
                          <a:stretch>
                            <a:fillRect l="-229150" t="-206780" r="-1619" b="-113559"/>
                          </a:stretch>
                        </a:blipFill>
                      </a:tcPr>
                    </a:tc>
                  </a:tr>
                  <a:tr h="360231">
                    <a:tc>
                      <a:txBody>
                        <a:bodyPr/>
                        <a:lstStyle/>
                        <a:p>
                          <a:r>
                            <a:rPr lang="en-GB" sz="1600" dirty="0" smtClean="0"/>
                            <a:t>Deletion </a:t>
                          </a:r>
                          <a:endParaRPr lang="en-GB" sz="1600" dirty="0"/>
                        </a:p>
                      </a:txBody>
                      <a:tcPr/>
                    </a:tc>
                    <a:tc>
                      <a:txBody>
                        <a:bodyPr/>
                        <a:lstStyle/>
                        <a:p>
                          <a:endParaRPr lang="nl-NL"/>
                        </a:p>
                      </a:txBody>
                      <a:tcPr>
                        <a:blipFill rotWithShape="0">
                          <a:blip r:embed="rId2"/>
                          <a:stretch>
                            <a:fillRect l="-89933" t="-306780" r="-84228" b="-13559"/>
                          </a:stretch>
                        </a:blipFill>
                      </a:tcPr>
                    </a:tc>
                    <a:tc>
                      <a:txBody>
                        <a:bodyPr/>
                        <a:lstStyle/>
                        <a:p>
                          <a:endParaRPr lang="nl-NL"/>
                        </a:p>
                      </a:txBody>
                      <a:tcPr>
                        <a:blipFill rotWithShape="0">
                          <a:blip r:embed="rId2"/>
                          <a:stretch>
                            <a:fillRect l="-229150" t="-306780" r="-1619" b="-13559"/>
                          </a:stretch>
                        </a:blipFill>
                      </a:tcPr>
                    </a:tc>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smtClean="0">
                <a:solidFill>
                  <a:srgbClr val="00B050"/>
                </a:solidFill>
              </a:rPr>
              <a:t>Main advantage</a:t>
            </a:r>
            <a:endParaRPr lang="nl-NL" b="1" dirty="0" smtClean="0"/>
          </a:p>
          <a:p>
            <a:pPr lvl="1"/>
            <a:r>
              <a:rPr lang="nl-NL" b="1" dirty="0" smtClean="0"/>
              <a:t>Speed</a:t>
            </a:r>
            <a:r>
              <a:rPr lang="nl-NL" dirty="0" smtClean="0"/>
              <a:t> </a:t>
            </a:r>
            <a:r>
              <a:rPr lang="nl-NL" dirty="0" smtClean="0">
                <a:sym typeface="Wingdings" panose="05000000000000000000" pitchFamily="2" charset="2"/>
              </a:rPr>
              <a:t> </a:t>
            </a:r>
            <a:r>
              <a:rPr lang="en-US" dirty="0" smtClean="0"/>
              <a:t>particularly efficient </a:t>
            </a:r>
            <a:r>
              <a:rPr lang="en-US" dirty="0"/>
              <a:t>when the maximum number of entries can be predicted in </a:t>
            </a:r>
            <a:r>
              <a:rPr lang="en-US" dirty="0" smtClean="0"/>
              <a:t>advance (no resize)</a:t>
            </a:r>
            <a:endParaRPr lang="en-GB" dirty="0" smtClean="0"/>
          </a:p>
          <a:p>
            <a:r>
              <a:rPr lang="en-GB" dirty="0" smtClean="0">
                <a:solidFill>
                  <a:srgbClr val="FF0000"/>
                </a:solidFill>
              </a:rPr>
              <a:t>Disadvantages</a:t>
            </a:r>
          </a:p>
          <a:p>
            <a:pPr lvl="1"/>
            <a:r>
              <a:rPr lang="en-US" dirty="0"/>
              <a:t>T</a:t>
            </a:r>
            <a:r>
              <a:rPr lang="en-US" dirty="0" smtClean="0"/>
              <a:t>he </a:t>
            </a:r>
            <a:r>
              <a:rPr lang="en-US" dirty="0"/>
              <a:t>cost of a good hash function can be significantly higher than the inner loop of the lookup algorithm for a sequential list or search </a:t>
            </a:r>
            <a:r>
              <a:rPr lang="en-US" dirty="0" smtClean="0"/>
              <a:t>tree</a:t>
            </a:r>
          </a:p>
          <a:p>
            <a:pPr lvl="2"/>
            <a:r>
              <a:rPr lang="en-US" dirty="0"/>
              <a:t>hash tables </a:t>
            </a:r>
            <a:r>
              <a:rPr lang="en-US" dirty="0" smtClean="0"/>
              <a:t>not </a:t>
            </a:r>
            <a:r>
              <a:rPr lang="en-US" dirty="0"/>
              <a:t>effective when the number of entries is very </a:t>
            </a:r>
            <a:r>
              <a:rPr lang="en-US" dirty="0" smtClean="0"/>
              <a:t>small</a:t>
            </a:r>
          </a:p>
          <a:p>
            <a:pPr lvl="1"/>
            <a:r>
              <a:rPr lang="en-US" dirty="0" smtClean="0"/>
              <a:t>Entries can be enumerated only in pseudo-random order</a:t>
            </a:r>
          </a:p>
          <a:p>
            <a:pPr lvl="2"/>
            <a:r>
              <a:rPr lang="en-US" dirty="0"/>
              <a:t>no efficient way to locate an entry whose key is </a:t>
            </a:r>
            <a:r>
              <a:rPr lang="en-US" i="1" dirty="0"/>
              <a:t>nearest</a:t>
            </a:r>
            <a:r>
              <a:rPr lang="en-US" dirty="0"/>
              <a:t> to a given </a:t>
            </a:r>
            <a:r>
              <a:rPr lang="en-US" dirty="0" smtClean="0"/>
              <a:t>key </a:t>
            </a:r>
            <a:r>
              <a:rPr lang="en-US" dirty="0" smtClean="0">
                <a:sym typeface="Wingdings" panose="05000000000000000000" pitchFamily="2" charset="2"/>
              </a:rPr>
              <a:t> </a:t>
            </a:r>
            <a:r>
              <a:rPr lang="en-US" dirty="0" smtClean="0"/>
              <a:t>separate sorting step needed</a:t>
            </a:r>
          </a:p>
          <a:p>
            <a:pPr lvl="1"/>
            <a:r>
              <a:rPr lang="en-US" dirty="0" smtClean="0"/>
              <a:t>With dynamic resizing</a:t>
            </a:r>
            <a:r>
              <a:rPr lang="en-US" dirty="0"/>
              <a:t>, an insertion or deletion operation may occasionally take time proportional to the number of </a:t>
            </a:r>
            <a:r>
              <a:rPr lang="en-US" dirty="0" smtClean="0"/>
              <a:t>entries </a:t>
            </a:r>
            <a:r>
              <a:rPr lang="en-US" dirty="0" smtClean="0">
                <a:sym typeface="Wingdings" panose="05000000000000000000" pitchFamily="2" charset="2"/>
              </a:rPr>
              <a:t> p</a:t>
            </a:r>
            <a:r>
              <a:rPr lang="en-US" dirty="0" smtClean="0"/>
              <a:t>roblem in real-time or interactive applications</a:t>
            </a:r>
          </a:p>
          <a:p>
            <a:pPr lvl="1"/>
            <a:r>
              <a:rPr lang="en-US" dirty="0" smtClean="0"/>
              <a:t>Quite </a:t>
            </a:r>
            <a:r>
              <a:rPr lang="en-US" dirty="0"/>
              <a:t>inefficient when there are many collisions</a:t>
            </a:r>
            <a:endParaRPr lang="en-US"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smtClean="0">
                <a:sym typeface="Wingdings" panose="05000000000000000000" pitchFamily="2" charset="2"/>
              </a:rPr>
              <a:t></a:t>
            </a:r>
            <a:r>
              <a:rPr lang="en-US" dirty="0" smtClean="0"/>
              <a:t> widely </a:t>
            </a:r>
            <a:r>
              <a:rPr lang="en-US" dirty="0"/>
              <a:t>used in many kinds of computer software </a:t>
            </a:r>
            <a:endParaRPr lang="en-US" dirty="0" smtClean="0"/>
          </a:p>
          <a:p>
            <a:pPr lvl="1"/>
            <a:r>
              <a:rPr lang="en-US" dirty="0" smtClean="0"/>
              <a:t>systems programming</a:t>
            </a:r>
          </a:p>
          <a:p>
            <a:pPr lvl="1"/>
            <a:r>
              <a:rPr lang="en-US" dirty="0" smtClean="0"/>
              <a:t>primary </a:t>
            </a:r>
            <a:r>
              <a:rPr lang="en-US" dirty="0"/>
              <a:t>building blocks of relational </a:t>
            </a:r>
            <a:r>
              <a:rPr lang="en-US" dirty="0" smtClean="0"/>
              <a:t>databases</a:t>
            </a:r>
          </a:p>
          <a:p>
            <a:pPr lvl="1"/>
            <a:r>
              <a:rPr lang="en-US" dirty="0" smtClean="0"/>
              <a:t>associative arrays</a:t>
            </a:r>
          </a:p>
          <a:p>
            <a:pPr lvl="1"/>
            <a:r>
              <a:rPr lang="en-US" dirty="0"/>
              <a:t>c</a:t>
            </a:r>
            <a:r>
              <a:rPr lang="en-US" dirty="0" smtClean="0"/>
              <a:t>aches</a:t>
            </a:r>
          </a:p>
          <a:p>
            <a:pPr lvl="1"/>
            <a:r>
              <a:rPr lang="en-US" dirty="0" smtClean="0"/>
              <a:t>sets</a:t>
            </a:r>
          </a:p>
          <a:p>
            <a:pPr lvl="1"/>
            <a:r>
              <a:rPr lang="en-GB"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142967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tables in C#</a:t>
            </a:r>
            <a:endParaRPr lang="en-GB" dirty="0"/>
          </a:p>
        </p:txBody>
      </p:sp>
      <p:sp>
        <p:nvSpPr>
          <p:cNvPr id="3" name="Content Placeholder 2"/>
          <p:cNvSpPr>
            <a:spLocks noGrp="1"/>
          </p:cNvSpPr>
          <p:nvPr>
            <p:ph idx="1"/>
          </p:nvPr>
        </p:nvSpPr>
        <p:spPr/>
        <p:txBody>
          <a:bodyPr/>
          <a:lstStyle/>
          <a:p>
            <a:r>
              <a:rPr lang="en-GB" b="1" dirty="0" smtClean="0"/>
              <a:t>Dictionary </a:t>
            </a:r>
            <a:r>
              <a:rPr lang="en-GB" dirty="0" smtClean="0"/>
              <a:t>class </a:t>
            </a:r>
          </a:p>
          <a:p>
            <a:pPr lvl="1"/>
            <a:r>
              <a:rPr lang="en-GB" dirty="0" smtClean="0"/>
              <a:t>Generic with respect to the types of keys and values </a:t>
            </a:r>
            <a:endParaRPr lang="en-GB" dirty="0" smtClean="0">
              <a:hlinkClick r:id=""/>
            </a:endParaRPr>
          </a:p>
          <a:p>
            <a:pPr lvl="1"/>
            <a:r>
              <a:rPr lang="en-GB" dirty="0" smtClean="0">
                <a:hlinkClick r:id=""/>
              </a:rPr>
              <a:t>http</a:t>
            </a:r>
            <a:r>
              <a:rPr lang="en-GB" dirty="0">
                <a:hlinkClick r:id="rId2"/>
              </a:rPr>
              <a:t>://</a:t>
            </a:r>
            <a:r>
              <a:rPr lang="en-GB" dirty="0" smtClean="0">
                <a:hlinkClick r:id="rId2"/>
              </a:rPr>
              <a:t>www.dotnetperls.com/dictionary</a:t>
            </a:r>
            <a:r>
              <a:rPr lang="en-GB" dirty="0" smtClean="0"/>
              <a:t> </a:t>
            </a:r>
            <a:endParaRPr lang="en-GB" dirty="0"/>
          </a:p>
          <a:p>
            <a:pPr lvl="1"/>
            <a:r>
              <a:rPr lang="en-GB" dirty="0">
                <a:hlinkClick r:id="rId3"/>
              </a:rPr>
              <a:t>http://</a:t>
            </a:r>
            <a:r>
              <a:rPr lang="en-GB" dirty="0" smtClean="0">
                <a:hlinkClick r:id="rId3"/>
              </a:rPr>
              <a:t>msdn.microsoft.com/en-us/library/xfhwa508%28v=vs.110%29.aspx</a:t>
            </a:r>
            <a:r>
              <a:rPr lang="en-GB" dirty="0" smtClean="0"/>
              <a:t> </a:t>
            </a:r>
          </a:p>
          <a:p>
            <a:endParaRPr lang="en-GB" dirty="0"/>
          </a:p>
          <a:p>
            <a:r>
              <a:rPr lang="en-GB" dirty="0" smtClean="0">
                <a:solidFill>
                  <a:srgbClr val="FF0000"/>
                </a:solidFill>
              </a:rPr>
              <a:t>Live demo? </a:t>
            </a:r>
            <a:endParaRPr lang="en-GB" dirty="0">
              <a:solidFill>
                <a:srgbClr val="FF0000"/>
              </a:solidFill>
            </a:endParaRP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807142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677334" y="2160589"/>
            <a:ext cx="8068081" cy="3880773"/>
          </a:xfrm>
        </p:spPr>
        <p:txBody>
          <a:bodyPr/>
          <a:lstStyle/>
          <a:p>
            <a:r>
              <a:rPr lang="en-US" b="1" dirty="0" smtClean="0"/>
              <a:t>Array</a:t>
            </a:r>
            <a:r>
              <a:rPr lang="en-US" dirty="0" smtClean="0"/>
              <a:t> and </a:t>
            </a:r>
            <a:r>
              <a:rPr lang="en-US" b="1" dirty="0" smtClean="0"/>
              <a:t>Hash tables</a:t>
            </a:r>
          </a:p>
          <a:p>
            <a:pPr lvl="1"/>
            <a:r>
              <a:rPr lang="en-US" i="1" dirty="0" smtClean="0"/>
              <a:t>random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accessed directly and in constant </a:t>
            </a:r>
            <a:r>
              <a:rPr lang="en-US" dirty="0" smtClean="0"/>
              <a:t>time</a:t>
            </a:r>
          </a:p>
          <a:p>
            <a:r>
              <a:rPr lang="en-US" b="1" dirty="0" smtClean="0"/>
              <a:t>Linked </a:t>
            </a:r>
            <a:r>
              <a:rPr lang="en-US" b="1" dirty="0"/>
              <a:t>list </a:t>
            </a:r>
            <a:endParaRPr lang="en-US" b="1" dirty="0" smtClean="0"/>
          </a:p>
          <a:p>
            <a:pPr lvl="1"/>
            <a:r>
              <a:rPr lang="en-US" i="1" dirty="0" smtClean="0"/>
              <a:t>sequential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t>
            </a:r>
            <a:r>
              <a:rPr lang="en-US" dirty="0" smtClean="0"/>
              <a:t>accessed </a:t>
            </a:r>
            <a:r>
              <a:rPr lang="en-US" dirty="0"/>
              <a:t>only in </a:t>
            </a:r>
            <a:r>
              <a:rPr lang="en-US" dirty="0" smtClean="0"/>
              <a:t>a particular order</a:t>
            </a:r>
            <a:endParaRPr lang="en-US" dirty="0"/>
          </a:p>
          <a:p>
            <a:r>
              <a:rPr lang="en-US" b="1" dirty="0" smtClean="0"/>
              <a:t>Stack &amp; Queue</a:t>
            </a:r>
          </a:p>
          <a:p>
            <a:pPr lvl="1"/>
            <a:r>
              <a:rPr lang="en-US" i="1" dirty="0" smtClean="0"/>
              <a:t>limited </a:t>
            </a:r>
            <a:r>
              <a:rPr lang="en-US" i="1" dirty="0"/>
              <a:t>access</a:t>
            </a:r>
            <a:r>
              <a:rPr lang="en-US" dirty="0"/>
              <a:t> data </a:t>
            </a:r>
            <a:r>
              <a:rPr lang="en-US" dirty="0" smtClean="0"/>
              <a:t>structures</a:t>
            </a:r>
            <a:r>
              <a:rPr lang="en-US" dirty="0"/>
              <a:t> </a:t>
            </a:r>
            <a:r>
              <a:rPr lang="en-US" dirty="0" smtClean="0"/>
              <a:t>(</a:t>
            </a:r>
            <a:r>
              <a:rPr lang="en-US" dirty="0"/>
              <a:t>subcase of sequential data </a:t>
            </a:r>
            <a:r>
              <a:rPr lang="en-US" dirty="0" smtClean="0"/>
              <a:t>structures)</a:t>
            </a:r>
            <a:endParaRPr lang="en-US"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5193815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That’s it	</a:t>
            </a:r>
            <a:endParaRPr lang="en-GB" dirty="0"/>
          </a:p>
        </p:txBody>
      </p:sp>
      <p:sp>
        <p:nvSpPr>
          <p:cNvPr id="3" name="Content Placeholder 2"/>
          <p:cNvSpPr>
            <a:spLocks noGrp="1"/>
          </p:cNvSpPr>
          <p:nvPr>
            <p:ph idx="1"/>
          </p:nvPr>
        </p:nvSpPr>
        <p:spPr/>
        <p:txBody>
          <a:bodyPr/>
          <a:lstStyle/>
          <a:p>
            <a:r>
              <a:rPr lang="en-GB" dirty="0" smtClean="0"/>
              <a:t>See you next week </a:t>
            </a:r>
            <a:r>
              <a:rPr lang="en-GB" dirty="0" smtClean="0">
                <a:sym typeface="Wingdings" panose="05000000000000000000" pitchFamily="2" charset="2"/>
              </a:rPr>
              <a:t> </a:t>
            </a:r>
            <a:endParaRPr lang="en-GB" dirty="0"/>
          </a:p>
          <a:p>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59987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operations: SEARCH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322404"/>
              </a:xfrm>
            </p:spPr>
            <p:txBody>
              <a:bodyPr>
                <a:normAutofit/>
              </a:bodyPr>
              <a:lstStyle/>
              <a:p>
                <a:r>
                  <a:rPr lang="en-US" i="0" dirty="0" smtClean="0"/>
                  <a:t>Given a value </a:t>
                </a:r>
                <a14:m>
                  <m:oMath xmlns:m="http://schemas.openxmlformats.org/officeDocument/2006/math">
                    <m:r>
                      <a:rPr lang="en-GB" b="0" i="1" smtClean="0">
                        <a:latin typeface="Cambria Math" panose="02040503050406030204" pitchFamily="18" charset="0"/>
                      </a:rPr>
                      <m:t>𝑘</m:t>
                    </m:r>
                  </m:oMath>
                </a14:m>
                <a:r>
                  <a:rPr lang="en-US" dirty="0" smtClean="0">
                    <a:cs typeface="Consolas" panose="020B0609020204030204" pitchFamily="49" charset="0"/>
                  </a:rPr>
                  <a:t> and a list </a:t>
                </a:r>
                <a14:m>
                  <m:oMath xmlns:m="http://schemas.openxmlformats.org/officeDocument/2006/math">
                    <m:r>
                      <a:rPr lang="en-GB" b="0" i="1" smtClean="0">
                        <a:latin typeface="Cambria Math" panose="02040503050406030204" pitchFamily="18" charset="0"/>
                        <a:cs typeface="Consolas" panose="020B0609020204030204" pitchFamily="49" charset="0"/>
                      </a:rPr>
                      <m:t>𝐿</m:t>
                    </m:r>
                  </m:oMath>
                </a14:m>
                <a:r>
                  <a:rPr lang="en-US" dirty="0" smtClean="0">
                    <a:cs typeface="Consolas" panose="020B0609020204030204" pitchFamily="49" charset="0"/>
                  </a:rPr>
                  <a:t>…</a:t>
                </a:r>
              </a:p>
              <a:p>
                <a:pPr lvl="1"/>
                <a:r>
                  <a:rPr lang="en-US" dirty="0" smtClean="0"/>
                  <a:t>ﬁnds </a:t>
                </a:r>
                <a:r>
                  <a:rPr lang="en-US" dirty="0"/>
                  <a:t>the ﬁrst element with </a:t>
                </a:r>
                <a:r>
                  <a:rPr lang="en-US" dirty="0" smtClean="0"/>
                  <a:t>value </a:t>
                </a:r>
                <a14:m>
                  <m:oMath xmlns:m="http://schemas.openxmlformats.org/officeDocument/2006/math">
                    <m:r>
                      <a:rPr lang="en-US" i="1" dirty="0" smtClean="0">
                        <a:latin typeface="Cambria Math" panose="02040503050406030204" pitchFamily="18" charset="0"/>
                      </a:rPr>
                      <m:t>𝑘</m:t>
                    </m:r>
                  </m:oMath>
                </a14:m>
                <a:r>
                  <a:rPr lang="en-US" dirty="0"/>
                  <a:t> in </a:t>
                </a:r>
                <a:r>
                  <a:rPr lang="en-US" dirty="0" smtClean="0"/>
                  <a:t>the list </a:t>
                </a:r>
                <a14:m>
                  <m:oMath xmlns:m="http://schemas.openxmlformats.org/officeDocument/2006/math">
                    <m:r>
                      <a:rPr lang="en-US" i="1" dirty="0" smtClean="0">
                        <a:latin typeface="Cambria Math" panose="02040503050406030204" pitchFamily="18" charset="0"/>
                      </a:rPr>
                      <m:t>𝐿</m:t>
                    </m:r>
                  </m:oMath>
                </a14:m>
                <a:r>
                  <a:rPr lang="en-US" dirty="0"/>
                  <a:t> by a simple linear </a:t>
                </a:r>
                <a:r>
                  <a:rPr lang="en-US" dirty="0" smtClean="0"/>
                  <a:t>search</a:t>
                </a:r>
              </a:p>
              <a:p>
                <a:pPr lvl="1"/>
                <a:r>
                  <a:rPr lang="en-US" dirty="0" smtClean="0"/>
                  <a:t>if </a:t>
                </a:r>
                <a:r>
                  <a:rPr lang="en-US" dirty="0"/>
                  <a:t>no object with v</a:t>
                </a:r>
                <a:r>
                  <a:rPr lang="en-US" dirty="0" smtClean="0"/>
                  <a:t>alue </a:t>
                </a:r>
                <a14:m>
                  <m:oMath xmlns:m="http://schemas.openxmlformats.org/officeDocument/2006/math">
                    <m:r>
                      <a:rPr lang="en-US" i="1" dirty="0" smtClean="0">
                        <a:latin typeface="Cambria Math" panose="02040503050406030204" pitchFamily="18" charset="0"/>
                      </a:rPr>
                      <m:t>𝑘</m:t>
                    </m:r>
                  </m:oMath>
                </a14:m>
                <a:r>
                  <a:rPr lang="en-US" dirty="0"/>
                  <a:t> appears, the procedure returns </a:t>
                </a:r>
                <a14:m>
                  <m:oMath xmlns:m="http://schemas.openxmlformats.org/officeDocument/2006/math">
                    <m:r>
                      <a:rPr lang="en-US" i="1" dirty="0" smtClean="0">
                        <a:latin typeface="Cambria Math" panose="02040503050406030204" pitchFamily="18" charset="0"/>
                      </a:rPr>
                      <m:t>𝑁𝐼𝐿</m:t>
                    </m:r>
                  </m:oMath>
                </a14:m>
                <a:endParaRPr lang="en-GB"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a:p>
              <a:p>
                <a:r>
                  <a:rPr lang="en-US" dirty="0" smtClean="0"/>
                  <a:t>Complexity (worst case)?</a:t>
                </a:r>
              </a:p>
              <a:p>
                <a:pPr lvl="1"/>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US" dirty="0" smtClean="0"/>
                  <a:t> since it may have to search the entire list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322404"/>
              </a:xfrm>
              <a:blipFill rotWithShape="0">
                <a:blip r:embed="rId2"/>
                <a:stretch>
                  <a:fillRect l="-142" t="-846"/>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3921753" cy="1323439"/>
              </a:xfrm>
              <a:prstGeom prst="rect">
                <a:avLst/>
              </a:prstGeom>
              <a:blipFill rotWithShape="0">
                <a:blip r:embed="rId3"/>
                <a:stretch>
                  <a:fillRect l="-774"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15047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27048" y="3814072"/>
            <a:ext cx="1808609" cy="1724487"/>
          </a:xfrm>
          <a:prstGeom prst="rect">
            <a:avLst/>
          </a:prstGeom>
        </p:spPr>
      </p:pic>
      <p:pic>
        <p:nvPicPr>
          <p:cNvPr id="7" name="Picture 6"/>
          <p:cNvPicPr>
            <a:picLocks noChangeAspect="1"/>
          </p:cNvPicPr>
          <p:nvPr/>
        </p:nvPicPr>
        <p:blipFill>
          <a:blip r:embed="rId3"/>
          <a:stretch>
            <a:fillRect/>
          </a:stretch>
        </p:blipFill>
        <p:spPr>
          <a:xfrm>
            <a:off x="6347709" y="1930400"/>
            <a:ext cx="1851756" cy="1783802"/>
          </a:xfrm>
          <a:prstGeom prst="rect">
            <a:avLst/>
          </a:prstGeom>
        </p:spPr>
      </p:pic>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Example: looking for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=44</m:t>
                    </m:r>
                  </m:oMath>
                </a14:m>
                <a:endParaRPr lang="en-GB" b="0" dirty="0" smtClean="0"/>
              </a:p>
              <a:p>
                <a:pPr lvl="1"/>
                <a:r>
                  <a:rPr lang="en-GB" dirty="0" smtClean="0"/>
                  <a:t>First iteration: </a:t>
                </a:r>
                <a14:m>
                  <m:oMath xmlns:m="http://schemas.openxmlformats.org/officeDocument/2006/math">
                    <m:r>
                      <a:rPr lang="en-GB" b="0" i="1" smtClean="0">
                        <a:latin typeface="Cambria Math" panose="02040503050406030204" pitchFamily="18" charset="0"/>
                      </a:rPr>
                      <m:t>𝑝</m:t>
                    </m:r>
                  </m:oMath>
                </a14:m>
                <a:r>
                  <a:rPr lang="en-GB" dirty="0" smtClean="0"/>
                  <a:t> is the start node (containing 22)</a:t>
                </a:r>
              </a:p>
              <a:p>
                <a:pPr marL="457200" lvl="1" indent="0">
                  <a:buNone/>
                </a:pPr>
                <a:endParaRPr lang="en-GB" dirty="0" smtClean="0"/>
              </a:p>
              <a:p>
                <a:pPr lvl="1"/>
                <a:endParaRPr lang="en-GB" dirty="0" smtClean="0"/>
              </a:p>
              <a:p>
                <a:pPr lvl="1"/>
                <a:endParaRPr lang="en-GB" dirty="0"/>
              </a:p>
              <a:p>
                <a:pPr lvl="1"/>
                <a:r>
                  <a:rPr lang="en-GB" dirty="0" smtClean="0"/>
                  <a:t>Second iteration: </a:t>
                </a:r>
                <a14:m>
                  <m:oMath xmlns:m="http://schemas.openxmlformats.org/officeDocument/2006/math">
                    <m:r>
                      <a:rPr lang="en-GB" b="0" i="1" smtClean="0">
                        <a:latin typeface="Cambria Math" panose="02040503050406030204" pitchFamily="18" charset="0"/>
                      </a:rPr>
                      <m:t>𝑝</m:t>
                    </m:r>
                  </m:oMath>
                </a14:m>
                <a:r>
                  <a:rPr lang="en-GB" dirty="0" smtClean="0"/>
                  <a:t> is the second node (containing 33)</a:t>
                </a:r>
              </a:p>
              <a:p>
                <a:pPr lvl="1"/>
                <a:endParaRPr lang="en-GB" dirty="0"/>
              </a:p>
              <a:p>
                <a:pPr lvl="1"/>
                <a:endParaRPr lang="en-GB" dirty="0" smtClean="0"/>
              </a:p>
              <a:p>
                <a:pPr lvl="1"/>
                <a:endParaRPr lang="en-GB" dirty="0"/>
              </a:p>
              <a:p>
                <a:pPr lvl="1"/>
                <a:r>
                  <a:rPr lang="en-GB" dirty="0" smtClean="0"/>
                  <a:t>Third (and last) iteration: </a:t>
                </a:r>
                <a14:m>
                  <m:oMath xmlns:m="http://schemas.openxmlformats.org/officeDocument/2006/math">
                    <m:r>
                      <a:rPr lang="en-GB" b="0" i="1" smtClean="0">
                        <a:latin typeface="Cambria Math" panose="02040503050406030204" pitchFamily="18" charset="0"/>
                      </a:rPr>
                      <m:t>𝑝</m:t>
                    </m:r>
                  </m:oMath>
                </a14:m>
                <a:r>
                  <a:rPr lang="en-GB" dirty="0" smtClean="0"/>
                  <a:t> is the third node (containing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smtClean="0"/>
                  <a:t> 44)</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6" name="Rectangle 5"/>
              <p:cNvSpPr/>
              <p:nvPr/>
            </p:nvSpPr>
            <p:spPr>
              <a:xfrm>
                <a:off x="7743524" y="507091"/>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743524" y="507091"/>
                <a:ext cx="3921753" cy="1323439"/>
              </a:xfrm>
              <a:prstGeom prst="rect">
                <a:avLst/>
              </a:prstGeom>
              <a:blipFill rotWithShape="0">
                <a:blip r:embed="rId5"/>
                <a:stretch>
                  <a:fillRect l="-618"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4124498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a:stretch>
              </a:blipFill>
            </p:spPr>
            <p:txBody>
              <a:bodyPr/>
              <a:lstStyle/>
              <a:p>
                <a:r>
                  <a:rPr lang="nl-NL">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Tree>
    <p:extLst>
      <p:ext uri="{BB962C8B-B14F-4D97-AF65-F5344CB8AC3E}">
        <p14:creationId xmlns:p14="http://schemas.microsoft.com/office/powerpoint/2010/main" val="1409089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1433</TotalTime>
  <Words>5032</Words>
  <Application>Microsoft Office PowerPoint</Application>
  <PresentationFormat>Breedbeeld</PresentationFormat>
  <Paragraphs>658</Paragraphs>
  <Slides>65</Slides>
  <Notes>9</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65</vt:i4>
      </vt:variant>
    </vt:vector>
  </HeadingPairs>
  <TitlesOfParts>
    <vt:vector size="73" baseType="lpstr">
      <vt:lpstr>Arial</vt:lpstr>
      <vt:lpstr>Calibri</vt:lpstr>
      <vt:lpstr>Cambria Math</vt:lpstr>
      <vt:lpstr>Consolas</vt:lpstr>
      <vt:lpstr>Trebuchet MS</vt:lpstr>
      <vt:lpstr>Wingdings</vt:lpstr>
      <vt:lpstr>Wingdings 3</vt:lpstr>
      <vt:lpstr>Facet</vt:lpstr>
      <vt:lpstr>INFDEV026A - Algoritmiek  Week 3</vt:lpstr>
      <vt:lpstr>Practical examination and oral check</vt:lpstr>
      <vt:lpstr>Today</vt:lpstr>
      <vt:lpstr>Why arrays are not enough?</vt:lpstr>
      <vt:lpstr>Linked lists</vt:lpstr>
      <vt:lpstr>Linked list </vt:lpstr>
      <vt:lpstr>Linked list operations: SEARCH</vt:lpstr>
      <vt:lpstr>Linked list operations: SEARCH</vt:lpstr>
      <vt:lpstr>Linked list operations: INSERT</vt:lpstr>
      <vt:lpstr>Linked list operations: INSERT</vt:lpstr>
      <vt:lpstr>Linked list operations: INSERT</vt:lpstr>
      <vt:lpstr>Linked list operations: INSERT</vt:lpstr>
      <vt:lpstr>Linked list operations: INSERT</vt:lpstr>
      <vt:lpstr>Linked list operations: INSERT</vt:lpstr>
      <vt:lpstr>Linked list operations: DELETE</vt:lpstr>
      <vt:lpstr>Linked list operations: DELETE</vt:lpstr>
      <vt:lpstr>Linked list operations: DELETE</vt:lpstr>
      <vt:lpstr>Linked list operations: DELETE</vt:lpstr>
      <vt:lpstr>Linked list operations: DELETE</vt:lpstr>
      <vt:lpstr>Doubly linked list</vt:lpstr>
      <vt:lpstr>Suggested exercise</vt:lpstr>
      <vt:lpstr>Stack</vt:lpstr>
      <vt:lpstr>Stack – Definition  </vt:lpstr>
      <vt:lpstr>Stack – Implementation</vt:lpstr>
      <vt:lpstr>Stack – Implementation</vt:lpstr>
      <vt:lpstr>Stack – Indexed implementation </vt:lpstr>
      <vt:lpstr>Stack – Linked implementation </vt:lpstr>
      <vt:lpstr>Queue</vt:lpstr>
      <vt:lpstr>Queue – Definition </vt:lpstr>
      <vt:lpstr>Queue – Implementation</vt:lpstr>
      <vt:lpstr>Queue – Implementation</vt:lpstr>
      <vt:lpstr>Queue – Indexed implementation </vt:lpstr>
      <vt:lpstr>Queue – Indexed implementation </vt:lpstr>
      <vt:lpstr>Queue – Indexed implementation </vt:lpstr>
      <vt:lpstr>Queue – Linked implementation </vt:lpstr>
      <vt:lpstr>Lists, stacks, queues in .NET </vt:lpstr>
      <vt:lpstr>Suggested exercise</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C#</vt:lpstr>
      <vt:lpstr>Summary</vt:lpstr>
      <vt:lpstr>That’s 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185</cp:revision>
  <dcterms:created xsi:type="dcterms:W3CDTF">2014-09-19T08:57:35Z</dcterms:created>
  <dcterms:modified xsi:type="dcterms:W3CDTF">2015-11-30T21:22:49Z</dcterms:modified>
</cp:coreProperties>
</file>