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310" r:id="rId4"/>
    <p:sldId id="263" r:id="rId5"/>
    <p:sldId id="298" r:id="rId6"/>
    <p:sldId id="259" r:id="rId7"/>
    <p:sldId id="257" r:id="rId8"/>
    <p:sldId id="264" r:id="rId9"/>
    <p:sldId id="265" r:id="rId10"/>
    <p:sldId id="267" r:id="rId11"/>
    <p:sldId id="266" r:id="rId12"/>
    <p:sldId id="299" r:id="rId13"/>
    <p:sldId id="269" r:id="rId14"/>
    <p:sldId id="275" r:id="rId15"/>
    <p:sldId id="276" r:id="rId16"/>
    <p:sldId id="279" r:id="rId17"/>
    <p:sldId id="278" r:id="rId18"/>
    <p:sldId id="280" r:id="rId19"/>
    <p:sldId id="277" r:id="rId20"/>
    <p:sldId id="281" r:id="rId21"/>
    <p:sldId id="306" r:id="rId22"/>
    <p:sldId id="261" r:id="rId23"/>
    <p:sldId id="260" r:id="rId24"/>
    <p:sldId id="294" r:id="rId25"/>
    <p:sldId id="282" r:id="rId26"/>
    <p:sldId id="311" r:id="rId27"/>
    <p:sldId id="285" r:id="rId28"/>
    <p:sldId id="287" r:id="rId29"/>
    <p:sldId id="283" r:id="rId30"/>
    <p:sldId id="290" r:id="rId31"/>
    <p:sldId id="288" r:id="rId32"/>
    <p:sldId id="291" r:id="rId33"/>
    <p:sldId id="303" r:id="rId34"/>
    <p:sldId id="284" r:id="rId35"/>
    <p:sldId id="289" r:id="rId36"/>
    <p:sldId id="300" r:id="rId37"/>
    <p:sldId id="293" r:id="rId38"/>
    <p:sldId id="295" r:id="rId39"/>
    <p:sldId id="296" r:id="rId40"/>
    <p:sldId id="305" r:id="rId41"/>
    <p:sldId id="292" r:id="rId42"/>
    <p:sldId id="286" r:id="rId43"/>
    <p:sldId id="307" r:id="rId44"/>
    <p:sldId id="314" r:id="rId45"/>
    <p:sldId id="309" r:id="rId46"/>
    <p:sldId id="312" r:id="rId47"/>
    <p:sldId id="313" r:id="rId48"/>
    <p:sldId id="315" r:id="rId49"/>
    <p:sldId id="316" r:id="rId50"/>
    <p:sldId id="308" r:id="rId51"/>
    <p:sldId id="317" r:id="rId52"/>
    <p:sldId id="319" r:id="rId53"/>
    <p:sldId id="318" r:id="rId54"/>
    <p:sldId id="321" r:id="rId55"/>
    <p:sldId id="320" r:id="rId56"/>
    <p:sldId id="30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A27D-8BFA-460E-8BA3-6F3E3102DCB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CA4F-360E-4261-A8B3-40933D2276E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05FC-4CA9-4B5A-A36A-9D7E56A82F4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72F4-767A-4637-A184-B2427A3A03C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9C78-290A-4D99-98B5-33AF968C75C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C1BD-1C23-4258-A846-D71F9141241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6ACC-315B-4D1F-9BB1-1D6AB4BB408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2A41-2395-4CC7-AD72-3BFBF5833E3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9601-7B6E-4908-8276-FA6A9494D1A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A382-B8AC-4F98-BD00-D64DC1DD938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39F3-F049-4668-9751-BA05E0D64F4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F50E-E910-4BAD-9338-574B2337161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AC3-E4A7-4351-9613-BC84D503DA4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7ADB-C8D3-43B9-877D-F2DE65F5DB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6E5A-C251-4669-9707-4A559422DAA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DF78-DA30-4210-BC74-E9400D8CBE8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3C5A-DECB-4F5E-B5E1-A3CA309B4CD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04/12/2015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f@hr.nl" TargetMode="External"/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ggg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12070.aspx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2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3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maggg@hr.nl</a:t>
            </a:r>
            <a:r>
              <a:rPr lang="en-GB" sz="2000" dirty="0"/>
              <a:t> – Office H4.204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</a:t>
            </a:r>
            <a:r>
              <a:rPr lang="en-GB" dirty="0" smtClean="0"/>
              <a:t>properties (3/3)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Level</a:t>
            </a:r>
          </a:p>
          <a:p>
            <a:pPr lvl="1"/>
            <a:r>
              <a:rPr lang="en-GB" dirty="0" smtClean="0"/>
              <a:t>Set of all nodes at a given depth </a:t>
            </a:r>
          </a:p>
          <a:p>
            <a:r>
              <a:rPr lang="en-GB" b="1" dirty="0" smtClean="0"/>
              <a:t>Height </a:t>
            </a:r>
          </a:p>
          <a:p>
            <a:pPr lvl="1"/>
            <a:r>
              <a:rPr lang="en-GB" dirty="0" smtClean="0"/>
              <a:t>Greatest depth among its nodes</a:t>
            </a:r>
          </a:p>
          <a:p>
            <a:pPr lvl="2"/>
            <a:r>
              <a:rPr lang="en-GB" dirty="0" smtClean="0"/>
              <a:t>Height of a singleton is 0</a:t>
            </a:r>
          </a:p>
          <a:p>
            <a:pPr lvl="2"/>
            <a:r>
              <a:rPr lang="en-GB" dirty="0" smtClean="0"/>
              <a:t>Height of the empty tree is -1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– 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Size? </a:t>
                </a:r>
              </a:p>
              <a:p>
                <a:pPr lvl="1"/>
                <a:r>
                  <a:rPr lang="en-GB" sz="1800" dirty="0" smtClean="0"/>
                  <a:t>10</a:t>
                </a:r>
              </a:p>
              <a:p>
                <a:r>
                  <a:rPr lang="en-GB" sz="2000" dirty="0" smtClean="0"/>
                  <a:t>Height? </a:t>
                </a:r>
              </a:p>
              <a:p>
                <a:pPr lvl="1"/>
                <a:r>
                  <a:rPr lang="en-GB" sz="1800" dirty="0" smtClean="0"/>
                  <a:t>3</a:t>
                </a:r>
              </a:p>
              <a:p>
                <a:r>
                  <a:rPr lang="en-GB" sz="2000" dirty="0" smtClean="0"/>
                  <a:t>Root node? </a:t>
                </a:r>
              </a:p>
              <a:p>
                <a:pPr lvl="1"/>
                <a:r>
                  <a:rPr lang="en-GB" sz="1800" dirty="0" smtClean="0"/>
                  <a:t>a</a:t>
                </a:r>
              </a:p>
              <a:p>
                <a:r>
                  <a:rPr lang="en-GB" sz="2000" dirty="0" smtClean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is valid? </a:t>
                </a:r>
              </a:p>
              <a:p>
                <a:pPr lvl="1"/>
                <a:r>
                  <a:rPr lang="en-GB" sz="1800" dirty="0" smtClean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– 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 smtClean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is valid? </a:t>
                </a:r>
              </a:p>
              <a:p>
                <a:pPr lvl="1"/>
                <a:r>
                  <a:rPr lang="en-GB" sz="1800" dirty="0" smtClean="0"/>
                  <a:t>Yes. Length of the path? </a:t>
                </a:r>
              </a:p>
              <a:p>
                <a:pPr lvl="2"/>
                <a:r>
                  <a:rPr lang="en-GB" sz="1600" dirty="0" smtClean="0"/>
                  <a:t>2</a:t>
                </a:r>
              </a:p>
              <a:p>
                <a:r>
                  <a:rPr lang="en-GB" sz="2000" dirty="0" smtClean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 smtClean="0"/>
                  <a:t> </a:t>
                </a:r>
              </a:p>
              <a:p>
                <a:r>
                  <a:rPr lang="en-GB" sz="2000" dirty="0" smtClean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? </a:t>
                </a:r>
              </a:p>
              <a:p>
                <a:pPr lvl="1"/>
                <a:r>
                  <a:rPr lang="en-GB" sz="1800" dirty="0" smtClean="0"/>
                  <a:t>1</a:t>
                </a:r>
              </a:p>
              <a:p>
                <a:r>
                  <a:rPr lang="en-GB" sz="2000" dirty="0" err="1" smtClean="0"/>
                  <a:t>Subtree</a:t>
                </a:r>
                <a:r>
                  <a:rPr lang="en-GB" sz="2000" dirty="0" smtClean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binary trees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b="1" dirty="0" smtClean="0"/>
                  <a:t>FULL</a:t>
                </a:r>
                <a:r>
                  <a:rPr lang="en-US" dirty="0" smtClean="0"/>
                  <a:t> = all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</a:t>
                </a:r>
                <a:r>
                  <a:rPr lang="en-US" dirty="0" smtClean="0"/>
                  <a:t>nodes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</a:t>
                </a:r>
                <a:r>
                  <a:rPr lang="en-US" dirty="0" smtClean="0"/>
                  <a:t>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dirty="0" smtClean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  <a:blipFill rotWithShape="0">
                <a:blip r:embed="rId2"/>
                <a:stretch>
                  <a:fillRect l="-135" t="-942" b="-1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154184"/>
            <a:ext cx="3443877" cy="2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Traversing</a:t>
            </a:r>
            <a:r>
              <a:rPr lang="nl-NL" dirty="0" smtClean="0"/>
              <a:t> a </a:t>
            </a:r>
            <a:r>
              <a:rPr lang="nl-NL" dirty="0" err="1" smtClean="0"/>
              <a:t>binary</a:t>
            </a:r>
            <a:r>
              <a:rPr lang="nl-NL" dirty="0" smtClean="0"/>
              <a:t> tree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 smtClean="0"/>
                  <a:t>Tree </a:t>
                </a:r>
                <a:r>
                  <a:rPr lang="nl-NL" b="1" dirty="0" err="1" smtClean="0"/>
                  <a:t>traversal</a:t>
                </a:r>
                <a:r>
                  <a:rPr lang="nl-NL" b="1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</a:t>
                </a:r>
                <a:r>
                  <a:rPr lang="en-US" dirty="0" smtClean="0"/>
                  <a:t>updating, printing, …) </a:t>
                </a:r>
                <a:r>
                  <a:rPr lang="en-US" dirty="0"/>
                  <a:t>each node in a tree data structure, exactly once, in a systematic way</a:t>
                </a:r>
                <a:endParaRPr lang="nl-NL" dirty="0" smtClean="0"/>
              </a:p>
              <a:p>
                <a:endParaRPr lang="nl-NL" dirty="0"/>
              </a:p>
              <a:p>
                <a:r>
                  <a:rPr lang="nl-NL" dirty="0" err="1" smtClean="0"/>
                  <a:t>Possible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traversal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algorithms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classified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by</a:t>
                </a:r>
                <a:r>
                  <a:rPr lang="nl-NL" dirty="0" smtClean="0"/>
                  <a:t> the order in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visited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smtClean="0"/>
                  <a:t>Pre-order </a:t>
                </a:r>
              </a:p>
              <a:p>
                <a:pPr lvl="1"/>
                <a:r>
                  <a:rPr lang="nl-NL" dirty="0" smtClean="0"/>
                  <a:t>In-order (</a:t>
                </a:r>
                <a:r>
                  <a:rPr lang="nl-NL" dirty="0" err="1" smtClean="0"/>
                  <a:t>symmetric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err="1" smtClean="0"/>
                  <a:t>Post-order</a:t>
                </a:r>
                <a:r>
                  <a:rPr lang="nl-NL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 smtClean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 smtClean="0"/>
              <a:t>Visit</a:t>
            </a:r>
            <a:r>
              <a:rPr lang="nl-NL" b="1" dirty="0" smtClean="0"/>
              <a:t> the root</a:t>
            </a:r>
          </a:p>
          <a:p>
            <a:pPr lvl="1"/>
            <a:r>
              <a:rPr lang="nl-NL" b="1" dirty="0" smtClean="0"/>
              <a:t>Traverse the </a:t>
            </a:r>
            <a:r>
              <a:rPr lang="nl-NL" b="1" dirty="0" err="1" smtClean="0"/>
              <a:t>left</a:t>
            </a:r>
            <a:r>
              <a:rPr lang="nl-NL" b="1" dirty="0" smtClean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smtClean="0"/>
              <a:t>Traverse the right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endParaRPr lang="nl-NL" dirty="0"/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 smtClean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 smtClean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 smtClean="0"/>
              <a:t>Visit</a:t>
            </a:r>
            <a:r>
              <a:rPr lang="nl-NL" b="1" dirty="0" smtClean="0"/>
              <a:t> the root</a:t>
            </a:r>
          </a:p>
          <a:p>
            <a:pPr lvl="1"/>
            <a:r>
              <a:rPr lang="nl-NL" b="1" dirty="0" smtClean="0"/>
              <a:t>Traverse the </a:t>
            </a:r>
            <a:r>
              <a:rPr lang="nl-NL" b="1" dirty="0" err="1" smtClean="0"/>
              <a:t>left</a:t>
            </a:r>
            <a:r>
              <a:rPr lang="nl-NL" b="1" dirty="0" smtClean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smtClean="0"/>
              <a:t>Traverse the right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endParaRPr lang="nl-NL" dirty="0"/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 smtClean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</a:t>
            </a:r>
            <a:r>
              <a:rPr lang="nl-NL" b="1" dirty="0" smtClean="0"/>
              <a:t>root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 smtClean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</a:t>
            </a:r>
            <a:r>
              <a:rPr lang="nl-NL" b="1" dirty="0" smtClean="0"/>
              <a:t>root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b="1" dirty="0" err="1" smtClean="0">
                <a:solidFill>
                  <a:srgbClr val="FF0000"/>
                </a:solidFill>
              </a:rPr>
              <a:t>Post-order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697449" y="1418112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dirty="0">
                <a:solidFill>
                  <a:schemeClr val="accent1"/>
                </a:solidFill>
              </a:rPr>
              <a:t>Linear, tabular, </a:t>
            </a:r>
            <a:r>
              <a:rPr lang="en-GB" sz="1800" b="1" u="sng" dirty="0">
                <a:solidFill>
                  <a:schemeClr val="accent1"/>
                </a:solidFill>
              </a:rPr>
              <a:t>recursive</a:t>
            </a:r>
            <a:r>
              <a:rPr lang="en-GB" sz="1800" b="1" dirty="0">
                <a:solidFill>
                  <a:schemeClr val="accent1"/>
                </a:solidFill>
              </a:rPr>
              <a:t>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INFDEV026A - G. Costantini, F. Di Giacomo, G. Maggiore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2906" y="4667317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BINARY 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b="1" dirty="0" err="1" smtClean="0">
                <a:solidFill>
                  <a:srgbClr val="FF0000"/>
                </a:solidFill>
              </a:rPr>
              <a:t>Post-order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</a:p>
          <a:p>
            <a:pPr lvl="1"/>
            <a:r>
              <a:rPr lang="en-GB" dirty="0" smtClean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 smtClean="0"/>
              <a:t>Preorder</a:t>
            </a:r>
            <a:endParaRPr lang="en-GB" dirty="0" smtClean="0"/>
          </a:p>
          <a:p>
            <a:pPr lvl="2"/>
            <a:r>
              <a:rPr lang="en-GB" dirty="0" err="1" smtClean="0"/>
              <a:t>Inorder</a:t>
            </a:r>
            <a:endParaRPr lang="en-GB" dirty="0"/>
          </a:p>
          <a:p>
            <a:pPr lvl="2"/>
            <a:r>
              <a:rPr lang="en-GB" dirty="0" err="1" smtClean="0"/>
              <a:t>Postorder</a:t>
            </a:r>
            <a:r>
              <a:rPr lang="en-GB" dirty="0" smtClean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Search Trees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every </a:t>
                </a:r>
                <a:r>
                  <a:rPr lang="en-US" dirty="0"/>
                  <a:t>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 smtClean="0"/>
                  <a:t>subtree</a:t>
                </a:r>
                <a:endParaRPr lang="en-US" dirty="0"/>
              </a:p>
              <a:p>
                <a:pPr lvl="1"/>
                <a:r>
                  <a:rPr lang="en-US" dirty="0" smtClean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</a:t>
            </a:r>
            <a:r>
              <a:rPr lang="en-GB" dirty="0" smtClean="0"/>
              <a:t>tree property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sorted sequence</a:t>
                </a:r>
                <a:r>
                  <a:rPr lang="en-GB" b="1" dirty="0"/>
                  <a:t> </a:t>
                </a:r>
                <a:r>
                  <a:rPr lang="en-GB" dirty="0"/>
                  <a:t>of elements in increasing </a:t>
                </a:r>
                <a:r>
                  <a:rPr lang="en-GB" dirty="0" smtClean="0"/>
                  <a:t>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Binary</a:t>
            </a:r>
            <a:r>
              <a:rPr lang="nl-NL" dirty="0" smtClean="0"/>
              <a:t> search tree operations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we do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binary</a:t>
            </a:r>
            <a:r>
              <a:rPr lang="nl-NL" dirty="0" smtClean="0"/>
              <a:t> search tree?</a:t>
            </a:r>
          </a:p>
          <a:p>
            <a:pPr lvl="1"/>
            <a:r>
              <a:rPr lang="nl-NL" b="1" dirty="0" smtClean="0"/>
              <a:t>Search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contains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element</a:t>
            </a:r>
          </a:p>
          <a:p>
            <a:pPr lvl="1"/>
            <a:r>
              <a:rPr lang="nl-NL" b="1" dirty="0" err="1" smtClean="0"/>
              <a:t>Insert</a:t>
            </a:r>
            <a:r>
              <a:rPr lang="nl-NL" dirty="0" smtClean="0"/>
              <a:t> a new element</a:t>
            </a:r>
          </a:p>
          <a:p>
            <a:pPr lvl="1"/>
            <a:r>
              <a:rPr lang="nl-NL" b="1" dirty="0" smtClean="0"/>
              <a:t>Delete</a:t>
            </a:r>
            <a:r>
              <a:rPr lang="nl-NL" dirty="0" smtClean="0"/>
              <a:t> a </a:t>
            </a:r>
            <a:r>
              <a:rPr lang="nl-NL" dirty="0" err="1" smtClean="0"/>
              <a:t>specific</a:t>
            </a:r>
            <a:r>
              <a:rPr lang="nl-NL" dirty="0" smtClean="0"/>
              <a:t> element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Recursive definition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starting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the root node)</a:t>
                </a:r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If it’s null </a:t>
                </a:r>
                <a:r>
                  <a:rPr lang="en-GB" dirty="0" smtClean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left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right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3"/>
                <a:endParaRPr lang="en-GB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sym typeface="Wingdings" panose="05000000000000000000" pitchFamily="2" charset="2"/>
                  </a:rPr>
                  <a:t>search in the right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value</a:t>
                </a:r>
                <a:r>
                  <a:rPr lang="nl-NL" dirty="0" smtClean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 smtClean="0">
                  <a:sym typeface="Wingdings" panose="05000000000000000000" pitchFamily="2" charset="2"/>
                </a:endParaRPr>
              </a:p>
              <a:p>
                <a:r>
                  <a:rPr lang="en-GB" dirty="0" smtClean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en-GB" dirty="0" smtClean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 smtClean="0"/>
                  <a:t> in the tree, </a:t>
                </a:r>
                <a:r>
                  <a:rPr lang="nl-NL" u="sng" dirty="0" err="1" smtClean="0"/>
                  <a:t>maintaining</a:t>
                </a:r>
                <a:r>
                  <a:rPr lang="nl-NL" u="sng" dirty="0" smtClean="0"/>
                  <a:t> the BST property</a:t>
                </a:r>
              </a:p>
              <a:p>
                <a:r>
                  <a:rPr lang="en-GB" dirty="0" smtClean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(starting with the root)</a:t>
                </a:r>
                <a:endParaRPr lang="en-GB" dirty="0"/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If </a:t>
                </a:r>
                <a:r>
                  <a:rPr lang="en-GB" dirty="0">
                    <a:sym typeface="Wingdings" panose="05000000000000000000" pitchFamily="2" charset="2"/>
                  </a:rPr>
                  <a:t>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</a:t>
                </a:r>
                <a:r>
                  <a:rPr lang="en-GB" dirty="0">
                    <a:sym typeface="Wingdings" panose="05000000000000000000" pitchFamily="2" charset="2"/>
                  </a:rPr>
                  <a:t>the </a:t>
                </a:r>
                <a:r>
                  <a:rPr lang="en-GB" dirty="0" smtClean="0">
                    <a:sym typeface="Wingdings" panose="05000000000000000000" pitchFamily="2" charset="2"/>
                  </a:rPr>
                  <a:t>insertion </a:t>
                </a:r>
                <a:r>
                  <a:rPr lang="en-GB" dirty="0">
                    <a:sym typeface="Wingdings" panose="05000000000000000000" pitchFamily="2" charset="2"/>
                  </a:rPr>
                  <a:t>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’s left child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</a:t>
                </a:r>
                <a:r>
                  <a:rPr lang="en-GB" dirty="0" smtClean="0">
                    <a:sym typeface="Wingdings" panose="05000000000000000000" pitchFamily="2" charset="2"/>
                  </a:rPr>
                  <a:t>value </a:t>
                </a:r>
                <a:r>
                  <a:rPr lang="en-GB" dirty="0">
                    <a:sym typeface="Wingdings" panose="05000000000000000000" pitchFamily="2" charset="2"/>
                  </a:rPr>
                  <a:t>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</a:t>
                </a:r>
                <a:r>
                  <a:rPr lang="en-GB" dirty="0" smtClean="0">
                    <a:sym typeface="Wingdings" panose="05000000000000000000" pitchFamily="2" charset="2"/>
                  </a:rPr>
                  <a:t>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right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</a:t>
                </a:r>
                <a:r>
                  <a:rPr lang="en-GB" dirty="0" smtClean="0">
                    <a:sym typeface="Wingdings" panose="05000000000000000000" pitchFamily="2" charset="2"/>
                  </a:rPr>
                  <a:t>the </a:t>
                </a:r>
                <a:r>
                  <a:rPr lang="en-GB" dirty="0">
                    <a:sym typeface="Wingdings" panose="05000000000000000000" pitchFamily="2" charset="2"/>
                  </a:rPr>
                  <a:t>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’s right </a:t>
                </a:r>
                <a:r>
                  <a:rPr lang="en-GB" dirty="0">
                    <a:sym typeface="Wingdings" panose="05000000000000000000" pitchFamily="2" charset="2"/>
                  </a:rPr>
                  <a:t>child</a:t>
                </a:r>
                <a:endParaRPr lang="en-GB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a tree?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dirty="0" err="1" smtClean="0"/>
              <a:t>binary</a:t>
            </a:r>
            <a:r>
              <a:rPr lang="nl-NL" dirty="0" smtClean="0"/>
              <a:t> tree?</a:t>
            </a:r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b="1" dirty="0" err="1" smtClean="0"/>
              <a:t>binary</a:t>
            </a:r>
            <a:r>
              <a:rPr lang="nl-NL" b="1" dirty="0" smtClean="0"/>
              <a:t> search tree</a:t>
            </a:r>
            <a:r>
              <a:rPr lang="nl-NL" dirty="0" smtClean="0"/>
              <a:t>?</a:t>
            </a:r>
          </a:p>
          <a:p>
            <a:endParaRPr lang="nl-NL" dirty="0" smtClean="0"/>
          </a:p>
          <a:p>
            <a:r>
              <a:rPr lang="nl-NL" dirty="0" err="1"/>
              <a:t>What</a:t>
            </a:r>
            <a:r>
              <a:rPr lang="nl-NL" dirty="0"/>
              <a:t> is a 2-3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 smtClean="0"/>
              <a:t>]</a:t>
            </a:r>
            <a:endParaRPr lang="nl-NL" dirty="0"/>
          </a:p>
          <a:p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b="1" dirty="0" smtClean="0"/>
              <a:t>k-d tree</a:t>
            </a:r>
            <a:r>
              <a:rPr lang="nl-NL" dirty="0" smtClean="0"/>
              <a:t>? [</a:t>
            </a:r>
            <a:r>
              <a:rPr lang="nl-NL" dirty="0" err="1" smtClean="0"/>
              <a:t>to</a:t>
            </a:r>
            <a:r>
              <a:rPr lang="nl-NL" dirty="0" smtClean="0"/>
              <a:t> do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, </a:t>
            </a:r>
            <a:r>
              <a:rPr lang="nl-NL" dirty="0" err="1" smtClean="0"/>
              <a:t>exercise</a:t>
            </a:r>
            <a:r>
              <a:rPr lang="nl-NL" dirty="0" smtClean="0"/>
              <a:t> 2]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 smtClean="0">
                    <a:sym typeface="Wingdings" panose="05000000000000000000" pitchFamily="2" charset="2"/>
                  </a:rPr>
                  <a:t>Examine</a:t>
                </a:r>
                <a:r>
                  <a:rPr lang="nl-NL" dirty="0" smtClean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it</a:t>
                </a:r>
                <a:r>
                  <a:rPr lang="nl-NL" dirty="0" smtClean="0">
                    <a:sym typeface="Wingdings" panose="05000000000000000000" pitchFamily="2" charset="2"/>
                  </a:rPr>
                  <a:t>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 smtClean="0">
                    <a:sym typeface="Wingdings" panose="05000000000000000000" pitchFamily="2" charset="2"/>
                  </a:rPr>
                  <a:t>Examine</a:t>
                </a:r>
                <a:r>
                  <a:rPr lang="nl-NL" dirty="0" smtClean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</a:t>
                </a:r>
                <a:r>
                  <a:rPr lang="nl-NL" i="1" dirty="0" smtClean="0">
                    <a:sym typeface="Wingdings" panose="05000000000000000000" pitchFamily="2" charset="2"/>
                  </a:rPr>
                  <a:t>no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create</a:t>
                </a:r>
                <a:r>
                  <a:rPr lang="nl-NL" dirty="0" smtClean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</a:t>
                </a:r>
                <a:r>
                  <a:rPr lang="nl-NL" i="1" dirty="0" smtClean="0">
                    <a:sym typeface="Wingdings" panose="05000000000000000000" pitchFamily="2" charset="2"/>
                  </a:rPr>
                  <a:t>no</a:t>
                </a:r>
                <a:r>
                  <a:rPr lang="nl-NL" dirty="0" smtClean="0">
                    <a:sym typeface="Wingdings" panose="05000000000000000000" pitchFamily="2" charset="2"/>
                  </a:rPr>
                  <a:t>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create</a:t>
                </a:r>
                <a:r>
                  <a:rPr lang="nl-NL" dirty="0" smtClean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Exercise</a:t>
                </a:r>
              </a:p>
              <a:p>
                <a:pPr lvl="1"/>
                <a:r>
                  <a:rPr lang="en-US" dirty="0" smtClean="0"/>
                  <a:t>Given the following sequence </a:t>
                </a:r>
                <a:r>
                  <a:rPr lang="en-US" dirty="0"/>
                  <a:t>of </a:t>
                </a:r>
                <a:r>
                  <a:rPr lang="en-US" dirty="0" smtClean="0"/>
                  <a:t>numbers, draw </a:t>
                </a:r>
                <a:r>
                  <a:rPr lang="en-US" dirty="0"/>
                  <a:t>a binary search tree by inserting </a:t>
                </a:r>
                <a:r>
                  <a:rPr lang="en-US" dirty="0" smtClean="0"/>
                  <a:t>such numbers </a:t>
                </a:r>
                <a:r>
                  <a:rPr lang="en-US" dirty="0"/>
                  <a:t>from left to </a:t>
                </a:r>
                <a:r>
                  <a:rPr lang="en-US" dirty="0" smtClean="0"/>
                  <a:t>right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We want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remove</a:t>
                </a:r>
                <a:r>
                  <a:rPr lang="nl-NL" dirty="0" smtClean="0"/>
                  <a:t> the node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 smtClean="0"/>
              </a:p>
              <a:p>
                <a:r>
                  <a:rPr lang="nl-NL" dirty="0" smtClean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</a:t>
                </a:r>
                <a:r>
                  <a:rPr lang="en-US" b="1" dirty="0" smtClean="0"/>
                  <a:t>leaf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we </a:t>
                </a:r>
                <a:r>
                  <a:rPr lang="en-US" dirty="0"/>
                  <a:t>can simply remove it from the </a:t>
                </a:r>
                <a:r>
                  <a:rPr lang="en-US" dirty="0" smtClean="0"/>
                  <a:t>tree (easy!)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</a:t>
                </a:r>
                <a:r>
                  <a:rPr lang="en-US" b="1" dirty="0" smtClean="0"/>
                  <a:t>child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remove </a:t>
                </a:r>
                <a:r>
                  <a:rPr lang="en-US" dirty="0"/>
                  <a:t>the node and replace it with its </a:t>
                </a:r>
                <a:r>
                  <a:rPr lang="en-US" dirty="0" smtClean="0"/>
                  <a:t>child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</a:t>
                </a:r>
                <a:r>
                  <a:rPr lang="en-US" b="1" dirty="0" smtClean="0"/>
                  <a:t>children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more complicated recursive procedure</a:t>
                </a:r>
              </a:p>
              <a:p>
                <a:pPr marL="1200150" lvl="2" indent="-342900"/>
                <a:r>
                  <a:rPr lang="en-US" dirty="0" smtClean="0"/>
                  <a:t>call </a:t>
                </a:r>
                <a:r>
                  <a:rPr lang="en-US" dirty="0"/>
                  <a:t>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but do </a:t>
                </a:r>
                <a:r>
                  <a:rPr lang="en-US" dirty="0"/>
                  <a:t>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 smtClean="0"/>
              </a:p>
              <a:p>
                <a:pPr marL="1200150" lvl="2" indent="-342900"/>
                <a:r>
                  <a:rPr lang="en-US" dirty="0" smtClean="0"/>
                  <a:t>choose </a:t>
                </a:r>
                <a:r>
                  <a:rPr lang="en-US" dirty="0"/>
                  <a:t>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 smtClean="0"/>
              </a:p>
              <a:p>
                <a:pPr marL="1200150" lvl="2" indent="-342900"/>
                <a:r>
                  <a:rPr lang="en-US" dirty="0" smtClean="0"/>
                  <a:t>copy </a:t>
                </a:r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</a:t>
                </a:r>
                <a:r>
                  <a:rPr lang="en-US" dirty="0" smtClean="0"/>
                  <a:t>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 3 (node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children</a:t>
            </a:r>
            <a:r>
              <a:rPr lang="nl-NL" dirty="0" smtClean="0"/>
              <a:t>) is the most </a:t>
            </a:r>
            <a:r>
              <a:rPr lang="nl-NL" dirty="0" err="1" smtClean="0"/>
              <a:t>difficult</a:t>
            </a:r>
            <a:endParaRPr lang="nl-NL" dirty="0" smtClean="0"/>
          </a:p>
          <a:p>
            <a:r>
              <a:rPr lang="en-US" dirty="0"/>
              <a:t>As with all binary </a:t>
            </a:r>
            <a:r>
              <a:rPr lang="en-US" dirty="0" smtClean="0"/>
              <a:t>trees…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</a:t>
            </a:r>
            <a:r>
              <a:rPr lang="en-US" i="1" dirty="0" smtClean="0"/>
              <a:t>child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</a:t>
            </a:r>
            <a:r>
              <a:rPr lang="en-US" i="1" dirty="0" smtClean="0"/>
              <a:t>child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Smallest element of the right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Biggest element of the left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 3 (node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children</a:t>
            </a:r>
            <a:r>
              <a:rPr lang="nl-NL" dirty="0" smtClean="0"/>
              <a:t>) is the most </a:t>
            </a:r>
            <a:r>
              <a:rPr lang="nl-NL" dirty="0" err="1" smtClean="0"/>
              <a:t>difficult</a:t>
            </a:r>
            <a:endParaRPr lang="nl-NL" dirty="0" smtClean="0"/>
          </a:p>
          <a:p>
            <a:r>
              <a:rPr lang="en-US" dirty="0"/>
              <a:t>As with all binary </a:t>
            </a:r>
            <a:r>
              <a:rPr lang="en-US" dirty="0" smtClean="0"/>
              <a:t>trees…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</a:t>
            </a:r>
            <a:r>
              <a:rPr lang="en-US" i="1" dirty="0" smtClean="0"/>
              <a:t>child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</a:t>
            </a:r>
            <a:r>
              <a:rPr lang="en-US" i="1" dirty="0" smtClean="0"/>
              <a:t>child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either case, this node will have zero or one children. Delete it according to one of the two simpler </a:t>
            </a:r>
            <a:r>
              <a:rPr lang="en-US" dirty="0" smtClean="0"/>
              <a:t>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Smallest element of the right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Biggest element of the left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Example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deleting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, </a:t>
            </a:r>
            <a:r>
              <a:rPr lang="nl-NL" dirty="0" err="1" smtClean="0"/>
              <a:t>deleting</a:t>
            </a:r>
            <a:r>
              <a:rPr lang="nl-NL" dirty="0" smtClean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definition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 smtClean="0"/>
                  <a:t>Tree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en-US" dirty="0" smtClean="0"/>
                  <a:t>nonlinear </a:t>
                </a:r>
                <a:r>
                  <a:rPr lang="en-US" dirty="0"/>
                  <a:t>data structure </a:t>
                </a:r>
                <a:r>
                  <a:rPr lang="en-US" dirty="0" smtClean="0"/>
                  <a:t>made of </a:t>
                </a:r>
                <a:r>
                  <a:rPr lang="en-US" i="1" dirty="0" smtClean="0"/>
                  <a:t>nodes</a:t>
                </a:r>
                <a:r>
                  <a:rPr lang="en-US" dirty="0" smtClean="0"/>
                  <a:t> that </a:t>
                </a:r>
                <a:r>
                  <a:rPr lang="en-US" dirty="0"/>
                  <a:t>models a hierarchical </a:t>
                </a:r>
                <a:r>
                  <a:rPr lang="en-US" dirty="0" smtClean="0"/>
                  <a:t>organization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Very common structure in computer science</a:t>
                </a:r>
              </a:p>
              <a:p>
                <a:pPr lvl="1"/>
                <a:r>
                  <a:rPr lang="en-US" dirty="0" smtClean="0"/>
                  <a:t>file systems, inheritance structure of Java classes, classification of Java types, etc…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Tree </a:t>
                </a:r>
                <a:r>
                  <a:rPr lang="en-US" dirty="0"/>
                  <a:t>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i="1" dirty="0" smtClean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Deletion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Exercise</a:t>
                </a:r>
              </a:p>
              <a:p>
                <a:pPr lvl="1"/>
                <a:r>
                  <a:rPr lang="en-US" dirty="0" smtClean="0"/>
                  <a:t>Given the following sequence </a:t>
                </a:r>
                <a:r>
                  <a:rPr lang="en-US" dirty="0"/>
                  <a:t>of </a:t>
                </a:r>
                <a:r>
                  <a:rPr lang="en-US" dirty="0" smtClean="0"/>
                  <a:t>numbers, draw </a:t>
                </a:r>
                <a:r>
                  <a:rPr lang="en-US" dirty="0"/>
                  <a:t>a binary search tree by inserting </a:t>
                </a:r>
                <a:r>
                  <a:rPr lang="en-US" dirty="0" smtClean="0"/>
                  <a:t>such numbers </a:t>
                </a:r>
                <a:r>
                  <a:rPr lang="en-US" dirty="0"/>
                  <a:t>from left to </a:t>
                </a:r>
                <a:r>
                  <a:rPr lang="en-US" dirty="0" smtClean="0"/>
                  <a:t>right and </a:t>
                </a:r>
                <a:r>
                  <a:rPr lang="en-US" dirty="0"/>
                  <a:t>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/>
          <a:lstStyle/>
          <a:p>
            <a:r>
              <a:rPr lang="en-GB" dirty="0"/>
              <a:t>Binary search </a:t>
            </a:r>
            <a:r>
              <a:rPr lang="en-GB" dirty="0" smtClean="0"/>
              <a:t>tree – Balanced </a:t>
            </a:r>
            <a:r>
              <a:rPr lang="en-GB" dirty="0" err="1" smtClean="0"/>
              <a:t>vs</a:t>
            </a:r>
            <a:r>
              <a:rPr lang="en-GB" dirty="0" smtClean="0"/>
              <a:t> unbalanced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</a:t>
            </a:r>
            <a:r>
              <a:rPr lang="en-US" dirty="0" smtClean="0"/>
              <a:t>searching if a binary </a:t>
            </a:r>
            <a:r>
              <a:rPr lang="en-US" dirty="0"/>
              <a:t>search tree is </a:t>
            </a:r>
            <a:r>
              <a:rPr lang="en-US" dirty="0" smtClean="0"/>
              <a:t>balanced</a:t>
            </a:r>
          </a:p>
          <a:p>
            <a:r>
              <a:rPr lang="en-US" dirty="0" smtClean="0"/>
              <a:t>Without </a:t>
            </a:r>
            <a:r>
              <a:rPr lang="en-US" dirty="0"/>
              <a:t>further restrictions, a binary search tree may grow to be very </a:t>
            </a:r>
            <a:r>
              <a:rPr lang="en-US" dirty="0" smtClean="0"/>
              <a:t>unbalanced</a:t>
            </a:r>
          </a:p>
          <a:p>
            <a:pPr lvl="1"/>
            <a:r>
              <a:rPr lang="en-US" dirty="0" smtClean="0"/>
              <a:t>worst </a:t>
            </a:r>
            <a:r>
              <a:rPr lang="en-US" dirty="0"/>
              <a:t>case </a:t>
            </a:r>
            <a:r>
              <a:rPr lang="en-US" dirty="0" smtClean="0"/>
              <a:t>when </a:t>
            </a:r>
            <a:r>
              <a:rPr lang="en-US" dirty="0"/>
              <a:t>the elements are inserted in sorted </a:t>
            </a:r>
            <a:r>
              <a:rPr lang="en-US" dirty="0" smtClean="0"/>
              <a:t>order </a:t>
            </a:r>
            <a:r>
              <a:rPr lang="en-US" dirty="0" smtClean="0">
                <a:sym typeface="Wingdings" panose="05000000000000000000" pitchFamily="2" charset="2"/>
              </a:rPr>
              <a:t> the tree becomes almost linear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Inserting the input sequence </a:t>
            </a:r>
          </a:p>
          <a:p>
            <a:pPr lvl="1"/>
            <a:r>
              <a:rPr lang="en-US" sz="1400" dirty="0" smtClean="0"/>
              <a:t>44, 22, 77, 55, 99, 88, 33 </a:t>
            </a:r>
          </a:p>
          <a:p>
            <a:endParaRPr lang="en-US" sz="1600" dirty="0" smtClean="0"/>
          </a:p>
          <a:p>
            <a:r>
              <a:rPr lang="en-US" sz="1600" dirty="0" smtClean="0"/>
              <a:t>Inserting the input sequence </a:t>
            </a:r>
          </a:p>
          <a:p>
            <a:pPr lvl="1"/>
            <a:r>
              <a:rPr lang="en-US" sz="1400" dirty="0" smtClean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Performance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 smtClean="0"/>
                  <a:t>Computational complexity of the operations</a:t>
                </a:r>
              </a:p>
              <a:p>
                <a:pPr lvl="1"/>
                <a:r>
                  <a:rPr lang="en-GB" i="1" dirty="0" smtClean="0"/>
                  <a:t>Insertion</a:t>
                </a:r>
                <a:r>
                  <a:rPr lang="en-GB" dirty="0" smtClean="0"/>
                  <a:t> &amp; </a:t>
                </a:r>
                <a:r>
                  <a:rPr lang="en-GB" i="1" dirty="0" smtClean="0"/>
                  <a:t>search</a:t>
                </a:r>
                <a:r>
                  <a:rPr lang="en-US" i="1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begin </a:t>
                </a:r>
                <a:r>
                  <a:rPr lang="en-US" dirty="0"/>
                  <a:t>at the root of the tree and proceed down toward the leaves, making one comparison at each level of the </a:t>
                </a:r>
                <a:r>
                  <a:rPr lang="en-US" dirty="0" smtClean="0"/>
                  <a:t>tree</a:t>
                </a:r>
              </a:p>
              <a:p>
                <a:pPr lvl="1"/>
                <a:r>
                  <a:rPr lang="en-US" i="1" dirty="0" smtClean="0"/>
                  <a:t>Deletion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this </a:t>
                </a:r>
                <a:r>
                  <a:rPr lang="en-US" dirty="0"/>
                  <a:t>operation does not always traverse the tree down to a leaf, </a:t>
                </a:r>
                <a:r>
                  <a:rPr lang="en-US" dirty="0" smtClean="0"/>
                  <a:t>but it is </a:t>
                </a:r>
                <a:r>
                  <a:rPr lang="en-US" dirty="0"/>
                  <a:t>always a </a:t>
                </a:r>
                <a:r>
                  <a:rPr lang="en-US" dirty="0" smtClean="0"/>
                  <a:t>possibility </a:t>
                </a:r>
              </a:p>
              <a:p>
                <a:r>
                  <a:rPr lang="en-US" dirty="0" smtClean="0"/>
                  <a:t>… Thus, the time </a:t>
                </a:r>
                <a:r>
                  <a:rPr lang="en-US" dirty="0"/>
                  <a:t>required to execute </a:t>
                </a:r>
                <a:r>
                  <a:rPr lang="en-US" dirty="0" smtClean="0"/>
                  <a:t>each algorithm </a:t>
                </a:r>
                <a:r>
                  <a:rPr lang="en-US" dirty="0"/>
                  <a:t>is proportional to </a:t>
                </a:r>
                <a:r>
                  <a:rPr lang="en-US" dirty="0" smtClean="0"/>
                  <a:t>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 smtClean="0"/>
                  <a:t> of </a:t>
                </a:r>
                <a:r>
                  <a:rPr lang="en-US" u="sng" dirty="0"/>
                  <a:t>the </a:t>
                </a:r>
                <a:r>
                  <a:rPr lang="en-US" u="sng" dirty="0" smtClean="0"/>
                  <a:t>tree</a:t>
                </a:r>
              </a:p>
              <a:p>
                <a:pPr lvl="1"/>
                <a:r>
                  <a:rPr lang="en-US" dirty="0" smtClean="0"/>
                  <a:t>Height of a binary search tree?</a:t>
                </a:r>
              </a:p>
              <a:p>
                <a:pPr lvl="2"/>
                <a:r>
                  <a:rPr lang="en-US" dirty="0" smtClean="0"/>
                  <a:t>On </a:t>
                </a:r>
                <a:r>
                  <a:rPr lang="en-US" dirty="0"/>
                  <a:t>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height</a:t>
                </a:r>
              </a:p>
              <a:p>
                <a:pPr lvl="2"/>
                <a:r>
                  <a:rPr lang="en-US" dirty="0" smtClean="0"/>
                  <a:t>In </a:t>
                </a:r>
                <a:r>
                  <a:rPr lang="en-US" dirty="0"/>
                  <a:t>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height (the most unbalanced </a:t>
                </a:r>
                <a:r>
                  <a:rPr lang="en-US" dirty="0"/>
                  <a:t>tree </a:t>
                </a:r>
                <a:r>
                  <a:rPr lang="en-US" dirty="0" smtClean="0"/>
                  <a:t>is like a </a:t>
                </a:r>
                <a:r>
                  <a:rPr lang="en-US" dirty="0"/>
                  <a:t>linked </a:t>
                </a:r>
                <a:r>
                  <a:rPr lang="en-US" dirty="0" smtClean="0"/>
                  <a:t>list)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 rotWithShape="0"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BST in .NET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hlinkClick r:id="rId2"/>
                  </a:rPr>
                  <a:t>http://msdn.microsoft.com/en-us/library/ms379572(v=vs.80).</a:t>
                </a:r>
                <a:r>
                  <a:rPr lang="en-GB" dirty="0" smtClean="0">
                    <a:hlinkClick r:id="rId2"/>
                  </a:rPr>
                  <a:t>aspx</a:t>
                </a:r>
                <a:r>
                  <a:rPr lang="en-GB" dirty="0" smtClean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 smtClean="0"/>
                  <a:t>C#: </a:t>
                </a:r>
                <a:r>
                  <a:rPr lang="en-GB" b="1" dirty="0" err="1" smtClean="0"/>
                  <a:t>SortedSet</a:t>
                </a:r>
                <a:endParaRPr lang="en-GB" b="1" dirty="0" smtClean="0"/>
              </a:p>
              <a:p>
                <a:pPr lvl="1"/>
                <a:r>
                  <a:rPr lang="en-GB" dirty="0">
                    <a:hlinkClick r:id="rId3"/>
                  </a:rPr>
                  <a:t>http://</a:t>
                </a:r>
                <a:r>
                  <a:rPr lang="en-GB" dirty="0" smtClean="0">
                    <a:hlinkClick r:id="rId3"/>
                  </a:rPr>
                  <a:t>msdn.microsoft.com/en-us/library/dd412070.aspx</a:t>
                </a:r>
                <a:r>
                  <a:rPr lang="en-GB" dirty="0" smtClean="0"/>
                  <a:t> </a:t>
                </a:r>
              </a:p>
              <a:p>
                <a:pPr lvl="1"/>
                <a:r>
                  <a:rPr lang="en-US" dirty="0"/>
                  <a:t>It is implemented using a </a:t>
                </a:r>
                <a:r>
                  <a:rPr lang="en-US" u="sng" dirty="0"/>
                  <a:t>self-balancing red-black tree</a:t>
                </a:r>
                <a:r>
                  <a:rPr lang="en-US" dirty="0"/>
                  <a:t> that gives a performance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insert, delete, and lookup. It is used to keep the elements in sorted order, to get the subset of elements in a particular range, or to get the Min or Max element of the set.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2-3 trees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As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before</a:t>
                </a:r>
                <a:r>
                  <a:rPr lang="nl-NL" dirty="0"/>
                  <a:t>, BST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</a:t>
                </a:r>
                <a:r>
                  <a:rPr lang="nl-NL" dirty="0" err="1"/>
                  <a:t>unbalanced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bad </a:t>
                </a:r>
                <a:r>
                  <a:rPr lang="nl-NL" dirty="0" err="1">
                    <a:sym typeface="Wingdings" panose="05000000000000000000" pitchFamily="2" charset="2"/>
                  </a:rPr>
                  <a:t>for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performance!</a:t>
                </a:r>
              </a:p>
              <a:p>
                <a:endParaRPr lang="nl-NL" dirty="0" smtClean="0">
                  <a:sym typeface="Wingdings" panose="05000000000000000000" pitchFamily="2" charset="2"/>
                </a:endParaRPr>
              </a:p>
              <a:p>
                <a:r>
                  <a:rPr lang="nl-NL" b="1" dirty="0" smtClean="0">
                    <a:sym typeface="Wingdings" panose="05000000000000000000" pitchFamily="2" charset="2"/>
                  </a:rPr>
                  <a:t>2-3 trees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/>
                  <a:t>a type of binary search tree where costs are </a:t>
                </a:r>
                <a:r>
                  <a:rPr lang="en-US" i="1" dirty="0"/>
                  <a:t>guaranteed</a:t>
                </a:r>
                <a:r>
                  <a:rPr lang="en-US" dirty="0"/>
                  <a:t> to be logarithmic</a:t>
                </a:r>
                <a:endParaRPr lang="nl-NL" dirty="0"/>
              </a:p>
              <a:p>
                <a:pPr lvl="1"/>
                <a:r>
                  <a:rPr lang="nl-NL" dirty="0" err="1" smtClean="0"/>
                  <a:t>near</a:t>
                </a:r>
                <a:r>
                  <a:rPr lang="nl-NL" dirty="0" smtClean="0"/>
                  <a:t>-perfect </a:t>
                </a:r>
                <a:r>
                  <a:rPr lang="nl-NL" dirty="0" err="1" smtClean="0"/>
                  <a:t>balance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achieved</a:t>
                </a:r>
                <a:r>
                  <a:rPr lang="nl-NL" dirty="0" smtClean="0"/>
                  <a:t> through </a:t>
                </a:r>
                <a:r>
                  <a:rPr lang="en-US" dirty="0" smtClean="0"/>
                  <a:t>allowing nodes to </a:t>
                </a:r>
                <a:r>
                  <a:rPr lang="en-US" i="1" dirty="0"/>
                  <a:t>hold more than one key</a:t>
                </a:r>
                <a:endParaRPr lang="nl-NL" i="1" dirty="0" smtClean="0"/>
              </a:p>
              <a:p>
                <a:endParaRPr lang="nl-NL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2-3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952" cy="3880773"/>
          </a:xfrm>
        </p:spPr>
        <p:txBody>
          <a:bodyPr/>
          <a:lstStyle/>
          <a:p>
            <a:r>
              <a:rPr lang="nl-NL" i="1" dirty="0"/>
              <a:t>Definition</a:t>
            </a:r>
            <a:r>
              <a:rPr lang="nl-NL" dirty="0"/>
              <a:t>: </a:t>
            </a:r>
            <a:r>
              <a:rPr lang="en-US" dirty="0"/>
              <a:t>a 2-3 search tree is a tree that either is empty or…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2-node</a:t>
            </a:r>
            <a:r>
              <a:rPr lang="en-US" dirty="0"/>
              <a:t>, with one key (and associated value) and two links, a left link to a 2-3 search tree with smaller keys, and a right link to a 2-3 search tree with larger keys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3-node</a:t>
            </a:r>
            <a:r>
              <a:rPr lang="en-US" dirty="0"/>
              <a:t>, with two keys (and associated values) and three links, a left link to a 2-3 search tree with smaller keys, a middle link to a 2-3 search tree with keys between the node's keys and a right link to a 2-3 search tree with larger keys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A </a:t>
            </a:r>
            <a:r>
              <a:rPr lang="en-US" i="1" dirty="0"/>
              <a:t>perfectly balanced</a:t>
            </a:r>
            <a:r>
              <a:rPr lang="en-US" dirty="0"/>
              <a:t> 2-3 search tree (or 2-3 tree for short) is one whose null links are all the same distance from the root.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natomy of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2242458"/>
            <a:ext cx="4135908" cy="30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1590"/>
            <a:ext cx="8596668" cy="5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 search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 into a 2-node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18" y="3597484"/>
            <a:ext cx="3152282" cy="32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2-3 trees </a:t>
            </a:r>
            <a:r>
              <a:rPr lang="nl-NL" dirty="0" err="1" smtClean="0"/>
              <a:t>insertion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bit more </a:t>
            </a:r>
            <a:r>
              <a:rPr lang="nl-NL" dirty="0" err="1" smtClean="0"/>
              <a:t>complicated</a:t>
            </a:r>
            <a:r>
              <a:rPr lang="nl-NL" dirty="0" smtClean="0"/>
              <a:t> (more cases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consider</a:t>
            </a:r>
            <a:r>
              <a:rPr lang="nl-NL" dirty="0" smtClean="0"/>
              <a:t>)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simplest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cases …</a:t>
            </a:r>
          </a:p>
          <a:p>
            <a:pPr lvl="1"/>
            <a:r>
              <a:rPr lang="nl-NL" i="1" dirty="0" err="1"/>
              <a:t>Insert</a:t>
            </a:r>
            <a:r>
              <a:rPr lang="nl-NL" i="1" dirty="0"/>
              <a:t> </a:t>
            </a:r>
            <a:r>
              <a:rPr lang="nl-NL" i="1" dirty="0" err="1"/>
              <a:t>into</a:t>
            </a:r>
            <a:r>
              <a:rPr lang="nl-NL" i="1" dirty="0"/>
              <a:t> a </a:t>
            </a:r>
            <a:r>
              <a:rPr lang="nl-NL" i="1" dirty="0" smtClean="0"/>
              <a:t>2-node</a:t>
            </a:r>
            <a:endParaRPr lang="nl-NL" dirty="0" smtClean="0"/>
          </a:p>
          <a:p>
            <a:pPr lvl="1"/>
            <a:r>
              <a:rPr lang="en-US" i="1" dirty="0"/>
              <a:t>Insert into a tree consisting of a single </a:t>
            </a:r>
            <a:r>
              <a:rPr lang="en-US" i="1" dirty="0" smtClean="0"/>
              <a:t>3-node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Insert into a 2-3 tree consisting of a single 3-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5" y="1074528"/>
            <a:ext cx="2736087" cy="26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</a:t>
            </a:r>
            <a:r>
              <a:rPr lang="nl-NL" dirty="0" smtClean="0"/>
              <a:t>-d trees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K-</a:t>
            </a:r>
            <a:r>
              <a:rPr lang="nl-NL" dirty="0" err="1" smtClean="0"/>
              <a:t>dimensional</a:t>
            </a:r>
            <a:r>
              <a:rPr lang="nl-NL" dirty="0" smtClean="0"/>
              <a:t> trees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s://upload.wikimedia.org/wikipedia/commons/thumb/b/b6/3dtree.png/250px-3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2299803"/>
            <a:ext cx="3678632" cy="35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62" y="152030"/>
            <a:ext cx="4708141" cy="2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 smtClean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is the root of the tree</a:t>
                </a:r>
              </a:p>
              <a:p>
                <a:pPr lvl="2"/>
                <a:r>
                  <a:rPr lang="en-GB" b="0" dirty="0" smtClean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are the </a:t>
                </a:r>
                <a:r>
                  <a:rPr lang="en-GB" dirty="0" err="1" smtClean="0"/>
                  <a:t>subtrees</a:t>
                </a:r>
                <a:r>
                  <a:rPr lang="en-GB" dirty="0" smtClean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</a:t>
            </a:r>
            <a:r>
              <a:rPr lang="nl-NL" dirty="0" smtClean="0"/>
              <a:t>-d trees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k-d tree?</a:t>
            </a:r>
            <a:endParaRPr lang="nl-NL" b="0" dirty="0" smtClean="0"/>
          </a:p>
          <a:p>
            <a:pPr lvl="1"/>
            <a:r>
              <a:rPr lang="en-US" dirty="0" smtClean="0"/>
              <a:t>special </a:t>
            </a:r>
            <a:r>
              <a:rPr lang="en-US" dirty="0"/>
              <a:t>case of binary space partitioning trees</a:t>
            </a:r>
            <a:endParaRPr lang="nl-NL" dirty="0"/>
          </a:p>
          <a:p>
            <a:pPr lvl="1"/>
            <a:r>
              <a:rPr lang="en-US" dirty="0" smtClean="0"/>
              <a:t>space-partitioning </a:t>
            </a:r>
            <a:r>
              <a:rPr lang="en-US" dirty="0"/>
              <a:t>data structure for organizing points in a k-dimensional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useful data structure for several applications, such as searches involving a multidimensional search key (e.g. range searches and nearest neighbor searches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Range search == Exercise 2 of the assignment!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</a:t>
            </a:r>
            <a:r>
              <a:rPr lang="en-US" dirty="0" smtClean="0"/>
              <a:t>informal </a:t>
            </a:r>
            <a:r>
              <a:rPr lang="en-US" dirty="0"/>
              <a:t>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836780" cy="388077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tree in which every node is a k-dimensional point</a:t>
            </a:r>
          </a:p>
          <a:p>
            <a:r>
              <a:rPr lang="en-US" dirty="0" smtClean="0"/>
              <a:t>Every </a:t>
            </a:r>
            <a:r>
              <a:rPr lang="en-US" dirty="0"/>
              <a:t>non-leaf node can be thought of as implicitly generating a splitting hyperplane that divides the space into two parts, known as half-spaces</a:t>
            </a:r>
          </a:p>
          <a:p>
            <a:pPr lvl="1"/>
            <a:r>
              <a:rPr lang="en-US" dirty="0"/>
              <a:t>Points to the left of this hyperplane are represented by the left subtree of that node </a:t>
            </a:r>
          </a:p>
          <a:p>
            <a:pPr lvl="1"/>
            <a:r>
              <a:rPr lang="en-US" dirty="0"/>
              <a:t>Points right of the hyperplane are represented by the right subtree</a:t>
            </a:r>
          </a:p>
          <a:p>
            <a:r>
              <a:rPr lang="en-US" dirty="0" smtClean="0"/>
              <a:t>Every </a:t>
            </a:r>
            <a:r>
              <a:rPr lang="en-US" dirty="0"/>
              <a:t>node in the tree is associated with one of the k-dimensions, with the hyperplane perpendicular to that dimension's </a:t>
            </a:r>
            <a:r>
              <a:rPr lang="en-US" dirty="0" smtClean="0"/>
              <a:t>axis</a:t>
            </a:r>
          </a:p>
          <a:p>
            <a:pPr lvl="1"/>
            <a:r>
              <a:rPr lang="en-US" dirty="0"/>
              <a:t>for example, if for a particular split the "x" axis is chosen, all points in the subtree with a smaller "x" value than the node will appear in the left subtree and all points with larger "x" value will be in the right subtree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</a:t>
            </a:r>
            <a:r>
              <a:rPr lang="nl-NL" dirty="0" err="1" smtClean="0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4245898"/>
          </a:xfrm>
        </p:spPr>
        <p:txBody>
          <a:bodyPr>
            <a:normAutofit/>
          </a:bodyPr>
          <a:lstStyle/>
          <a:p>
            <a:r>
              <a:rPr lang="en-US" dirty="0"/>
              <a:t>The canonical method of k-d tree construction has the following </a:t>
            </a:r>
            <a:r>
              <a:rPr lang="en-US" dirty="0" smtClean="0"/>
              <a:t>constraints:</a:t>
            </a:r>
          </a:p>
          <a:p>
            <a:pPr lvl="1"/>
            <a:r>
              <a:rPr lang="en-US" dirty="0"/>
              <a:t>As one moves down the tree, one cycles through the axes used to select the splitting </a:t>
            </a:r>
            <a:r>
              <a:rPr lang="en-US" dirty="0" smtClean="0"/>
              <a:t>planes</a:t>
            </a:r>
          </a:p>
          <a:p>
            <a:pPr lvl="2"/>
            <a:r>
              <a:rPr lang="en-US" dirty="0" smtClean="0"/>
              <a:t>Example: in a 2-d tree, the root has an </a:t>
            </a:r>
            <a:r>
              <a:rPr lang="en-US" b="1" dirty="0" smtClean="0"/>
              <a:t>x</a:t>
            </a:r>
            <a:r>
              <a:rPr lang="en-US" dirty="0" smtClean="0"/>
              <a:t>-aligned plane, the root’s children would both have a </a:t>
            </a:r>
            <a:r>
              <a:rPr lang="en-US" b="1" dirty="0" smtClean="0"/>
              <a:t>y</a:t>
            </a:r>
            <a:r>
              <a:rPr lang="en-US" dirty="0" smtClean="0"/>
              <a:t>-aligned plane, the root’s grandchildren would have all </a:t>
            </a:r>
            <a:r>
              <a:rPr lang="en-US" b="1" dirty="0" smtClean="0"/>
              <a:t>x</a:t>
            </a:r>
            <a:r>
              <a:rPr lang="en-US" dirty="0" smtClean="0"/>
              <a:t>-aligned planes,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Points are inserted by selecting the </a:t>
            </a:r>
            <a:r>
              <a:rPr lang="en-US" i="1" dirty="0"/>
              <a:t>median </a:t>
            </a:r>
            <a:r>
              <a:rPr lang="en-US" dirty="0"/>
              <a:t>of the points being put into the subtree, with respect to their coordinates in the axis being used to create the splitting </a:t>
            </a:r>
            <a:r>
              <a:rPr lang="en-US" dirty="0" smtClean="0"/>
              <a:t>plane</a:t>
            </a:r>
          </a:p>
          <a:p>
            <a:pPr lvl="1"/>
            <a:endParaRPr lang="en-US" dirty="0"/>
          </a:p>
          <a:p>
            <a:r>
              <a:rPr lang="en-US" dirty="0"/>
              <a:t>This method leads to a </a:t>
            </a:r>
            <a:r>
              <a:rPr lang="en-US" i="1" dirty="0"/>
              <a:t>balanced k-d </a:t>
            </a:r>
            <a:r>
              <a:rPr lang="en-US" i="1" dirty="0" smtClean="0"/>
              <a:t>tree </a:t>
            </a:r>
            <a:r>
              <a:rPr lang="en-US" dirty="0" smtClean="0"/>
              <a:t>(i.e., each </a:t>
            </a:r>
            <a:r>
              <a:rPr lang="en-US" dirty="0"/>
              <a:t>leaf node is </a:t>
            </a:r>
            <a:r>
              <a:rPr lang="en-US" dirty="0" smtClean="0"/>
              <a:t>approximately at the </a:t>
            </a:r>
            <a:r>
              <a:rPr lang="en-US" dirty="0"/>
              <a:t>same distance from the </a:t>
            </a:r>
            <a:r>
              <a:rPr lang="en-US" dirty="0" smtClean="0"/>
              <a:t>root)</a:t>
            </a:r>
          </a:p>
          <a:p>
            <a:pPr lvl="1"/>
            <a:r>
              <a:rPr lang="en-US" u="sng" dirty="0" smtClean="0"/>
              <a:t>Note</a:t>
            </a:r>
            <a:r>
              <a:rPr lang="en-US" dirty="0" smtClean="0"/>
              <a:t>: if you do not choose the median, there is no guarantee that the tree will be </a:t>
            </a:r>
            <a:r>
              <a:rPr lang="en-US" dirty="0" smtClean="0"/>
              <a:t>balanced. It is </a:t>
            </a:r>
            <a:r>
              <a:rPr lang="en-US" i="1" dirty="0" smtClean="0"/>
              <a:t>not required </a:t>
            </a:r>
            <a:r>
              <a:rPr lang="en-US" dirty="0" smtClean="0"/>
              <a:t>in the assignment to choose the median.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2-d trees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5" y="1930400"/>
            <a:ext cx="7561714" cy="3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26586"/>
            <a:ext cx="4941487" cy="4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2-d trees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4" name="Picture 4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34" y="2531426"/>
            <a:ext cx="4447648" cy="21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385458" y="447442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8349344" y="2162094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2710229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909317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288657" y="28330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9524685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1448113" y="4129106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345589" y="394444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2470744" y="2490929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749059" y="39325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4049484" y="4900762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8852127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56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</a:t>
            </a:r>
            <a:r>
              <a:rPr lang="nl-NL" dirty="0" smtClean="0"/>
              <a:t>trees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range search searches for </a:t>
                </a:r>
                <a:r>
                  <a:rPr lang="en-US" i="1" dirty="0" smtClean="0"/>
                  <a:t>ranges of parameters</a:t>
                </a:r>
              </a:p>
              <a:p>
                <a:pPr lvl="1"/>
                <a:r>
                  <a:rPr lang="en-US" dirty="0" smtClean="0"/>
                  <a:t>Example: </a:t>
                </a:r>
                <a:r>
                  <a:rPr lang="en-US" dirty="0"/>
                  <a:t>if a tree is storing values corresponding to income and age, then a range search might be something </a:t>
                </a:r>
                <a:r>
                  <a:rPr lang="en-US" dirty="0" smtClean="0"/>
                  <a:t>like </a:t>
                </a:r>
                <a:r>
                  <a:rPr lang="en-US" dirty="0"/>
                  <a:t>looking for all members of the tree which have an age between 20 and 50 years and an income between 50,000 and </a:t>
                </a:r>
                <a:r>
                  <a:rPr lang="en-US" dirty="0" smtClean="0"/>
                  <a:t>80,000</a:t>
                </a:r>
              </a:p>
              <a:p>
                <a:r>
                  <a:rPr lang="en-US" dirty="0" smtClean="0"/>
                  <a:t>Since </a:t>
                </a:r>
                <a:r>
                  <a:rPr lang="en-US" dirty="0"/>
                  <a:t>k-d trees divide the range of a domain in half at each level of the tree, they are useful for performing range </a:t>
                </a:r>
                <a:r>
                  <a:rPr lang="en-US" dirty="0" smtClean="0"/>
                  <a:t>searches</a:t>
                </a:r>
              </a:p>
              <a:p>
                <a:pPr lvl="1"/>
                <a:r>
                  <a:rPr lang="en-US" dirty="0" smtClean="0"/>
                  <a:t>In the assignment you have to look for special buildings within a certain distance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from a house… this is exactly a range search</a:t>
                </a:r>
                <a:r>
                  <a:rPr lang="en-US" dirty="0"/>
                  <a:t>, where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coordinate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building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should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be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between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u="sng" dirty="0" err="1" smtClean="0">
                    <a:solidFill>
                      <a:srgbClr val="FF0000"/>
                    </a:solidFill>
                  </a:rPr>
                  <a:t>and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coordinate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between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smtClean="0"/>
                  <a:t>(</a:t>
                </a:r>
                <a:r>
                  <a:rPr lang="nl-NL" dirty="0" err="1" smtClean="0"/>
                  <a:t>supposing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 smtClean="0"/>
                  <a:t> are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coordinates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house</a:t>
                </a:r>
                <a:r>
                  <a:rPr lang="nl-NL" dirty="0" smtClean="0"/>
                  <a:t>). </a:t>
                </a:r>
                <a:r>
                  <a:rPr lang="nl-NL" dirty="0" err="1" smtClean="0"/>
                  <a:t>Before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returning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them</a:t>
                </a:r>
                <a:r>
                  <a:rPr lang="nl-NL" dirty="0" smtClean="0"/>
                  <a:t>, c</a:t>
                </a:r>
                <a:r>
                  <a:rPr lang="nl-NL" dirty="0" smtClean="0"/>
                  <a:t>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buildings found are </a:t>
                </a:r>
                <a:r>
                  <a:rPr lang="nl-NL" dirty="0" err="1"/>
                  <a:t>really</a:t>
                </a:r>
                <a:r>
                  <a:rPr lang="nl-NL" dirty="0"/>
                  <a:t> </a:t>
                </a:r>
                <a:r>
                  <a:rPr lang="nl-NL" dirty="0" err="1"/>
                  <a:t>within</a:t>
                </a:r>
                <a:r>
                  <a:rPr lang="nl-NL" dirty="0"/>
                  <a:t> radius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house (</a:t>
                </a:r>
                <a:r>
                  <a:rPr lang="nl-NL" dirty="0" err="1"/>
                  <a:t>using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Euclidean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 smtClean="0"/>
                  <a:t>).</a:t>
                </a:r>
                <a:endParaRPr lang="nl-NL" dirty="0"/>
              </a:p>
              <a:p>
                <a:pPr lvl="1"/>
                <a:r>
                  <a:rPr lang="nl-NL" dirty="0" err="1" smtClean="0"/>
                  <a:t>Create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tree </a:t>
                </a:r>
                <a:r>
                  <a:rPr lang="nl-NL" dirty="0" err="1" smtClean="0"/>
                  <a:t>only</a:t>
                </a:r>
                <a:r>
                  <a:rPr lang="nl-NL" dirty="0" smtClean="0"/>
                  <a:t> </a:t>
                </a:r>
                <a:r>
                  <a:rPr lang="nl-NL" i="1" u="sng" dirty="0" err="1" smtClean="0"/>
                  <a:t>once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searches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do (</a:t>
                </a:r>
                <a:r>
                  <a:rPr lang="nl-NL" dirty="0" err="1" smtClean="0"/>
                  <a:t>one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given</a:t>
                </a:r>
                <a:r>
                  <a:rPr lang="nl-NL" dirty="0" smtClean="0"/>
                  <a:t> house</a:t>
                </a:r>
                <a:r>
                  <a:rPr lang="nl-NL" dirty="0" smtClean="0"/>
                  <a:t>). 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rmaliz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4859" r="13672" b="14620"/>
          <a:stretch/>
        </p:blipFill>
        <p:spPr bwMode="auto">
          <a:xfrm>
            <a:off x="6806044" y="142586"/>
            <a:ext cx="2223655" cy="22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7387936" y="904008"/>
            <a:ext cx="2909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 smtClean="0"/>
              <a:t>d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3661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 smtClean="0">
                <a:solidFill>
                  <a:srgbClr val="FF0000"/>
                </a:solidFill>
              </a:rPr>
              <a:t>GO ON WITH THE ASSIGNMENT!!!</a:t>
            </a:r>
          </a:p>
          <a:p>
            <a:pPr lvl="1"/>
            <a:r>
              <a:rPr lang="en-GB" sz="2000" b="1" i="1" dirty="0" smtClean="0">
                <a:solidFill>
                  <a:srgbClr val="FF0000"/>
                </a:solidFill>
              </a:rPr>
              <a:t>FINISH EXERCISE 1</a:t>
            </a:r>
          </a:p>
          <a:p>
            <a:pPr lvl="1"/>
            <a:r>
              <a:rPr lang="en-GB" sz="2000" b="1" i="1" dirty="0" smtClean="0">
                <a:solidFill>
                  <a:srgbClr val="FF0000"/>
                </a:solidFill>
              </a:rPr>
              <a:t>START EXERCISE 2</a:t>
            </a:r>
          </a:p>
          <a:p>
            <a:endParaRPr lang="en-GB" sz="24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Trees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l="49912" t="36253" r="27837" b="49611"/>
          <a:stretch/>
        </p:blipFill>
        <p:spPr>
          <a:xfrm>
            <a:off x="4386737" y="4819072"/>
            <a:ext cx="4412593" cy="175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tree </a:t>
                </a:r>
                <a:r>
                  <a:rPr lang="en-US" dirty="0" smtClean="0"/>
                  <a:t>data </a:t>
                </a:r>
                <a:r>
                  <a:rPr lang="en-US" dirty="0"/>
                  <a:t>structure in which each node has at most two </a:t>
                </a:r>
                <a:r>
                  <a:rPr lang="en-US" dirty="0" smtClean="0"/>
                  <a:t>children (</a:t>
                </a:r>
                <a:r>
                  <a:rPr lang="en-US" i="1" dirty="0" smtClean="0"/>
                  <a:t>left</a:t>
                </a:r>
                <a:r>
                  <a:rPr lang="en-US" dirty="0" smtClean="0"/>
                  <a:t> </a:t>
                </a:r>
                <a:r>
                  <a:rPr lang="en-US" dirty="0"/>
                  <a:t>child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right </a:t>
                </a:r>
                <a:r>
                  <a:rPr lang="en-US" dirty="0" smtClean="0"/>
                  <a:t>child)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Recursive </a:t>
                </a:r>
                <a:r>
                  <a:rPr lang="en-US" dirty="0"/>
                  <a:t>definition </a:t>
                </a:r>
                <a:r>
                  <a:rPr lang="en-US" dirty="0" smtClean="0"/>
                  <a:t>(using </a:t>
                </a:r>
                <a:r>
                  <a:rPr lang="en-US" dirty="0"/>
                  <a:t>just set theory </a:t>
                </a:r>
                <a:r>
                  <a:rPr lang="en-US" dirty="0" smtClean="0"/>
                  <a:t>notions) </a:t>
                </a:r>
              </a:p>
              <a:p>
                <a:pPr lvl="1"/>
                <a:r>
                  <a:rPr lang="en-US" dirty="0" smtClean="0"/>
                  <a:t>Binary </a:t>
                </a:r>
                <a:r>
                  <a:rPr lang="en-US" dirty="0"/>
                  <a:t>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either the empty set or </a:t>
                </a:r>
                <a:r>
                  <a:rPr lang="en-US" dirty="0"/>
                  <a:t>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disjoint binary </a:t>
                </a:r>
                <a:r>
                  <a:rPr lang="en-US" dirty="0"/>
                  <a:t>trees </a:t>
                </a:r>
                <a:r>
                  <a:rPr lang="en-US" dirty="0" smtClean="0"/>
                  <a:t>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the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(1/3)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Size</a:t>
                </a:r>
              </a:p>
              <a:p>
                <a:pPr lvl="1"/>
                <a:r>
                  <a:rPr lang="en-GB" dirty="0" smtClean="0"/>
                  <a:t>Number of nodes it contain</a:t>
                </a:r>
              </a:p>
              <a:p>
                <a:pPr lvl="1"/>
                <a:r>
                  <a:rPr lang="en-GB" dirty="0" smtClean="0"/>
                  <a:t>Singleton = tree of size 1</a:t>
                </a:r>
              </a:p>
              <a:p>
                <a:r>
                  <a:rPr lang="en-GB" b="1" dirty="0" smtClean="0"/>
                  <a:t>Parent</a:t>
                </a:r>
                <a:r>
                  <a:rPr lang="en-GB" dirty="0" smtClean="0"/>
                  <a:t> and </a:t>
                </a:r>
                <a:r>
                  <a:rPr lang="en-GB" b="1" dirty="0" smtClean="0"/>
                  <a:t>children</a:t>
                </a:r>
              </a:p>
              <a:p>
                <a:pPr lvl="1"/>
                <a:r>
                  <a:rPr lang="en-GB" dirty="0" smtClean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 smtClean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 smtClean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 smtClean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(2/3)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 smtClean="0">
                    <a:solidFill>
                      <a:schemeClr val="tx1"/>
                    </a:solidFill>
                  </a:rPr>
                  <a:t>Adjacent nodes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One is the parent of the other 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Path 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Sequence of nodes where each one is adjacent to the following one in the sequence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arrows)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No path can contain the same node more than once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Root path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and which ends in the root of the tree</a:t>
                </a:r>
              </a:p>
              <a:p>
                <a:r>
                  <a:rPr lang="en-GB" b="1" dirty="0" smtClean="0">
                    <a:solidFill>
                      <a:schemeClr val="tx1"/>
                    </a:solidFill>
                  </a:rPr>
                  <a:t>Depth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of a node  </a:t>
                </a:r>
              </a:p>
              <a:p>
                <a:pPr lvl="1"/>
                <a:r>
                  <a:rPr lang="en-GB" dirty="0" smtClean="0">
                    <a:solidFill>
                      <a:schemeClr val="tx1"/>
                    </a:solidFill>
                  </a:rPr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prstClr val="black">
                    <a:tint val="75000"/>
                  </a:prstClr>
                </a:solidFill>
              </a:rPr>
              <a:t>INFDEV026A - G. Costantini, F. Di Giacomo, G. Maggiore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3679</Words>
  <Application>Microsoft Office PowerPoint</Application>
  <PresentationFormat>Breedbeeld</PresentationFormat>
  <Paragraphs>480</Paragraphs>
  <Slides>56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INFDEV026A - Algoritmiek  Week 4</vt:lpstr>
      <vt:lpstr>Today</vt:lpstr>
      <vt:lpstr>Detailed agenda</vt:lpstr>
      <vt:lpstr>Tree definition </vt:lpstr>
      <vt:lpstr>Tree definition</vt:lpstr>
      <vt:lpstr>Binary Trees</vt:lpstr>
      <vt:lpstr>Binary tree definition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operations</vt:lpstr>
      <vt:lpstr>Binary search tree – Search</vt:lpstr>
      <vt:lpstr>Binary search tree – Search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BST in .NET</vt:lpstr>
      <vt:lpstr>2-3 trees</vt:lpstr>
      <vt:lpstr>2-3 trees</vt:lpstr>
      <vt:lpstr>2-3 trees</vt:lpstr>
      <vt:lpstr>2-3 trees search</vt:lpstr>
      <vt:lpstr>2-3 trees insertion</vt:lpstr>
      <vt:lpstr>k-d trees</vt:lpstr>
      <vt:lpstr>k-d trees</vt:lpstr>
      <vt:lpstr>k-d trees informal description</vt:lpstr>
      <vt:lpstr>k-d trees construction</vt:lpstr>
      <vt:lpstr>2-d trees example</vt:lpstr>
      <vt:lpstr>2-d trees example</vt:lpstr>
      <vt:lpstr>k-d trees in the assignment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Giulia Costantini</cp:lastModifiedBy>
  <cp:revision>76</cp:revision>
  <dcterms:created xsi:type="dcterms:W3CDTF">2014-10-29T12:36:46Z</dcterms:created>
  <dcterms:modified xsi:type="dcterms:W3CDTF">2015-12-04T10:00:40Z</dcterms:modified>
</cp:coreProperties>
</file>