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2"/>
  </p:notesMasterIdLst>
  <p:sldIdLst>
    <p:sldId id="256" r:id="rId2"/>
    <p:sldId id="260" r:id="rId3"/>
    <p:sldId id="313" r:id="rId4"/>
    <p:sldId id="261" r:id="rId5"/>
    <p:sldId id="262" r:id="rId6"/>
    <p:sldId id="263" r:id="rId7"/>
    <p:sldId id="265" r:id="rId8"/>
    <p:sldId id="275" r:id="rId9"/>
    <p:sldId id="277" r:id="rId10"/>
    <p:sldId id="278" r:id="rId11"/>
    <p:sldId id="276" r:id="rId12"/>
    <p:sldId id="274" r:id="rId13"/>
    <p:sldId id="281" r:id="rId14"/>
    <p:sldId id="279" r:id="rId15"/>
    <p:sldId id="280" r:id="rId16"/>
    <p:sldId id="282" r:id="rId17"/>
    <p:sldId id="283" r:id="rId18"/>
    <p:sldId id="267" r:id="rId19"/>
    <p:sldId id="268" r:id="rId20"/>
    <p:sldId id="270" r:id="rId21"/>
    <p:sldId id="284" r:id="rId22"/>
    <p:sldId id="285" r:id="rId23"/>
    <p:sldId id="269" r:id="rId24"/>
    <p:sldId id="271" r:id="rId25"/>
    <p:sldId id="286" r:id="rId26"/>
    <p:sldId id="292" r:id="rId27"/>
    <p:sldId id="294" r:id="rId28"/>
    <p:sldId id="293" r:id="rId29"/>
    <p:sldId id="312" r:id="rId30"/>
    <p:sldId id="296" r:id="rId31"/>
    <p:sldId id="298"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290" r:id="rId45"/>
    <p:sldId id="291" r:id="rId46"/>
    <p:sldId id="287" r:id="rId47"/>
    <p:sldId id="266" r:id="rId48"/>
    <p:sldId id="273" r:id="rId49"/>
    <p:sldId id="272" r:id="rId50"/>
    <p:sldId id="31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9" autoAdjust="0"/>
    <p:restoredTop sz="88387" autoAdjust="0"/>
  </p:normalViewPr>
  <p:slideViewPr>
    <p:cSldViewPr snapToGrid="0">
      <p:cViewPr varScale="1">
        <p:scale>
          <a:sx n="69" d="100"/>
          <a:sy n="69" d="100"/>
        </p:scale>
        <p:origin x="6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11/12/2015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can be used to model many types of relations and processes in physical, biological, social and information systems. Many practical problems can be represented by graphs.</a:t>
            </a:r>
          </a:p>
          <a:p>
            <a:r>
              <a:rPr lang="en-US" dirty="0" smtClean="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Adjacency lists are generally preferred because they efficiently represent </a:t>
            </a:r>
            <a:r>
              <a:rPr lang="en-US" sz="1200" b="0" i="0" u="none" strike="noStrike" kern="1200" dirty="0" smtClean="0">
                <a:solidFill>
                  <a:schemeClr val="tx1"/>
                </a:solidFill>
                <a:effectLst/>
                <a:latin typeface="+mn-lt"/>
                <a:ea typeface="+mn-ea"/>
                <a:cs typeface="+mn-cs"/>
                <a:hlinkClick r:id="rId3" tooltip="Sparse graph"/>
              </a:rPr>
              <a:t>sparse graphs</a:t>
            </a:r>
            <a:r>
              <a:rPr lang="en-US" sz="1200" b="0" i="0" kern="1200" dirty="0" smtClean="0">
                <a:solidFill>
                  <a:schemeClr val="tx1"/>
                </a:solidFill>
                <a:effectLst/>
                <a:latin typeface="+mn-lt"/>
                <a:ea typeface="+mn-ea"/>
                <a:cs typeface="+mn-cs"/>
              </a:rPr>
              <a:t>. An adjacency matrix is preferred if the graph is dense, that is the number of edges |</a:t>
            </a:r>
            <a:r>
              <a:rPr lang="en-US" sz="1200" b="0" i="1" kern="1200" dirty="0" smtClean="0">
                <a:solidFill>
                  <a:schemeClr val="tx1"/>
                </a:solidFill>
                <a:effectLst/>
                <a:latin typeface="+mn-lt"/>
                <a:ea typeface="+mn-ea"/>
                <a:cs typeface="+mn-cs"/>
              </a:rPr>
              <a:t>E</a:t>
            </a:r>
            <a:r>
              <a:rPr lang="en-US" sz="1200" b="0" i="0" kern="1200" dirty="0" smtClean="0">
                <a:solidFill>
                  <a:schemeClr val="tx1"/>
                </a:solidFill>
                <a:effectLst/>
                <a:latin typeface="+mn-lt"/>
                <a:ea typeface="+mn-ea"/>
                <a:cs typeface="+mn-cs"/>
              </a:rPr>
              <a:t>| is close to the number of vertices squared, |</a:t>
            </a:r>
            <a:r>
              <a:rPr lang="en-US" sz="1200" b="0" i="1"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10</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smtClean="0"/>
              <a:t>Queue:</a:t>
            </a:r>
            <a:r>
              <a:rPr lang="pt-BR" baseline="0" dirty="0" smtClean="0"/>
              <a:t> </a:t>
            </a:r>
            <a:r>
              <a:rPr lang="pt-BR" dirty="0" smtClean="0"/>
              <a:t>A </a:t>
            </a:r>
            <a:r>
              <a:rPr lang="pt-BR" dirty="0" smtClean="0">
                <a:sym typeface="Wingdings" panose="05000000000000000000" pitchFamily="2" charset="2"/>
              </a:rPr>
              <a:t> B, E  E, C, F  F, D, G  D, G  G</a:t>
            </a:r>
            <a:endParaRPr lang="en-GB" dirty="0" smtClean="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Stack: A </a:t>
            </a:r>
            <a:r>
              <a:rPr lang="en-GB" dirty="0" smtClean="0">
                <a:sym typeface="Wingdings" panose="05000000000000000000" pitchFamily="2" charset="2"/>
              </a:rPr>
              <a:t> A, B  A, B,</a:t>
            </a:r>
            <a:r>
              <a:rPr lang="en-GB" baseline="0" dirty="0" smtClean="0">
                <a:sym typeface="Wingdings" panose="05000000000000000000" pitchFamily="2" charset="2"/>
              </a:rPr>
              <a:t> C  </a:t>
            </a:r>
            <a:r>
              <a:rPr lang="en-GB" dirty="0" smtClean="0">
                <a:sym typeface="Wingdings" panose="05000000000000000000" pitchFamily="2" charset="2"/>
              </a:rPr>
              <a:t>A, B,</a:t>
            </a:r>
            <a:r>
              <a:rPr lang="en-GB" baseline="0" dirty="0" smtClean="0">
                <a:sym typeface="Wingdings" panose="05000000000000000000" pitchFamily="2" charset="2"/>
              </a:rPr>
              <a:t> C, D  </a:t>
            </a:r>
            <a:r>
              <a:rPr lang="en-GB" dirty="0" smtClean="0">
                <a:sym typeface="Wingdings" panose="05000000000000000000" pitchFamily="2" charset="2"/>
              </a:rPr>
              <a:t>A, B,</a:t>
            </a:r>
            <a:r>
              <a:rPr lang="en-GB" baseline="0" dirty="0" smtClean="0">
                <a:sym typeface="Wingdings" panose="05000000000000000000" pitchFamily="2" charset="2"/>
              </a:rPr>
              <a:t> C, D, G  </a:t>
            </a:r>
            <a:r>
              <a:rPr lang="en-GB" dirty="0" smtClean="0">
                <a:sym typeface="Wingdings" panose="05000000000000000000" pitchFamily="2" charset="2"/>
              </a:rPr>
              <a:t>A, B,</a:t>
            </a:r>
            <a:r>
              <a:rPr lang="en-GB" baseline="0" dirty="0" smtClean="0">
                <a:sym typeface="Wingdings" panose="05000000000000000000" pitchFamily="2" charset="2"/>
              </a:rPr>
              <a:t> C, D  </a:t>
            </a:r>
            <a:r>
              <a:rPr lang="en-GB" dirty="0" smtClean="0">
                <a:sym typeface="Wingdings" panose="05000000000000000000" pitchFamily="2" charset="2"/>
              </a:rPr>
              <a:t>A, B,</a:t>
            </a:r>
            <a:r>
              <a:rPr lang="en-GB" baseline="0" dirty="0" smtClean="0">
                <a:sym typeface="Wingdings" panose="05000000000000000000" pitchFamily="2" charset="2"/>
              </a:rPr>
              <a:t> C  </a:t>
            </a:r>
            <a:r>
              <a:rPr lang="en-GB" dirty="0" smtClean="0">
                <a:sym typeface="Wingdings" panose="05000000000000000000" pitchFamily="2" charset="2"/>
              </a:rPr>
              <a:t>A, B,</a:t>
            </a:r>
            <a:r>
              <a:rPr lang="en-GB" baseline="0" dirty="0" smtClean="0">
                <a:sym typeface="Wingdings" panose="05000000000000000000" pitchFamily="2" charset="2"/>
              </a:rPr>
              <a:t> C, F  </a:t>
            </a:r>
            <a:r>
              <a:rPr lang="en-GB" dirty="0" smtClean="0">
                <a:sym typeface="Wingdings" panose="05000000000000000000" pitchFamily="2" charset="2"/>
              </a:rPr>
              <a:t> A, B</a:t>
            </a:r>
            <a:r>
              <a:rPr lang="en-GB" baseline="0" dirty="0" smtClean="0">
                <a:sym typeface="Wingdings" panose="05000000000000000000" pitchFamily="2" charset="2"/>
              </a:rPr>
              <a:t>  </a:t>
            </a:r>
            <a:r>
              <a:rPr lang="en-GB" dirty="0" smtClean="0">
                <a:sym typeface="Wingdings" panose="05000000000000000000" pitchFamily="2" charset="2"/>
              </a:rPr>
              <a:t>A, B,</a:t>
            </a:r>
            <a:r>
              <a:rPr lang="en-GB" baseline="0" dirty="0" smtClean="0">
                <a:sym typeface="Wingdings" panose="05000000000000000000" pitchFamily="2" charset="2"/>
              </a:rPr>
              <a:t> E  </a:t>
            </a:r>
            <a:r>
              <a:rPr lang="en-GB" dirty="0" smtClean="0">
                <a:sym typeface="Wingdings" panose="05000000000000000000" pitchFamily="2" charset="2"/>
              </a:rPr>
              <a:t>A, B</a:t>
            </a:r>
            <a:r>
              <a:rPr lang="en-GB" baseline="0" dirty="0" smtClean="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25</a:t>
            </a:fld>
            <a:endParaRPr lang="en-GB"/>
          </a:p>
        </p:txBody>
      </p:sp>
    </p:spTree>
    <p:extLst>
      <p:ext uri="{BB962C8B-B14F-4D97-AF65-F5344CB8AC3E}">
        <p14:creationId xmlns:p14="http://schemas.microsoft.com/office/powerpoint/2010/main" val="223321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smtClean="0"/>
              </a:p>
              <a:p>
                <a:endParaRPr lang="nl-NL" dirty="0"/>
              </a:p>
            </p:txBody>
          </p:sp>
        </mc:Choice>
        <mc:Fallback xmlns="">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49</a:t>
            </a:fld>
            <a:endParaRPr lang="en-GB"/>
          </a:p>
        </p:txBody>
      </p:sp>
    </p:spTree>
    <p:extLst>
      <p:ext uri="{BB962C8B-B14F-4D97-AF65-F5344CB8AC3E}">
        <p14:creationId xmlns:p14="http://schemas.microsoft.com/office/powerpoint/2010/main" val="263699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454AF2-527D-4AE4-85B2-1BB7775857A5}" type="datetime1">
              <a:rPr lang="en-GB" smtClean="0"/>
              <a:t>11/12/2015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1BFF2-D93D-4705-BB24-381E17BEC669}" type="datetime1">
              <a:rPr lang="en-GB" smtClean="0"/>
              <a:t>11/12/2015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DEBE88-D816-43DC-B24C-D499F6F5A8A8}" type="datetime1">
              <a:rPr lang="en-GB" smtClean="0"/>
              <a:t>11/12/2015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DEC89-426A-453B-BF48-D00FC50BEFFE}" type="datetime1">
              <a:rPr lang="en-GB" smtClean="0"/>
              <a:t>11/12/2015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B1A60-197C-49F7-86A3-1630494D3B8D}" type="datetime1">
              <a:rPr lang="en-GB" smtClean="0"/>
              <a:t>11/12/2015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DB7B1-D3B3-42B9-91F1-D4323E10C1C2}" type="datetime1">
              <a:rPr lang="en-GB" smtClean="0"/>
              <a:t>11/12/2015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E3BDF-4569-4721-A571-85E0DC35557A}" type="datetime1">
              <a:rPr lang="en-GB" smtClean="0"/>
              <a:t>11/12/2015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700E23-83ED-4F6C-AD55-95D6B0EB9300}" type="datetime1">
              <a:rPr lang="en-GB" smtClean="0"/>
              <a:t>11/12/2015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6B2DEC-5C6E-4491-BF0B-EA498D4E9FCB}" type="datetime1">
              <a:rPr lang="en-GB" smtClean="0"/>
              <a:t>11/12/2015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5C92C-2104-4A5A-B598-D894566A56F4}" type="datetime1">
              <a:rPr lang="en-GB" smtClean="0"/>
              <a:t>11/12/2015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AE1153-50C2-4CE9-B5EE-3973A16B6CEF}" type="datetime1">
              <a:rPr lang="en-GB" smtClean="0"/>
              <a:t>11/12/2015</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CC159-C55D-45DC-B4A3-6C33D45AE7CE}" type="datetime1">
              <a:rPr lang="en-GB" smtClean="0"/>
              <a:t>11/12/2015</a:t>
            </a:fld>
            <a:endParaRPr lang="en-GB"/>
          </a:p>
        </p:txBody>
      </p:sp>
      <p:sp>
        <p:nvSpPr>
          <p:cNvPr id="8" name="Footer Placeholder 7"/>
          <p:cNvSpPr>
            <a:spLocks noGrp="1"/>
          </p:cNvSpPr>
          <p:nvPr>
            <p:ph type="ftr" sz="quarter" idx="11"/>
          </p:nvPr>
        </p:nvSpPr>
        <p:spPr/>
        <p:txBody>
          <a:bodyPr/>
          <a:lstStyle/>
          <a:p>
            <a:r>
              <a:rPr lang="en-GB" smtClean="0"/>
              <a:t>INFDEV016A - G. Costantini</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52AA4B-68A4-46D1-86A0-5E3C4D6303F7}" type="datetime1">
              <a:rPr lang="en-GB" smtClean="0"/>
              <a:t>11/12/2015</a:t>
            </a:fld>
            <a:endParaRPr lang="en-GB"/>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55FB0-C62B-49ED-A7A5-5C4BA752E292}" type="datetime1">
              <a:rPr lang="en-GB" smtClean="0"/>
              <a:t>11/12/2015</a:t>
            </a:fld>
            <a:endParaRPr lang="en-GB"/>
          </a:p>
        </p:txBody>
      </p:sp>
      <p:sp>
        <p:nvSpPr>
          <p:cNvPr id="3" name="Footer Placeholder 2"/>
          <p:cNvSpPr>
            <a:spLocks noGrp="1"/>
          </p:cNvSpPr>
          <p:nvPr>
            <p:ph type="ftr" sz="quarter" idx="11"/>
          </p:nvPr>
        </p:nvSpPr>
        <p:spPr/>
        <p:txBody>
          <a:bodyPr/>
          <a:lstStyle/>
          <a:p>
            <a:r>
              <a:rPr lang="en-GB" smtClean="0"/>
              <a:t>INFDEV016A - G. Costantini</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0661DD-CC26-4A5A-9ABC-DEA77C0EC715}" type="datetime1">
              <a:rPr lang="en-GB" smtClean="0"/>
              <a:t>11/12/2015</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ECE05-9CEC-46F9-A226-9CCAD8202D75}" type="datetime1">
              <a:rPr lang="en-GB" smtClean="0"/>
              <a:t>11/12/2015</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71C82-A776-48E4-B6F4-195D61CBF8AF}" type="datetime1">
              <a:rPr lang="en-GB" smtClean="0"/>
              <a:t>11/12/2015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smtClean="0"/>
              <a:t>INFDEV016A - G. Costantini</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2" Type="http://schemas.openxmlformats.org/officeDocument/2006/relationships/hyperlink" Target="https://en.wikipedia.org/wiki/Dijkstra's_algorithm#Pseudocod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Week </a:t>
            </a:r>
            <a:r>
              <a:rPr lang="en-GB" dirty="0" smtClean="0"/>
              <a:t>5</a:t>
            </a:r>
            <a:endParaRPr lang="en-GB" dirty="0"/>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smtClean="0"/>
                  <a:t>Adjacency matrix properties</a:t>
                </a:r>
              </a:p>
              <a:p>
                <a:pPr lvl="1"/>
                <a:r>
                  <a:rPr lang="en-US" dirty="0" smtClean="0"/>
                  <a:t>the </a:t>
                </a:r>
                <a:r>
                  <a:rPr lang="en-US" dirty="0"/>
                  <a:t>matrix is </a:t>
                </a:r>
                <a:r>
                  <a:rPr lang="en-US" dirty="0" smtClean="0"/>
                  <a:t>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smtClean="0"/>
                  <a:t>)</a:t>
                </a:r>
                <a:r>
                  <a:rPr lang="en-US" dirty="0"/>
                  <a:t> </a:t>
                </a:r>
                <a:endParaRPr lang="en-US" dirty="0" smtClean="0"/>
              </a:p>
              <a:p>
                <a:pPr lvl="1"/>
                <a:r>
                  <a:rPr lang="en-US" dirty="0" smtClean="0"/>
                  <a:t>the </a:t>
                </a:r>
                <a:r>
                  <a:rPr lang="en-US" dirty="0"/>
                  <a:t>number of </a:t>
                </a:r>
                <a:r>
                  <a:rPr lang="en-US" i="1" dirty="0" smtClean="0"/>
                  <a:t>True</a:t>
                </a:r>
                <a:r>
                  <a:rPr lang="en-US" dirty="0" smtClean="0"/>
                  <a:t>(1) </a:t>
                </a:r>
                <a:r>
                  <a:rPr lang="en-US" dirty="0"/>
                  <a:t>entries is twice the number of </a:t>
                </a:r>
                <a:r>
                  <a:rPr lang="en-US" dirty="0" smtClean="0"/>
                  <a:t>edges</a:t>
                </a:r>
              </a:p>
              <a:p>
                <a:pPr lvl="1"/>
                <a:r>
                  <a:rPr lang="en-US" dirty="0" smtClean="0"/>
                  <a:t>different </a:t>
                </a:r>
                <a:r>
                  <a:rPr lang="en-US" dirty="0"/>
                  <a:t>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a:t>
                </a:r>
                <a:r>
                  <a:rPr lang="en-US" dirty="0" smtClean="0"/>
                  <a:t>graph</a:t>
                </a:r>
              </a:p>
              <a:p>
                <a:pPr lvl="1"/>
                <a:r>
                  <a:rPr lang="en-US" dirty="0" smtClean="0"/>
                  <a:t>preferred representation when the graph is </a:t>
                </a:r>
                <a:r>
                  <a:rPr lang="en-US" i="1" dirty="0" smtClean="0"/>
                  <a:t>dense </a:t>
                </a:r>
                <a:r>
                  <a:rPr lang="en-US" dirty="0" smtClean="0"/>
                  <a:t>(= many edges)</a:t>
                </a:r>
              </a:p>
              <a:p>
                <a:pPr lvl="2"/>
                <a:r>
                  <a:rPr lang="en-US" dirty="0" smtClean="0"/>
                  <a:t>When the graph is sparse (= few edges), adjacency lists are more efficient</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4"/>
          <a:stretch>
            <a:fillRect/>
          </a:stretch>
        </p:blipFill>
        <p:spPr>
          <a:xfrm>
            <a:off x="2454447" y="4722027"/>
            <a:ext cx="4061142" cy="2024947"/>
          </a:xfrm>
          <a:prstGeom prst="rect">
            <a:avLst/>
          </a:prstGeom>
        </p:spPr>
      </p:pic>
      <p:pic>
        <p:nvPicPr>
          <p:cNvPr id="6" name="Picture 5"/>
          <p:cNvPicPr>
            <a:picLocks noChangeAspect="1"/>
          </p:cNvPicPr>
          <p:nvPr/>
        </p:nvPicPr>
        <p:blipFill>
          <a:blip r:embed="rId5"/>
          <a:stretch>
            <a:fillRect/>
          </a:stretch>
        </p:blipFill>
        <p:spPr>
          <a:xfrm>
            <a:off x="6655939" y="4651249"/>
            <a:ext cx="2202894" cy="2095725"/>
          </a:xfrm>
          <a:prstGeom prst="rect">
            <a:avLst/>
          </a:prstGeom>
        </p:spPr>
      </p:pic>
    </p:spTree>
    <p:extLst>
      <p:ext uri="{BB962C8B-B14F-4D97-AF65-F5344CB8AC3E}">
        <p14:creationId xmlns:p14="http://schemas.microsoft.com/office/powerpoint/2010/main" val="889603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Incidence matrix</a:t>
                </a:r>
              </a:p>
              <a:p>
                <a:pPr lvl="1"/>
                <a:r>
                  <a:rPr lang="en-US" dirty="0"/>
                  <a:t>shows the relationship between two classes of </a:t>
                </a:r>
                <a:r>
                  <a:rPr lang="en-US" dirty="0" smtClean="0"/>
                  <a:t>objects: vertices (rows) and edges (columns)</a:t>
                </a:r>
              </a:p>
              <a:p>
                <a:pPr lvl="1"/>
                <a:r>
                  <a:rPr lang="en-US" dirty="0" smtClean="0"/>
                  <a:t>given a cell </a:t>
                </a:r>
                <a:r>
                  <a:rPr lang="en-US" dirty="0"/>
                  <a:t>at row </a:t>
                </a:r>
                <a14:m>
                  <m:oMath xmlns:m="http://schemas.openxmlformats.org/officeDocument/2006/math">
                    <m:r>
                      <a:rPr lang="en-GB" i="1">
                        <a:latin typeface="Cambria Math" panose="02040503050406030204" pitchFamily="18" charset="0"/>
                      </a:rPr>
                      <m:t>𝑖</m:t>
                    </m:r>
                  </m:oMath>
                </a14:m>
                <a:r>
                  <a:rPr lang="en-US" dirty="0" smtClean="0"/>
                  <a:t> </a:t>
                </a:r>
                <a:r>
                  <a:rPr lang="en-US" dirty="0" smtClean="0">
                    <a:sym typeface="Wingdings" panose="05000000000000000000" pitchFamily="2" charset="2"/>
                  </a:rPr>
                  <a:t> </a:t>
                </a:r>
                <a:r>
                  <a:rPr lang="en-US" dirty="0" smtClean="0"/>
                  <a:t>column </a:t>
                </a:r>
                <a14:m>
                  <m:oMath xmlns:m="http://schemas.openxmlformats.org/officeDocument/2006/math">
                    <m:r>
                      <a:rPr lang="en-GB" i="1">
                        <a:latin typeface="Cambria Math" panose="02040503050406030204" pitchFamily="18" charset="0"/>
                      </a:rPr>
                      <m:t>𝑗</m:t>
                    </m:r>
                  </m:oMath>
                </a14:m>
                <a:r>
                  <a:rPr lang="en-US" dirty="0"/>
                  <a:t> is </a:t>
                </a:r>
                <a:r>
                  <a:rPr lang="en-US" i="1" dirty="0" smtClean="0"/>
                  <a:t>True(1)</a:t>
                </a:r>
                <a:r>
                  <a:rPr lang="en-US" dirty="0" smtClean="0"/>
                  <a:t> </a:t>
                </a:r>
                <a:r>
                  <a:rPr lang="en-US" dirty="0"/>
                  <a:t>if </a:t>
                </a:r>
                <a:r>
                  <a:rPr lang="en-US" dirty="0" smtClean="0"/>
                  <a:t>vertex </a:t>
                </a:r>
                <a14:m>
                  <m:oMath xmlns:m="http://schemas.openxmlformats.org/officeDocument/2006/math">
                    <m:r>
                      <a:rPr lang="en-GB" b="0" i="1" smtClean="0">
                        <a:latin typeface="Cambria Math" panose="02040503050406030204" pitchFamily="18" charset="0"/>
                      </a:rPr>
                      <m:t>𝑖</m:t>
                    </m:r>
                  </m:oMath>
                </a14:m>
                <a:r>
                  <a:rPr lang="en-US" dirty="0" smtClean="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smtClean="0"/>
              <a:t>Definition of digraph</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smtClean="0"/>
              </a:p>
              <a:p>
                <a:pPr lvl="1"/>
                <a:r>
                  <a:rPr lang="en-US" dirty="0" smtClean="0"/>
                  <a:t>Difference with simple graphs: edges have a DIRECTION</a:t>
                </a:r>
              </a:p>
              <a:p>
                <a:pPr lvl="1"/>
                <a:r>
                  <a:rPr lang="en-US" dirty="0" smtClean="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smtClean="0"/>
                  <a:t> … </a:t>
                </a:r>
              </a:p>
              <a:p>
                <a:pPr lvl="2"/>
                <a:r>
                  <a:rPr lang="en-US" dirty="0" smtClean="0"/>
                  <a:t>the </a:t>
                </a:r>
                <a:r>
                  <a:rPr lang="en-US" dirty="0" smtClean="0"/>
                  <a:t>edge </a:t>
                </a:r>
                <a14:m>
                  <m:oMath xmlns:m="http://schemas.openxmlformats.org/officeDocument/2006/math">
                    <m:r>
                      <a:rPr lang="en-GB" b="0" i="1" smtClean="0">
                        <a:latin typeface="Cambria Math" panose="02040503050406030204" pitchFamily="18" charset="0"/>
                      </a:rPr>
                      <m:t>𝑒</m:t>
                    </m:r>
                  </m:oMath>
                </a14:m>
                <a:r>
                  <a:rPr lang="en-US" dirty="0" smtClean="0"/>
                  <a:t> </a:t>
                </a:r>
                <a:r>
                  <a:rPr lang="en-US" i="1" dirty="0" smtClean="0"/>
                  <a:t>emanates/is incident</a:t>
                </a:r>
                <a:r>
                  <a:rPr lang="en-US" dirty="0" smtClean="0"/>
                  <a:t> </a:t>
                </a:r>
                <a:r>
                  <a:rPr lang="en-US" i="1" dirty="0" smtClean="0"/>
                  <a:t>from </a:t>
                </a:r>
                <a:r>
                  <a:rPr lang="en-US" dirty="0" smtClean="0"/>
                  <a:t>vertex </a:t>
                </a:r>
                <a14:m>
                  <m:oMath xmlns:m="http://schemas.openxmlformats.org/officeDocument/2006/math">
                    <m:r>
                      <a:rPr lang="en-GB" b="0" i="1" smtClean="0">
                        <a:latin typeface="Cambria Math" panose="02040503050406030204" pitchFamily="18" charset="0"/>
                      </a:rPr>
                      <m:t>𝑎</m:t>
                    </m:r>
                  </m:oMath>
                </a14:m>
                <a:r>
                  <a:rPr lang="en-US" dirty="0" smtClean="0"/>
                  <a:t> </a:t>
                </a:r>
                <a:endParaRPr lang="en-US" dirty="0" smtClean="0"/>
              </a:p>
              <a:p>
                <a:pPr lvl="2"/>
                <a:r>
                  <a:rPr lang="en-US" dirty="0" smtClean="0"/>
                  <a:t>the edge </a:t>
                </a:r>
                <a14:m>
                  <m:oMath xmlns:m="http://schemas.openxmlformats.org/officeDocument/2006/math">
                    <m:r>
                      <a:rPr lang="en-US" i="1" dirty="0" smtClean="0">
                        <a:latin typeface="Cambria Math" panose="02040503050406030204" pitchFamily="18" charset="0"/>
                      </a:rPr>
                      <m:t>𝑒</m:t>
                    </m:r>
                  </m:oMath>
                </a14:m>
                <a:r>
                  <a:rPr lang="en-US" dirty="0" smtClean="0"/>
                  <a:t> t</a:t>
                </a:r>
                <a:r>
                  <a:rPr lang="en-US" i="1" dirty="0" smtClean="0"/>
                  <a:t>erminates/is </a:t>
                </a:r>
                <a:r>
                  <a:rPr lang="en-US" i="1" dirty="0" smtClean="0"/>
                  <a:t>incident to</a:t>
                </a:r>
                <a:r>
                  <a:rPr lang="en-US" dirty="0" smtClean="0"/>
                  <a:t> vertex </a:t>
                </a:r>
                <a14:m>
                  <m:oMath xmlns:m="http://schemas.openxmlformats.org/officeDocument/2006/math">
                    <m:r>
                      <a:rPr lang="en-GB" b="0" i="1" smtClean="0">
                        <a:latin typeface="Cambria Math" panose="02040503050406030204" pitchFamily="18" charset="0"/>
                      </a:rPr>
                      <m:t>𝑏</m:t>
                    </m:r>
                  </m:oMath>
                </a14:m>
                <a:endParaRPr lang="en-GB"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3734155" y="4367700"/>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a:t>Representation of digraphs</a:t>
            </a:r>
            <a:endParaRPr lang="en-GB" dirty="0"/>
          </a:p>
        </p:txBody>
      </p:sp>
      <p:sp>
        <p:nvSpPr>
          <p:cNvPr id="3" name="Content Placeholder 2"/>
          <p:cNvSpPr>
            <a:spLocks noGrp="1"/>
          </p:cNvSpPr>
          <p:nvPr>
            <p:ph idx="1"/>
          </p:nvPr>
        </p:nvSpPr>
        <p:spPr>
          <a:xfrm>
            <a:off x="677334" y="2160589"/>
            <a:ext cx="8299398" cy="3880773"/>
          </a:xfrm>
        </p:spPr>
        <p:txBody>
          <a:bodyPr/>
          <a:lstStyle/>
          <a:p>
            <a:r>
              <a:rPr lang="en-GB" b="1" dirty="0" smtClean="0"/>
              <a:t>Adjacency list of </a:t>
            </a:r>
            <a:r>
              <a:rPr lang="en-GB" b="1" dirty="0"/>
              <a:t>a digraph</a:t>
            </a:r>
          </a:p>
          <a:p>
            <a:pPr lvl="1"/>
            <a:r>
              <a:rPr lang="en-US" dirty="0" smtClean="0"/>
              <a:t>for </a:t>
            </a:r>
            <a:r>
              <a:rPr lang="en-US" dirty="0"/>
              <a:t>each vertex in the </a:t>
            </a:r>
            <a:r>
              <a:rPr lang="en-US" dirty="0" smtClean="0"/>
              <a:t>graph, </a:t>
            </a:r>
            <a:r>
              <a:rPr lang="en-US" dirty="0" smtClean="0"/>
              <a:t>store a list containing the </a:t>
            </a:r>
            <a:r>
              <a:rPr lang="en-US" dirty="0"/>
              <a:t>edges that </a:t>
            </a:r>
            <a:r>
              <a:rPr lang="en-US" u="sng" dirty="0"/>
              <a:t>emanate</a:t>
            </a:r>
            <a:r>
              <a:rPr lang="en-US" dirty="0"/>
              <a:t> from that </a:t>
            </a:r>
            <a:r>
              <a:rPr lang="en-US" dirty="0" smtClean="0"/>
              <a:t>vertex</a:t>
            </a:r>
          </a:p>
          <a:p>
            <a:pPr lvl="1"/>
            <a:r>
              <a:rPr lang="en-US" dirty="0" smtClean="0"/>
              <a:t>same </a:t>
            </a:r>
            <a:r>
              <a:rPr lang="en-US" dirty="0"/>
              <a:t>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smtClean="0"/>
              <a:t>Representation of digraphs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smtClean="0"/>
                  <a:t>emanating</a:t>
                </a:r>
                <a:r>
                  <a:rPr lang="en-US" dirty="0" smtClean="0"/>
                  <a:t> from vertex </a:t>
                </a:r>
                <a14:m>
                  <m:oMath xmlns:m="http://schemas.openxmlformats.org/officeDocument/2006/math">
                    <m:r>
                      <a:rPr lang="en-GB" i="1">
                        <a:latin typeface="Cambria Math" panose="02040503050406030204" pitchFamily="18" charset="0"/>
                      </a:rPr>
                      <m:t>𝑖</m:t>
                    </m:r>
                  </m:oMath>
                </a14:m>
                <a:r>
                  <a:rPr lang="en-US" dirty="0"/>
                  <a:t> </a:t>
                </a:r>
                <a:r>
                  <a:rPr lang="en-US" dirty="0" smtClean="0"/>
                  <a:t>and terminating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a:t>
            </a:r>
            <a:r>
              <a:rPr lang="en-GB" dirty="0"/>
              <a:t>Representation of digraphs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a:t>
                </a:r>
                <a:r>
                  <a:rPr lang="en-US" dirty="0" smtClean="0"/>
                  <a:t>has value </a:t>
                </a:r>
              </a:p>
              <a:p>
                <a:pPr lvl="2"/>
                <a14:m>
                  <m:oMath xmlns:m="http://schemas.openxmlformats.org/officeDocument/2006/math">
                    <m:r>
                      <a:rPr lang="en-GB" b="0" i="1" dirty="0" smtClean="0">
                        <a:latin typeface="Cambria Math" panose="02040503050406030204" pitchFamily="18" charset="0"/>
                      </a:rPr>
                      <m:t>1</m:t>
                    </m:r>
                  </m:oMath>
                </a14:m>
                <a:r>
                  <a:rPr lang="en-US" dirty="0" smtClean="0"/>
                  <a:t> </a:t>
                </a:r>
                <a:r>
                  <a:rPr lang="en-US" dirty="0"/>
                  <a:t>if </a:t>
                </a:r>
                <a:r>
                  <a:rPr lang="en-US" dirty="0" smtClean="0"/>
                  <a:t>edge </a:t>
                </a:r>
                <a14:m>
                  <m:oMath xmlns:m="http://schemas.openxmlformats.org/officeDocument/2006/math">
                    <m:r>
                      <a:rPr lang="en-GB" i="1">
                        <a:latin typeface="Cambria Math" panose="02040503050406030204" pitchFamily="18" charset="0"/>
                      </a:rPr>
                      <m:t>𝑗</m:t>
                    </m:r>
                  </m:oMath>
                </a14:m>
                <a:r>
                  <a:rPr lang="en-US" dirty="0" smtClean="0"/>
                  <a:t> emanates from vertex </a:t>
                </a:r>
                <a14:m>
                  <m:oMath xmlns:m="http://schemas.openxmlformats.org/officeDocument/2006/math">
                    <m:r>
                      <a:rPr lang="en-GB" b="0" i="1" smtClean="0">
                        <a:latin typeface="Cambria Math" panose="02040503050406030204" pitchFamily="18" charset="0"/>
                      </a:rPr>
                      <m:t>𝑖</m:t>
                    </m:r>
                  </m:oMath>
                </a14:m>
                <a:endParaRPr lang="en-US" dirty="0" smtClean="0"/>
              </a:p>
              <a:p>
                <a:pPr lvl="2"/>
                <a14:m>
                  <m:oMath xmlns:m="http://schemas.openxmlformats.org/officeDocument/2006/math">
                    <m:r>
                      <a:rPr lang="en-GB" b="0" i="1" smtClean="0">
                        <a:latin typeface="Cambria Math" panose="02040503050406030204" pitchFamily="18" charset="0"/>
                      </a:rPr>
                      <m:t>−1</m:t>
                    </m:r>
                  </m:oMath>
                </a14:m>
                <a:r>
                  <a:rPr lang="en-US" dirty="0" smtClean="0"/>
                  <a:t> if </a:t>
                </a:r>
                <a:r>
                  <a:rPr lang="en-US" dirty="0"/>
                  <a:t>edge </a:t>
                </a:r>
                <a14:m>
                  <m:oMath xmlns:m="http://schemas.openxmlformats.org/officeDocument/2006/math">
                    <m:r>
                      <a:rPr lang="en-GB" i="1">
                        <a:latin typeface="Cambria Math" panose="02040503050406030204" pitchFamily="18" charset="0"/>
                      </a:rPr>
                      <m:t>𝑗</m:t>
                    </m:r>
                  </m:oMath>
                </a14:m>
                <a:r>
                  <a:rPr lang="en-US" dirty="0"/>
                  <a:t> </a:t>
                </a:r>
                <a:r>
                  <a:rPr lang="en-US" dirty="0" smtClean="0"/>
                  <a:t>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a:t>Some more terminology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t>Walk from </a:t>
                </a:r>
                <a14:m>
                  <m:oMath xmlns:m="http://schemas.openxmlformats.org/officeDocument/2006/math">
                    <m:r>
                      <a:rPr lang="en-GB" b="0" i="1" smtClean="0">
                        <a:latin typeface="Cambria Math" panose="02040503050406030204" pitchFamily="18" charset="0"/>
                      </a:rPr>
                      <m:t>𝑎</m:t>
                    </m:r>
                  </m:oMath>
                </a14:m>
                <a:r>
                  <a:rPr lang="en-GB" dirty="0" smtClean="0"/>
                  <a:t> to </a:t>
                </a:r>
                <a14:m>
                  <m:oMath xmlns:m="http://schemas.openxmlformats.org/officeDocument/2006/math">
                    <m:r>
                      <a:rPr lang="en-GB" b="0" i="1" smtClean="0">
                        <a:latin typeface="Cambria Math" panose="02040503050406030204" pitchFamily="18" charset="0"/>
                      </a:rPr>
                      <m:t>𝑏</m:t>
                    </m:r>
                  </m:oMath>
                </a14:m>
                <a:r>
                  <a:rPr lang="en-GB" dirty="0" smtClean="0"/>
                  <a:t> in a digraph</a:t>
                </a:r>
              </a:p>
              <a:p>
                <a:pPr lvl="1"/>
                <a:r>
                  <a:rPr lang="en-GB" dirty="0" smtClean="0"/>
                  <a:t>Same </a:t>
                </a:r>
                <a:r>
                  <a:rPr lang="en-GB" dirty="0" smtClean="0"/>
                  <a:t>concept </a:t>
                </a:r>
                <a:r>
                  <a:rPr lang="en-GB" dirty="0" smtClean="0"/>
                  <a:t>as in undirected graphs </a:t>
                </a:r>
              </a:p>
              <a:p>
                <a:endParaRPr lang="en-US" b="1" dirty="0" smtClean="0"/>
              </a:p>
              <a:p>
                <a:r>
                  <a:rPr lang="en-US" b="1" dirty="0" smtClean="0"/>
                  <a:t>Weighted </a:t>
                </a:r>
                <a:r>
                  <a:rPr lang="en-US" b="1" dirty="0"/>
                  <a:t>digraph </a:t>
                </a:r>
                <a:r>
                  <a:rPr lang="en-US" dirty="0" smtClean="0">
                    <a:sym typeface="Wingdings" panose="05000000000000000000" pitchFamily="2" charset="2"/>
                  </a:rPr>
                  <a:t> </a:t>
                </a:r>
                <a:r>
                  <a:rPr lang="en-US" dirty="0" smtClean="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endParaRPr lang="en-US" dirty="0" smtClean="0"/>
              </a:p>
              <a:p>
                <a:pPr lvl="1"/>
                <a14:m>
                  <m:oMath xmlns:m="http://schemas.openxmlformats.org/officeDocument/2006/math">
                    <m:r>
                      <a:rPr lang="en-US" i="1" dirty="0" smtClean="0">
                        <a:latin typeface="Cambria Math" panose="02040503050406030204" pitchFamily="18" charset="0"/>
                      </a:rPr>
                      <m:t>𝑉</m:t>
                    </m:r>
                  </m:oMath>
                </a14:m>
                <a:r>
                  <a:rPr lang="en-US" dirty="0" smtClean="0"/>
                  <a:t> </a:t>
                </a:r>
                <a:r>
                  <a:rPr lang="en-US" dirty="0"/>
                  <a:t>is a finite set of </a:t>
                </a:r>
                <a:r>
                  <a:rPr lang="en-US" dirty="0" smtClean="0"/>
                  <a:t>vertices</a:t>
                </a:r>
              </a:p>
              <a:p>
                <a:pPr lvl="1"/>
                <a14:m>
                  <m:oMath xmlns:m="http://schemas.openxmlformats.org/officeDocument/2006/math">
                    <m:r>
                      <a:rPr lang="en-US" i="1" dirty="0" smtClean="0">
                        <a:latin typeface="Cambria Math" panose="02040503050406030204" pitchFamily="18" charset="0"/>
                      </a:rPr>
                      <m:t>𝑤</m:t>
                    </m:r>
                  </m:oMath>
                </a14:m>
                <a:r>
                  <a:rPr lang="en-US" dirty="0" smtClean="0"/>
                  <a:t> </a:t>
                </a:r>
                <a:r>
                  <a:rPr lang="en-US" dirty="0"/>
                  <a:t>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a:t>
                </a:r>
                <a:r>
                  <a:rPr lang="en-US" dirty="0" smtClean="0"/>
                  <a:t>or </a:t>
                </a:r>
                <a14:m>
                  <m:oMath xmlns:m="http://schemas.openxmlformats.org/officeDocument/2006/math">
                    <m:r>
                      <a:rPr lang="nl-NL" b="0" i="1" smtClean="0">
                        <a:latin typeface="Cambria Math" panose="02040503050406030204" pitchFamily="18" charset="0"/>
                      </a:rPr>
                      <m:t>∞ </m:t>
                    </m:r>
                  </m:oMath>
                </a14:m>
                <a:r>
                  <a:rPr lang="en-US" dirty="0" smtClean="0"/>
                  <a:t>(</a:t>
                </a:r>
                <a:r>
                  <a:rPr lang="en-US" dirty="0"/>
                  <a:t>infinity</a:t>
                </a:r>
                <a:r>
                  <a:rPr lang="en-US" dirty="0" smtClean="0"/>
                  <a:t>) </a:t>
                </a:r>
                <a:endParaRPr lang="en-US" dirty="0">
                  <a:sym typeface="Wingdings" panose="05000000000000000000" pitchFamily="2" charset="2"/>
                </a:endParaRPr>
              </a:p>
              <a:p>
                <a:pPr lvl="2"/>
                <a:r>
                  <a:rPr lang="en-US" dirty="0" smtClean="0">
                    <a:sym typeface="Wingdings" panose="05000000000000000000" pitchFamily="2" charset="2"/>
                  </a:rPr>
                  <a:t>called </a:t>
                </a:r>
                <a:r>
                  <a:rPr lang="en-US" i="1" dirty="0" smtClean="0">
                    <a:sym typeface="Wingdings" panose="05000000000000000000" pitchFamily="2" charset="2"/>
                  </a:rPr>
                  <a:t>weight function</a:t>
                </a:r>
              </a:p>
              <a:p>
                <a:pPr lvl="2"/>
                <a:r>
                  <a:rPr lang="en-US" dirty="0" smtClean="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smtClean="0"/>
                  <a:t> to </a:t>
                </a:r>
                <a14:m>
                  <m:oMath xmlns:m="http://schemas.openxmlformats.org/officeDocument/2006/math">
                    <m:r>
                      <a:rPr lang="nl-NL" b="0" i="1" smtClean="0">
                        <a:latin typeface="Cambria Math" panose="02040503050406030204" pitchFamily="18" charset="0"/>
                      </a:rPr>
                      <m:t>𝑦</m:t>
                    </m:r>
                  </m:oMath>
                </a14:m>
                <a:r>
                  <a:rPr lang="en-GB" dirty="0" smtClean="0"/>
                  <a:t>; </a:t>
                </a:r>
                <a14:m>
                  <m:oMath xmlns:m="http://schemas.openxmlformats.org/officeDocument/2006/math">
                    <m:r>
                      <a:rPr lang="nl-NL" b="0" i="1" smtClean="0">
                        <a:latin typeface="Cambria Math" panose="02040503050406030204" pitchFamily="18" charset="0"/>
                      </a:rPr>
                      <m:t>∞</m:t>
                    </m:r>
                  </m:oMath>
                </a14:m>
                <a:r>
                  <a:rPr lang="en-GB" dirty="0" smtClean="0"/>
                  <a:t> means no edge from </a:t>
                </a:r>
                <a14:m>
                  <m:oMath xmlns:m="http://schemas.openxmlformats.org/officeDocument/2006/math">
                    <m:r>
                      <a:rPr lang="nl-NL" b="0" i="1" smtClean="0">
                        <a:latin typeface="Cambria Math" panose="02040503050406030204" pitchFamily="18" charset="0"/>
                      </a:rPr>
                      <m:t>𝑥</m:t>
                    </m:r>
                  </m:oMath>
                </a14:m>
                <a:r>
                  <a:rPr lang="en-GB" dirty="0" smtClean="0"/>
                  <a:t> to </a:t>
                </a:r>
                <a14:m>
                  <m:oMath xmlns:m="http://schemas.openxmlformats.org/officeDocument/2006/math">
                    <m:r>
                      <a:rPr lang="nl-NL" b="0" i="1" smtClean="0">
                        <a:latin typeface="Cambria Math" panose="02040503050406030204" pitchFamily="18" charset="0"/>
                      </a:rPr>
                      <m:t>𝑦</m:t>
                    </m:r>
                  </m:oMath>
                </a14:m>
                <a:endParaRPr lang="en-GB" dirty="0" smtClean="0"/>
              </a:p>
              <a:p>
                <a:pPr lvl="1"/>
                <a:r>
                  <a:rPr lang="nl-NL" dirty="0" err="1" smtClean="0"/>
                  <a:t>Weighted</a:t>
                </a:r>
                <a:r>
                  <a:rPr lang="nl-NL" dirty="0" smtClean="0"/>
                  <a:t> </a:t>
                </a:r>
                <a:r>
                  <a:rPr lang="nl-NL" dirty="0" err="1" smtClean="0"/>
                  <a:t>graph</a:t>
                </a:r>
                <a:r>
                  <a:rPr lang="nl-NL" dirty="0" smtClean="0"/>
                  <a:t> </a:t>
                </a:r>
                <a:r>
                  <a:rPr lang="nl-NL"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smtClean="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smtClean="0"/>
                  <a:t> )</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704394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a:t>Some more terminology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smtClean="0"/>
                  <a:t>Weighted </a:t>
                </a:r>
                <a:r>
                  <a:rPr lang="en-US" b="1" dirty="0"/>
                  <a:t>path length </a:t>
                </a:r>
                <a:endParaRPr lang="en-US" b="1" dirty="0" smtClean="0"/>
              </a:p>
              <a:p>
                <a:pPr lvl="1"/>
                <a:r>
                  <a:rPr lang="en-US" dirty="0" smtClean="0"/>
                  <a:t>sum </a:t>
                </a:r>
                <a:r>
                  <a:rPr lang="en-US" dirty="0"/>
                  <a:t>of the weights of the edges along the </a:t>
                </a:r>
                <a:r>
                  <a:rPr lang="en-US" dirty="0" smtClean="0"/>
                  <a:t>path</a:t>
                </a:r>
              </a:p>
              <a:p>
                <a:pPr lvl="1"/>
                <a:endParaRPr lang="en-US" dirty="0" smtClean="0"/>
              </a:p>
              <a:p>
                <a:r>
                  <a:rPr lang="en-US" b="1" dirty="0"/>
                  <a:t>S</a:t>
                </a:r>
                <a:r>
                  <a:rPr lang="en-US" b="1" dirty="0" smtClean="0"/>
                  <a:t>hortest </a:t>
                </a:r>
                <a:r>
                  <a:rPr lang="en-US" b="1" dirty="0"/>
                  <a:t>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endParaRPr lang="en-US" dirty="0" smtClean="0"/>
              </a:p>
              <a:p>
                <a:pPr lvl="1"/>
                <a:r>
                  <a:rPr lang="en-US" dirty="0" smtClean="0"/>
                  <a:t>minimum </a:t>
                </a:r>
                <a:r>
                  <a:rPr lang="en-US" dirty="0"/>
                  <a:t>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smtClean="0"/>
              </a:p>
              <a:p>
                <a:pPr lvl="1"/>
                <a:r>
                  <a:rPr lang="en-US" i="1" dirty="0"/>
                  <a:t>Dijkstra’s Shortest </a:t>
                </a:r>
                <a:r>
                  <a:rPr lang="en-US" i="1" dirty="0" smtClean="0"/>
                  <a:t>Path </a:t>
                </a:r>
                <a:r>
                  <a:rPr lang="en-US" i="1" dirty="0"/>
                  <a:t>Algorithm </a:t>
                </a:r>
                <a:r>
                  <a:rPr lang="en-US" dirty="0" smtClean="0">
                    <a:sym typeface="Wingdings" panose="05000000000000000000" pitchFamily="2" charset="2"/>
                  </a:rPr>
                  <a:t> </a:t>
                </a:r>
                <a:r>
                  <a:rPr lang="en-US" dirty="0" smtClean="0"/>
                  <a:t>finding </a:t>
                </a:r>
                <a:r>
                  <a:rPr lang="en-US" dirty="0"/>
                  <a:t>the shortest path from one </a:t>
                </a:r>
                <a:r>
                  <a:rPr lang="en-US" dirty="0" smtClean="0"/>
                  <a:t>vertex to each other vertex in a </a:t>
                </a:r>
                <a:r>
                  <a:rPr lang="en-US" dirty="0" smtClean="0"/>
                  <a:t>(di)graph</a:t>
                </a:r>
                <a:endParaRPr lang="en-US" dirty="0"/>
              </a:p>
              <a:p>
                <a:pPr marL="914400" lvl="2" indent="0">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rotWithShape="1">
          <a:blip r:embed="rId3"/>
          <a:srcRect l="24434"/>
          <a:stretch/>
        </p:blipFill>
        <p:spPr>
          <a:xfrm>
            <a:off x="7705492" y="1930400"/>
            <a:ext cx="1789381" cy="2028010"/>
          </a:xfrm>
          <a:prstGeom prst="rect">
            <a:avLst/>
          </a:prstGeom>
        </p:spPr>
      </p:pic>
    </p:spTree>
    <p:extLst>
      <p:ext uri="{BB962C8B-B14F-4D97-AF65-F5344CB8AC3E}">
        <p14:creationId xmlns:p14="http://schemas.microsoft.com/office/powerpoint/2010/main" val="2185210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Traversal algorithms </a:t>
            </a:r>
            <a:endParaRPr lang="en-GB" dirty="0"/>
          </a:p>
        </p:txBody>
      </p:sp>
      <p:sp>
        <p:nvSpPr>
          <p:cNvPr id="3" name="Content Placeholder 2"/>
          <p:cNvSpPr>
            <a:spLocks noGrp="1"/>
          </p:cNvSpPr>
          <p:nvPr>
            <p:ph idx="1"/>
          </p:nvPr>
        </p:nvSpPr>
        <p:spPr/>
        <p:txBody>
          <a:bodyPr/>
          <a:lstStyle/>
          <a:p>
            <a:r>
              <a:rPr lang="en-US" i="1" dirty="0" smtClean="0"/>
              <a:t>Graph traversal </a:t>
            </a:r>
            <a:r>
              <a:rPr lang="en-US" dirty="0" smtClean="0">
                <a:sym typeface="Wingdings" panose="05000000000000000000" pitchFamily="2" charset="2"/>
              </a:rPr>
              <a:t> </a:t>
            </a:r>
            <a:r>
              <a:rPr lang="en-US" dirty="0" smtClean="0"/>
              <a:t>visiting </a:t>
            </a:r>
            <a:r>
              <a:rPr lang="en-US" dirty="0"/>
              <a:t>all the nodes in a graph in a particular manner, updating and/or checking their values along the </a:t>
            </a:r>
            <a:r>
              <a:rPr lang="en-US" dirty="0" smtClean="0"/>
              <a:t>way</a:t>
            </a:r>
          </a:p>
          <a:p>
            <a:endParaRPr lang="en-US" dirty="0"/>
          </a:p>
          <a:p>
            <a:r>
              <a:rPr lang="en-US" dirty="0" smtClean="0"/>
              <a:t>Possible algorithms</a:t>
            </a:r>
          </a:p>
          <a:p>
            <a:pPr lvl="1"/>
            <a:r>
              <a:rPr lang="en-US" b="1" dirty="0" smtClean="0"/>
              <a:t>BFS</a:t>
            </a:r>
            <a:r>
              <a:rPr lang="en-US" dirty="0" smtClean="0"/>
              <a:t> (Breadth First Search)</a:t>
            </a:r>
          </a:p>
          <a:p>
            <a:pPr lvl="2"/>
            <a:r>
              <a:rPr lang="en-US" dirty="0" smtClean="0"/>
              <a:t>Inspect all neighbors of a node; then for each neighbor inspect all its unvisited neighbors, etc…</a:t>
            </a:r>
          </a:p>
          <a:p>
            <a:pPr lvl="1"/>
            <a:r>
              <a:rPr lang="en-US" b="1" dirty="0" smtClean="0"/>
              <a:t>DFS</a:t>
            </a:r>
            <a:r>
              <a:rPr lang="en-US" dirty="0" smtClean="0"/>
              <a:t> (Depth First Search)</a:t>
            </a:r>
          </a:p>
          <a:p>
            <a:pPr lvl="2"/>
            <a:r>
              <a:rPr lang="en-US" dirty="0" smtClean="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74139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BFS traversal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Search </a:t>
                </a:r>
                <a:r>
                  <a:rPr lang="en-US" dirty="0"/>
                  <a:t>is limited to essentially two </a:t>
                </a:r>
                <a:r>
                  <a:rPr lang="en-US" dirty="0" smtClean="0"/>
                  <a:t>operations</a:t>
                </a:r>
              </a:p>
              <a:p>
                <a:pPr lvl="1"/>
                <a:r>
                  <a:rPr lang="en-US" dirty="0" smtClean="0"/>
                  <a:t>visit </a:t>
                </a:r>
                <a:r>
                  <a:rPr lang="en-US" dirty="0"/>
                  <a:t>and inspect a node of a </a:t>
                </a:r>
                <a:r>
                  <a:rPr lang="en-US" dirty="0" smtClean="0"/>
                  <a:t>graph</a:t>
                </a:r>
              </a:p>
              <a:p>
                <a:pPr lvl="1"/>
                <a:r>
                  <a:rPr lang="en-US" dirty="0" smtClean="0"/>
                  <a:t>gain </a:t>
                </a:r>
                <a:r>
                  <a:rPr lang="en-US" dirty="0"/>
                  <a:t>access to visit the nodes that neighbor the currently visited </a:t>
                </a:r>
                <a:r>
                  <a:rPr lang="en-US" dirty="0" smtClean="0"/>
                  <a:t>node</a:t>
                </a:r>
              </a:p>
              <a:p>
                <a:endParaRPr lang="en-US" dirty="0" smtClean="0"/>
              </a:p>
              <a:p>
                <a:r>
                  <a:rPr lang="en-US" dirty="0" smtClean="0"/>
                  <a:t>Algorithm</a:t>
                </a:r>
              </a:p>
              <a:p>
                <a:pPr lvl="1"/>
                <a:r>
                  <a:rPr lang="en-US" dirty="0"/>
                  <a:t>begins at a root node and inspects all the neighboring </a:t>
                </a:r>
                <a:r>
                  <a:rPr lang="en-US" dirty="0" smtClean="0"/>
                  <a:t>nodes</a:t>
                </a:r>
              </a:p>
              <a:p>
                <a:pPr lvl="1"/>
                <a:r>
                  <a:rPr lang="en-US" dirty="0"/>
                  <a:t>for each of those neighbor nodes in turn, it inspects their neighbor nodes which were unvisited, and so </a:t>
                </a:r>
                <a:r>
                  <a:rPr lang="en-US" dirty="0" smtClean="0"/>
                  <a:t>on</a:t>
                </a:r>
              </a:p>
              <a:p>
                <a:pPr lvl="1"/>
                <a:endParaRPr lang="en-US" dirty="0"/>
              </a:p>
              <a:p>
                <a:r>
                  <a:rPr lang="en-US" dirty="0" smtClean="0"/>
                  <a:t>Complexity </a:t>
                </a:r>
                <a:r>
                  <a:rPr lang="en-US"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005854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BFS traversal algorithm</a:t>
            </a:r>
            <a:endParaRPr lang="en-GB" dirty="0"/>
          </a:p>
        </p:txBody>
      </p:sp>
      <p:sp>
        <p:nvSpPr>
          <p:cNvPr id="3" name="Content Placeholder 2"/>
          <p:cNvSpPr>
            <a:spLocks noGrp="1"/>
          </p:cNvSpPr>
          <p:nvPr>
            <p:ph idx="1"/>
          </p:nvPr>
        </p:nvSpPr>
        <p:spPr/>
        <p:txBody>
          <a:bodyPr/>
          <a:lstStyle/>
          <a:p>
            <a:r>
              <a:rPr lang="en-US" b="1" dirty="0" smtClean="0"/>
              <a:t>Queue </a:t>
            </a:r>
            <a:r>
              <a:rPr lang="en-US" dirty="0"/>
              <a:t>data structure </a:t>
            </a:r>
            <a:r>
              <a:rPr lang="en-US" dirty="0" smtClean="0"/>
              <a:t>used to </a:t>
            </a:r>
            <a:r>
              <a:rPr lang="en-US" dirty="0"/>
              <a:t>store intermediate results as it traverses the </a:t>
            </a:r>
            <a:r>
              <a:rPr lang="en-US" dirty="0" smtClean="0"/>
              <a:t>graph</a:t>
            </a:r>
            <a:endParaRPr lang="en-US" dirty="0"/>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smtClean="0"/>
              <a:t>[If </a:t>
            </a:r>
            <a:r>
              <a:rPr lang="en-US" dirty="0"/>
              <a:t>the element sought is found in this node, quit the search and return a </a:t>
            </a:r>
            <a:r>
              <a:rPr lang="en-US" dirty="0" smtClean="0"/>
              <a:t>result]</a:t>
            </a:r>
            <a:endParaRPr lang="en-US" dirty="0"/>
          </a:p>
          <a:p>
            <a:pPr lvl="2"/>
            <a:r>
              <a:rPr lang="en-US" dirty="0"/>
              <a:t>Otherwise </a:t>
            </a:r>
            <a:r>
              <a:rPr lang="en-US" dirty="0" err="1"/>
              <a:t>enqueue</a:t>
            </a:r>
            <a:r>
              <a:rPr lang="en-US" dirty="0"/>
              <a:t> any successors (the direct child nodes) that have not yet been </a:t>
            </a:r>
            <a:r>
              <a:rPr lang="en-US" dirty="0" smtClean="0"/>
              <a:t>discovered</a:t>
            </a:r>
            <a:endParaRPr lang="en-US" dirty="0"/>
          </a:p>
          <a:p>
            <a:pPr marL="800100" lvl="1" indent="-342900">
              <a:buFont typeface="+mj-lt"/>
              <a:buAutoNum type="arabicPeriod"/>
            </a:pPr>
            <a:r>
              <a:rPr lang="en-US" dirty="0"/>
              <a:t>If the queue is empty, every node on the graph has been examined </a:t>
            </a:r>
            <a:r>
              <a:rPr lang="en-US" dirty="0" smtClean="0"/>
              <a:t>[quit </a:t>
            </a:r>
            <a:r>
              <a:rPr lang="en-US" dirty="0"/>
              <a:t>the search and return "not </a:t>
            </a:r>
            <a:r>
              <a:rPr lang="en-US" dirty="0" smtClean="0"/>
              <a:t>found“]</a:t>
            </a:r>
            <a:endParaRPr lang="en-US" dirty="0"/>
          </a:p>
          <a:p>
            <a:pPr marL="800100" lvl="1" indent="-342900">
              <a:buFont typeface="+mj-lt"/>
              <a:buAutoNum type="arabicPeriod"/>
            </a:pPr>
            <a:r>
              <a:rPr lang="en-US" dirty="0"/>
              <a:t>If the queue is not empty, repeat from Step </a:t>
            </a:r>
            <a:r>
              <a:rPr lang="en-US" dirty="0" smtClean="0"/>
              <a:t>2</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2114324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BFS traversal </a:t>
            </a:r>
            <a:r>
              <a:rPr lang="en-GB" dirty="0"/>
              <a:t>algorithm</a:t>
            </a:r>
          </a:p>
        </p:txBody>
      </p:sp>
      <p:sp>
        <p:nvSpPr>
          <p:cNvPr id="3" name="Content Placeholder 2"/>
          <p:cNvSpPr>
            <a:spLocks noGrp="1"/>
          </p:cNvSpPr>
          <p:nvPr>
            <p:ph idx="1"/>
          </p:nvPr>
        </p:nvSpPr>
        <p:spPr/>
        <p:txBody>
          <a:bodyPr/>
          <a:lstStyle/>
          <a:p>
            <a:r>
              <a:rPr lang="nl-NL" dirty="0" err="1" smtClean="0"/>
              <a:t>Result</a:t>
            </a:r>
            <a:r>
              <a:rPr lang="nl-NL" dirty="0" smtClean="0"/>
              <a:t> of a </a:t>
            </a:r>
            <a:r>
              <a:rPr lang="en-GB" dirty="0"/>
              <a:t>BFS </a:t>
            </a:r>
            <a:r>
              <a:rPr lang="nl-NL" dirty="0" err="1" smtClean="0"/>
              <a:t>traversal</a:t>
            </a:r>
            <a:r>
              <a:rPr lang="nl-NL" dirty="0" smtClean="0"/>
              <a:t> </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BFS traversal </a:t>
            </a:r>
            <a:r>
              <a:rPr lang="en-GB" dirty="0"/>
              <a:t>algorithm</a:t>
            </a:r>
          </a:p>
        </p:txBody>
      </p:sp>
      <p:sp>
        <p:nvSpPr>
          <p:cNvPr id="3" name="Content Placeholder 2"/>
          <p:cNvSpPr>
            <a:spLocks noGrp="1"/>
          </p:cNvSpPr>
          <p:nvPr>
            <p:ph idx="1"/>
          </p:nvPr>
        </p:nvSpPr>
        <p:spPr/>
        <p:txBody>
          <a:bodyPr/>
          <a:lstStyle/>
          <a:p>
            <a:r>
              <a:rPr lang="en-GB" dirty="0"/>
              <a:t>BFS </a:t>
            </a:r>
            <a:r>
              <a:rPr lang="nl-NL" dirty="0" err="1" smtClean="0"/>
              <a:t>traversal</a:t>
            </a:r>
            <a:endParaRPr lang="nl-NL" dirty="0" smtClean="0"/>
          </a:p>
          <a:p>
            <a:pPr lvl="1"/>
            <a:r>
              <a:rPr lang="pt-BR" dirty="0" smtClean="0"/>
              <a:t>Returned list of visited vertices: A</a:t>
            </a:r>
            <a:r>
              <a:rPr lang="pt-BR" dirty="0"/>
              <a:t>, B, E, C, F, D, </a:t>
            </a:r>
            <a:r>
              <a:rPr lang="pt-BR" dirty="0" smtClean="0"/>
              <a:t>G</a:t>
            </a:r>
          </a:p>
          <a:p>
            <a:pPr lvl="1"/>
            <a:endParaRPr lang="pt-BR" dirty="0"/>
          </a:p>
          <a:p>
            <a:pPr lvl="1"/>
            <a:endParaRPr lang="pt-BR" dirty="0" smtClean="0"/>
          </a:p>
          <a:p>
            <a:pPr lvl="1"/>
            <a:endParaRPr lang="pt-BR" dirty="0"/>
          </a:p>
          <a:p>
            <a:pPr lvl="1"/>
            <a:endParaRPr lang="pt-BR" dirty="0" smtClean="0"/>
          </a:p>
          <a:p>
            <a:pPr lvl="1"/>
            <a:endParaRPr lang="pt-BR"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DFS traversal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Algorithm </a:t>
                </a:r>
              </a:p>
              <a:p>
                <a:pPr lvl="1"/>
                <a:r>
                  <a:rPr lang="en-US" dirty="0" smtClean="0"/>
                  <a:t>Starts </a:t>
                </a:r>
                <a:r>
                  <a:rPr lang="en-US" dirty="0"/>
                  <a:t>at </a:t>
                </a:r>
                <a:r>
                  <a:rPr lang="en-US" dirty="0" smtClean="0"/>
                  <a:t>a root node </a:t>
                </a:r>
              </a:p>
              <a:p>
                <a:pPr lvl="1"/>
                <a:r>
                  <a:rPr lang="en-US" dirty="0" smtClean="0"/>
                  <a:t>Explores as </a:t>
                </a:r>
                <a:r>
                  <a:rPr lang="en-US" dirty="0"/>
                  <a:t>far as possible along each branch before </a:t>
                </a:r>
                <a:r>
                  <a:rPr lang="en-US" dirty="0" smtClean="0"/>
                  <a:t>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smtClean="0"/>
              </a:p>
              <a:p>
                <a:endParaRPr lang="nl-NL" dirty="0"/>
              </a:p>
              <a:p>
                <a:r>
                  <a:rPr lang="nl-NL" dirty="0" err="1" smtClean="0"/>
                  <a:t>Difference</a:t>
                </a:r>
                <a:r>
                  <a:rPr lang="nl-NL" dirty="0" smtClean="0"/>
                  <a:t> </a:t>
                </a:r>
                <a:r>
                  <a:rPr lang="nl-NL" dirty="0" err="1" smtClean="0"/>
                  <a:t>with</a:t>
                </a:r>
                <a:r>
                  <a:rPr lang="nl-NL" dirty="0" smtClean="0"/>
                  <a:t> BFS</a:t>
                </a:r>
              </a:p>
              <a:p>
                <a:pPr lvl="1"/>
                <a:r>
                  <a:rPr lang="nl-NL" dirty="0" smtClean="0"/>
                  <a:t>DSF </a:t>
                </a:r>
                <a:r>
                  <a:rPr lang="nl-NL" dirty="0" err="1" smtClean="0"/>
                  <a:t>uses</a:t>
                </a:r>
                <a:r>
                  <a:rPr lang="nl-NL" dirty="0" smtClean="0"/>
                  <a:t> a </a:t>
                </a:r>
                <a:r>
                  <a:rPr lang="nl-NL" b="1" u="sng" dirty="0" smtClean="0"/>
                  <a:t>stack</a:t>
                </a:r>
                <a:r>
                  <a:rPr lang="nl-NL" b="1" dirty="0" smtClean="0"/>
                  <a:t> </a:t>
                </a:r>
                <a:r>
                  <a:rPr lang="nl-NL" dirty="0" err="1" smtClean="0"/>
                  <a:t>instead</a:t>
                </a:r>
                <a:r>
                  <a:rPr lang="nl-NL" dirty="0" smtClean="0"/>
                  <a:t> of a queue</a:t>
                </a:r>
              </a:p>
              <a:p>
                <a:pPr lvl="1"/>
                <a:r>
                  <a:rPr lang="nl-NL" dirty="0" smtClean="0"/>
                  <a:t>A </a:t>
                </a:r>
                <a:r>
                  <a:rPr lang="nl-NL" dirty="0" err="1" smtClean="0"/>
                  <a:t>recursive</a:t>
                </a:r>
                <a:r>
                  <a:rPr lang="nl-NL" dirty="0" smtClean="0"/>
                  <a:t> </a:t>
                </a:r>
                <a:r>
                  <a:rPr lang="nl-NL" dirty="0" err="1" smtClean="0"/>
                  <a:t>implementation</a:t>
                </a:r>
                <a:r>
                  <a:rPr lang="nl-NL" dirty="0" smtClean="0"/>
                  <a:t> is </a:t>
                </a:r>
                <a:r>
                  <a:rPr lang="nl-NL" dirty="0" err="1" smtClean="0"/>
                  <a:t>possible</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2116966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DFS traversal algorithm</a:t>
            </a:r>
            <a:endParaRPr lang="en-GB" dirty="0"/>
          </a:p>
        </p:txBody>
      </p:sp>
      <p:sp>
        <p:nvSpPr>
          <p:cNvPr id="3" name="Content Placeholder 2"/>
          <p:cNvSpPr>
            <a:spLocks noGrp="1"/>
          </p:cNvSpPr>
          <p:nvPr>
            <p:ph idx="1"/>
          </p:nvPr>
        </p:nvSpPr>
        <p:spPr/>
        <p:txBody>
          <a:bodyPr/>
          <a:lstStyle/>
          <a:p>
            <a:r>
              <a:rPr lang="en-GB" dirty="0" smtClean="0"/>
              <a:t>Result of a </a:t>
            </a:r>
            <a:r>
              <a:rPr lang="en-GB" dirty="0"/>
              <a:t>DFS </a:t>
            </a:r>
            <a:r>
              <a:rPr lang="en-GB" dirty="0" smtClean="0"/>
              <a:t>traversal </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0" y="1444203"/>
            <a:ext cx="1715311" cy="109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smtClean="0"/>
              <a:t>BFS was…</a:t>
            </a:r>
            <a:endParaRPr lang="en-GB" dirty="0"/>
          </a:p>
        </p:txBody>
      </p:sp>
    </p:spTree>
    <p:extLst>
      <p:ext uri="{BB962C8B-B14F-4D97-AF65-F5344CB8AC3E}">
        <p14:creationId xmlns:p14="http://schemas.microsoft.com/office/powerpoint/2010/main" val="3885954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DFS traversal </a:t>
            </a:r>
            <a:r>
              <a:rPr lang="en-GB" dirty="0"/>
              <a:t>algorithm</a:t>
            </a:r>
          </a:p>
        </p:txBody>
      </p:sp>
      <p:sp>
        <p:nvSpPr>
          <p:cNvPr id="3" name="Content Placeholder 2"/>
          <p:cNvSpPr>
            <a:spLocks noGrp="1"/>
          </p:cNvSpPr>
          <p:nvPr>
            <p:ph idx="1"/>
          </p:nvPr>
        </p:nvSpPr>
        <p:spPr/>
        <p:txBody>
          <a:bodyPr/>
          <a:lstStyle/>
          <a:p>
            <a:r>
              <a:rPr lang="en-GB" dirty="0"/>
              <a:t>DFS </a:t>
            </a:r>
            <a:r>
              <a:rPr lang="nl-NL" dirty="0" err="1" smtClean="0"/>
              <a:t>traversal</a:t>
            </a:r>
            <a:endParaRPr lang="nl-NL" dirty="0" smtClean="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smtClean="0"/>
              <a:t>BFS was…</a:t>
            </a:r>
            <a:endParaRPr lang="en-GB" dirty="0"/>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Single-source </a:t>
            </a:r>
            <a:r>
              <a:rPr lang="en-US" dirty="0"/>
              <a:t>shortest path </a:t>
            </a:r>
            <a:r>
              <a:rPr lang="en-US" dirty="0" smtClean="0"/>
              <a:t>problem</a:t>
            </a:r>
          </a:p>
          <a:p>
            <a:pPr lvl="1"/>
            <a:r>
              <a:rPr lang="en-US" dirty="0" smtClean="0"/>
              <a:t>for </a:t>
            </a:r>
            <a:r>
              <a:rPr lang="en-US" dirty="0"/>
              <a:t>a given source vertex (node) in the graph, the algorithm finds the path with lowest cost (i.e</a:t>
            </a:r>
            <a:r>
              <a:rPr lang="en-US" dirty="0" smtClean="0"/>
              <a:t>., </a:t>
            </a:r>
            <a:r>
              <a:rPr lang="en-US" dirty="0"/>
              <a:t>the shortest path) between that vertex and every other vertex</a:t>
            </a:r>
            <a:endParaRPr lang="en-US" dirty="0" smtClean="0"/>
          </a:p>
          <a:p>
            <a:endParaRPr lang="en-US" dirty="0" smtClean="0"/>
          </a:p>
          <a:p>
            <a:r>
              <a:rPr lang="en-US" dirty="0" smtClean="0"/>
              <a:t>Informal steps of the algorithm</a:t>
            </a:r>
          </a:p>
          <a:p>
            <a:pPr lvl="1"/>
            <a:r>
              <a:rPr lang="en-US" dirty="0" smtClean="0"/>
              <a:t>Pick </a:t>
            </a:r>
            <a:r>
              <a:rPr lang="en-US" dirty="0"/>
              <a:t>the unvisited vertex with the </a:t>
            </a:r>
            <a:r>
              <a:rPr lang="en-US" dirty="0" smtClean="0"/>
              <a:t>lowest-distance</a:t>
            </a:r>
          </a:p>
          <a:p>
            <a:pPr lvl="1"/>
            <a:r>
              <a:rPr lang="en-US" dirty="0" smtClean="0"/>
              <a:t>Calculate </a:t>
            </a:r>
            <a:r>
              <a:rPr lang="en-US" dirty="0"/>
              <a:t>the distance through it to each unvisited </a:t>
            </a:r>
            <a:r>
              <a:rPr lang="en-US" dirty="0" smtClean="0"/>
              <a:t>neighbor</a:t>
            </a:r>
          </a:p>
          <a:p>
            <a:pPr lvl="1"/>
            <a:r>
              <a:rPr lang="en-US" dirty="0" smtClean="0"/>
              <a:t>Update </a:t>
            </a:r>
            <a:r>
              <a:rPr lang="en-US" dirty="0"/>
              <a:t>the neighbor's distance if </a:t>
            </a:r>
            <a:r>
              <a:rPr lang="en-US" dirty="0" smtClean="0"/>
              <a:t>smaller</a:t>
            </a:r>
          </a:p>
          <a:p>
            <a:pPr lvl="1"/>
            <a:r>
              <a:rPr lang="en-US" dirty="0" smtClean="0"/>
              <a:t>Mark as visited when </a:t>
            </a:r>
            <a:r>
              <a:rPr lang="en-US" dirty="0"/>
              <a:t>done with </a:t>
            </a:r>
            <a:r>
              <a:rPr lang="en-US" dirty="0" smtClean="0"/>
              <a:t>neighbors</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Dijkstra's algorithm runti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a:t>Starting node </a:t>
            </a:r>
            <a:r>
              <a:rPr lang="en-US" b="1" dirty="0"/>
              <a:t>A</a:t>
            </a:r>
          </a:p>
          <a:p>
            <a:pPr lvl="1"/>
            <a:endParaRPr lang="en-US" dirty="0" smtClean="0"/>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a:t>
            </a:r>
            <a:endParaRPr lang="en-GB" dirty="0"/>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11" name="Rechthoek 1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770096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3" name="Rechthoek 32"/>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47820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28342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More </a:t>
            </a:r>
            <a:r>
              <a:rPr lang="nl-NL" dirty="0" err="1" smtClean="0"/>
              <a:t>detailed</a:t>
            </a:r>
            <a:r>
              <a:rPr lang="nl-NL" dirty="0" smtClean="0"/>
              <a:t> agenda</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are (di)</a:t>
            </a:r>
            <a:r>
              <a:rPr lang="nl-NL" dirty="0" err="1" smtClean="0"/>
              <a:t>graphs</a:t>
            </a:r>
            <a:r>
              <a:rPr lang="nl-NL" dirty="0" smtClean="0"/>
              <a:t>?</a:t>
            </a:r>
          </a:p>
          <a:p>
            <a:r>
              <a:rPr lang="nl-NL" dirty="0" smtClean="0"/>
              <a:t>How do we </a:t>
            </a:r>
            <a:r>
              <a:rPr lang="nl-NL" dirty="0" err="1" smtClean="0"/>
              <a:t>represent</a:t>
            </a:r>
            <a:r>
              <a:rPr lang="nl-NL" dirty="0" smtClean="0"/>
              <a:t> a (di)</a:t>
            </a:r>
            <a:r>
              <a:rPr lang="nl-NL" dirty="0" err="1" smtClean="0"/>
              <a:t>graph</a:t>
            </a:r>
            <a:r>
              <a:rPr lang="nl-NL" dirty="0" smtClean="0"/>
              <a:t>?</a:t>
            </a:r>
          </a:p>
          <a:p>
            <a:pPr lvl="1"/>
            <a:r>
              <a:rPr lang="nl-NL" dirty="0" err="1" smtClean="0"/>
              <a:t>Adjacency</a:t>
            </a:r>
            <a:r>
              <a:rPr lang="nl-NL" dirty="0" smtClean="0"/>
              <a:t> list, </a:t>
            </a:r>
            <a:r>
              <a:rPr lang="nl-NL" dirty="0" err="1" smtClean="0"/>
              <a:t>adjacency</a:t>
            </a:r>
            <a:r>
              <a:rPr lang="nl-NL" dirty="0" smtClean="0"/>
              <a:t> matrix, </a:t>
            </a:r>
            <a:r>
              <a:rPr lang="nl-NL" dirty="0" err="1" smtClean="0"/>
              <a:t>incidence</a:t>
            </a:r>
            <a:r>
              <a:rPr lang="nl-NL" dirty="0" smtClean="0"/>
              <a:t> matrix</a:t>
            </a:r>
          </a:p>
          <a:p>
            <a:r>
              <a:rPr lang="nl-NL" dirty="0" smtClean="0"/>
              <a:t>How </a:t>
            </a:r>
            <a:r>
              <a:rPr lang="nl-NL" dirty="0" err="1" smtClean="0"/>
              <a:t>can</a:t>
            </a:r>
            <a:r>
              <a:rPr lang="nl-NL" dirty="0" smtClean="0"/>
              <a:t> we traverse/</a:t>
            </a:r>
            <a:r>
              <a:rPr lang="nl-NL" dirty="0" err="1" smtClean="0"/>
              <a:t>visit</a:t>
            </a:r>
            <a:r>
              <a:rPr lang="nl-NL" dirty="0" smtClean="0"/>
              <a:t> a </a:t>
            </a:r>
            <a:r>
              <a:rPr lang="nl-NL" dirty="0" err="1" smtClean="0"/>
              <a:t>graph</a:t>
            </a:r>
            <a:r>
              <a:rPr lang="nl-NL" dirty="0" smtClean="0"/>
              <a:t>?</a:t>
            </a:r>
          </a:p>
          <a:p>
            <a:pPr lvl="1"/>
            <a:r>
              <a:rPr lang="nl-NL" dirty="0" smtClean="0"/>
              <a:t>BFS, DFS</a:t>
            </a:r>
          </a:p>
          <a:p>
            <a:r>
              <a:rPr lang="nl-NL" dirty="0" smtClean="0"/>
              <a:t>How </a:t>
            </a:r>
            <a:r>
              <a:rPr lang="nl-NL" dirty="0" err="1" smtClean="0"/>
              <a:t>can</a:t>
            </a:r>
            <a:r>
              <a:rPr lang="nl-NL" dirty="0" smtClean="0"/>
              <a:t> we </a:t>
            </a:r>
            <a:r>
              <a:rPr lang="nl-NL" dirty="0" err="1" smtClean="0"/>
              <a:t>find</a:t>
            </a:r>
            <a:r>
              <a:rPr lang="nl-NL" dirty="0" smtClean="0"/>
              <a:t> </a:t>
            </a:r>
            <a:r>
              <a:rPr lang="nl-NL" dirty="0" err="1" smtClean="0"/>
              <a:t>the</a:t>
            </a:r>
            <a:r>
              <a:rPr lang="nl-NL" dirty="0" smtClean="0"/>
              <a:t> </a:t>
            </a:r>
            <a:r>
              <a:rPr lang="nl-NL" dirty="0" err="1" smtClean="0"/>
              <a:t>shortest</a:t>
            </a:r>
            <a:r>
              <a:rPr lang="nl-NL" dirty="0" smtClean="0"/>
              <a:t> </a:t>
            </a:r>
            <a:r>
              <a:rPr lang="nl-NL" dirty="0" err="1" smtClean="0"/>
              <a:t>path</a:t>
            </a:r>
            <a:r>
              <a:rPr lang="nl-NL" dirty="0" smtClean="0"/>
              <a:t> </a:t>
            </a:r>
            <a:r>
              <a:rPr lang="nl-NL" dirty="0" err="1" smtClean="0"/>
              <a:t>between</a:t>
            </a:r>
            <a:r>
              <a:rPr lang="nl-NL" dirty="0" smtClean="0"/>
              <a:t> </a:t>
            </a:r>
            <a:r>
              <a:rPr lang="nl-NL" dirty="0" err="1" smtClean="0"/>
              <a:t>two</a:t>
            </a:r>
            <a:r>
              <a:rPr lang="nl-NL" dirty="0" smtClean="0"/>
              <a:t> </a:t>
            </a:r>
            <a:r>
              <a:rPr lang="nl-NL" dirty="0" err="1" smtClean="0"/>
              <a:t>nodes</a:t>
            </a:r>
            <a:r>
              <a:rPr lang="nl-NL" dirty="0" smtClean="0"/>
              <a:t> of a </a:t>
            </a:r>
            <a:r>
              <a:rPr lang="nl-NL" dirty="0" err="1" smtClean="0"/>
              <a:t>graph</a:t>
            </a:r>
            <a:r>
              <a:rPr lang="nl-NL" dirty="0" smtClean="0"/>
              <a:t>?</a:t>
            </a:r>
          </a:p>
          <a:p>
            <a:pPr lvl="1"/>
            <a:r>
              <a:rPr lang="nl-NL" dirty="0" smtClean="0"/>
              <a:t>Dijkstra’s </a:t>
            </a:r>
            <a:r>
              <a:rPr lang="nl-NL" dirty="0" err="1" smtClean="0"/>
              <a:t>algorithm</a:t>
            </a:r>
            <a:endParaRPr lang="nl-NL" dirty="0" smtClean="0"/>
          </a:p>
          <a:p>
            <a:endParaRPr lang="nl-NL" dirty="0"/>
          </a:p>
        </p:txBody>
      </p:sp>
      <p:sp>
        <p:nvSpPr>
          <p:cNvPr id="4" name="Tijdelijke aanduiding voor voettekst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388158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77877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45722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918187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950181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58607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40588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08786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58066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78542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832387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smtClean="0"/>
              <a:t>Graphs</a:t>
            </a:r>
            <a:endParaRPr lang="nl-NL" dirty="0"/>
          </a:p>
        </p:txBody>
      </p:sp>
      <p:sp>
        <p:nvSpPr>
          <p:cNvPr id="8" name="Ondertitel 7"/>
          <p:cNvSpPr>
            <a:spLocks noGrp="1"/>
          </p:cNvSpPr>
          <p:nvPr>
            <p:ph type="subTitle" idx="1"/>
          </p:nvPr>
        </p:nvSpPr>
        <p:spPr/>
        <p:txBody>
          <a:bodyPr/>
          <a:lstStyle/>
          <a:p>
            <a:endParaRPr lang="nl-NL"/>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33917866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4111797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2717581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
        <p:nvSpPr>
          <p:cNvPr id="31" name="Rechthoek 30"/>
          <p:cNvSpPr/>
          <p:nvPr/>
        </p:nvSpPr>
        <p:spPr>
          <a:xfrm>
            <a:off x="2388416" y="5712233"/>
            <a:ext cx="6200203" cy="954107"/>
          </a:xfrm>
          <a:prstGeom prst="rect">
            <a:avLst/>
          </a:prstGeom>
        </p:spPr>
        <p:txBody>
          <a:bodyPr wrap="square">
            <a:spAutoFit/>
          </a:bodyPr>
          <a:lstStyle/>
          <a:p>
            <a:pPr marL="742950" lvl="1" indent="-285750">
              <a:buFont typeface="Arial" panose="020B0604020202020204" pitchFamily="34" charset="0"/>
              <a:buChar char="•"/>
            </a:pPr>
            <a:r>
              <a:rPr lang="en-US" sz="1400" dirty="0" smtClean="0"/>
              <a:t>Pick </a:t>
            </a:r>
            <a:r>
              <a:rPr lang="en-US" sz="1400" dirty="0"/>
              <a:t>the unvisited vertex with the lowest-distance</a:t>
            </a:r>
          </a:p>
          <a:p>
            <a:pPr marL="742950" lvl="1" indent="-285750">
              <a:buFont typeface="Arial" panose="020B0604020202020204" pitchFamily="34" charset="0"/>
              <a:buChar char="•"/>
            </a:pPr>
            <a:r>
              <a:rPr lang="en-US" sz="1400" dirty="0"/>
              <a:t>Calculate the distance through it to each unvisited neighbor</a:t>
            </a:r>
          </a:p>
          <a:p>
            <a:pPr marL="742950" lvl="1" indent="-285750">
              <a:buFont typeface="Arial" panose="020B0604020202020204" pitchFamily="34" charset="0"/>
              <a:buChar char="•"/>
            </a:pPr>
            <a:r>
              <a:rPr lang="en-US" sz="1400" dirty="0"/>
              <a:t>Update the neighbor's distance if smaller</a:t>
            </a:r>
          </a:p>
          <a:p>
            <a:pPr marL="742950" lvl="1" indent="-285750">
              <a:buFont typeface="Arial" panose="020B0604020202020204" pitchFamily="34" charset="0"/>
              <a:buChar char="•"/>
            </a:pPr>
            <a:r>
              <a:rPr lang="en-US" sz="1400" dirty="0"/>
              <a:t>Mark as visited when done with neighbors</a:t>
            </a:r>
            <a:endParaRPr lang="nl-NL" sz="1400" dirty="0"/>
          </a:p>
        </p:txBody>
      </p:sp>
    </p:spTree>
    <p:extLst>
      <p:ext uri="{BB962C8B-B14F-4D97-AF65-F5344CB8AC3E}">
        <p14:creationId xmlns:p14="http://schemas.microsoft.com/office/powerpoint/2010/main" val="1147163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Main steps of the algorithm</a:t>
            </a:r>
          </a:p>
          <a:p>
            <a:pPr lvl="1"/>
            <a:r>
              <a:rPr lang="en-US" dirty="0" smtClean="0"/>
              <a:t>Pick </a:t>
            </a:r>
            <a:r>
              <a:rPr lang="en-US" dirty="0"/>
              <a:t>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a:t>
            </a:r>
            <a:r>
              <a:rPr lang="en-US" dirty="0" smtClean="0"/>
              <a:t>when </a:t>
            </a:r>
            <a:r>
              <a:rPr lang="en-US" dirty="0"/>
              <a:t>done with </a:t>
            </a:r>
            <a:r>
              <a:rPr lang="en-US" dirty="0" smtClean="0"/>
              <a:t>neighbors</a:t>
            </a:r>
          </a:p>
          <a:p>
            <a:pPr lvl="1"/>
            <a:endParaRPr lang="en-US" dirty="0"/>
          </a:p>
          <a:p>
            <a:r>
              <a:rPr lang="en-US" dirty="0" smtClean="0"/>
              <a:t>Pseudo-code</a:t>
            </a:r>
          </a:p>
          <a:p>
            <a:pPr lvl="1"/>
            <a:r>
              <a:rPr lang="en-US" dirty="0">
                <a:hlinkClick r:id="rId2"/>
              </a:rPr>
              <a:t>https://</a:t>
            </a:r>
            <a:r>
              <a:rPr lang="en-US" dirty="0" smtClean="0">
                <a:hlinkClick r:id="rId2"/>
              </a:rPr>
              <a:t>en.wikipedia.org/wiki/Dijkstra%27s_algorithm#Pseudocode</a:t>
            </a:r>
            <a:r>
              <a:rPr lang="en-US" dirty="0" smtClean="0"/>
              <a:t> </a:t>
            </a:r>
          </a:p>
          <a:p>
            <a:pPr lvl="1"/>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14737281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smtClean="0"/>
                  <a:t>Assign to every node a tentative distance value: set it to zero for the initial </a:t>
                </a:r>
                <a:r>
                  <a:rPr lang="en-US" dirty="0"/>
                  <a:t>node and to infinity </a:t>
                </a:r>
                <a:r>
                  <a:rPr lang="en-US" dirty="0" smtClean="0"/>
                  <a:t>(</a:t>
                </a:r>
                <a14:m>
                  <m:oMath xmlns:m="http://schemas.openxmlformats.org/officeDocument/2006/math">
                    <m:r>
                      <a:rPr lang="en-GB" b="0" i="1" smtClean="0">
                        <a:latin typeface="Cambria Math" panose="02040503050406030204" pitchFamily="18" charset="0"/>
                      </a:rPr>
                      <m:t>∞</m:t>
                    </m:r>
                  </m:oMath>
                </a14:m>
                <a:r>
                  <a:rPr lang="en-US" dirty="0" smtClean="0"/>
                  <a:t>) for </a:t>
                </a:r>
                <a:r>
                  <a:rPr lang="en-US" dirty="0"/>
                  <a:t>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a:t>
                </a:r>
                <a:r>
                  <a:rPr lang="en-US" dirty="0" smtClean="0"/>
                  <a:t>calculated </a:t>
                </a:r>
                <a:r>
                  <a:rPr lang="en-US" i="1" dirty="0" smtClean="0"/>
                  <a:t>tentative</a:t>
                </a:r>
                <a:r>
                  <a:rPr lang="en-US" dirty="0"/>
                  <a:t> distance to the current assigned value and </a:t>
                </a:r>
                <a:r>
                  <a:rPr lang="en-US" b="1" dirty="0">
                    <a:solidFill>
                      <a:srgbClr val="FF0000"/>
                    </a:solidFill>
                  </a:rPr>
                  <a:t>assign the smaller one</a:t>
                </a:r>
                <a:r>
                  <a:rPr lang="en-US" dirty="0"/>
                  <a:t>. </a:t>
                </a:r>
                <a:endParaRPr lang="en-US" dirty="0" smtClean="0"/>
              </a:p>
              <a:p>
                <a:pPr lvl="1"/>
                <a:r>
                  <a:rPr lang="en-US" dirty="0" smtClean="0"/>
                  <a:t>For </a:t>
                </a:r>
                <a:r>
                  <a:rPr lang="en-US" dirty="0"/>
                  <a:t>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a:t>
                </a:r>
                <a:r>
                  <a:rPr lang="en-US" dirty="0" smtClean="0"/>
                  <a:t>the </a:t>
                </a:r>
                <a:r>
                  <a:rPr lang="en-US" i="1" dirty="0" smtClean="0"/>
                  <a:t>unvisited </a:t>
                </a:r>
                <a:r>
                  <a:rPr lang="en-US" i="1" dirty="0"/>
                  <a:t>set</a:t>
                </a:r>
                <a:r>
                  <a:rPr lang="en-US" dirty="0"/>
                  <a:t>. A visited node will never be checked again.</a:t>
                </a:r>
              </a:p>
              <a:p>
                <a:pPr>
                  <a:buFont typeface="+mj-lt"/>
                  <a:buAutoNum type="arabicPeriod"/>
                </a:pPr>
                <a:r>
                  <a:rPr lang="en-US" b="1" dirty="0" smtClean="0">
                    <a:solidFill>
                      <a:srgbClr val="FF0000"/>
                    </a:solidFill>
                  </a:rPr>
                  <a:t>Select </a:t>
                </a:r>
                <a:r>
                  <a:rPr lang="en-US" b="1" dirty="0">
                    <a:solidFill>
                      <a:srgbClr val="FF0000"/>
                    </a:solidFill>
                  </a:rPr>
                  <a:t>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1040371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3" name="Content Placeholder 2"/>
          <p:cNvSpPr>
            <a:spLocks noGrp="1"/>
          </p:cNvSpPr>
          <p:nvPr>
            <p:ph idx="1"/>
          </p:nvPr>
        </p:nvSpPr>
        <p:spPr>
          <a:xfrm>
            <a:off x="677334" y="2160589"/>
            <a:ext cx="7529964" cy="4011611"/>
          </a:xfrm>
        </p:spPr>
        <p:txBody>
          <a:bodyPr numCol="1">
            <a:normAutofit/>
          </a:bodyPr>
          <a:lstStyle/>
          <a:p>
            <a:r>
              <a:rPr lang="en-GB" b="1" i="1" dirty="0" smtClean="0">
                <a:solidFill>
                  <a:srgbClr val="FF0000"/>
                </a:solidFill>
              </a:rPr>
              <a:t>GO </a:t>
            </a:r>
            <a:r>
              <a:rPr lang="en-GB" b="1" i="1" dirty="0">
                <a:solidFill>
                  <a:srgbClr val="FF0000"/>
                </a:solidFill>
              </a:rPr>
              <a:t>ON </a:t>
            </a:r>
            <a:r>
              <a:rPr lang="en-GB" b="1" i="1" dirty="0" smtClean="0">
                <a:solidFill>
                  <a:srgbClr val="FF0000"/>
                </a:solidFill>
              </a:rPr>
              <a:t>WITH THE </a:t>
            </a:r>
            <a:r>
              <a:rPr lang="en-GB" b="1" i="1" dirty="0">
                <a:solidFill>
                  <a:srgbClr val="FF0000"/>
                </a:solidFill>
              </a:rPr>
              <a:t>ASSIGNMENT</a:t>
            </a:r>
            <a:r>
              <a:rPr lang="en-GB" b="1" i="1" dirty="0" smtClean="0">
                <a:solidFill>
                  <a:srgbClr val="FF0000"/>
                </a:solidFill>
              </a:rPr>
              <a:t>!!!</a:t>
            </a:r>
          </a:p>
          <a:p>
            <a:pPr lvl="1"/>
            <a:r>
              <a:rPr lang="en-GB" i="1" dirty="0" smtClean="0">
                <a:solidFill>
                  <a:schemeClr val="tx1"/>
                </a:solidFill>
              </a:rPr>
              <a:t>Exercise 1 should be </a:t>
            </a:r>
            <a:r>
              <a:rPr lang="en-GB" b="1" i="1" dirty="0" smtClean="0">
                <a:solidFill>
                  <a:schemeClr val="tx1"/>
                </a:solidFill>
              </a:rPr>
              <a:t>completed</a:t>
            </a:r>
          </a:p>
          <a:p>
            <a:pPr lvl="1"/>
            <a:r>
              <a:rPr lang="en-GB" i="1" dirty="0" smtClean="0">
                <a:solidFill>
                  <a:schemeClr val="tx1"/>
                </a:solidFill>
              </a:rPr>
              <a:t>Exercise 2 should be </a:t>
            </a:r>
            <a:r>
              <a:rPr lang="en-GB" b="1" i="1" dirty="0" smtClean="0">
                <a:solidFill>
                  <a:schemeClr val="tx1"/>
                </a:solidFill>
              </a:rPr>
              <a:t>in progress</a:t>
            </a:r>
          </a:p>
          <a:p>
            <a:pPr lvl="2"/>
            <a:r>
              <a:rPr lang="en-GB" dirty="0" smtClean="0">
                <a:solidFill>
                  <a:schemeClr val="tx1"/>
                </a:solidFill>
              </a:rPr>
              <a:t>Tip: look for binary tree code from N@tschool, as inspiration</a:t>
            </a:r>
          </a:p>
          <a:p>
            <a:pPr lvl="1"/>
            <a:r>
              <a:rPr lang="en-GB" i="1" dirty="0" smtClean="0">
                <a:solidFill>
                  <a:schemeClr val="tx1"/>
                </a:solidFill>
              </a:rPr>
              <a:t>[for the fastest] Exercise 3 can now be </a:t>
            </a:r>
            <a:r>
              <a:rPr lang="en-GB" b="1" i="1" dirty="0" smtClean="0">
                <a:solidFill>
                  <a:schemeClr val="tx1"/>
                </a:solidFill>
              </a:rPr>
              <a:t>started</a:t>
            </a:r>
            <a:r>
              <a:rPr lang="en-GB" i="1" dirty="0" smtClean="0">
                <a:solidFill>
                  <a:schemeClr val="tx1"/>
                </a:solidFill>
              </a:rPr>
              <a:t> </a:t>
            </a:r>
          </a:p>
          <a:p>
            <a:pPr lvl="2"/>
            <a:r>
              <a:rPr lang="en-GB" dirty="0" smtClean="0">
                <a:solidFill>
                  <a:schemeClr val="tx1"/>
                </a:solidFill>
              </a:rPr>
              <a:t>creation of the adjacency matrix of the graph</a:t>
            </a:r>
            <a:endParaRPr lang="en-GB" dirty="0">
              <a:solidFill>
                <a:schemeClr val="tx1"/>
              </a:solidFill>
            </a:endParaRPr>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4065529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Terminology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smtClean="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smtClean="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smtClean="0"/>
                  <a:t> are subset of those of </a:t>
                </a:r>
                <a14:m>
                  <m:oMath xmlns:m="http://schemas.openxmlformats.org/officeDocument/2006/math">
                    <m:r>
                      <a:rPr lang="en-GB" b="0" i="1" smtClean="0">
                        <a:latin typeface="Cambria Math" panose="02040503050406030204" pitchFamily="18" charset="0"/>
                      </a:rPr>
                      <m:t>𝐺</m:t>
                    </m:r>
                  </m:oMath>
                </a14:m>
                <a:r>
                  <a:rPr lang="en-US" dirty="0" smtClean="0"/>
                  <a:t> </a:t>
                </a:r>
              </a:p>
              <a:p>
                <a:r>
                  <a:rPr lang="en-US" dirty="0" smtClean="0"/>
                  <a:t>Spanning </a:t>
                </a:r>
                <a:r>
                  <a:rPr lang="en-US" dirty="0" err="1" smtClean="0"/>
                  <a:t>subgraph</a:t>
                </a:r>
                <a:endParaRPr lang="en-US" dirty="0" smtClean="0"/>
              </a:p>
              <a:p>
                <a:pPr lvl="1"/>
                <a:r>
                  <a:rPr lang="en-US" dirty="0" smtClean="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Graphs</a:t>
            </a:r>
            <a:r>
              <a:rPr lang="nl-NL" dirty="0" smtClean="0"/>
              <a:t> – </a:t>
            </a:r>
            <a:r>
              <a:rPr lang="nl-NL" dirty="0" err="1" smtClean="0"/>
              <a:t>Terminology</a:t>
            </a:r>
            <a:r>
              <a:rPr lang="nl-NL" dirty="0" smtClean="0"/>
              <a:t> </a:t>
            </a:r>
            <a:endParaRPr lang="en-GB" dirty="0"/>
          </a:p>
        </p:txBody>
      </p:sp>
      <p:sp>
        <p:nvSpPr>
          <p:cNvPr id="3" name="Content Placeholder 2"/>
          <p:cNvSpPr>
            <a:spLocks noGrp="1"/>
          </p:cNvSpPr>
          <p:nvPr>
            <p:ph idx="1"/>
          </p:nvPr>
        </p:nvSpPr>
        <p:spPr/>
        <p:txBody>
          <a:bodyPr/>
          <a:lstStyle/>
          <a:p>
            <a:r>
              <a:rPr lang="nl-NL" dirty="0" err="1" smtClean="0"/>
              <a:t>Connected</a:t>
            </a:r>
            <a:r>
              <a:rPr lang="nl-NL" dirty="0" smtClean="0"/>
              <a:t> </a:t>
            </a:r>
            <a:r>
              <a:rPr lang="nl-NL" dirty="0" err="1" smtClean="0"/>
              <a:t>graph</a:t>
            </a:r>
            <a:endParaRPr lang="nl-NL" dirty="0"/>
          </a:p>
          <a:p>
            <a:pPr lvl="1"/>
            <a:r>
              <a:rPr lang="nl-NL" dirty="0" err="1" smtClean="0"/>
              <a:t>Every</a:t>
            </a:r>
            <a:r>
              <a:rPr lang="nl-NL" dirty="0" smtClean="0"/>
              <a:t> pair of </a:t>
            </a:r>
            <a:r>
              <a:rPr lang="nl-NL" dirty="0" err="1" smtClean="0"/>
              <a:t>its</a:t>
            </a:r>
            <a:r>
              <a:rPr lang="nl-NL" dirty="0" smtClean="0"/>
              <a:t> </a:t>
            </a:r>
            <a:r>
              <a:rPr lang="nl-NL" dirty="0" err="1" smtClean="0"/>
              <a:t>vertices</a:t>
            </a:r>
            <a:r>
              <a:rPr lang="nl-NL" dirty="0" smtClean="0"/>
              <a:t> is </a:t>
            </a:r>
            <a:r>
              <a:rPr lang="nl-NL" dirty="0" err="1" smtClean="0"/>
              <a:t>connected</a:t>
            </a:r>
            <a:r>
              <a:rPr lang="nl-NL" dirty="0" smtClean="0"/>
              <a:t> </a:t>
            </a:r>
            <a:r>
              <a:rPr lang="nl-NL" dirty="0" err="1" smtClean="0"/>
              <a:t>by</a:t>
            </a:r>
            <a:r>
              <a:rPr lang="nl-NL" dirty="0" smtClean="0"/>
              <a:t> </a:t>
            </a:r>
            <a:r>
              <a:rPr lang="nl-NL" dirty="0" err="1" smtClean="0"/>
              <a:t>some</a:t>
            </a:r>
            <a:r>
              <a:rPr lang="nl-NL" dirty="0" smtClean="0"/>
              <a:t> </a:t>
            </a:r>
            <a:r>
              <a:rPr lang="nl-NL" dirty="0" err="1" smtClean="0"/>
              <a:t>path</a:t>
            </a:r>
            <a:endParaRPr lang="nl-NL" dirty="0" smtClean="0"/>
          </a:p>
          <a:p>
            <a:r>
              <a:rPr lang="nl-NL" dirty="0" err="1" smtClean="0"/>
              <a:t>Acyclic</a:t>
            </a:r>
            <a:r>
              <a:rPr lang="nl-NL" dirty="0" smtClean="0"/>
              <a:t> </a:t>
            </a:r>
            <a:r>
              <a:rPr lang="nl-NL" dirty="0" err="1" smtClean="0"/>
              <a:t>graph</a:t>
            </a:r>
            <a:endParaRPr lang="nl-NL" dirty="0" smtClean="0"/>
          </a:p>
          <a:p>
            <a:pPr lvl="1"/>
            <a:r>
              <a:rPr lang="nl-NL" dirty="0" smtClean="0"/>
              <a:t>It </a:t>
            </a:r>
            <a:r>
              <a:rPr lang="nl-NL" dirty="0" err="1" smtClean="0"/>
              <a:t>contains</a:t>
            </a:r>
            <a:r>
              <a:rPr lang="nl-NL" dirty="0" smtClean="0"/>
              <a:t> no </a:t>
            </a:r>
            <a:r>
              <a:rPr lang="nl-NL" dirty="0" err="1" smtClean="0"/>
              <a:t>cycles</a:t>
            </a:r>
            <a:endParaRPr lang="nl-NL" dirty="0" smtClean="0"/>
          </a:p>
          <a:p>
            <a:r>
              <a:rPr lang="nl-NL" dirty="0" smtClean="0"/>
              <a:t>Spanning tree of a </a:t>
            </a:r>
            <a:r>
              <a:rPr lang="nl-NL" dirty="0" err="1" smtClean="0"/>
              <a:t>graph</a:t>
            </a:r>
            <a:endParaRPr lang="nl-NL" dirty="0" smtClean="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Graphs</a:t>
            </a:r>
            <a:r>
              <a:rPr lang="nl-NL" dirty="0" smtClean="0"/>
              <a:t> – </a:t>
            </a:r>
            <a:r>
              <a:rPr lang="nl-NL" dirty="0" err="1" smtClean="0"/>
              <a:t>Terminology</a:t>
            </a:r>
            <a:r>
              <a:rPr lang="nl-NL" dirty="0" smtClean="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271457" cy="4245898"/>
              </a:xfrm>
            </p:spPr>
            <p:txBody>
              <a:bodyPr>
                <a:normAutofit/>
              </a:bodyPr>
              <a:lstStyle/>
              <a:p>
                <a:r>
                  <a:rPr lang="nl-NL" b="1" dirty="0" smtClean="0"/>
                  <a:t>Degree</a:t>
                </a:r>
                <a:r>
                  <a:rPr lang="nl-NL" dirty="0" smtClean="0"/>
                  <a:t> of a vertex</a:t>
                </a:r>
                <a:r>
                  <a:rPr lang="nl-NL" dirty="0" smtClean="0">
                    <a:sym typeface="Wingdings" panose="05000000000000000000" pitchFamily="2" charset="2"/>
                  </a:rPr>
                  <a:t> </a:t>
                </a:r>
              </a:p>
              <a:p>
                <a:pPr lvl="1"/>
                <a:r>
                  <a:rPr lang="en-US" dirty="0" smtClean="0">
                    <a:sym typeface="Wingdings" panose="05000000000000000000" pitchFamily="2" charset="2"/>
                  </a:rPr>
                  <a:t>number </a:t>
                </a:r>
                <a:r>
                  <a:rPr lang="en-US" dirty="0">
                    <a:sym typeface="Wingdings" panose="05000000000000000000" pitchFamily="2" charset="2"/>
                  </a:rPr>
                  <a:t>of edges that are incident upon </a:t>
                </a:r>
                <a:r>
                  <a:rPr lang="en-US" dirty="0" smtClean="0">
                    <a:sym typeface="Wingdings" panose="05000000000000000000" pitchFamily="2" charset="2"/>
                  </a:rPr>
                  <a:t>it</a:t>
                </a:r>
              </a:p>
              <a:p>
                <a:r>
                  <a:rPr lang="nl-NL" b="1" dirty="0" smtClean="0"/>
                  <a:t>Complete</a:t>
                </a:r>
                <a:r>
                  <a:rPr lang="nl-NL" dirty="0" smtClean="0"/>
                  <a:t> </a:t>
                </a:r>
                <a:r>
                  <a:rPr lang="nl-NL" dirty="0" err="1" smtClean="0"/>
                  <a:t>graph</a:t>
                </a:r>
                <a:endParaRPr lang="nl-NL" dirty="0" smtClean="0"/>
              </a:p>
              <a:p>
                <a:pPr lvl="1"/>
                <a:r>
                  <a:rPr lang="nl-NL" dirty="0" smtClean="0"/>
                  <a:t> </a:t>
                </a:r>
                <a:r>
                  <a:rPr lang="en-US" dirty="0" smtClean="0">
                    <a:sym typeface="Wingdings" panose="05000000000000000000" pitchFamily="2" charset="2"/>
                  </a:rPr>
                  <a:t>simple </a:t>
                </a:r>
                <a:r>
                  <a:rPr lang="en-US" dirty="0">
                    <a:sym typeface="Wingdings" panose="05000000000000000000" pitchFamily="2" charset="2"/>
                  </a:rPr>
                  <a:t>graph in which every pair of vertices is connected by an </a:t>
                </a:r>
                <a:r>
                  <a:rPr lang="en-US" dirty="0" smtClean="0">
                    <a:sym typeface="Wingdings" panose="05000000000000000000" pitchFamily="2" charset="2"/>
                  </a:rPr>
                  <a:t>edge</a:t>
                </a:r>
              </a:p>
              <a:p>
                <a:r>
                  <a:rPr lang="nl-NL" b="1" dirty="0" smtClean="0"/>
                  <a:t>Walk </a:t>
                </a:r>
                <a:r>
                  <a:rPr lang="nl-NL" dirty="0" err="1" smtClean="0"/>
                  <a:t>from</a:t>
                </a:r>
                <a:r>
                  <a:rPr lang="nl-NL" dirty="0" smtClean="0"/>
                  <a:t> </a:t>
                </a:r>
                <a14:m>
                  <m:oMath xmlns:m="http://schemas.openxmlformats.org/officeDocument/2006/math">
                    <m:r>
                      <a:rPr lang="nl-NL" b="0" i="1" smtClean="0">
                        <a:latin typeface="Cambria Math" panose="02040503050406030204" pitchFamily="18" charset="0"/>
                      </a:rPr>
                      <m:t>𝑎</m:t>
                    </m:r>
                  </m:oMath>
                </a14:m>
                <a:r>
                  <a:rPr lang="en-GB" dirty="0" smtClean="0"/>
                  <a:t> to </a:t>
                </a:r>
                <a14:m>
                  <m:oMath xmlns:m="http://schemas.openxmlformats.org/officeDocument/2006/math">
                    <m:r>
                      <a:rPr lang="nl-NL" b="0" i="1" smtClean="0">
                        <a:latin typeface="Cambria Math" panose="02040503050406030204" pitchFamily="18" charset="0"/>
                      </a:rPr>
                      <m:t>𝑏</m:t>
                    </m:r>
                  </m:oMath>
                </a14:m>
                <a:r>
                  <a:rPr lang="en-GB" dirty="0" smtClean="0"/>
                  <a:t> </a:t>
                </a:r>
                <a:endParaRPr lang="en-GB" dirty="0" smtClean="0">
                  <a:sym typeface="Wingdings" panose="05000000000000000000" pitchFamily="2" charset="2"/>
                </a:endParaRPr>
              </a:p>
              <a:p>
                <a:pPr lvl="1"/>
                <a:r>
                  <a:rPr lang="en-GB" dirty="0" smtClean="0"/>
                  <a:t>sequence </a:t>
                </a:r>
                <a:r>
                  <a:rPr lang="en-GB" dirty="0"/>
                  <a:t>of edges </a:t>
                </a:r>
                <a:r>
                  <a:rPr lang="en-GB" dirty="0" smtClean="0"/>
                  <a:t>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smtClean="0"/>
                  <a:t> to </a:t>
                </a:r>
                <a14:m>
                  <m:oMath xmlns:m="http://schemas.openxmlformats.org/officeDocument/2006/math">
                    <m:r>
                      <a:rPr lang="nl-NL" b="0" i="1" smtClean="0">
                        <a:latin typeface="Cambria Math" panose="02040503050406030204" pitchFamily="18" charset="0"/>
                      </a:rPr>
                      <m:t>𝑏</m:t>
                    </m:r>
                  </m:oMath>
                </a14:m>
                <a:endParaRPr lang="en-GB" dirty="0" smtClean="0"/>
              </a:p>
              <a:p>
                <a:pPr lvl="2"/>
                <a:r>
                  <a:rPr lang="nl-NL" i="1" dirty="0" err="1" smtClean="0"/>
                  <a:t>length</a:t>
                </a:r>
                <a:r>
                  <a:rPr lang="nl-NL" i="1" dirty="0" smtClean="0"/>
                  <a:t> </a:t>
                </a:r>
                <a:r>
                  <a:rPr lang="nl-NL" dirty="0" smtClean="0">
                    <a:sym typeface="Wingdings" panose="05000000000000000000" pitchFamily="2" charset="2"/>
                  </a:rPr>
                  <a:t></a:t>
                </a:r>
                <a:r>
                  <a:rPr lang="nl-NL" dirty="0" smtClean="0"/>
                  <a:t> </a:t>
                </a:r>
                <a:r>
                  <a:rPr lang="nl-NL" dirty="0" err="1" smtClean="0"/>
                  <a:t>number</a:t>
                </a:r>
                <a:r>
                  <a:rPr lang="nl-NL" dirty="0" smtClean="0"/>
                  <a:t> of </a:t>
                </a:r>
                <a:r>
                  <a:rPr lang="nl-NL" dirty="0" err="1" smtClean="0"/>
                  <a:t>edges</a:t>
                </a:r>
                <a:r>
                  <a:rPr lang="nl-NL" dirty="0" smtClean="0"/>
                  <a:t> </a:t>
                </a:r>
                <a:r>
                  <a:rPr lang="nl-NL" dirty="0" err="1" smtClean="0"/>
                  <a:t>forming</a:t>
                </a:r>
                <a:r>
                  <a:rPr lang="nl-NL" dirty="0" smtClean="0"/>
                  <a:t> the walk</a:t>
                </a:r>
              </a:p>
              <a:p>
                <a:pPr lvl="2"/>
                <a:r>
                  <a:rPr lang="nl-NL" i="1" dirty="0" err="1" smtClean="0"/>
                  <a:t>closed</a:t>
                </a:r>
                <a:r>
                  <a:rPr lang="nl-NL" i="1" dirty="0" smtClean="0"/>
                  <a:t> </a:t>
                </a:r>
                <a:r>
                  <a:rPr lang="nl-NL" dirty="0" smtClean="0">
                    <a:sym typeface="Wingdings" panose="05000000000000000000" pitchFamily="2" charset="2"/>
                  </a:rPr>
                  <a:t> </a:t>
                </a:r>
                <a:r>
                  <a:rPr lang="nl-NL" dirty="0" err="1" smtClean="0"/>
                  <a:t>if</a:t>
                </a:r>
                <a:r>
                  <a:rPr lang="nl-NL" dirty="0" smtClean="0"/>
                  <a:t> </a:t>
                </a:r>
                <a:r>
                  <a:rPr lang="nl-NL" dirty="0" err="1" smtClean="0"/>
                  <a:t>it</a:t>
                </a:r>
                <a:r>
                  <a:rPr lang="nl-NL" dirty="0" smtClean="0"/>
                  <a:t> starts </a:t>
                </a:r>
                <a:r>
                  <a:rPr lang="nl-NL" dirty="0" err="1" smtClean="0"/>
                  <a:t>and</a:t>
                </a:r>
                <a:r>
                  <a:rPr lang="nl-NL" dirty="0" smtClean="0"/>
                  <a:t> </a:t>
                </a:r>
                <a:r>
                  <a:rPr lang="nl-NL" dirty="0" err="1" smtClean="0"/>
                  <a:t>ends</a:t>
                </a:r>
                <a:r>
                  <a:rPr lang="nl-NL" dirty="0" smtClean="0"/>
                  <a:t> at the </a:t>
                </a:r>
                <a:r>
                  <a:rPr lang="nl-NL" dirty="0" err="1" smtClean="0"/>
                  <a:t>same</a:t>
                </a:r>
                <a:r>
                  <a:rPr lang="nl-NL" dirty="0" smtClean="0"/>
                  <a:t> vertex</a:t>
                </a:r>
              </a:p>
              <a:p>
                <a:pPr lvl="2"/>
                <a:r>
                  <a:rPr lang="nl-NL" i="1" dirty="0" err="1" smtClean="0"/>
                  <a:t>cycle</a:t>
                </a:r>
                <a:r>
                  <a:rPr lang="nl-NL" i="1" dirty="0" smtClean="0"/>
                  <a:t> </a:t>
                </a:r>
                <a:r>
                  <a:rPr lang="nl-NL" dirty="0" smtClean="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smtClean="0"/>
              </a:p>
              <a:p>
                <a:r>
                  <a:rPr lang="nl-NL" b="1" dirty="0" err="1" smtClean="0"/>
                  <a:t>Path</a:t>
                </a:r>
                <a:r>
                  <a:rPr lang="nl-NL" dirty="0" smtClean="0"/>
                  <a:t> </a:t>
                </a:r>
                <a:r>
                  <a:rPr lang="nl-NL" dirty="0" err="1" smtClean="0"/>
                  <a:t>from</a:t>
                </a:r>
                <a:r>
                  <a:rPr lang="nl-NL" dirty="0" smtClean="0"/>
                  <a:t> </a:t>
                </a:r>
                <a14:m>
                  <m:oMath xmlns:m="http://schemas.openxmlformats.org/officeDocument/2006/math">
                    <m:r>
                      <a:rPr lang="nl-NL" i="1" dirty="0" smtClean="0">
                        <a:latin typeface="Cambria Math" panose="02040503050406030204" pitchFamily="18" charset="0"/>
                      </a:rPr>
                      <m:t>𝑎</m:t>
                    </m:r>
                  </m:oMath>
                </a14:m>
                <a:r>
                  <a:rPr lang="nl-NL" dirty="0" smtClean="0"/>
                  <a:t> </a:t>
                </a:r>
                <a:r>
                  <a:rPr lang="nl-NL" dirty="0" err="1" smtClean="0"/>
                  <a:t>to</a:t>
                </a:r>
                <a:r>
                  <a:rPr lang="nl-NL" dirty="0" smtClean="0"/>
                  <a:t> </a:t>
                </a:r>
                <a14:m>
                  <m:oMath xmlns:m="http://schemas.openxmlformats.org/officeDocument/2006/math">
                    <m:r>
                      <a:rPr lang="nl-NL" b="0" i="1" smtClean="0">
                        <a:latin typeface="Cambria Math" panose="02040503050406030204" pitchFamily="18" charset="0"/>
                      </a:rPr>
                      <m:t>𝑏</m:t>
                    </m:r>
                  </m:oMath>
                </a14:m>
                <a:endParaRPr lang="nl-NL" b="0" dirty="0" smtClean="0"/>
              </a:p>
              <a:p>
                <a:pPr lvl="1"/>
                <a:r>
                  <a:rPr lang="nl-NL" dirty="0" smtClean="0"/>
                  <a:t>walk </a:t>
                </a:r>
                <a:r>
                  <a:rPr lang="nl-NL" dirty="0" err="1" smtClean="0"/>
                  <a:t>with</a:t>
                </a:r>
                <a:r>
                  <a:rPr lang="nl-NL" dirty="0" smtClean="0"/>
                  <a:t> </a:t>
                </a:r>
                <a:r>
                  <a:rPr lang="nl-NL" dirty="0" err="1" smtClean="0"/>
                  <a:t>all</a:t>
                </a:r>
                <a:r>
                  <a:rPr lang="nl-NL" dirty="0" smtClean="0"/>
                  <a:t> </a:t>
                </a:r>
                <a:r>
                  <a:rPr lang="nl-NL" i="1" dirty="0" err="1" smtClean="0"/>
                  <a:t>distinct</a:t>
                </a:r>
                <a:r>
                  <a:rPr lang="nl-NL" i="1" dirty="0" smtClean="0"/>
                  <a:t> </a:t>
                </a:r>
                <a:r>
                  <a:rPr lang="nl-NL" dirty="0" err="1" smtClean="0"/>
                  <a:t>vertices</a:t>
                </a:r>
                <a:r>
                  <a:rPr lang="nl-NL" dirty="0" smtClean="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dirty="0" smtClean="0"/>
              <a:t>INFDEV016A - G. Costantini</a:t>
            </a:r>
            <a:endParaRPr lang="en-GB" dirty="0"/>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a:t>
            </a:r>
            <a:r>
              <a:rPr lang="en-GB" dirty="0" smtClean="0"/>
              <a:t>– Definition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50315"/>
                <a:ext cx="8596668" cy="3880773"/>
              </a:xfrm>
            </p:spPr>
            <p:txBody>
              <a:bodyPr/>
              <a:lstStyle/>
              <a:p>
                <a:r>
                  <a:rPr lang="en-US" dirty="0" smtClean="0"/>
                  <a:t>Nonlinear </a:t>
                </a:r>
                <a:r>
                  <a:rPr lang="en-US" dirty="0" smtClean="0"/>
                  <a:t>structure made by</a:t>
                </a:r>
              </a:p>
              <a:p>
                <a:pPr lvl="1"/>
                <a:r>
                  <a:rPr lang="en-US" dirty="0" smtClean="0"/>
                  <a:t>finite </a:t>
                </a:r>
                <a:r>
                  <a:rPr lang="en-US" dirty="0"/>
                  <a:t>(and possibly mutable) set of </a:t>
                </a:r>
                <a:r>
                  <a:rPr lang="en-US" b="1" i="1" dirty="0"/>
                  <a:t>nodes</a:t>
                </a:r>
                <a:r>
                  <a:rPr lang="en-US" b="1" dirty="0"/>
                  <a:t> </a:t>
                </a:r>
                <a:r>
                  <a:rPr lang="en-US" dirty="0"/>
                  <a:t>or </a:t>
                </a:r>
                <a:r>
                  <a:rPr lang="en-US" b="1" dirty="0" smtClean="0"/>
                  <a:t>vertices</a:t>
                </a:r>
              </a:p>
              <a:p>
                <a:pPr lvl="1"/>
                <a:r>
                  <a:rPr lang="en-US" dirty="0" smtClean="0"/>
                  <a:t>set </a:t>
                </a:r>
                <a:r>
                  <a:rPr lang="en-US" dirty="0"/>
                  <a:t>of </a:t>
                </a:r>
                <a:r>
                  <a:rPr lang="en-US" dirty="0" smtClean="0"/>
                  <a:t>ordered/unordered pairs </a:t>
                </a:r>
                <a:r>
                  <a:rPr lang="en-US" dirty="0"/>
                  <a:t>of these </a:t>
                </a:r>
                <a:r>
                  <a:rPr lang="en-US" dirty="0" smtClean="0"/>
                  <a:t>nodes, known as </a:t>
                </a:r>
                <a:r>
                  <a:rPr lang="en-US" b="1" i="1" dirty="0"/>
                  <a:t>edges </a:t>
                </a:r>
                <a:r>
                  <a:rPr lang="en-US" dirty="0"/>
                  <a:t>or </a:t>
                </a:r>
                <a:r>
                  <a:rPr lang="en-US" b="1" dirty="0" smtClean="0"/>
                  <a:t>arcs</a:t>
                </a:r>
              </a:p>
              <a:p>
                <a:pPr lvl="2"/>
                <a:r>
                  <a:rPr lang="en-US" dirty="0" smtClean="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smtClean="0"/>
              </a:p>
              <a:p>
                <a:pPr lvl="2"/>
                <a:r>
                  <a:rPr lang="en-US" dirty="0" smtClean="0"/>
                  <a:t>may </a:t>
                </a:r>
                <a:r>
                  <a:rPr lang="en-US" dirty="0"/>
                  <a:t>also associate to each edge some edge </a:t>
                </a:r>
                <a:r>
                  <a:rPr lang="en-US" i="1" dirty="0"/>
                  <a:t>value</a:t>
                </a:r>
                <a:r>
                  <a:rPr lang="en-US" dirty="0"/>
                  <a:t>, such as a symbolic label or a numeric attribute (cost, capacity, length, etc.)</a:t>
                </a:r>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372" y="3951089"/>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Terminology</a:t>
            </a:r>
            <a:r>
              <a:rPr lang="nl-NL" dirty="0" smtClean="0"/>
              <a:t> </a:t>
            </a:r>
            <a:r>
              <a:rPr lang="nl-NL" dirty="0" err="1" smtClean="0"/>
              <a:t>digraph</a:t>
            </a:r>
            <a:endParaRPr lang="nl-NL" dirty="0"/>
          </a:p>
        </p:txBody>
      </p:sp>
      <mc:AlternateContent xmlns:mc="http://schemas.openxmlformats.org/markup-compatibility/2006">
        <mc:Choice xmlns:a14="http://schemas.microsoft.com/office/drawing/2010/main" Requires="a14">
          <p:sp>
            <p:nvSpPr>
              <p:cNvPr id="3" name="Tijdelijke aanduiding voor inhoud 2"/>
              <p:cNvSpPr>
                <a:spLocks noGrp="1"/>
              </p:cNvSpPr>
              <p:nvPr>
                <p:ph idx="1"/>
              </p:nvPr>
            </p:nvSpPr>
            <p:spPr/>
            <p:txBody>
              <a:bodyPr/>
              <a:lstStyle/>
              <a:p>
                <a:pPr lvl="1"/>
                <a:r>
                  <a:rPr lang="en-US" i="1" dirty="0" err="1"/>
                  <a:t>Outdegree</a:t>
                </a:r>
                <a:r>
                  <a:rPr lang="en-US" i="1" dirty="0"/>
                  <a:t> </a:t>
                </a:r>
                <a:r>
                  <a:rPr lang="en-US" dirty="0"/>
                  <a:t>of a vertex = number of edges emanating from it</a:t>
                </a:r>
              </a:p>
              <a:p>
                <a:pPr lvl="1"/>
                <a:r>
                  <a:rPr lang="en-US" i="1" dirty="0" err="1"/>
                  <a:t>Indegree</a:t>
                </a:r>
                <a:r>
                  <a:rPr lang="en-US" dirty="0"/>
                  <a:t> of a vertex = number of edges terminating in </a:t>
                </a:r>
                <a:r>
                  <a:rPr lang="en-US" dirty="0" smtClean="0"/>
                  <a:t>it</a:t>
                </a:r>
              </a:p>
              <a:p>
                <a:pPr lvl="1"/>
                <a:r>
                  <a:rPr lang="en-US" i="1" dirty="0"/>
                  <a:t>Loop</a:t>
                </a:r>
                <a:r>
                  <a:rPr lang="en-US" dirty="0"/>
                  <a:t> </a:t>
                </a:r>
                <a:r>
                  <a:rPr lang="en-US" dirty="0">
                    <a:sym typeface="Wingdings" panose="05000000000000000000" pitchFamily="2" charset="2"/>
                  </a:rPr>
                  <a:t> </a:t>
                </a:r>
                <a14:m>
                  <m:oMath xmlns:m="http://schemas.openxmlformats.org/officeDocument/2006/math">
                    <m:r>
                      <a:rPr lang="en-GB" i="1">
                        <a:latin typeface="Cambria Math" panose="02040503050406030204" pitchFamily="18" charset="0"/>
                        <a:sym typeface="Wingdings" panose="05000000000000000000" pitchFamily="2" charset="2"/>
                      </a:rPr>
                      <m:t>𝑒</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r>
                      <a:rPr lang="en-GB" i="1">
                        <a:latin typeface="Cambria Math" panose="02040503050406030204" pitchFamily="18" charset="0"/>
                        <a:sym typeface="Wingdings" panose="05000000000000000000" pitchFamily="2" charset="2"/>
                      </a:rPr>
                      <m:t>𝑎</m:t>
                    </m:r>
                    <m:r>
                      <a:rPr lang="en-GB" i="1">
                        <a:latin typeface="Cambria Math" panose="02040503050406030204" pitchFamily="18" charset="0"/>
                        <a:sym typeface="Wingdings" panose="05000000000000000000" pitchFamily="2" charset="2"/>
                      </a:rPr>
                      <m:t>)</m:t>
                    </m:r>
                  </m:oMath>
                </a14:m>
                <a:endParaRPr lang="en-US" dirty="0"/>
              </a:p>
              <a:p>
                <a:pPr lvl="1"/>
                <a:endParaRPr lang="en-US" dirty="0"/>
              </a:p>
              <a:p>
                <a:endParaRPr lang="nl-NL" dirty="0"/>
              </a:p>
            </p:txBody>
          </p:sp>
        </mc:Choice>
        <mc:Fallback>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t="-628"/>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860611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84195"/>
                <a:ext cx="8596668" cy="4622292"/>
              </a:xfrm>
            </p:spPr>
            <p:txBody>
              <a:bodyPr>
                <a:normAutofit lnSpcReduction="10000"/>
              </a:bodyPr>
              <a:lstStyle/>
              <a:p>
                <a:r>
                  <a:rPr lang="en-US" b="1" dirty="0" smtClean="0"/>
                  <a:t>Simple</a:t>
                </a:r>
                <a:r>
                  <a:rPr lang="en-US" dirty="0" smtClean="0"/>
                  <a:t> </a:t>
                </a:r>
                <a:r>
                  <a:rPr lang="en-US" dirty="0"/>
                  <a:t>graph </a:t>
                </a:r>
                <a:r>
                  <a:rPr lang="en-US" dirty="0" smtClean="0">
                    <a:sym typeface="Wingdings" panose="05000000000000000000" pitchFamily="2" charset="2"/>
                  </a:rPr>
                  <a:t></a:t>
                </a:r>
                <a:r>
                  <a:rPr lang="en-US" dirty="0">
                    <a:sym typeface="Wingdings" panose="05000000000000000000" pitchFamily="2" charset="2"/>
                  </a:rPr>
                  <a:t> </a:t>
                </a:r>
                <a:r>
                  <a:rPr lang="en-US" dirty="0" smtClean="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endParaRPr lang="en-US" dirty="0" smtClean="0"/>
              </a:p>
              <a:p>
                <a:pPr lvl="1"/>
                <a14:m>
                  <m:oMath xmlns:m="http://schemas.openxmlformats.org/officeDocument/2006/math">
                    <m:r>
                      <a:rPr lang="en-US" i="1" dirty="0" smtClean="0">
                        <a:latin typeface="Cambria Math" panose="02040503050406030204" pitchFamily="18" charset="0"/>
                      </a:rPr>
                      <m:t>𝑉</m:t>
                    </m:r>
                  </m:oMath>
                </a14:m>
                <a:r>
                  <a:rPr lang="en-US" dirty="0" smtClean="0"/>
                  <a:t> </a:t>
                </a:r>
                <a:r>
                  <a:rPr lang="en-US" dirty="0"/>
                  <a:t>and </a:t>
                </a:r>
                <a14:m>
                  <m:oMath xmlns:m="http://schemas.openxmlformats.org/officeDocument/2006/math">
                    <m:r>
                      <a:rPr lang="en-US" i="1" dirty="0" smtClean="0">
                        <a:latin typeface="Cambria Math" panose="02040503050406030204" pitchFamily="18" charset="0"/>
                      </a:rPr>
                      <m:t>𝐸</m:t>
                    </m:r>
                  </m:oMath>
                </a14:m>
                <a:r>
                  <a:rPr lang="en-US" dirty="0"/>
                  <a:t> are finite sets </a:t>
                </a:r>
                <a:endParaRPr lang="en-US" dirty="0" smtClean="0"/>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a:t>
                </a:r>
                <a:r>
                  <a:rPr lang="en-US" dirty="0" smtClean="0"/>
                  <a:t>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t>
                </a:r>
                <a:r>
                  <a:rPr lang="en-US" dirty="0" smtClean="0"/>
                  <a:t>(arcs)</a:t>
                </a:r>
              </a:p>
              <a:p>
                <a:pPr lvl="1"/>
                <a:r>
                  <a:rPr lang="en-US" dirty="0" smtClean="0"/>
                  <a:t>every </a:t>
                </a:r>
                <a:r>
                  <a:rPr lang="en-US" dirty="0"/>
                  <a:t>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endParaRPr lang="en-US" dirty="0" smtClean="0"/>
              </a:p>
              <a:p>
                <a:pPr lvl="1"/>
                <a:endParaRPr lang="en-US" dirty="0" smtClean="0"/>
              </a:p>
              <a:p>
                <a:r>
                  <a:rPr lang="en-US" dirty="0" smtClean="0"/>
                  <a:t>Graph size </a:t>
                </a:r>
                <a:r>
                  <a:rPr lang="en-US" dirty="0" smtClean="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smtClean="0"/>
                  <a:t> </a:t>
                </a:r>
                <a:r>
                  <a:rPr lang="en-US"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smtClean="0"/>
              </a:p>
              <a:p>
                <a:r>
                  <a:rPr lang="en-US" dirty="0" smtClean="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smtClean="0"/>
              </a:p>
              <a:p>
                <a:pPr lvl="1"/>
                <a14:m>
                  <m:oMath xmlns:m="http://schemas.openxmlformats.org/officeDocument/2006/math">
                    <m:r>
                      <a:rPr lang="en-US" i="1" dirty="0" smtClean="0">
                        <a:latin typeface="Cambria Math" panose="02040503050406030204" pitchFamily="18" charset="0"/>
                      </a:rPr>
                      <m:t>𝑒</m:t>
                    </m:r>
                  </m:oMath>
                </a14:m>
                <a:r>
                  <a:rPr lang="en-US" dirty="0"/>
                  <a:t> </a:t>
                </a:r>
                <a:r>
                  <a:rPr lang="en-US" dirty="0" smtClean="0"/>
                  <a:t>connects/is incident with </a:t>
                </a:r>
                <a:r>
                  <a:rPr lang="en-US" dirty="0"/>
                  <a:t>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smtClean="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smtClean="0"/>
                  <a:t> are adjacent/incident upon </a:t>
                </a:r>
                <a14:m>
                  <m:oMath xmlns:m="http://schemas.openxmlformats.org/officeDocument/2006/math">
                    <m:r>
                      <a:rPr lang="en-US" i="1" dirty="0" smtClean="0">
                        <a:latin typeface="Cambria Math" panose="02040503050406030204" pitchFamily="18" charset="0"/>
                      </a:rPr>
                      <m:t>𝑒</m:t>
                    </m:r>
                  </m:oMath>
                </a14:m>
                <a:r>
                  <a:rPr lang="en-US" dirty="0" smtClean="0"/>
                  <a:t>/the terminal points of </a:t>
                </a:r>
                <a14:m>
                  <m:oMath xmlns:m="http://schemas.openxmlformats.org/officeDocument/2006/math">
                    <m:r>
                      <a:rPr lang="en-GB" b="0" i="1" smtClean="0">
                        <a:latin typeface="Cambria Math" panose="02040503050406030204" pitchFamily="18" charset="0"/>
                      </a:rPr>
                      <m:t>𝑒</m:t>
                    </m:r>
                  </m:oMath>
                </a14:m>
                <a:endParaRPr lang="en-US" dirty="0" smtClean="0"/>
              </a:p>
              <a:p>
                <a:pPr lvl="1"/>
                <a:endParaRPr lang="en-US" dirty="0"/>
              </a:p>
              <a:p>
                <a:r>
                  <a:rPr lang="en-US" b="1" dirty="0"/>
                  <a:t>Path</a:t>
                </a:r>
                <a:r>
                  <a:rPr lang="en-US" dirty="0"/>
                  <a:t> from </a:t>
                </a:r>
                <a14:m>
                  <m:oMath xmlns:m="http://schemas.openxmlformats.org/officeDocument/2006/math">
                    <m:r>
                      <a:rPr lang="en-US" i="1" dirty="0" smtClean="0">
                        <a:latin typeface="Cambria Math" panose="02040503050406030204" pitchFamily="18" charset="0"/>
                      </a:rPr>
                      <m:t>𝑎</m:t>
                    </m:r>
                  </m:oMath>
                </a14:m>
                <a:r>
                  <a:rPr lang="en-US" dirty="0"/>
                  <a:t> to </a:t>
                </a:r>
                <a14:m>
                  <m:oMath xmlns:m="http://schemas.openxmlformats.org/officeDocument/2006/math">
                    <m:r>
                      <a:rPr lang="en-US" i="1" dirty="0" smtClean="0">
                        <a:latin typeface="Cambria Math" panose="02040503050406030204" pitchFamily="18" charset="0"/>
                      </a:rPr>
                      <m:t>𝑏</m:t>
                    </m:r>
                  </m:oMath>
                </a14:m>
                <a:r>
                  <a:rPr lang="en-US" dirty="0" smtClean="0"/>
                  <a:t> </a:t>
                </a:r>
                <a:r>
                  <a:rPr lang="en-US" dirty="0" smtClean="0">
                    <a:sym typeface="Wingdings" panose="05000000000000000000" pitchFamily="2" charset="2"/>
                  </a:rPr>
                  <a:t> </a:t>
                </a:r>
                <a:r>
                  <a:rPr lang="en-US" dirty="0" smtClean="0"/>
                  <a:t>sequence </a:t>
                </a:r>
                <a:r>
                  <a:rPr lang="en-US" dirty="0"/>
                  <a:t>of edges which form a chain of connected vertices from 𝑎 to 𝑏, with all distinct vertices </a:t>
                </a:r>
              </a:p>
              <a:p>
                <a:pPr lvl="1"/>
                <a:r>
                  <a:rPr lang="en-US" dirty="0"/>
                  <a:t>length </a:t>
                </a:r>
                <a:r>
                  <a:rPr lang="en-US" dirty="0" smtClean="0"/>
                  <a:t>of a path </a:t>
                </a:r>
                <a:r>
                  <a:rPr lang="en-US" dirty="0" smtClean="0">
                    <a:sym typeface="Wingdings" panose="05000000000000000000" pitchFamily="2" charset="2"/>
                  </a:rPr>
                  <a:t>=</a:t>
                </a:r>
                <a:r>
                  <a:rPr lang="en-US" dirty="0" smtClean="0"/>
                  <a:t> </a:t>
                </a:r>
                <a:r>
                  <a:rPr lang="en-US" dirty="0"/>
                  <a:t>number of edges forming the </a:t>
                </a:r>
                <a:r>
                  <a:rPr lang="en-US" dirty="0" smtClean="0"/>
                  <a:t>path</a:t>
                </a:r>
                <a:endParaRPr lang="en-US" dirty="0"/>
              </a:p>
              <a:p>
                <a:endParaRPr lang="en-US" dirty="0" smtClean="0"/>
              </a:p>
              <a:p>
                <a:pPr marL="457200" lvl="1"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84195"/>
                <a:ext cx="8596668" cy="4622292"/>
              </a:xfrm>
              <a:blipFill rotWithShape="0">
                <a:blip r:embed="rId2"/>
                <a:stretch>
                  <a:fillRect l="-142" t="-14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dirty="0" smtClean="0"/>
              <a:t>INFDEV016A - G. Costantini</a:t>
            </a:r>
            <a:endParaRPr lang="en-GB" dirty="0"/>
          </a:p>
        </p:txBody>
      </p:sp>
      <p:pic>
        <p:nvPicPr>
          <p:cNvPr id="5" name="Picture 4"/>
          <p:cNvPicPr>
            <a:picLocks noChangeAspect="1"/>
          </p:cNvPicPr>
          <p:nvPr/>
        </p:nvPicPr>
        <p:blipFill>
          <a:blip r:embed="rId3"/>
          <a:stretch>
            <a:fillRect/>
          </a:stretch>
        </p:blipFill>
        <p:spPr>
          <a:xfrm>
            <a:off x="7250724" y="1579667"/>
            <a:ext cx="2023278" cy="144910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6093435" y="3120060"/>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smtClean="0"/>
              </a:p>
            </p:txBody>
          </p:sp>
        </mc:Choice>
        <mc:Fallback>
          <p:sp>
            <p:nvSpPr>
              <p:cNvPr id="6" name="TextBox 5"/>
              <p:cNvSpPr txBox="1">
                <a:spLocks noRot="1" noChangeAspect="1" noMove="1" noResize="1" noEditPoints="1" noAdjustHandles="1" noChangeArrowheads="1" noChangeShapeType="1" noTextEdit="1"/>
              </p:cNvSpPr>
              <p:nvPr/>
            </p:nvSpPr>
            <p:spPr>
              <a:xfrm>
                <a:off x="6093435" y="3120060"/>
                <a:ext cx="3118221" cy="400110"/>
              </a:xfrm>
              <a:prstGeom prst="rect">
                <a:avLst/>
              </a:prstGeom>
              <a:blipFill rotWithShape="0">
                <a:blip r:embed="rId4"/>
                <a:stretch>
                  <a:fillRect/>
                </a:stretch>
              </a:blipFill>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6724976" y="3458900"/>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p:sp>
            <p:nvSpPr>
              <p:cNvPr id="7" name="Rectangle 6"/>
              <p:cNvSpPr>
                <a:spLocks noRot="1" noChangeAspect="1" noMove="1" noResize="1" noEditPoints="1" noAdjustHandles="1" noChangeArrowheads="1" noChangeShapeType="1" noTextEdit="1"/>
              </p:cNvSpPr>
              <p:nvPr/>
            </p:nvSpPr>
            <p:spPr>
              <a:xfrm>
                <a:off x="6724976" y="3458900"/>
                <a:ext cx="2774606" cy="400110"/>
              </a:xfrm>
              <a:prstGeom prst="rect">
                <a:avLst/>
              </a:prstGeom>
              <a:blipFill rotWithShape="0">
                <a:blip r:embed="rId5"/>
                <a:stretch>
                  <a:fillRect b="-16667"/>
                </a:stretch>
              </a:blipFill>
            </p:spPr>
            <p:txBody>
              <a:bodyPr/>
              <a:lstStyle/>
              <a:p>
                <a:r>
                  <a:rPr lang="nl-NL">
                    <a:noFill/>
                  </a:rPr>
                  <a:t> </a:t>
                </a:r>
              </a:p>
            </p:txBody>
          </p:sp>
        </mc:Fallback>
      </mc:AlternateContent>
    </p:spTree>
    <p:extLst>
      <p:ext uri="{BB962C8B-B14F-4D97-AF65-F5344CB8AC3E}">
        <p14:creationId xmlns:p14="http://schemas.microsoft.com/office/powerpoint/2010/main" val="392575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p:sp>
        <p:nvSpPr>
          <p:cNvPr id="3" name="Content Placeholder 2"/>
          <p:cNvSpPr>
            <a:spLocks noGrp="1"/>
          </p:cNvSpPr>
          <p:nvPr>
            <p:ph idx="1"/>
          </p:nvPr>
        </p:nvSpPr>
        <p:spPr/>
        <p:txBody>
          <a:bodyPr/>
          <a:lstStyle/>
          <a:p>
            <a:r>
              <a:rPr lang="en-US" dirty="0" smtClean="0"/>
              <a:t>Possible data </a:t>
            </a:r>
            <a:r>
              <a:rPr lang="en-US" dirty="0"/>
              <a:t>structures for the representation of </a:t>
            </a:r>
            <a:r>
              <a:rPr lang="en-US" dirty="0" smtClean="0"/>
              <a:t>graphs</a:t>
            </a:r>
          </a:p>
          <a:p>
            <a:pPr lvl="1"/>
            <a:r>
              <a:rPr lang="en-US" b="1" dirty="0" smtClean="0"/>
              <a:t>Adjacency list</a:t>
            </a:r>
          </a:p>
          <a:p>
            <a:pPr lvl="2"/>
            <a:r>
              <a:rPr lang="en-US" dirty="0"/>
              <a:t>Vertices are stored as records or objects, and every vertex stores a list of adjacent </a:t>
            </a:r>
            <a:r>
              <a:rPr lang="en-US" dirty="0" smtClean="0"/>
              <a:t>vertices</a:t>
            </a:r>
          </a:p>
          <a:p>
            <a:pPr lvl="1"/>
            <a:r>
              <a:rPr lang="en-US" b="1" dirty="0" smtClean="0"/>
              <a:t>Adjacency matrix </a:t>
            </a:r>
          </a:p>
          <a:p>
            <a:pPr lvl="2"/>
            <a:r>
              <a:rPr lang="en-US" dirty="0"/>
              <a:t>A two-dimensional matrix, in which the rows represent source vertices and columns represent destination </a:t>
            </a:r>
            <a:r>
              <a:rPr lang="en-US" dirty="0" smtClean="0"/>
              <a:t>vertices</a:t>
            </a:r>
          </a:p>
          <a:p>
            <a:pPr lvl="1"/>
            <a:r>
              <a:rPr lang="en-US" b="1" dirty="0" smtClean="0"/>
              <a:t>Incidence matrix</a:t>
            </a:r>
          </a:p>
          <a:p>
            <a:pPr lvl="2"/>
            <a:r>
              <a:rPr lang="en-US" dirty="0"/>
              <a:t>A two-dimensional </a:t>
            </a:r>
            <a:r>
              <a:rPr lang="en-US" dirty="0" smtClean="0"/>
              <a:t>matrix</a:t>
            </a:r>
            <a:r>
              <a:rPr lang="en-US" dirty="0"/>
              <a:t>, in which the rows represent the vertices and columns represent the edges</a:t>
            </a:r>
          </a:p>
          <a:p>
            <a:endParaRPr lang="en-US" dirty="0" smtClean="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614652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p:sp>
        <p:nvSpPr>
          <p:cNvPr id="3" name="Content Placeholder 2"/>
          <p:cNvSpPr>
            <a:spLocks noGrp="1"/>
          </p:cNvSpPr>
          <p:nvPr>
            <p:ph idx="1"/>
          </p:nvPr>
        </p:nvSpPr>
        <p:spPr/>
        <p:txBody>
          <a:bodyPr/>
          <a:lstStyle/>
          <a:p>
            <a:r>
              <a:rPr lang="en-US" b="1" dirty="0" smtClean="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smtClean="0"/>
          </a:p>
          <a:p>
            <a:endParaRPr lang="en-US" dirty="0" smtClean="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gridCol w="1385626"/>
                <a:gridCol w="1385626"/>
              </a:tblGrid>
              <a:tr h="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Adjacency matrix</a:t>
                </a:r>
              </a:p>
              <a:p>
                <a:pPr lvl="1"/>
                <a:r>
                  <a:rPr lang="en-US" dirty="0" smtClean="0"/>
                  <a:t>represents </a:t>
                </a:r>
                <a:r>
                  <a:rPr lang="en-US" dirty="0"/>
                  <a:t>which vertices </a:t>
                </a:r>
                <a:r>
                  <a:rPr lang="en-US" dirty="0" smtClean="0"/>
                  <a:t>of </a:t>
                </a:r>
                <a:r>
                  <a:rPr lang="en-US" dirty="0"/>
                  <a:t>a graph are adjacent to which other vertices</a:t>
                </a:r>
                <a:endParaRPr lang="en-US" dirty="0" smtClean="0"/>
              </a:p>
              <a:p>
                <a:pPr lvl="1"/>
                <a:r>
                  <a:rPr lang="en-US" dirty="0" smtClean="0"/>
                  <a:t>rows and columns represent both the vertices</a:t>
                </a:r>
              </a:p>
              <a:p>
                <a:pPr lvl="1"/>
                <a:r>
                  <a:rPr lang="en-US" dirty="0" smtClean="0"/>
                  <a:t>given a cell at row </a:t>
                </a:r>
                <a14:m>
                  <m:oMath xmlns:m="http://schemas.openxmlformats.org/officeDocument/2006/math">
                    <m:r>
                      <a:rPr lang="en-GB" b="0" i="1" smtClean="0">
                        <a:latin typeface="Cambria Math" panose="02040503050406030204" pitchFamily="18" charset="0"/>
                      </a:rPr>
                      <m:t>𝑖</m:t>
                    </m:r>
                  </m:oMath>
                </a14:m>
                <a:r>
                  <a:rPr lang="en-US" dirty="0" smtClean="0"/>
                  <a:t> </a:t>
                </a:r>
                <a:r>
                  <a:rPr lang="en-US" dirty="0" smtClean="0">
                    <a:sym typeface="Wingdings" panose="05000000000000000000" pitchFamily="2" charset="2"/>
                  </a:rPr>
                  <a:t> </a:t>
                </a:r>
                <a:r>
                  <a:rPr lang="en-US" dirty="0" smtClean="0"/>
                  <a:t>column </a:t>
                </a:r>
                <a14:m>
                  <m:oMath xmlns:m="http://schemas.openxmlformats.org/officeDocument/2006/math">
                    <m:r>
                      <a:rPr lang="en-GB" b="0" i="1" smtClean="0">
                        <a:latin typeface="Cambria Math" panose="02040503050406030204" pitchFamily="18" charset="0"/>
                      </a:rPr>
                      <m:t>𝑗</m:t>
                    </m:r>
                  </m:oMath>
                </a14:m>
                <a:r>
                  <a:rPr lang="en-US" dirty="0" smtClean="0"/>
                  <a:t> is </a:t>
                </a:r>
                <a:r>
                  <a:rPr lang="en-US" i="1" dirty="0" smtClean="0"/>
                  <a:t>True(1) </a:t>
                </a:r>
                <a:r>
                  <a:rPr lang="en-US" dirty="0" smtClean="0"/>
                  <a:t>if there is an edge connecting </a:t>
                </a:r>
                <a14:m>
                  <m:oMath xmlns:m="http://schemas.openxmlformats.org/officeDocument/2006/math">
                    <m:r>
                      <a:rPr lang="en-GB" b="0" i="1" smtClean="0">
                        <a:latin typeface="Cambria Math" panose="02040503050406030204" pitchFamily="18" charset="0"/>
                      </a:rPr>
                      <m:t>𝑖</m:t>
                    </m:r>
                  </m:oMath>
                </a14:m>
                <a:r>
                  <a:rPr lang="en-US" dirty="0" smtClean="0"/>
                  <a:t> to </a:t>
                </a:r>
                <a14:m>
                  <m:oMath xmlns:m="http://schemas.openxmlformats.org/officeDocument/2006/math">
                    <m:r>
                      <a:rPr lang="en-GB" b="0" i="1" smtClean="0">
                        <a:latin typeface="Cambria Math" panose="02040503050406030204" pitchFamily="18" charset="0"/>
                      </a:rPr>
                      <m:t>𝑗</m:t>
                    </m:r>
                  </m:oMath>
                </a14:m>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1942</TotalTime>
  <Words>3026</Words>
  <Application>Microsoft Office PowerPoint</Application>
  <PresentationFormat>Breedbeeld</PresentationFormat>
  <Paragraphs>724</Paragraphs>
  <Slides>50</Slides>
  <Notes>6</Notes>
  <HiddenSlides>4</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50</vt:i4>
      </vt:variant>
    </vt:vector>
  </HeadingPairs>
  <TitlesOfParts>
    <vt:vector size="57" baseType="lpstr">
      <vt:lpstr>Arial</vt:lpstr>
      <vt:lpstr>Calibri</vt:lpstr>
      <vt:lpstr>Cambria Math</vt:lpstr>
      <vt:lpstr>Trebuchet MS</vt:lpstr>
      <vt:lpstr>Wingdings</vt:lpstr>
      <vt:lpstr>Wingdings 3</vt:lpstr>
      <vt:lpstr>Facet</vt:lpstr>
      <vt:lpstr>INFDEV026A - Algoritmiek  Week 5</vt:lpstr>
      <vt:lpstr>Today</vt:lpstr>
      <vt:lpstr>More detailed agenda</vt:lpstr>
      <vt:lpstr>Graphs</vt:lpstr>
      <vt:lpstr>Graphs – Definition  </vt:lpstr>
      <vt:lpstr>Graphs - Definition </vt:lpstr>
      <vt:lpstr>Graphs – Representations</vt:lpstr>
      <vt:lpstr>Graphs – Representations</vt:lpstr>
      <vt:lpstr>Graphs – Representations</vt:lpstr>
      <vt:lpstr>Graphs – Representations</vt:lpstr>
      <vt:lpstr>Graphs – Representations</vt:lpstr>
      <vt:lpstr>Graphs – Definition of digraph</vt:lpstr>
      <vt:lpstr>Graphs – Representation of digraphs</vt:lpstr>
      <vt:lpstr>Graphs – Representation of digraphs</vt:lpstr>
      <vt:lpstr>Graphs – Representation of digraphs</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Homework</vt:lpstr>
      <vt:lpstr>Graphs – Terminology </vt:lpstr>
      <vt:lpstr>Graphs – Terminology </vt:lpstr>
      <vt:lpstr>Graphs – Terminology </vt:lpstr>
      <vt:lpstr>Terminology digraph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230</cp:revision>
  <dcterms:created xsi:type="dcterms:W3CDTF">2014-09-19T08:57:35Z</dcterms:created>
  <dcterms:modified xsi:type="dcterms:W3CDTF">2015-12-11T12:39:00Z</dcterms:modified>
</cp:coreProperties>
</file>