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5"/>
  </p:notesMasterIdLst>
  <p:sldIdLst>
    <p:sldId id="256" r:id="rId2"/>
    <p:sldId id="260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69" d="100"/>
          <a:sy n="69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F6C-AF16-4C58-8955-5157BF3CF460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959-7583-41D4-A531-84ECF582A02F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CF84-8647-4BB0-98CB-E39DBFD9DC8C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B992-C398-42F8-8105-DFF46194B470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5EF-2C32-49FF-A05C-AACCD6DB6B6B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EDD-8B46-4AB8-8509-00A28AB84484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859E-FC17-4049-B5D8-0DB1DB648A1C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1F83-63BF-475D-9B29-D444390134B0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D51F-4875-411B-AE14-AC6BE17149BE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3E29-F9DA-4235-B179-6801D5C335E0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115-DA76-4A15-B0DB-1E0942A758E6}" type="datetime1">
              <a:rPr lang="en-GB" smtClean="0"/>
              <a:t>10/12/2015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5A6-10E7-4AE0-A978-61287BEECA4C}" type="datetime1">
              <a:rPr lang="en-GB" smtClean="0"/>
              <a:t>10/12/2015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1DA1-B789-43DA-B41F-367E45E14A87}" type="datetime1">
              <a:rPr lang="en-GB" smtClean="0"/>
              <a:t>10/12/2015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0E5-CF08-4746-888E-2D733D556074}" type="datetime1">
              <a:rPr lang="en-GB" smtClean="0"/>
              <a:t>10/12/2015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50A3-096A-496C-87AD-3A39D20C628E}" type="datetime1">
              <a:rPr lang="en-GB" smtClean="0"/>
              <a:t>10/12/2015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FD0D-77B1-493B-A7CA-4E8359C26366}" type="datetime1">
              <a:rPr lang="en-GB" smtClean="0"/>
              <a:t>10/12/2015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9A45-2E76-4088-871F-04CACEBEB6E2}" type="datetime1">
              <a:rPr lang="en-GB" smtClean="0"/>
              <a:t>10/12/2015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ggg@hr.nl" TargetMode="Externa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Di0iM2kc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Week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5"/>
              </a:rPr>
              <a:t>maggg@hr.nl</a:t>
            </a:r>
            <a:r>
              <a:rPr lang="en-GB" sz="2000" dirty="0"/>
              <a:t> 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Memoized</a:t>
            </a:r>
            <a:r>
              <a:rPr lang="en-US" sz="2000" dirty="0" smtClean="0"/>
              <a:t> algorithm (recursive)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Suppose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is a map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object which maps each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that has already been calculated to its result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 := map(0 →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→ 1)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 n is not in map m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m[n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:= fib(n − 1) + fib(n − 2)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m[n]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r>
              <a:rPr lang="en-US" sz="2000" dirty="0" smtClean="0"/>
              <a:t>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</p:spPr>
            <p:txBody>
              <a:bodyPr/>
              <a:lstStyle/>
              <a:p>
                <a:r>
                  <a:rPr lang="en-US" dirty="0" smtClean="0"/>
                  <a:t>Time complexity? </a:t>
                </a:r>
              </a:p>
              <a:p>
                <a:pPr lvl="1"/>
                <a:r>
                  <a:rPr lang="en-US" dirty="0"/>
                  <a:t>Accessing the lookup table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Sub-problems are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Time </a:t>
                </a:r>
                <a:r>
                  <a:rPr lang="en-US" dirty="0" smtClean="0"/>
                  <a:t>complexity </a:t>
                </a:r>
                <a:r>
                  <a:rPr lang="en-US" dirty="0" smtClean="0"/>
                  <a:t>then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we compute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 sub-problems that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time </a:t>
                </a:r>
                <a:endParaRPr lang="en-US" dirty="0" smtClean="0"/>
              </a:p>
              <a:p>
                <a:r>
                  <a:rPr lang="en-US" dirty="0" smtClean="0"/>
                  <a:t>Space complexity?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memory space to save the sub-problems </a:t>
                </a:r>
                <a:r>
                  <a:rPr lang="en-US" dirty="0" smtClean="0"/>
                  <a:t>results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  <a:blipFill rotWithShape="0">
                <a:blip r:embed="rId2"/>
                <a:stretch>
                  <a:fillRect l="-14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5289396" y="318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0, 1 → 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Other possible approach</a:t>
                </a:r>
              </a:p>
              <a:p>
                <a:pPr lvl="1"/>
                <a:r>
                  <a:rPr lang="en-US" dirty="0" smtClean="0"/>
                  <a:t>Build the result of the computation starting from the base case of the </a:t>
                </a:r>
                <a:r>
                  <a:rPr lang="en-US" dirty="0" smtClean="0"/>
                  <a:t>recursion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At each iteration save the intermediate results to use at the next </a:t>
                </a:r>
                <a:r>
                  <a:rPr lang="en-US" dirty="0" smtClean="0"/>
                  <a:t>step</a:t>
                </a:r>
                <a:endParaRPr lang="en-US" dirty="0" smtClean="0"/>
              </a:p>
              <a:p>
                <a:r>
                  <a:rPr lang="en-US" dirty="0" smtClean="0"/>
                  <a:t>Same </a:t>
                </a:r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 </a:t>
                </a:r>
                <a:r>
                  <a:rPr lang="en-US" dirty="0" smtClean="0"/>
                  <a:t>the recursive </a:t>
                </a:r>
                <a:r>
                  <a:rPr lang="en-US" dirty="0" smtClean="0"/>
                  <a:t>version, but only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of space complexity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3826140" y="3607823"/>
            <a:ext cx="74700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n = 0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</a:t>
            </a: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n − 1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// loop is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93541" y="2404534"/>
            <a:ext cx="7980462" cy="1646302"/>
          </a:xfrm>
        </p:spPr>
        <p:txBody>
          <a:bodyPr/>
          <a:lstStyle/>
          <a:p>
            <a:r>
              <a:rPr lang="nl-NL" dirty="0" smtClean="0"/>
              <a:t>Floyd 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1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b="1" dirty="0" err="1" smtClean="0"/>
              <a:t>dynamic</a:t>
            </a:r>
            <a:r>
              <a:rPr lang="nl-NL" b="1" dirty="0" smtClean="0"/>
              <a:t> </a:t>
            </a:r>
            <a:r>
              <a:rPr lang="nl-NL" b="1" dirty="0" err="1" smtClean="0"/>
              <a:t>programming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Fibonacci </a:t>
            </a:r>
            <a:r>
              <a:rPr lang="nl-NL" dirty="0" err="1" smtClean="0"/>
              <a:t>example</a:t>
            </a:r>
            <a:r>
              <a:rPr lang="nl-NL" dirty="0" smtClean="0"/>
              <a:t>; </a:t>
            </a:r>
            <a:r>
              <a:rPr lang="nl-NL" dirty="0" err="1" smtClean="0"/>
              <a:t>memoization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bottom-up approaches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find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b="1" dirty="0" err="1" smtClean="0"/>
              <a:t>all</a:t>
            </a:r>
            <a:r>
              <a:rPr lang="nl-NL" b="1" dirty="0" smtClean="0"/>
              <a:t> pairs </a:t>
            </a:r>
            <a:r>
              <a:rPr lang="nl-NL" dirty="0" smtClean="0"/>
              <a:t>of </a:t>
            </a:r>
            <a:r>
              <a:rPr lang="nl-NL" dirty="0" err="1" smtClean="0"/>
              <a:t>nodes</a:t>
            </a:r>
            <a:r>
              <a:rPr lang="nl-NL" dirty="0" smtClean="0"/>
              <a:t> in a </a:t>
            </a:r>
            <a:r>
              <a:rPr lang="nl-NL" dirty="0" err="1" smtClean="0"/>
              <a:t>graph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Floyd 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Fibonacci sequence, </a:t>
            </a:r>
            <a:r>
              <a:rPr lang="en-GB" dirty="0" err="1" smtClean="0"/>
              <a:t>Memoization</a:t>
            </a:r>
            <a:r>
              <a:rPr lang="en-GB" dirty="0" smtClean="0"/>
              <a:t>, Bottom up, General idea</a:t>
            </a:r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Definition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Sequence of integer numbers, built according </a:t>
                </a:r>
                <a:r>
                  <a:rPr lang="en-US" dirty="0" smtClean="0"/>
                  <a:t>to the following </a:t>
                </a:r>
                <a:r>
                  <a:rPr lang="en-US" dirty="0" smtClean="0"/>
                  <a:t>rules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Elements </a:t>
                </a:r>
                <a:r>
                  <a:rPr lang="en-US" dirty="0" smtClean="0"/>
                  <a:t>0 and 1 are </a:t>
                </a:r>
                <a:r>
                  <a:rPr lang="en-US" dirty="0" smtClean="0"/>
                  <a:t>1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Any other element is the result of the sum of the two preceding elements in the </a:t>
                </a:r>
                <a:r>
                  <a:rPr lang="en-US" dirty="0" smtClean="0"/>
                  <a:t>sequence</a:t>
                </a:r>
                <a:endParaRPr lang="en-US" dirty="0" smtClean="0"/>
              </a:p>
              <a:p>
                <a:r>
                  <a:rPr lang="en-US" dirty="0" smtClean="0"/>
                  <a:t>Recursive </a:t>
                </a:r>
                <a:r>
                  <a:rPr lang="en-US" dirty="0" smtClean="0"/>
                  <a:t>formulation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&lt;= 1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fib(n − 1) + fib(n − 2)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18665"/>
              </p:ext>
            </p:extLst>
          </p:nvPr>
        </p:nvGraphicFramePr>
        <p:xfrm>
          <a:off x="2925244" y="3666880"/>
          <a:ext cx="3252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58">
                  <a:extLst>
                    <a:ext uri="{9D8B030D-6E8A-4147-A177-3AD203B41FA5}">
                      <a16:colId xmlns:a16="http://schemas.microsoft.com/office/drawing/2014/main" xmlns="" val="3737604255"/>
                    </a:ext>
                  </a:extLst>
                </a:gridCol>
                <a:gridCol w="2040674">
                  <a:extLst>
                    <a:ext uri="{9D8B030D-6E8A-4147-A177-3AD203B41FA5}">
                      <a16:colId xmlns:a16="http://schemas.microsoft.com/office/drawing/2014/main" xmlns="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Time 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551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3792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hlinkClick r:id="rId2"/>
              </a:rPr>
              <a:t>Did </a:t>
            </a:r>
            <a:r>
              <a:rPr lang="en-US" i="1" dirty="0">
                <a:hlinkClick r:id="rId2"/>
              </a:rPr>
              <a:t>I ever tell you what the definition of insanity is? Insanity is doing the exact... same </a:t>
            </a:r>
            <a:r>
              <a:rPr lang="en-US" i="1" dirty="0" smtClean="0">
                <a:hlinkClick r:id="rId2"/>
              </a:rPr>
              <a:t>*** thing</a:t>
            </a:r>
            <a:r>
              <a:rPr lang="en-US" i="1" dirty="0">
                <a:hlinkClick r:id="rId2"/>
              </a:rPr>
              <a:t>... over and over again expecting... </a:t>
            </a:r>
            <a:r>
              <a:rPr lang="en-US" i="1" dirty="0" smtClean="0">
                <a:hlinkClick r:id="rId2"/>
              </a:rPr>
              <a:t>things </a:t>
            </a:r>
            <a:r>
              <a:rPr lang="en-US" i="1" dirty="0">
                <a:hlinkClick r:id="rId2"/>
              </a:rPr>
              <a:t>to </a:t>
            </a:r>
            <a:r>
              <a:rPr lang="en-US" i="1" dirty="0" smtClean="0">
                <a:hlinkClick r:id="rId2"/>
              </a:rPr>
              <a:t>change...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are doing the same thing over and over </a:t>
            </a:r>
            <a:r>
              <a:rPr lang="en-US" dirty="0" smtClean="0"/>
              <a:t>again</a:t>
            </a:r>
            <a:endParaRPr lang="en-US" dirty="0" smtClean="0"/>
          </a:p>
          <a:p>
            <a:pPr lvl="1"/>
            <a:r>
              <a:rPr lang="en-US" dirty="0" smtClean="0"/>
              <a:t>F(3</a:t>
            </a:r>
            <a:r>
              <a:rPr lang="en-US" dirty="0" smtClean="0"/>
              <a:t>) </a:t>
            </a:r>
            <a:r>
              <a:rPr lang="en-US" dirty="0" smtClean="0"/>
              <a:t>computed twice</a:t>
            </a:r>
            <a:r>
              <a:rPr lang="en-US" dirty="0" smtClean="0"/>
              <a:t>, </a:t>
            </a:r>
            <a:r>
              <a:rPr lang="en-US" dirty="0" smtClean="0"/>
              <a:t>F(2</a:t>
            </a:r>
            <a:r>
              <a:rPr lang="en-US" dirty="0" smtClean="0"/>
              <a:t>) </a:t>
            </a:r>
            <a:r>
              <a:rPr lang="en-US" dirty="0" smtClean="0"/>
              <a:t>computed three times...</a:t>
            </a:r>
            <a:endParaRPr lang="en-US" dirty="0" smtClean="0"/>
          </a:p>
          <a:p>
            <a:r>
              <a:rPr lang="en-US" dirty="0" smtClean="0"/>
              <a:t>Ideas on how to speed up the process?</a:t>
            </a:r>
          </a:p>
          <a:p>
            <a:pPr lvl="1"/>
            <a:r>
              <a:rPr lang="en-US" dirty="0" smtClean="0"/>
              <a:t>We could save the result of sub-problems (= </a:t>
            </a:r>
            <a:r>
              <a:rPr lang="en-US" i="1" dirty="0" err="1" smtClean="0"/>
              <a:t>memoization</a:t>
            </a:r>
            <a:r>
              <a:rPr lang="en-US" dirty="0" smtClean="0"/>
              <a:t>)!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result of sub-problems into a data </a:t>
            </a:r>
            <a:r>
              <a:rPr lang="en-US" dirty="0" smtClean="0"/>
              <a:t>structure (</a:t>
            </a:r>
            <a:r>
              <a:rPr lang="en-US" dirty="0" smtClean="0">
                <a:sym typeface="Wingdings" panose="05000000000000000000" pitchFamily="2" charset="2"/>
              </a:rPr>
              <a:t>called </a:t>
            </a:r>
            <a:r>
              <a:rPr lang="en-US" i="1" dirty="0" smtClean="0"/>
              <a:t>lookup table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Before making </a:t>
            </a:r>
            <a:r>
              <a:rPr lang="en-US" dirty="0" smtClean="0"/>
              <a:t>a recursive </a:t>
            </a:r>
            <a:r>
              <a:rPr lang="en-US" dirty="0" smtClean="0"/>
              <a:t>call, we check </a:t>
            </a:r>
            <a:r>
              <a:rPr lang="en-US" dirty="0" smtClean="0"/>
              <a:t>the lookup </a:t>
            </a:r>
            <a:r>
              <a:rPr lang="en-US" dirty="0" smtClean="0"/>
              <a:t>table…</a:t>
            </a:r>
            <a:endParaRPr lang="en-US" dirty="0" smtClean="0"/>
          </a:p>
          <a:p>
            <a:pPr lvl="1"/>
            <a:r>
              <a:rPr lang="en-US" b="1" dirty="0" smtClean="0"/>
              <a:t>Sub-problem never solved yet?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Make </a:t>
            </a:r>
            <a:r>
              <a:rPr lang="en-US" dirty="0" smtClean="0"/>
              <a:t>the recursive </a:t>
            </a:r>
            <a:r>
              <a:rPr lang="en-US" dirty="0" smtClean="0"/>
              <a:t>call</a:t>
            </a:r>
            <a:endParaRPr lang="en-US" dirty="0" smtClean="0"/>
          </a:p>
          <a:p>
            <a:pPr lvl="1"/>
            <a:r>
              <a:rPr lang="en-US" b="1" dirty="0" smtClean="0"/>
              <a:t>Sub-problem already solved?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Read </a:t>
            </a:r>
            <a:r>
              <a:rPr lang="en-US" dirty="0" smtClean="0"/>
              <a:t>the result </a:t>
            </a:r>
            <a:r>
              <a:rPr lang="en-US" dirty="0" smtClean="0"/>
              <a:t>stored in the table</a:t>
            </a:r>
            <a:endParaRPr lang="en-US" dirty="0" smtClean="0"/>
          </a:p>
          <a:p>
            <a:r>
              <a:rPr lang="en-US" dirty="0" smtClean="0"/>
              <a:t>Add the result of the current </a:t>
            </a:r>
            <a:r>
              <a:rPr lang="en-US" dirty="0" smtClean="0"/>
              <a:t>recursive call to </a:t>
            </a:r>
            <a:r>
              <a:rPr lang="en-US" dirty="0" smtClean="0"/>
              <a:t>the lookup </a:t>
            </a:r>
            <a:r>
              <a:rPr lang="en-US" dirty="0" smtClean="0"/>
              <a:t>table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1064</TotalTime>
  <Words>771</Words>
  <Application>Microsoft Office PowerPoint</Application>
  <PresentationFormat>Breedbeeld</PresentationFormat>
  <Paragraphs>124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INFDEV026A - Algoritmiek  Week 6</vt:lpstr>
      <vt:lpstr>Today</vt:lpstr>
      <vt:lpstr>More detailed agenda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 </vt:lpstr>
      <vt:lpstr>Fibonacci Sequence Bottom up algorithm (iterative)</vt:lpstr>
      <vt:lpstr>Floyd Warshall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201</cp:revision>
  <dcterms:created xsi:type="dcterms:W3CDTF">2014-09-19T08:57:35Z</dcterms:created>
  <dcterms:modified xsi:type="dcterms:W3CDTF">2015-12-10T15:14:45Z</dcterms:modified>
</cp:coreProperties>
</file>