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29" r:id="rId1"/>
  </p:sldMasterIdLst>
  <p:notesMasterIdLst>
    <p:notesMasterId r:id="rId52"/>
  </p:notesMasterIdLst>
  <p:sldIdLst>
    <p:sldId id="256" r:id="rId2"/>
    <p:sldId id="260" r:id="rId3"/>
    <p:sldId id="313" r:id="rId4"/>
    <p:sldId id="261" r:id="rId5"/>
    <p:sldId id="262" r:id="rId6"/>
    <p:sldId id="263" r:id="rId7"/>
    <p:sldId id="265" r:id="rId8"/>
    <p:sldId id="275" r:id="rId9"/>
    <p:sldId id="277" r:id="rId10"/>
    <p:sldId id="278" r:id="rId11"/>
    <p:sldId id="276" r:id="rId12"/>
    <p:sldId id="274" r:id="rId13"/>
    <p:sldId id="281" r:id="rId14"/>
    <p:sldId id="279" r:id="rId15"/>
    <p:sldId id="280" r:id="rId16"/>
    <p:sldId id="282" r:id="rId17"/>
    <p:sldId id="283" r:id="rId18"/>
    <p:sldId id="267" r:id="rId19"/>
    <p:sldId id="268" r:id="rId20"/>
    <p:sldId id="270" r:id="rId21"/>
    <p:sldId id="284" r:id="rId22"/>
    <p:sldId id="285" r:id="rId23"/>
    <p:sldId id="269" r:id="rId24"/>
    <p:sldId id="271" r:id="rId25"/>
    <p:sldId id="286" r:id="rId26"/>
    <p:sldId id="292" r:id="rId27"/>
    <p:sldId id="294" r:id="rId28"/>
    <p:sldId id="293" r:id="rId29"/>
    <p:sldId id="312" r:id="rId30"/>
    <p:sldId id="296" r:id="rId31"/>
    <p:sldId id="298" r:id="rId32"/>
    <p:sldId id="300" r:id="rId33"/>
    <p:sldId id="301" r:id="rId34"/>
    <p:sldId id="302" r:id="rId35"/>
    <p:sldId id="303" r:id="rId36"/>
    <p:sldId id="304" r:id="rId37"/>
    <p:sldId id="305" r:id="rId38"/>
    <p:sldId id="306" r:id="rId39"/>
    <p:sldId id="307" r:id="rId40"/>
    <p:sldId id="308" r:id="rId41"/>
    <p:sldId id="309" r:id="rId42"/>
    <p:sldId id="310" r:id="rId43"/>
    <p:sldId id="311" r:id="rId44"/>
    <p:sldId id="290" r:id="rId45"/>
    <p:sldId id="291" r:id="rId46"/>
    <p:sldId id="287" r:id="rId47"/>
    <p:sldId id="266" r:id="rId48"/>
    <p:sldId id="273" r:id="rId49"/>
    <p:sldId id="272" r:id="rId50"/>
    <p:sldId id="314"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169" autoAdjust="0"/>
    <p:restoredTop sz="88387" autoAdjust="0"/>
  </p:normalViewPr>
  <p:slideViewPr>
    <p:cSldViewPr snapToGrid="0">
      <p:cViewPr varScale="1">
        <p:scale>
          <a:sx n="78" d="100"/>
          <a:sy n="78" d="100"/>
        </p:scale>
        <p:origin x="826"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14420D-16BA-4EDC-9A71-800590EAD5A3}" type="datetimeFigureOut">
              <a:rPr lang="en-GB" smtClean="0"/>
              <a:t>22/01/2016</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573B9A-66FB-4A63-BCD5-E140B9429FD2}" type="slidenum">
              <a:rPr lang="en-GB" smtClean="0"/>
              <a:t>‹nr.›</a:t>
            </a:fld>
            <a:endParaRPr lang="en-GB"/>
          </a:p>
        </p:txBody>
      </p:sp>
    </p:spTree>
    <p:extLst>
      <p:ext uri="{BB962C8B-B14F-4D97-AF65-F5344CB8AC3E}">
        <p14:creationId xmlns:p14="http://schemas.microsoft.com/office/powerpoint/2010/main" val="17031111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en.wikipedia.org/wiki/Sparse_graph"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Graphs can be used to model many types of relations and processes in physical, biological, social and information systems. Many practical problems can be represented by graphs.</a:t>
            </a:r>
          </a:p>
          <a:p>
            <a:r>
              <a:rPr lang="en-US" dirty="0" smtClean="0"/>
              <a:t>In computer science, graphs are used to represent networks of communication, data organization, computational devices, the flow of computation, etc. For instance, the link structure of a website can be represented by a directed graph, in which the vertices represent web pages and directed edges represent links from one page to another. A similar approach can be taken to problems in travel, biology, computer chip design, and many other fields. The development of algorithms to handle graphs is therefore of major interest in computer science.</a:t>
            </a:r>
            <a:endParaRPr lang="en-GB" dirty="0"/>
          </a:p>
        </p:txBody>
      </p:sp>
      <p:sp>
        <p:nvSpPr>
          <p:cNvPr id="4" name="Slide Number Placeholder 3"/>
          <p:cNvSpPr>
            <a:spLocks noGrp="1"/>
          </p:cNvSpPr>
          <p:nvPr>
            <p:ph type="sldNum" sz="quarter" idx="10"/>
          </p:nvPr>
        </p:nvSpPr>
        <p:spPr/>
        <p:txBody>
          <a:bodyPr/>
          <a:lstStyle/>
          <a:p>
            <a:fld id="{29573B9A-66FB-4A63-BCD5-E140B9429FD2}" type="slidenum">
              <a:rPr lang="en-GB" smtClean="0"/>
              <a:t>4</a:t>
            </a:fld>
            <a:endParaRPr lang="en-GB"/>
          </a:p>
        </p:txBody>
      </p:sp>
    </p:spTree>
    <p:extLst>
      <p:ext uri="{BB962C8B-B14F-4D97-AF65-F5344CB8AC3E}">
        <p14:creationId xmlns:p14="http://schemas.microsoft.com/office/powerpoint/2010/main" val="3438596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Adjacency lists are generally preferred because they efficiently represent </a:t>
            </a:r>
            <a:r>
              <a:rPr lang="en-US" sz="1200" b="0" i="0" u="none" strike="noStrike" kern="1200" dirty="0" smtClean="0">
                <a:solidFill>
                  <a:schemeClr val="tx1"/>
                </a:solidFill>
                <a:effectLst/>
                <a:latin typeface="+mn-lt"/>
                <a:ea typeface="+mn-ea"/>
                <a:cs typeface="+mn-cs"/>
                <a:hlinkClick r:id="rId3" tooltip="Sparse graph"/>
              </a:rPr>
              <a:t>sparse graphs</a:t>
            </a:r>
            <a:r>
              <a:rPr lang="en-US" sz="1200" b="0" i="0" kern="1200" dirty="0" smtClean="0">
                <a:solidFill>
                  <a:schemeClr val="tx1"/>
                </a:solidFill>
                <a:effectLst/>
                <a:latin typeface="+mn-lt"/>
                <a:ea typeface="+mn-ea"/>
                <a:cs typeface="+mn-cs"/>
              </a:rPr>
              <a:t>. An adjacency matrix is preferred if the graph is dense, that is the number of edges |</a:t>
            </a:r>
            <a:r>
              <a:rPr lang="en-US" sz="1200" b="0" i="1" kern="1200" dirty="0" smtClean="0">
                <a:solidFill>
                  <a:schemeClr val="tx1"/>
                </a:solidFill>
                <a:effectLst/>
                <a:latin typeface="+mn-lt"/>
                <a:ea typeface="+mn-ea"/>
                <a:cs typeface="+mn-cs"/>
              </a:rPr>
              <a:t>E</a:t>
            </a:r>
            <a:r>
              <a:rPr lang="en-US" sz="1200" b="0" i="0" kern="1200" dirty="0" smtClean="0">
                <a:solidFill>
                  <a:schemeClr val="tx1"/>
                </a:solidFill>
                <a:effectLst/>
                <a:latin typeface="+mn-lt"/>
                <a:ea typeface="+mn-ea"/>
                <a:cs typeface="+mn-cs"/>
              </a:rPr>
              <a:t>| is close to the number of vertices squared, |</a:t>
            </a:r>
            <a:r>
              <a:rPr lang="en-US" sz="1200" b="0" i="1" kern="1200" dirty="0" smtClean="0">
                <a:solidFill>
                  <a:schemeClr val="tx1"/>
                </a:solidFill>
                <a:effectLst/>
                <a:latin typeface="+mn-lt"/>
                <a:ea typeface="+mn-ea"/>
                <a:cs typeface="+mn-cs"/>
              </a:rPr>
              <a:t>V</a:t>
            </a:r>
            <a:r>
              <a:rPr lang="en-US" sz="1200" b="0" i="0" kern="1200" dirty="0" smtClean="0">
                <a:solidFill>
                  <a:schemeClr val="tx1"/>
                </a:solidFill>
                <a:effectLst/>
                <a:latin typeface="+mn-lt"/>
                <a:ea typeface="+mn-ea"/>
                <a:cs typeface="+mn-cs"/>
              </a:rPr>
              <a:t>|</a:t>
            </a:r>
            <a:r>
              <a:rPr lang="en-US" sz="1200" b="0" i="0" kern="1200" baseline="30000" dirty="0" smtClean="0">
                <a:solidFill>
                  <a:schemeClr val="tx1"/>
                </a:solidFill>
                <a:effectLst/>
                <a:latin typeface="+mn-lt"/>
                <a:ea typeface="+mn-ea"/>
                <a:cs typeface="+mn-cs"/>
              </a:rPr>
              <a:t>2</a:t>
            </a:r>
            <a:r>
              <a:rPr lang="en-US" sz="1200" b="0" i="0" kern="1200" dirty="0" smtClean="0">
                <a:solidFill>
                  <a:schemeClr val="tx1"/>
                </a:solidFill>
                <a:effectLst/>
                <a:latin typeface="+mn-lt"/>
                <a:ea typeface="+mn-ea"/>
                <a:cs typeface="+mn-cs"/>
              </a:rPr>
              <a:t>, or if one must be able to quickly look up if there is an edge connecting two vertices.</a:t>
            </a:r>
            <a:endParaRPr lang="en-GB" dirty="0"/>
          </a:p>
        </p:txBody>
      </p:sp>
      <p:sp>
        <p:nvSpPr>
          <p:cNvPr id="4" name="Slide Number Placeholder 3"/>
          <p:cNvSpPr>
            <a:spLocks noGrp="1"/>
          </p:cNvSpPr>
          <p:nvPr>
            <p:ph type="sldNum" sz="quarter" idx="10"/>
          </p:nvPr>
        </p:nvSpPr>
        <p:spPr/>
        <p:txBody>
          <a:bodyPr/>
          <a:lstStyle/>
          <a:p>
            <a:fld id="{29573B9A-66FB-4A63-BCD5-E140B9429FD2}" type="slidenum">
              <a:rPr lang="en-GB" smtClean="0"/>
              <a:t>10</a:t>
            </a:fld>
            <a:endParaRPr lang="en-GB"/>
          </a:p>
        </p:txBody>
      </p:sp>
    </p:spTree>
    <p:extLst>
      <p:ext uri="{BB962C8B-B14F-4D97-AF65-F5344CB8AC3E}">
        <p14:creationId xmlns:p14="http://schemas.microsoft.com/office/powerpoint/2010/main" val="18259966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9573B9A-66FB-4A63-BCD5-E140B9429FD2}" type="slidenum">
              <a:rPr lang="en-GB" smtClean="0"/>
              <a:t>11</a:t>
            </a:fld>
            <a:endParaRPr lang="en-GB"/>
          </a:p>
        </p:txBody>
      </p:sp>
    </p:spTree>
    <p:extLst>
      <p:ext uri="{BB962C8B-B14F-4D97-AF65-F5344CB8AC3E}">
        <p14:creationId xmlns:p14="http://schemas.microsoft.com/office/powerpoint/2010/main" val="8862044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pt-BR" dirty="0" smtClean="0"/>
              <a:t>Queue:</a:t>
            </a:r>
            <a:r>
              <a:rPr lang="pt-BR" baseline="0" dirty="0" smtClean="0"/>
              <a:t> </a:t>
            </a:r>
            <a:r>
              <a:rPr lang="pt-BR" dirty="0" smtClean="0"/>
              <a:t>A </a:t>
            </a:r>
            <a:r>
              <a:rPr lang="pt-BR" dirty="0" smtClean="0">
                <a:sym typeface="Wingdings" panose="05000000000000000000" pitchFamily="2" charset="2"/>
              </a:rPr>
              <a:t> B, E  E, C, F  F, D, G  D, G  G</a:t>
            </a:r>
            <a:endParaRPr lang="en-GB" dirty="0" smtClean="0"/>
          </a:p>
          <a:p>
            <a:endParaRPr lang="en-GB" dirty="0"/>
          </a:p>
        </p:txBody>
      </p:sp>
      <p:sp>
        <p:nvSpPr>
          <p:cNvPr id="4" name="Slide Number Placeholder 3"/>
          <p:cNvSpPr>
            <a:spLocks noGrp="1"/>
          </p:cNvSpPr>
          <p:nvPr>
            <p:ph type="sldNum" sz="quarter" idx="10"/>
          </p:nvPr>
        </p:nvSpPr>
        <p:spPr/>
        <p:txBody>
          <a:bodyPr/>
          <a:lstStyle/>
          <a:p>
            <a:fld id="{29573B9A-66FB-4A63-BCD5-E140B9429FD2}" type="slidenum">
              <a:rPr lang="en-GB" smtClean="0"/>
              <a:t>22</a:t>
            </a:fld>
            <a:endParaRPr lang="en-GB"/>
          </a:p>
        </p:txBody>
      </p:sp>
    </p:spTree>
    <p:extLst>
      <p:ext uri="{BB962C8B-B14F-4D97-AF65-F5344CB8AC3E}">
        <p14:creationId xmlns:p14="http://schemas.microsoft.com/office/powerpoint/2010/main" val="15436627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Stack: A </a:t>
            </a:r>
            <a:r>
              <a:rPr lang="en-GB" dirty="0" smtClean="0">
                <a:sym typeface="Wingdings" panose="05000000000000000000" pitchFamily="2" charset="2"/>
              </a:rPr>
              <a:t> A, B  A, B,</a:t>
            </a:r>
            <a:r>
              <a:rPr lang="en-GB" baseline="0" dirty="0" smtClean="0">
                <a:sym typeface="Wingdings" panose="05000000000000000000" pitchFamily="2" charset="2"/>
              </a:rPr>
              <a:t> C  </a:t>
            </a:r>
            <a:r>
              <a:rPr lang="en-GB" dirty="0" smtClean="0">
                <a:sym typeface="Wingdings" panose="05000000000000000000" pitchFamily="2" charset="2"/>
              </a:rPr>
              <a:t>A, B,</a:t>
            </a:r>
            <a:r>
              <a:rPr lang="en-GB" baseline="0" dirty="0" smtClean="0">
                <a:sym typeface="Wingdings" panose="05000000000000000000" pitchFamily="2" charset="2"/>
              </a:rPr>
              <a:t> C, D  </a:t>
            </a:r>
            <a:r>
              <a:rPr lang="en-GB" dirty="0" smtClean="0">
                <a:sym typeface="Wingdings" panose="05000000000000000000" pitchFamily="2" charset="2"/>
              </a:rPr>
              <a:t>A, B,</a:t>
            </a:r>
            <a:r>
              <a:rPr lang="en-GB" baseline="0" dirty="0" smtClean="0">
                <a:sym typeface="Wingdings" panose="05000000000000000000" pitchFamily="2" charset="2"/>
              </a:rPr>
              <a:t> C, D, G  </a:t>
            </a:r>
            <a:r>
              <a:rPr lang="en-GB" dirty="0" smtClean="0">
                <a:sym typeface="Wingdings" panose="05000000000000000000" pitchFamily="2" charset="2"/>
              </a:rPr>
              <a:t>A, B,</a:t>
            </a:r>
            <a:r>
              <a:rPr lang="en-GB" baseline="0" dirty="0" smtClean="0">
                <a:sym typeface="Wingdings" panose="05000000000000000000" pitchFamily="2" charset="2"/>
              </a:rPr>
              <a:t> C, D  </a:t>
            </a:r>
            <a:r>
              <a:rPr lang="en-GB" dirty="0" smtClean="0">
                <a:sym typeface="Wingdings" panose="05000000000000000000" pitchFamily="2" charset="2"/>
              </a:rPr>
              <a:t>A, B,</a:t>
            </a:r>
            <a:r>
              <a:rPr lang="en-GB" baseline="0" dirty="0" smtClean="0">
                <a:sym typeface="Wingdings" panose="05000000000000000000" pitchFamily="2" charset="2"/>
              </a:rPr>
              <a:t> C  </a:t>
            </a:r>
            <a:r>
              <a:rPr lang="en-GB" dirty="0" smtClean="0">
                <a:sym typeface="Wingdings" panose="05000000000000000000" pitchFamily="2" charset="2"/>
              </a:rPr>
              <a:t>A, B,</a:t>
            </a:r>
            <a:r>
              <a:rPr lang="en-GB" baseline="0" dirty="0" smtClean="0">
                <a:sym typeface="Wingdings" panose="05000000000000000000" pitchFamily="2" charset="2"/>
              </a:rPr>
              <a:t> C, F  </a:t>
            </a:r>
            <a:r>
              <a:rPr lang="en-GB" dirty="0" smtClean="0">
                <a:sym typeface="Wingdings" panose="05000000000000000000" pitchFamily="2" charset="2"/>
              </a:rPr>
              <a:t> A, B</a:t>
            </a:r>
            <a:r>
              <a:rPr lang="en-GB" baseline="0" dirty="0" smtClean="0">
                <a:sym typeface="Wingdings" panose="05000000000000000000" pitchFamily="2" charset="2"/>
              </a:rPr>
              <a:t>  </a:t>
            </a:r>
            <a:r>
              <a:rPr lang="en-GB" dirty="0" smtClean="0">
                <a:sym typeface="Wingdings" panose="05000000000000000000" pitchFamily="2" charset="2"/>
              </a:rPr>
              <a:t>A, B,</a:t>
            </a:r>
            <a:r>
              <a:rPr lang="en-GB" baseline="0" dirty="0" smtClean="0">
                <a:sym typeface="Wingdings" panose="05000000000000000000" pitchFamily="2" charset="2"/>
              </a:rPr>
              <a:t> E  </a:t>
            </a:r>
            <a:r>
              <a:rPr lang="en-GB" dirty="0" smtClean="0">
                <a:sym typeface="Wingdings" panose="05000000000000000000" pitchFamily="2" charset="2"/>
              </a:rPr>
              <a:t>A, B</a:t>
            </a:r>
            <a:r>
              <a:rPr lang="en-GB" baseline="0" dirty="0" smtClean="0">
                <a:sym typeface="Wingdings" panose="05000000000000000000" pitchFamily="2" charset="2"/>
              </a:rPr>
              <a:t>  A</a:t>
            </a:r>
            <a:endParaRPr lang="en-GB" dirty="0"/>
          </a:p>
        </p:txBody>
      </p:sp>
      <p:sp>
        <p:nvSpPr>
          <p:cNvPr id="4" name="Slide Number Placeholder 3"/>
          <p:cNvSpPr>
            <a:spLocks noGrp="1"/>
          </p:cNvSpPr>
          <p:nvPr>
            <p:ph type="sldNum" sz="quarter" idx="10"/>
          </p:nvPr>
        </p:nvSpPr>
        <p:spPr/>
        <p:txBody>
          <a:bodyPr/>
          <a:lstStyle/>
          <a:p>
            <a:fld id="{29573B9A-66FB-4A63-BCD5-E140B9429FD2}" type="slidenum">
              <a:rPr lang="en-GB" smtClean="0"/>
              <a:t>25</a:t>
            </a:fld>
            <a:endParaRPr lang="en-GB"/>
          </a:p>
        </p:txBody>
      </p:sp>
    </p:spTree>
    <p:extLst>
      <p:ext uri="{BB962C8B-B14F-4D97-AF65-F5344CB8AC3E}">
        <p14:creationId xmlns:p14="http://schemas.microsoft.com/office/powerpoint/2010/main" val="22332142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Tijdelijke aanduiding voor notities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sum of the degrees of the vertices of a graph with </a:t>
                </a:r>
                <a14:m>
                  <m:oMath xmlns:m="http://schemas.openxmlformats.org/officeDocument/2006/math">
                    <m:r>
                      <a:rPr lang="en-US" i="1" dirty="0" smtClean="0">
                        <a:latin typeface="Cambria Math" panose="02040503050406030204" pitchFamily="18" charset="0"/>
                      </a:rPr>
                      <m:t>𝑚</m:t>
                    </m:r>
                  </m:oMath>
                </a14:m>
                <a:r>
                  <a:rPr lang="en-US" dirty="0"/>
                  <a:t> edges is </a:t>
                </a:r>
                <a14:m>
                  <m:oMath xmlns:m="http://schemas.openxmlformats.org/officeDocument/2006/math">
                    <m:r>
                      <a:rPr lang="en-US" i="1" dirty="0" smtClean="0">
                        <a:latin typeface="Cambria Math" panose="02040503050406030204" pitchFamily="18" charset="0"/>
                      </a:rPr>
                      <m:t>2</m:t>
                    </m:r>
                    <m:r>
                      <a:rPr lang="en-US" i="1" dirty="0" smtClean="0">
                        <a:latin typeface="Cambria Math" panose="02040503050406030204" pitchFamily="18" charset="0"/>
                      </a:rPr>
                      <m:t>𝑚</m:t>
                    </m:r>
                  </m:oMath>
                </a14:m>
                <a:endParaRPr lang="en-GB" dirty="0" smtClean="0"/>
              </a:p>
              <a:p>
                <a:endParaRPr lang="nl-NL"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number of edges in the complete graph on </a:t>
                </a:r>
                <a14:m>
                  <m:oMath xmlns:m="http://schemas.openxmlformats.org/officeDocument/2006/math">
                    <m:r>
                      <a:rPr lang="en-US" i="1" dirty="0" smtClean="0">
                        <a:latin typeface="Cambria Math" panose="02040503050406030204" pitchFamily="18" charset="0"/>
                      </a:rPr>
                      <m:t>𝑛</m:t>
                    </m:r>
                  </m:oMath>
                </a14:m>
                <a:r>
                  <a:rPr lang="en-US" dirty="0"/>
                  <a:t> vertices is </a:t>
                </a:r>
                <a14:m>
                  <m:oMath xmlns:m="http://schemas.openxmlformats.org/officeDocument/2006/math">
                    <m:f>
                      <m:fPr>
                        <m:ctrlPr>
                          <a:rPr lang="en-US" i="1" dirty="0" smtClean="0">
                            <a:latin typeface="Cambria Math" panose="02040503050406030204" pitchFamily="18" charset="0"/>
                          </a:rPr>
                        </m:ctrlPr>
                      </m:fPr>
                      <m:num>
                        <m:r>
                          <a:rPr lang="en-US" i="1" dirty="0" smtClean="0">
                            <a:latin typeface="Cambria Math" panose="02040503050406030204" pitchFamily="18" charset="0"/>
                          </a:rPr>
                          <m:t>𝑛</m:t>
                        </m:r>
                        <m:d>
                          <m:dPr>
                            <m:ctrlPr>
                              <a:rPr lang="en-US" i="1" dirty="0" smtClean="0">
                                <a:latin typeface="Cambria Math" panose="02040503050406030204" pitchFamily="18" charset="0"/>
                              </a:rPr>
                            </m:ctrlPr>
                          </m:dPr>
                          <m:e>
                            <m:r>
                              <a:rPr lang="en-US" i="1" dirty="0" smtClean="0">
                                <a:latin typeface="Cambria Math" panose="02040503050406030204" pitchFamily="18" charset="0"/>
                              </a:rPr>
                              <m:t>𝑛</m:t>
                            </m:r>
                            <m:r>
                              <a:rPr lang="en-US" i="1" dirty="0" smtClean="0">
                                <a:latin typeface="Cambria Math" panose="02040503050406030204" pitchFamily="18" charset="0"/>
                              </a:rPr>
                              <m:t>–1</m:t>
                            </m:r>
                          </m:e>
                        </m:d>
                      </m:num>
                      <m:den>
                        <m:r>
                          <a:rPr lang="en-US" i="1" dirty="0" smtClean="0">
                            <a:latin typeface="Cambria Math" panose="02040503050406030204" pitchFamily="18" charset="0"/>
                          </a:rPr>
                          <m:t>2</m:t>
                        </m:r>
                      </m:den>
                    </m:f>
                  </m:oMath>
                </a14:m>
                <a:endParaRPr lang="en-GB" dirty="0" smtClean="0"/>
              </a:p>
              <a:p>
                <a:endParaRPr lang="nl-NL" dirty="0"/>
              </a:p>
            </p:txBody>
          </p:sp>
        </mc:Choice>
        <mc:Fallback xmlns="">
          <p:sp>
            <p:nvSpPr>
              <p:cNvPr id="3" name="Tijdelijke aanduiding voor notities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sum of the degrees of the vertices of a graph with </a:t>
                </a:r>
                <a:r>
                  <a:rPr lang="en-US" i="0" dirty="0" smtClean="0">
                    <a:latin typeface="Cambria Math" panose="02040503050406030204" pitchFamily="18" charset="0"/>
                  </a:rPr>
                  <a:t>𝑚</a:t>
                </a:r>
                <a:r>
                  <a:rPr lang="en-US" dirty="0"/>
                  <a:t> edges is </a:t>
                </a:r>
                <a:r>
                  <a:rPr lang="en-US" i="0" dirty="0" smtClean="0">
                    <a:latin typeface="Cambria Math" panose="02040503050406030204" pitchFamily="18" charset="0"/>
                  </a:rPr>
                  <a:t>2𝑚</a:t>
                </a:r>
                <a:endParaRPr lang="en-GB" dirty="0" smtClean="0"/>
              </a:p>
              <a:p>
                <a:endParaRPr lang="nl-NL"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number of edges in the complete graph on </a:t>
                </a:r>
                <a:r>
                  <a:rPr lang="en-US" i="0" dirty="0" smtClean="0">
                    <a:latin typeface="Cambria Math" panose="02040503050406030204" pitchFamily="18" charset="0"/>
                  </a:rPr>
                  <a:t>𝑛</a:t>
                </a:r>
                <a:r>
                  <a:rPr lang="en-US" dirty="0"/>
                  <a:t> vertices is </a:t>
                </a:r>
                <a:r>
                  <a:rPr lang="en-US" i="0" dirty="0" smtClean="0">
                    <a:latin typeface="Cambria Math" panose="02040503050406030204" pitchFamily="18" charset="0"/>
                  </a:rPr>
                  <a:t>𝑛(𝑛–1)/2</a:t>
                </a:r>
                <a:endParaRPr lang="en-GB" dirty="0" smtClean="0"/>
              </a:p>
              <a:p>
                <a:endParaRPr lang="nl-NL" dirty="0"/>
              </a:p>
            </p:txBody>
          </p:sp>
        </mc:Fallback>
      </mc:AlternateContent>
      <p:sp>
        <p:nvSpPr>
          <p:cNvPr id="4" name="Tijdelijke aanduiding voor dianummer 3"/>
          <p:cNvSpPr>
            <a:spLocks noGrp="1"/>
          </p:cNvSpPr>
          <p:nvPr>
            <p:ph type="sldNum" sz="quarter" idx="10"/>
          </p:nvPr>
        </p:nvSpPr>
        <p:spPr/>
        <p:txBody>
          <a:bodyPr/>
          <a:lstStyle/>
          <a:p>
            <a:fld id="{29573B9A-66FB-4A63-BCD5-E140B9429FD2}" type="slidenum">
              <a:rPr lang="en-GB" smtClean="0"/>
              <a:t>49</a:t>
            </a:fld>
            <a:endParaRPr lang="en-GB"/>
          </a:p>
        </p:txBody>
      </p:sp>
    </p:spTree>
    <p:extLst>
      <p:ext uri="{BB962C8B-B14F-4D97-AF65-F5344CB8AC3E}">
        <p14:creationId xmlns:p14="http://schemas.microsoft.com/office/powerpoint/2010/main" val="26369985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1454AF2-527D-4AE4-85B2-1BB7775857A5}" type="datetime1">
              <a:rPr lang="en-GB" smtClean="0"/>
              <a:t>22/01/2016</a:t>
            </a:fld>
            <a:endParaRPr lang="en-GB"/>
          </a:p>
        </p:txBody>
      </p:sp>
      <p:sp>
        <p:nvSpPr>
          <p:cNvPr id="5" name="Footer Placeholder 4"/>
          <p:cNvSpPr>
            <a:spLocks noGrp="1"/>
          </p:cNvSpPr>
          <p:nvPr>
            <p:ph type="ftr" sz="quarter" idx="11"/>
          </p:nvPr>
        </p:nvSpPr>
        <p:spPr/>
        <p:txBody>
          <a:bodyPr/>
          <a:lstStyle/>
          <a:p>
            <a:r>
              <a:rPr lang="en-GB" smtClean="0"/>
              <a:t>INFDEV016A - G. Costantini</a:t>
            </a:r>
            <a:endParaRPr lang="en-GB"/>
          </a:p>
        </p:txBody>
      </p:sp>
      <p:sp>
        <p:nvSpPr>
          <p:cNvPr id="6" name="Slide Number Placeholder 5"/>
          <p:cNvSpPr>
            <a:spLocks noGrp="1"/>
          </p:cNvSpPr>
          <p:nvPr>
            <p:ph type="sldNum" sz="quarter" idx="12"/>
          </p:nvPr>
        </p:nvSpPr>
        <p:spPr/>
        <p:txBody>
          <a:bodyPr/>
          <a:lstStyle/>
          <a:p>
            <a:fld id="{A3AAA307-BC5C-435E-9F75-3D6007B651A5}" type="slidenum">
              <a:rPr lang="en-GB" smtClean="0"/>
              <a:t>‹nr.›</a:t>
            </a:fld>
            <a:endParaRPr lang="en-GB"/>
          </a:p>
        </p:txBody>
      </p:sp>
    </p:spTree>
    <p:extLst>
      <p:ext uri="{BB962C8B-B14F-4D97-AF65-F5344CB8AC3E}">
        <p14:creationId xmlns:p14="http://schemas.microsoft.com/office/powerpoint/2010/main" val="3269900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0D1BFF2-D93D-4705-BB24-381E17BEC669}" type="datetime1">
              <a:rPr lang="en-GB" smtClean="0"/>
              <a:t>22/01/2016</a:t>
            </a:fld>
            <a:endParaRPr lang="en-GB"/>
          </a:p>
        </p:txBody>
      </p:sp>
      <p:sp>
        <p:nvSpPr>
          <p:cNvPr id="5" name="Footer Placeholder 4"/>
          <p:cNvSpPr>
            <a:spLocks noGrp="1"/>
          </p:cNvSpPr>
          <p:nvPr>
            <p:ph type="ftr" sz="quarter" idx="11"/>
          </p:nvPr>
        </p:nvSpPr>
        <p:spPr/>
        <p:txBody>
          <a:bodyPr/>
          <a:lstStyle/>
          <a:p>
            <a:r>
              <a:rPr lang="en-GB" smtClean="0"/>
              <a:t>INFDEV016A - G. Costantini</a:t>
            </a:r>
            <a:endParaRPr lang="en-GB"/>
          </a:p>
        </p:txBody>
      </p:sp>
      <p:sp>
        <p:nvSpPr>
          <p:cNvPr id="6" name="Slide Number Placeholder 5"/>
          <p:cNvSpPr>
            <a:spLocks noGrp="1"/>
          </p:cNvSpPr>
          <p:nvPr>
            <p:ph type="sldNum" sz="quarter" idx="12"/>
          </p:nvPr>
        </p:nvSpPr>
        <p:spPr/>
        <p:txBody>
          <a:bodyPr/>
          <a:lstStyle/>
          <a:p>
            <a:fld id="{A3AAA307-BC5C-435E-9F75-3D6007B651A5}" type="slidenum">
              <a:rPr lang="en-GB" smtClean="0"/>
              <a:t>‹nr.›</a:t>
            </a:fld>
            <a:endParaRPr lang="en-GB"/>
          </a:p>
        </p:txBody>
      </p:sp>
    </p:spTree>
    <p:extLst>
      <p:ext uri="{BB962C8B-B14F-4D97-AF65-F5344CB8AC3E}">
        <p14:creationId xmlns:p14="http://schemas.microsoft.com/office/powerpoint/2010/main" val="40370922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ADEBE88-D816-43DC-B24C-D499F6F5A8A8}" type="datetime1">
              <a:rPr lang="en-GB" smtClean="0"/>
              <a:t>22/01/2016</a:t>
            </a:fld>
            <a:endParaRPr lang="en-GB"/>
          </a:p>
        </p:txBody>
      </p:sp>
      <p:sp>
        <p:nvSpPr>
          <p:cNvPr id="5" name="Footer Placeholder 4"/>
          <p:cNvSpPr>
            <a:spLocks noGrp="1"/>
          </p:cNvSpPr>
          <p:nvPr>
            <p:ph type="ftr" sz="quarter" idx="11"/>
          </p:nvPr>
        </p:nvSpPr>
        <p:spPr/>
        <p:txBody>
          <a:bodyPr/>
          <a:lstStyle/>
          <a:p>
            <a:r>
              <a:rPr lang="en-GB" smtClean="0"/>
              <a:t>INFDEV016A - G. Costantini</a:t>
            </a:r>
            <a:endParaRPr lang="en-GB"/>
          </a:p>
        </p:txBody>
      </p:sp>
      <p:sp>
        <p:nvSpPr>
          <p:cNvPr id="6" name="Slide Number Placeholder 5"/>
          <p:cNvSpPr>
            <a:spLocks noGrp="1"/>
          </p:cNvSpPr>
          <p:nvPr>
            <p:ph type="sldNum" sz="quarter" idx="12"/>
          </p:nvPr>
        </p:nvSpPr>
        <p:spPr/>
        <p:txBody>
          <a:bodyPr/>
          <a:lstStyle/>
          <a:p>
            <a:fld id="{A3AAA307-BC5C-435E-9F75-3D6007B651A5}" type="slidenum">
              <a:rPr lang="en-GB" smtClean="0"/>
              <a:t>‹nr.›</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1068436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A0DEC89-426A-453B-BF48-D00FC50BEFFE}" type="datetime1">
              <a:rPr lang="en-GB" smtClean="0"/>
              <a:t>22/01/2016</a:t>
            </a:fld>
            <a:endParaRPr lang="en-GB"/>
          </a:p>
        </p:txBody>
      </p:sp>
      <p:sp>
        <p:nvSpPr>
          <p:cNvPr id="5" name="Footer Placeholder 4"/>
          <p:cNvSpPr>
            <a:spLocks noGrp="1"/>
          </p:cNvSpPr>
          <p:nvPr>
            <p:ph type="ftr" sz="quarter" idx="11"/>
          </p:nvPr>
        </p:nvSpPr>
        <p:spPr/>
        <p:txBody>
          <a:bodyPr/>
          <a:lstStyle/>
          <a:p>
            <a:r>
              <a:rPr lang="en-GB" smtClean="0"/>
              <a:t>INFDEV016A - G. Costantini</a:t>
            </a:r>
            <a:endParaRPr lang="en-GB"/>
          </a:p>
        </p:txBody>
      </p:sp>
      <p:sp>
        <p:nvSpPr>
          <p:cNvPr id="6" name="Slide Number Placeholder 5"/>
          <p:cNvSpPr>
            <a:spLocks noGrp="1"/>
          </p:cNvSpPr>
          <p:nvPr>
            <p:ph type="sldNum" sz="quarter" idx="12"/>
          </p:nvPr>
        </p:nvSpPr>
        <p:spPr/>
        <p:txBody>
          <a:bodyPr/>
          <a:lstStyle/>
          <a:p>
            <a:fld id="{A3AAA307-BC5C-435E-9F75-3D6007B651A5}" type="slidenum">
              <a:rPr lang="en-GB" smtClean="0"/>
              <a:t>‹nr.›</a:t>
            </a:fld>
            <a:endParaRPr lang="en-GB"/>
          </a:p>
        </p:txBody>
      </p:sp>
    </p:spTree>
    <p:extLst>
      <p:ext uri="{BB962C8B-B14F-4D97-AF65-F5344CB8AC3E}">
        <p14:creationId xmlns:p14="http://schemas.microsoft.com/office/powerpoint/2010/main" val="29547329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FBB1A60-197C-49F7-86A3-1630494D3B8D}" type="datetime1">
              <a:rPr lang="en-GB" smtClean="0"/>
              <a:t>22/01/2016</a:t>
            </a:fld>
            <a:endParaRPr lang="en-GB"/>
          </a:p>
        </p:txBody>
      </p:sp>
      <p:sp>
        <p:nvSpPr>
          <p:cNvPr id="5" name="Footer Placeholder 4"/>
          <p:cNvSpPr>
            <a:spLocks noGrp="1"/>
          </p:cNvSpPr>
          <p:nvPr>
            <p:ph type="ftr" sz="quarter" idx="11"/>
          </p:nvPr>
        </p:nvSpPr>
        <p:spPr/>
        <p:txBody>
          <a:bodyPr/>
          <a:lstStyle/>
          <a:p>
            <a:r>
              <a:rPr lang="en-GB" smtClean="0"/>
              <a:t>INFDEV016A - G. Costantini</a:t>
            </a:r>
            <a:endParaRPr lang="en-GB"/>
          </a:p>
        </p:txBody>
      </p:sp>
      <p:sp>
        <p:nvSpPr>
          <p:cNvPr id="6" name="Slide Number Placeholder 5"/>
          <p:cNvSpPr>
            <a:spLocks noGrp="1"/>
          </p:cNvSpPr>
          <p:nvPr>
            <p:ph type="sldNum" sz="quarter" idx="12"/>
          </p:nvPr>
        </p:nvSpPr>
        <p:spPr/>
        <p:txBody>
          <a:bodyPr/>
          <a:lstStyle/>
          <a:p>
            <a:fld id="{A3AAA307-BC5C-435E-9F75-3D6007B651A5}" type="slidenum">
              <a:rPr lang="en-GB" smtClean="0"/>
              <a:t>‹nr.›</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9786793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34DB7B1-D3B3-42B9-91F1-D4323E10C1C2}" type="datetime1">
              <a:rPr lang="en-GB" smtClean="0"/>
              <a:t>22/01/2016</a:t>
            </a:fld>
            <a:endParaRPr lang="en-GB"/>
          </a:p>
        </p:txBody>
      </p:sp>
      <p:sp>
        <p:nvSpPr>
          <p:cNvPr id="5" name="Footer Placeholder 4"/>
          <p:cNvSpPr>
            <a:spLocks noGrp="1"/>
          </p:cNvSpPr>
          <p:nvPr>
            <p:ph type="ftr" sz="quarter" idx="11"/>
          </p:nvPr>
        </p:nvSpPr>
        <p:spPr/>
        <p:txBody>
          <a:bodyPr/>
          <a:lstStyle/>
          <a:p>
            <a:r>
              <a:rPr lang="en-GB" smtClean="0"/>
              <a:t>INFDEV016A - G. Costantini</a:t>
            </a:r>
            <a:endParaRPr lang="en-GB"/>
          </a:p>
        </p:txBody>
      </p:sp>
      <p:sp>
        <p:nvSpPr>
          <p:cNvPr id="6" name="Slide Number Placeholder 5"/>
          <p:cNvSpPr>
            <a:spLocks noGrp="1"/>
          </p:cNvSpPr>
          <p:nvPr>
            <p:ph type="sldNum" sz="quarter" idx="12"/>
          </p:nvPr>
        </p:nvSpPr>
        <p:spPr/>
        <p:txBody>
          <a:bodyPr/>
          <a:lstStyle/>
          <a:p>
            <a:fld id="{A3AAA307-BC5C-435E-9F75-3D6007B651A5}" type="slidenum">
              <a:rPr lang="en-GB" smtClean="0"/>
              <a:t>‹nr.›</a:t>
            </a:fld>
            <a:endParaRPr lang="en-GB"/>
          </a:p>
        </p:txBody>
      </p:sp>
    </p:spTree>
    <p:extLst>
      <p:ext uri="{BB962C8B-B14F-4D97-AF65-F5344CB8AC3E}">
        <p14:creationId xmlns:p14="http://schemas.microsoft.com/office/powerpoint/2010/main" val="5290867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08E3BDF-4569-4721-A571-85E0DC35557A}" type="datetime1">
              <a:rPr lang="en-GB" smtClean="0"/>
              <a:t>22/01/2016</a:t>
            </a:fld>
            <a:endParaRPr lang="en-GB"/>
          </a:p>
        </p:txBody>
      </p:sp>
      <p:sp>
        <p:nvSpPr>
          <p:cNvPr id="5" name="Footer Placeholder 4"/>
          <p:cNvSpPr>
            <a:spLocks noGrp="1"/>
          </p:cNvSpPr>
          <p:nvPr>
            <p:ph type="ftr" sz="quarter" idx="11"/>
          </p:nvPr>
        </p:nvSpPr>
        <p:spPr/>
        <p:txBody>
          <a:bodyPr/>
          <a:lstStyle/>
          <a:p>
            <a:r>
              <a:rPr lang="en-GB" smtClean="0"/>
              <a:t>INFDEV016A - G. Costantini</a:t>
            </a:r>
            <a:endParaRPr lang="en-GB"/>
          </a:p>
        </p:txBody>
      </p:sp>
      <p:sp>
        <p:nvSpPr>
          <p:cNvPr id="6" name="Slide Number Placeholder 5"/>
          <p:cNvSpPr>
            <a:spLocks noGrp="1"/>
          </p:cNvSpPr>
          <p:nvPr>
            <p:ph type="sldNum" sz="quarter" idx="12"/>
          </p:nvPr>
        </p:nvSpPr>
        <p:spPr/>
        <p:txBody>
          <a:bodyPr/>
          <a:lstStyle/>
          <a:p>
            <a:fld id="{A3AAA307-BC5C-435E-9F75-3D6007B651A5}" type="slidenum">
              <a:rPr lang="en-GB" smtClean="0"/>
              <a:t>‹nr.›</a:t>
            </a:fld>
            <a:endParaRPr lang="en-GB"/>
          </a:p>
        </p:txBody>
      </p:sp>
    </p:spTree>
    <p:extLst>
      <p:ext uri="{BB962C8B-B14F-4D97-AF65-F5344CB8AC3E}">
        <p14:creationId xmlns:p14="http://schemas.microsoft.com/office/powerpoint/2010/main" val="26088923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3700E23-83ED-4F6C-AD55-95D6B0EB9300}" type="datetime1">
              <a:rPr lang="en-GB" smtClean="0"/>
              <a:t>22/01/2016</a:t>
            </a:fld>
            <a:endParaRPr lang="en-GB"/>
          </a:p>
        </p:txBody>
      </p:sp>
      <p:sp>
        <p:nvSpPr>
          <p:cNvPr id="5" name="Footer Placeholder 4"/>
          <p:cNvSpPr>
            <a:spLocks noGrp="1"/>
          </p:cNvSpPr>
          <p:nvPr>
            <p:ph type="ftr" sz="quarter" idx="11"/>
          </p:nvPr>
        </p:nvSpPr>
        <p:spPr/>
        <p:txBody>
          <a:bodyPr/>
          <a:lstStyle/>
          <a:p>
            <a:r>
              <a:rPr lang="en-GB" smtClean="0"/>
              <a:t>INFDEV016A - G. Costantini</a:t>
            </a:r>
            <a:endParaRPr lang="en-GB"/>
          </a:p>
        </p:txBody>
      </p:sp>
      <p:sp>
        <p:nvSpPr>
          <p:cNvPr id="6" name="Slide Number Placeholder 5"/>
          <p:cNvSpPr>
            <a:spLocks noGrp="1"/>
          </p:cNvSpPr>
          <p:nvPr>
            <p:ph type="sldNum" sz="quarter" idx="12"/>
          </p:nvPr>
        </p:nvSpPr>
        <p:spPr/>
        <p:txBody>
          <a:bodyPr/>
          <a:lstStyle/>
          <a:p>
            <a:fld id="{A3AAA307-BC5C-435E-9F75-3D6007B651A5}" type="slidenum">
              <a:rPr lang="en-GB" smtClean="0"/>
              <a:t>‹nr.›</a:t>
            </a:fld>
            <a:endParaRPr lang="en-GB"/>
          </a:p>
        </p:txBody>
      </p:sp>
    </p:spTree>
    <p:extLst>
      <p:ext uri="{BB962C8B-B14F-4D97-AF65-F5344CB8AC3E}">
        <p14:creationId xmlns:p14="http://schemas.microsoft.com/office/powerpoint/2010/main" val="1468715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16B2DEC-5C6E-4491-BF0B-EA498D4E9FCB}" type="datetime1">
              <a:rPr lang="en-GB" smtClean="0"/>
              <a:t>22/01/2016</a:t>
            </a:fld>
            <a:endParaRPr lang="en-GB"/>
          </a:p>
        </p:txBody>
      </p:sp>
      <p:sp>
        <p:nvSpPr>
          <p:cNvPr id="5" name="Footer Placeholder 4"/>
          <p:cNvSpPr>
            <a:spLocks noGrp="1"/>
          </p:cNvSpPr>
          <p:nvPr>
            <p:ph type="ftr" sz="quarter" idx="11"/>
          </p:nvPr>
        </p:nvSpPr>
        <p:spPr/>
        <p:txBody>
          <a:bodyPr/>
          <a:lstStyle/>
          <a:p>
            <a:r>
              <a:rPr lang="en-GB" smtClean="0"/>
              <a:t>INFDEV016A - G. Costantini</a:t>
            </a:r>
            <a:endParaRPr lang="en-GB"/>
          </a:p>
        </p:txBody>
      </p:sp>
      <p:sp>
        <p:nvSpPr>
          <p:cNvPr id="6" name="Slide Number Placeholder 5"/>
          <p:cNvSpPr>
            <a:spLocks noGrp="1"/>
          </p:cNvSpPr>
          <p:nvPr>
            <p:ph type="sldNum" sz="quarter" idx="12"/>
          </p:nvPr>
        </p:nvSpPr>
        <p:spPr/>
        <p:txBody>
          <a:bodyPr/>
          <a:lstStyle/>
          <a:p>
            <a:fld id="{A3AAA307-BC5C-435E-9F75-3D6007B651A5}" type="slidenum">
              <a:rPr lang="en-GB" smtClean="0"/>
              <a:t>‹nr.›</a:t>
            </a:fld>
            <a:endParaRPr lang="en-GB"/>
          </a:p>
        </p:txBody>
      </p:sp>
    </p:spTree>
    <p:extLst>
      <p:ext uri="{BB962C8B-B14F-4D97-AF65-F5344CB8AC3E}">
        <p14:creationId xmlns:p14="http://schemas.microsoft.com/office/powerpoint/2010/main" val="30279439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D45C92C-2104-4A5A-B598-D894566A56F4}" type="datetime1">
              <a:rPr lang="en-GB" smtClean="0"/>
              <a:t>22/01/2016</a:t>
            </a:fld>
            <a:endParaRPr lang="en-GB"/>
          </a:p>
        </p:txBody>
      </p:sp>
      <p:sp>
        <p:nvSpPr>
          <p:cNvPr id="5" name="Footer Placeholder 4"/>
          <p:cNvSpPr>
            <a:spLocks noGrp="1"/>
          </p:cNvSpPr>
          <p:nvPr>
            <p:ph type="ftr" sz="quarter" idx="11"/>
          </p:nvPr>
        </p:nvSpPr>
        <p:spPr/>
        <p:txBody>
          <a:bodyPr/>
          <a:lstStyle/>
          <a:p>
            <a:r>
              <a:rPr lang="en-GB" smtClean="0"/>
              <a:t>INFDEV016A - G. Costantini</a:t>
            </a:r>
            <a:endParaRPr lang="en-GB"/>
          </a:p>
        </p:txBody>
      </p:sp>
      <p:sp>
        <p:nvSpPr>
          <p:cNvPr id="6" name="Slide Number Placeholder 5"/>
          <p:cNvSpPr>
            <a:spLocks noGrp="1"/>
          </p:cNvSpPr>
          <p:nvPr>
            <p:ph type="sldNum" sz="quarter" idx="12"/>
          </p:nvPr>
        </p:nvSpPr>
        <p:spPr/>
        <p:txBody>
          <a:bodyPr/>
          <a:lstStyle/>
          <a:p>
            <a:fld id="{A3AAA307-BC5C-435E-9F75-3D6007B651A5}" type="slidenum">
              <a:rPr lang="en-GB" smtClean="0"/>
              <a:t>‹nr.›</a:t>
            </a:fld>
            <a:endParaRPr lang="en-GB"/>
          </a:p>
        </p:txBody>
      </p:sp>
    </p:spTree>
    <p:extLst>
      <p:ext uri="{BB962C8B-B14F-4D97-AF65-F5344CB8AC3E}">
        <p14:creationId xmlns:p14="http://schemas.microsoft.com/office/powerpoint/2010/main" val="27477461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1AE1153-50C2-4CE9-B5EE-3973A16B6CEF}" type="datetime1">
              <a:rPr lang="en-GB" smtClean="0"/>
              <a:t>22/01/2016</a:t>
            </a:fld>
            <a:endParaRPr lang="en-GB"/>
          </a:p>
        </p:txBody>
      </p:sp>
      <p:sp>
        <p:nvSpPr>
          <p:cNvPr id="6" name="Footer Placeholder 5"/>
          <p:cNvSpPr>
            <a:spLocks noGrp="1"/>
          </p:cNvSpPr>
          <p:nvPr>
            <p:ph type="ftr" sz="quarter" idx="11"/>
          </p:nvPr>
        </p:nvSpPr>
        <p:spPr/>
        <p:txBody>
          <a:bodyPr/>
          <a:lstStyle/>
          <a:p>
            <a:r>
              <a:rPr lang="en-GB" smtClean="0"/>
              <a:t>INFDEV016A - G. Costantini</a:t>
            </a:r>
            <a:endParaRPr lang="en-GB"/>
          </a:p>
        </p:txBody>
      </p:sp>
      <p:sp>
        <p:nvSpPr>
          <p:cNvPr id="7" name="Slide Number Placeholder 6"/>
          <p:cNvSpPr>
            <a:spLocks noGrp="1"/>
          </p:cNvSpPr>
          <p:nvPr>
            <p:ph type="sldNum" sz="quarter" idx="12"/>
          </p:nvPr>
        </p:nvSpPr>
        <p:spPr/>
        <p:txBody>
          <a:bodyPr/>
          <a:lstStyle/>
          <a:p>
            <a:fld id="{A3AAA307-BC5C-435E-9F75-3D6007B651A5}" type="slidenum">
              <a:rPr lang="en-GB" smtClean="0"/>
              <a:t>‹nr.›</a:t>
            </a:fld>
            <a:endParaRPr lang="en-GB"/>
          </a:p>
        </p:txBody>
      </p:sp>
    </p:spTree>
    <p:extLst>
      <p:ext uri="{BB962C8B-B14F-4D97-AF65-F5344CB8AC3E}">
        <p14:creationId xmlns:p14="http://schemas.microsoft.com/office/powerpoint/2010/main" val="35632548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ADCC159-C55D-45DC-B4A3-6C33D45AE7CE}" type="datetime1">
              <a:rPr lang="en-GB" smtClean="0"/>
              <a:t>22/01/2016</a:t>
            </a:fld>
            <a:endParaRPr lang="en-GB"/>
          </a:p>
        </p:txBody>
      </p:sp>
      <p:sp>
        <p:nvSpPr>
          <p:cNvPr id="8" name="Footer Placeholder 7"/>
          <p:cNvSpPr>
            <a:spLocks noGrp="1"/>
          </p:cNvSpPr>
          <p:nvPr>
            <p:ph type="ftr" sz="quarter" idx="11"/>
          </p:nvPr>
        </p:nvSpPr>
        <p:spPr/>
        <p:txBody>
          <a:bodyPr/>
          <a:lstStyle/>
          <a:p>
            <a:r>
              <a:rPr lang="en-GB" smtClean="0"/>
              <a:t>INFDEV016A - G. Costantini</a:t>
            </a:r>
            <a:endParaRPr lang="en-GB"/>
          </a:p>
        </p:txBody>
      </p:sp>
      <p:sp>
        <p:nvSpPr>
          <p:cNvPr id="9" name="Slide Number Placeholder 8"/>
          <p:cNvSpPr>
            <a:spLocks noGrp="1"/>
          </p:cNvSpPr>
          <p:nvPr>
            <p:ph type="sldNum" sz="quarter" idx="12"/>
          </p:nvPr>
        </p:nvSpPr>
        <p:spPr/>
        <p:txBody>
          <a:bodyPr/>
          <a:lstStyle/>
          <a:p>
            <a:fld id="{A3AAA307-BC5C-435E-9F75-3D6007B651A5}" type="slidenum">
              <a:rPr lang="en-GB" smtClean="0"/>
              <a:t>‹nr.›</a:t>
            </a:fld>
            <a:endParaRPr lang="en-GB"/>
          </a:p>
        </p:txBody>
      </p:sp>
    </p:spTree>
    <p:extLst>
      <p:ext uri="{BB962C8B-B14F-4D97-AF65-F5344CB8AC3E}">
        <p14:creationId xmlns:p14="http://schemas.microsoft.com/office/powerpoint/2010/main" val="18150606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352AA4B-68A4-46D1-86A0-5E3C4D6303F7}" type="datetime1">
              <a:rPr lang="en-GB" smtClean="0"/>
              <a:t>22/01/2016</a:t>
            </a:fld>
            <a:endParaRPr lang="en-GB"/>
          </a:p>
        </p:txBody>
      </p:sp>
      <p:sp>
        <p:nvSpPr>
          <p:cNvPr id="4" name="Footer Placeholder 3"/>
          <p:cNvSpPr>
            <a:spLocks noGrp="1"/>
          </p:cNvSpPr>
          <p:nvPr>
            <p:ph type="ftr" sz="quarter" idx="11"/>
          </p:nvPr>
        </p:nvSpPr>
        <p:spPr/>
        <p:txBody>
          <a:bodyPr/>
          <a:lstStyle/>
          <a:p>
            <a:r>
              <a:rPr lang="en-GB" smtClean="0"/>
              <a:t>INFDEV016A - G. Costantini</a:t>
            </a:r>
            <a:endParaRPr lang="en-GB"/>
          </a:p>
        </p:txBody>
      </p:sp>
      <p:sp>
        <p:nvSpPr>
          <p:cNvPr id="5" name="Slide Number Placeholder 4"/>
          <p:cNvSpPr>
            <a:spLocks noGrp="1"/>
          </p:cNvSpPr>
          <p:nvPr>
            <p:ph type="sldNum" sz="quarter" idx="12"/>
          </p:nvPr>
        </p:nvSpPr>
        <p:spPr/>
        <p:txBody>
          <a:bodyPr/>
          <a:lstStyle/>
          <a:p>
            <a:fld id="{A3AAA307-BC5C-435E-9F75-3D6007B651A5}" type="slidenum">
              <a:rPr lang="en-GB" smtClean="0"/>
              <a:t>‹nr.›</a:t>
            </a:fld>
            <a:endParaRPr lang="en-GB"/>
          </a:p>
        </p:txBody>
      </p:sp>
    </p:spTree>
    <p:extLst>
      <p:ext uri="{BB962C8B-B14F-4D97-AF65-F5344CB8AC3E}">
        <p14:creationId xmlns:p14="http://schemas.microsoft.com/office/powerpoint/2010/main" val="5933408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755FB0-C62B-49ED-A7A5-5C4BA752E292}" type="datetime1">
              <a:rPr lang="en-GB" smtClean="0"/>
              <a:t>22/01/2016</a:t>
            </a:fld>
            <a:endParaRPr lang="en-GB"/>
          </a:p>
        </p:txBody>
      </p:sp>
      <p:sp>
        <p:nvSpPr>
          <p:cNvPr id="3" name="Footer Placeholder 2"/>
          <p:cNvSpPr>
            <a:spLocks noGrp="1"/>
          </p:cNvSpPr>
          <p:nvPr>
            <p:ph type="ftr" sz="quarter" idx="11"/>
          </p:nvPr>
        </p:nvSpPr>
        <p:spPr/>
        <p:txBody>
          <a:bodyPr/>
          <a:lstStyle/>
          <a:p>
            <a:r>
              <a:rPr lang="en-GB" smtClean="0"/>
              <a:t>INFDEV016A - G. Costantini</a:t>
            </a:r>
            <a:endParaRPr lang="en-GB"/>
          </a:p>
        </p:txBody>
      </p:sp>
      <p:sp>
        <p:nvSpPr>
          <p:cNvPr id="4" name="Slide Number Placeholder 3"/>
          <p:cNvSpPr>
            <a:spLocks noGrp="1"/>
          </p:cNvSpPr>
          <p:nvPr>
            <p:ph type="sldNum" sz="quarter" idx="12"/>
          </p:nvPr>
        </p:nvSpPr>
        <p:spPr/>
        <p:txBody>
          <a:bodyPr/>
          <a:lstStyle/>
          <a:p>
            <a:fld id="{A3AAA307-BC5C-435E-9F75-3D6007B651A5}" type="slidenum">
              <a:rPr lang="en-GB" smtClean="0"/>
              <a:t>‹nr.›</a:t>
            </a:fld>
            <a:endParaRPr lang="en-GB"/>
          </a:p>
        </p:txBody>
      </p:sp>
    </p:spTree>
    <p:extLst>
      <p:ext uri="{BB962C8B-B14F-4D97-AF65-F5344CB8AC3E}">
        <p14:creationId xmlns:p14="http://schemas.microsoft.com/office/powerpoint/2010/main" val="41497596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20661DD-CC26-4A5A-9ABC-DEA77C0EC715}" type="datetime1">
              <a:rPr lang="en-GB" smtClean="0"/>
              <a:t>22/01/2016</a:t>
            </a:fld>
            <a:endParaRPr lang="en-GB"/>
          </a:p>
        </p:txBody>
      </p:sp>
      <p:sp>
        <p:nvSpPr>
          <p:cNvPr id="6" name="Footer Placeholder 5"/>
          <p:cNvSpPr>
            <a:spLocks noGrp="1"/>
          </p:cNvSpPr>
          <p:nvPr>
            <p:ph type="ftr" sz="quarter" idx="11"/>
          </p:nvPr>
        </p:nvSpPr>
        <p:spPr/>
        <p:txBody>
          <a:bodyPr/>
          <a:lstStyle/>
          <a:p>
            <a:r>
              <a:rPr lang="en-GB" smtClean="0"/>
              <a:t>INFDEV016A - G. Costantini</a:t>
            </a:r>
            <a:endParaRPr lang="en-GB"/>
          </a:p>
        </p:txBody>
      </p:sp>
      <p:sp>
        <p:nvSpPr>
          <p:cNvPr id="7" name="Slide Number Placeholder 6"/>
          <p:cNvSpPr>
            <a:spLocks noGrp="1"/>
          </p:cNvSpPr>
          <p:nvPr>
            <p:ph type="sldNum" sz="quarter" idx="12"/>
          </p:nvPr>
        </p:nvSpPr>
        <p:spPr/>
        <p:txBody>
          <a:bodyPr/>
          <a:lstStyle/>
          <a:p>
            <a:fld id="{A3AAA307-BC5C-435E-9F75-3D6007B651A5}" type="slidenum">
              <a:rPr lang="en-GB" smtClean="0"/>
              <a:t>‹nr.›</a:t>
            </a:fld>
            <a:endParaRPr lang="en-GB"/>
          </a:p>
        </p:txBody>
      </p:sp>
    </p:spTree>
    <p:extLst>
      <p:ext uri="{BB962C8B-B14F-4D97-AF65-F5344CB8AC3E}">
        <p14:creationId xmlns:p14="http://schemas.microsoft.com/office/powerpoint/2010/main" val="39686836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9FECE05-9CEC-46F9-A226-9CCAD8202D75}" type="datetime1">
              <a:rPr lang="en-GB" smtClean="0"/>
              <a:t>22/01/2016</a:t>
            </a:fld>
            <a:endParaRPr lang="en-GB"/>
          </a:p>
        </p:txBody>
      </p:sp>
      <p:sp>
        <p:nvSpPr>
          <p:cNvPr id="6" name="Footer Placeholder 5"/>
          <p:cNvSpPr>
            <a:spLocks noGrp="1"/>
          </p:cNvSpPr>
          <p:nvPr>
            <p:ph type="ftr" sz="quarter" idx="11"/>
          </p:nvPr>
        </p:nvSpPr>
        <p:spPr/>
        <p:txBody>
          <a:bodyPr/>
          <a:lstStyle/>
          <a:p>
            <a:r>
              <a:rPr lang="en-GB" smtClean="0"/>
              <a:t>INFDEV016A - G. Costantini</a:t>
            </a:r>
            <a:endParaRPr lang="en-GB"/>
          </a:p>
        </p:txBody>
      </p:sp>
      <p:sp>
        <p:nvSpPr>
          <p:cNvPr id="7" name="Slide Number Placeholder 6"/>
          <p:cNvSpPr>
            <a:spLocks noGrp="1"/>
          </p:cNvSpPr>
          <p:nvPr>
            <p:ph type="sldNum" sz="quarter" idx="12"/>
          </p:nvPr>
        </p:nvSpPr>
        <p:spPr/>
        <p:txBody>
          <a:bodyPr/>
          <a:lstStyle/>
          <a:p>
            <a:fld id="{A3AAA307-BC5C-435E-9F75-3D6007B651A5}" type="slidenum">
              <a:rPr lang="en-GB" smtClean="0"/>
              <a:t>‹nr.›</a:t>
            </a:fld>
            <a:endParaRPr lang="en-GB"/>
          </a:p>
        </p:txBody>
      </p:sp>
    </p:spTree>
    <p:extLst>
      <p:ext uri="{BB962C8B-B14F-4D97-AF65-F5344CB8AC3E}">
        <p14:creationId xmlns:p14="http://schemas.microsoft.com/office/powerpoint/2010/main" val="37233178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FC71C82-A776-48E4-B6F4-195D61CBF8AF}" type="datetime1">
              <a:rPr lang="en-GB" smtClean="0"/>
              <a:t>22/01/2016</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GB" smtClean="0"/>
              <a:t>INFDEV016A - G. Costantini</a:t>
            </a:r>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A3AAA307-BC5C-435E-9F75-3D6007B651A5}" type="slidenum">
              <a:rPr lang="en-GB" smtClean="0"/>
              <a:t>‹nr.›</a:t>
            </a:fld>
            <a:endParaRPr lang="en-GB"/>
          </a:p>
        </p:txBody>
      </p:sp>
    </p:spTree>
    <p:extLst>
      <p:ext uri="{BB962C8B-B14F-4D97-AF65-F5344CB8AC3E}">
        <p14:creationId xmlns:p14="http://schemas.microsoft.com/office/powerpoint/2010/main" val="1127341650"/>
      </p:ext>
    </p:extLst>
  </p:cSld>
  <p:clrMap bg1="lt1" tx1="dk1" bg2="lt2" tx2="dk2" accent1="accent1" accent2="accent2" accent3="accent3" accent4="accent4" accent5="accent5" accent6="accent6" hlink="hlink" folHlink="folHlink"/>
  <p:sldLayoutIdLst>
    <p:sldLayoutId id="2147483730" r:id="rId1"/>
    <p:sldLayoutId id="2147483731" r:id="rId2"/>
    <p:sldLayoutId id="2147483732" r:id="rId3"/>
    <p:sldLayoutId id="2147483733" r:id="rId4"/>
    <p:sldLayoutId id="2147483734" r:id="rId5"/>
    <p:sldLayoutId id="2147483735" r:id="rId6"/>
    <p:sldLayoutId id="2147483736" r:id="rId7"/>
    <p:sldLayoutId id="2147483737" r:id="rId8"/>
    <p:sldLayoutId id="2147483738" r:id="rId9"/>
    <p:sldLayoutId id="2147483739" r:id="rId10"/>
    <p:sldLayoutId id="2147483740" r:id="rId11"/>
    <p:sldLayoutId id="2147483741" r:id="rId12"/>
    <p:sldLayoutId id="2147483742" r:id="rId13"/>
    <p:sldLayoutId id="2147483743" r:id="rId14"/>
    <p:sldLayoutId id="2147483744" r:id="rId15"/>
    <p:sldLayoutId id="2147483745" r:id="rId16"/>
  </p:sldLayoutIdLst>
  <p:hf sldNum="0" hdr="0" dt="0"/>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giacf@hr.nl" TargetMode="External"/><Relationship Id="rId2" Type="http://schemas.openxmlformats.org/officeDocument/2006/relationships/hyperlink" Target="mailto:costg@hr.nl" TargetMode="External"/><Relationship Id="rId1" Type="http://schemas.openxmlformats.org/officeDocument/2006/relationships/slideLayout" Target="../slideLayouts/slideLayout1.xml"/><Relationship Id="rId4" Type="http://schemas.openxmlformats.org/officeDocument/2006/relationships/hyperlink" Target="mailto:maggg@hr.nl"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1.png"/><Relationship Id="rId4" Type="http://schemas.openxmlformats.org/officeDocument/2006/relationships/image" Target="../media/image29.png"/></Relationships>
</file>

<file path=ppt/slides/_rels/slide1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6.gif"/><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23.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42.png"/></Relationships>
</file>

<file path=ppt/slides/_rels/slide26.xml.rels><?xml version="1.0" encoding="UTF-8" standalone="yes"?>
<Relationships xmlns="http://schemas.openxmlformats.org/package/2006/relationships"><Relationship Id="rId2" Type="http://schemas.openxmlformats.org/officeDocument/2006/relationships/image" Target="../media/image43.gi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51.png"/></Relationships>
</file>

<file path=ppt/slides/_rels/slide29.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5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51.png"/></Relationships>
</file>

<file path=ppt/slides/_rels/slide31.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51.png"/></Relationships>
</file>

<file path=ppt/slides/_rels/slide32.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 Id="rId6" Type="http://schemas.openxmlformats.org/officeDocument/2006/relationships/image" Target="../media/image53.png"/><Relationship Id="rId5" Type="http://schemas.openxmlformats.org/officeDocument/2006/relationships/image" Target="../media/image56.png"/><Relationship Id="rId4" Type="http://schemas.openxmlformats.org/officeDocument/2006/relationships/image" Target="../media/image51.png"/></Relationships>
</file>

<file path=ppt/slides/_rels/slide33.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 Id="rId6" Type="http://schemas.openxmlformats.org/officeDocument/2006/relationships/image" Target="../media/image53.png"/><Relationship Id="rId5" Type="http://schemas.openxmlformats.org/officeDocument/2006/relationships/image" Target="../media/image56.png"/><Relationship Id="rId4" Type="http://schemas.openxmlformats.org/officeDocument/2006/relationships/image" Target="../media/image51.png"/></Relationships>
</file>

<file path=ppt/slides/_rels/slide34.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 Id="rId6" Type="http://schemas.openxmlformats.org/officeDocument/2006/relationships/image" Target="../media/image53.png"/><Relationship Id="rId5" Type="http://schemas.openxmlformats.org/officeDocument/2006/relationships/image" Target="../media/image56.png"/><Relationship Id="rId4" Type="http://schemas.openxmlformats.org/officeDocument/2006/relationships/image" Target="../media/image51.png"/></Relationships>
</file>

<file path=ppt/slides/_rels/slide35.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7.png"/><Relationship Id="rId1" Type="http://schemas.openxmlformats.org/officeDocument/2006/relationships/slideLayout" Target="../slideLayouts/slideLayout2.xml"/><Relationship Id="rId6" Type="http://schemas.openxmlformats.org/officeDocument/2006/relationships/image" Target="../media/image59.png"/><Relationship Id="rId5" Type="http://schemas.openxmlformats.org/officeDocument/2006/relationships/image" Target="../media/image56.png"/><Relationship Id="rId4" Type="http://schemas.openxmlformats.org/officeDocument/2006/relationships/image" Target="../media/image58.png"/></Relationships>
</file>

<file path=ppt/slides/_rels/slide36.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7.png"/><Relationship Id="rId1" Type="http://schemas.openxmlformats.org/officeDocument/2006/relationships/slideLayout" Target="../slideLayouts/slideLayout2.xml"/><Relationship Id="rId6" Type="http://schemas.openxmlformats.org/officeDocument/2006/relationships/image" Target="../media/image59.png"/><Relationship Id="rId5" Type="http://schemas.openxmlformats.org/officeDocument/2006/relationships/image" Target="../media/image56.png"/><Relationship Id="rId4" Type="http://schemas.openxmlformats.org/officeDocument/2006/relationships/image" Target="../media/image58.png"/></Relationships>
</file>

<file path=ppt/slides/_rels/slide37.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7.png"/><Relationship Id="rId1" Type="http://schemas.openxmlformats.org/officeDocument/2006/relationships/slideLayout" Target="../slideLayouts/slideLayout2.xml"/><Relationship Id="rId6" Type="http://schemas.openxmlformats.org/officeDocument/2006/relationships/image" Target="../media/image59.png"/><Relationship Id="rId5" Type="http://schemas.openxmlformats.org/officeDocument/2006/relationships/image" Target="../media/image56.png"/><Relationship Id="rId4" Type="http://schemas.openxmlformats.org/officeDocument/2006/relationships/image" Target="../media/image58.png"/></Relationships>
</file>

<file path=ppt/slides/_rels/slide38.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7.png"/><Relationship Id="rId1" Type="http://schemas.openxmlformats.org/officeDocument/2006/relationships/slideLayout" Target="../slideLayouts/slideLayout2.xml"/><Relationship Id="rId6" Type="http://schemas.openxmlformats.org/officeDocument/2006/relationships/image" Target="../media/image59.png"/><Relationship Id="rId5" Type="http://schemas.openxmlformats.org/officeDocument/2006/relationships/image" Target="../media/image56.png"/><Relationship Id="rId4" Type="http://schemas.openxmlformats.org/officeDocument/2006/relationships/image" Target="../media/image58.png"/></Relationships>
</file>

<file path=ppt/slides/_rels/slide39.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7.png"/><Relationship Id="rId1" Type="http://schemas.openxmlformats.org/officeDocument/2006/relationships/slideLayout" Target="../slideLayouts/slideLayout2.xml"/><Relationship Id="rId6" Type="http://schemas.openxmlformats.org/officeDocument/2006/relationships/image" Target="../media/image59.png"/><Relationship Id="rId5" Type="http://schemas.openxmlformats.org/officeDocument/2006/relationships/image" Target="../media/image56.png"/><Relationship Id="rId4" Type="http://schemas.openxmlformats.org/officeDocument/2006/relationships/image" Target="../media/image58.png"/></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gif"/><Relationship Id="rId5" Type="http://schemas.openxmlformats.org/officeDocument/2006/relationships/image" Target="../media/image3.gif"/><Relationship Id="rId4" Type="http://schemas.openxmlformats.org/officeDocument/2006/relationships/image" Target="../media/image2.jpeg"/></Relationships>
</file>

<file path=ppt/slides/_rels/slide40.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7.png"/><Relationship Id="rId1" Type="http://schemas.openxmlformats.org/officeDocument/2006/relationships/slideLayout" Target="../slideLayouts/slideLayout2.xml"/><Relationship Id="rId6" Type="http://schemas.openxmlformats.org/officeDocument/2006/relationships/image" Target="../media/image60.png"/><Relationship Id="rId5" Type="http://schemas.openxmlformats.org/officeDocument/2006/relationships/image" Target="../media/image56.png"/><Relationship Id="rId4" Type="http://schemas.openxmlformats.org/officeDocument/2006/relationships/image" Target="../media/image58.png"/></Relationships>
</file>

<file path=ppt/slides/_rels/slide41.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7.png"/><Relationship Id="rId1" Type="http://schemas.openxmlformats.org/officeDocument/2006/relationships/slideLayout" Target="../slideLayouts/slideLayout2.xml"/><Relationship Id="rId6" Type="http://schemas.openxmlformats.org/officeDocument/2006/relationships/image" Target="../media/image60.png"/><Relationship Id="rId5" Type="http://schemas.openxmlformats.org/officeDocument/2006/relationships/image" Target="../media/image56.png"/><Relationship Id="rId4" Type="http://schemas.openxmlformats.org/officeDocument/2006/relationships/image" Target="../media/image58.png"/></Relationships>
</file>

<file path=ppt/slides/_rels/slide42.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7.png"/><Relationship Id="rId1" Type="http://schemas.openxmlformats.org/officeDocument/2006/relationships/slideLayout" Target="../slideLayouts/slideLayout2.xml"/><Relationship Id="rId6" Type="http://schemas.openxmlformats.org/officeDocument/2006/relationships/image" Target="../media/image60.png"/><Relationship Id="rId5" Type="http://schemas.openxmlformats.org/officeDocument/2006/relationships/image" Target="../media/image56.png"/><Relationship Id="rId4" Type="http://schemas.openxmlformats.org/officeDocument/2006/relationships/image" Target="../media/image58.png"/></Relationships>
</file>

<file path=ppt/slides/_rels/slide43.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7.png"/><Relationship Id="rId1" Type="http://schemas.openxmlformats.org/officeDocument/2006/relationships/slideLayout" Target="../slideLayouts/slideLayout2.xml"/><Relationship Id="rId6" Type="http://schemas.openxmlformats.org/officeDocument/2006/relationships/image" Target="../media/image60.png"/><Relationship Id="rId5" Type="http://schemas.openxmlformats.org/officeDocument/2006/relationships/image" Target="../media/image56.png"/><Relationship Id="rId4" Type="http://schemas.openxmlformats.org/officeDocument/2006/relationships/image" Target="../media/image58.png"/></Relationships>
</file>

<file path=ppt/slides/_rels/slide44.xml.rels><?xml version="1.0" encoding="UTF-8" standalone="yes"?>
<Relationships xmlns="http://schemas.openxmlformats.org/package/2006/relationships"><Relationship Id="rId2" Type="http://schemas.openxmlformats.org/officeDocument/2006/relationships/hyperlink" Target="https://en.wikipedia.org/wiki/Dijkstra's_algorithm#Pseudocode"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9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90.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46.png"/></Relationships>
</file>

<file path=ppt/slides/_rels/slide48.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8972" y="2404534"/>
            <a:ext cx="9453965" cy="1646302"/>
          </a:xfrm>
        </p:spPr>
        <p:txBody>
          <a:bodyPr/>
          <a:lstStyle/>
          <a:p>
            <a:r>
              <a:rPr lang="en-GB" dirty="0"/>
              <a:t>INFDEV026A - </a:t>
            </a:r>
            <a:r>
              <a:rPr lang="en-GB" dirty="0" err="1"/>
              <a:t>Algoritmiek</a:t>
            </a:r>
            <a:r>
              <a:rPr lang="en-GB" dirty="0"/>
              <a:t> </a:t>
            </a:r>
            <a:br>
              <a:rPr lang="en-GB" dirty="0"/>
            </a:br>
            <a:r>
              <a:rPr lang="en-GB" dirty="0"/>
              <a:t>Week </a:t>
            </a:r>
            <a:r>
              <a:rPr lang="en-GB" dirty="0" smtClean="0"/>
              <a:t>5</a:t>
            </a:r>
            <a:endParaRPr lang="en-GB" dirty="0"/>
          </a:p>
        </p:txBody>
      </p:sp>
      <p:sp>
        <p:nvSpPr>
          <p:cNvPr id="3" name="Subtitle 2"/>
          <p:cNvSpPr>
            <a:spLocks noGrp="1"/>
          </p:cNvSpPr>
          <p:nvPr>
            <p:ph type="subTitle" idx="1"/>
          </p:nvPr>
        </p:nvSpPr>
        <p:spPr/>
        <p:txBody>
          <a:bodyPr>
            <a:normAutofit/>
          </a:bodyPr>
          <a:lstStyle/>
          <a:p>
            <a:r>
              <a:rPr lang="en-GB" sz="2000" dirty="0"/>
              <a:t>G. Costantini, F. Di Giacomo, G. Maggiore</a:t>
            </a:r>
          </a:p>
          <a:p>
            <a:r>
              <a:rPr lang="en-GB" sz="2000" dirty="0">
                <a:hlinkClick r:id="rId2"/>
              </a:rPr>
              <a:t>costg@hr.nl</a:t>
            </a:r>
            <a:r>
              <a:rPr lang="en-GB" sz="2000" dirty="0"/>
              <a:t>, </a:t>
            </a:r>
            <a:r>
              <a:rPr lang="en-GB" sz="2000" dirty="0">
                <a:hlinkClick r:id="rId3"/>
              </a:rPr>
              <a:t>giacf@hr.nl</a:t>
            </a:r>
            <a:r>
              <a:rPr lang="en-GB" sz="2000" dirty="0"/>
              <a:t>, </a:t>
            </a:r>
            <a:r>
              <a:rPr lang="en-GB" sz="2000" dirty="0">
                <a:hlinkClick r:id="rId4"/>
              </a:rPr>
              <a:t>maggg@hr.nl</a:t>
            </a:r>
            <a:r>
              <a:rPr lang="en-GB" sz="2000" dirty="0"/>
              <a:t> – Office H4.204</a:t>
            </a:r>
          </a:p>
        </p:txBody>
      </p:sp>
    </p:spTree>
    <p:extLst>
      <p:ext uri="{BB962C8B-B14F-4D97-AF65-F5344CB8AC3E}">
        <p14:creationId xmlns:p14="http://schemas.microsoft.com/office/powerpoint/2010/main" val="34090545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Graphs – Representations</a:t>
            </a:r>
            <a:endParaRPr lang="en-GB"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b="1" dirty="0" smtClean="0"/>
                  <a:t>Adjacency matrix properties</a:t>
                </a:r>
              </a:p>
              <a:p>
                <a:pPr lvl="1"/>
                <a:r>
                  <a:rPr lang="en-US" dirty="0" smtClean="0"/>
                  <a:t>the </a:t>
                </a:r>
                <a:r>
                  <a:rPr lang="en-US" dirty="0"/>
                  <a:t>matrix is </a:t>
                </a:r>
                <a:r>
                  <a:rPr lang="en-US" dirty="0" smtClean="0"/>
                  <a:t>symmetric (</a:t>
                </a:r>
                <a14:m>
                  <m:oMath xmlns:m="http://schemas.openxmlformats.org/officeDocument/2006/math">
                    <m:r>
                      <a:rPr lang="en-US" i="1" dirty="0" smtClean="0">
                        <a:latin typeface="Cambria Math" panose="02040503050406030204" pitchFamily="18" charset="0"/>
                      </a:rPr>
                      <m:t>𝑎</m:t>
                    </m:r>
                    <m:r>
                      <a:rPr lang="en-US" i="1" dirty="0" smtClean="0">
                        <a:latin typeface="Cambria Math" panose="02040503050406030204" pitchFamily="18" charset="0"/>
                      </a:rPr>
                      <m:t>[</m:t>
                    </m:r>
                    <m:r>
                      <a:rPr lang="en-US" i="1" dirty="0" err="1" smtClean="0">
                        <a:latin typeface="Cambria Math" panose="02040503050406030204" pitchFamily="18" charset="0"/>
                      </a:rPr>
                      <m:t>𝑖</m:t>
                    </m:r>
                    <m:r>
                      <a:rPr lang="en-US" i="1" dirty="0">
                        <a:latin typeface="Cambria Math" panose="02040503050406030204" pitchFamily="18" charset="0"/>
                      </a:rPr>
                      <m:t>][</m:t>
                    </m:r>
                    <m:r>
                      <a:rPr lang="en-US" i="1" dirty="0">
                        <a:latin typeface="Cambria Math" panose="02040503050406030204" pitchFamily="18" charset="0"/>
                      </a:rPr>
                      <m:t>𝑗</m:t>
                    </m:r>
                    <m:r>
                      <a:rPr lang="en-US" i="1" dirty="0">
                        <a:latin typeface="Cambria Math" panose="02040503050406030204" pitchFamily="18" charset="0"/>
                      </a:rPr>
                      <m:t>] == </m:t>
                    </m:r>
                    <m:r>
                      <a:rPr lang="en-US" i="1" dirty="0">
                        <a:latin typeface="Cambria Math" panose="02040503050406030204" pitchFamily="18" charset="0"/>
                      </a:rPr>
                      <m:t>𝑎</m:t>
                    </m:r>
                    <m:r>
                      <a:rPr lang="en-US" i="1" dirty="0">
                        <a:latin typeface="Cambria Math" panose="02040503050406030204" pitchFamily="18" charset="0"/>
                      </a:rPr>
                      <m:t>[</m:t>
                    </m:r>
                    <m:r>
                      <a:rPr lang="en-US" i="1" dirty="0">
                        <a:latin typeface="Cambria Math" panose="02040503050406030204" pitchFamily="18" charset="0"/>
                      </a:rPr>
                      <m:t>𝑗</m:t>
                    </m:r>
                    <m:r>
                      <a:rPr lang="en-US" i="1" dirty="0">
                        <a:latin typeface="Cambria Math" panose="02040503050406030204" pitchFamily="18" charset="0"/>
                      </a:rPr>
                      <m:t>][</m:t>
                    </m:r>
                    <m:r>
                      <a:rPr lang="en-US" i="1" dirty="0" err="1">
                        <a:latin typeface="Cambria Math" panose="02040503050406030204" pitchFamily="18" charset="0"/>
                      </a:rPr>
                      <m:t>𝑖</m:t>
                    </m:r>
                    <m:r>
                      <a:rPr lang="en-US" i="1" dirty="0">
                        <a:latin typeface="Cambria Math" panose="02040503050406030204" pitchFamily="18" charset="0"/>
                      </a:rPr>
                      <m:t>]</m:t>
                    </m:r>
                  </m:oMath>
                </a14:m>
                <a:r>
                  <a:rPr lang="en-US" dirty="0"/>
                  <a:t> will be true </a:t>
                </a:r>
                <a14:m>
                  <m:oMath xmlns:m="http://schemas.openxmlformats.org/officeDocument/2006/math">
                    <m:r>
                      <a:rPr lang="en-GB" b="0" i="1" dirty="0" smtClean="0">
                        <a:latin typeface="Cambria Math" panose="02040503050406030204" pitchFamily="18" charset="0"/>
                      </a:rPr>
                      <m:t>∀</m:t>
                    </m:r>
                    <m:r>
                      <a:rPr lang="en-GB" b="0" i="1" dirty="0" smtClean="0">
                        <a:latin typeface="Cambria Math" panose="02040503050406030204" pitchFamily="18" charset="0"/>
                      </a:rPr>
                      <m:t>𝑖</m:t>
                    </m:r>
                    <m:r>
                      <a:rPr lang="en-GB" b="0" i="1" dirty="0" smtClean="0">
                        <a:latin typeface="Cambria Math" panose="02040503050406030204" pitchFamily="18" charset="0"/>
                      </a:rPr>
                      <m:t>,</m:t>
                    </m:r>
                    <m:r>
                      <a:rPr lang="en-GB" b="0" i="1" dirty="0" smtClean="0">
                        <a:latin typeface="Cambria Math" panose="02040503050406030204" pitchFamily="18" charset="0"/>
                      </a:rPr>
                      <m:t>𝑗</m:t>
                    </m:r>
                  </m:oMath>
                </a14:m>
                <a:r>
                  <a:rPr lang="en-US" dirty="0" smtClean="0"/>
                  <a:t>)</a:t>
                </a:r>
                <a:r>
                  <a:rPr lang="en-US" dirty="0"/>
                  <a:t> </a:t>
                </a:r>
                <a:endParaRPr lang="en-US" dirty="0" smtClean="0"/>
              </a:p>
              <a:p>
                <a:pPr lvl="1"/>
                <a:r>
                  <a:rPr lang="en-US" dirty="0" smtClean="0"/>
                  <a:t>the </a:t>
                </a:r>
                <a:r>
                  <a:rPr lang="en-US" dirty="0"/>
                  <a:t>number of </a:t>
                </a:r>
                <a:r>
                  <a:rPr lang="en-US" i="1" dirty="0" smtClean="0"/>
                  <a:t>True</a:t>
                </a:r>
                <a:r>
                  <a:rPr lang="en-US" dirty="0" smtClean="0"/>
                  <a:t>(1) </a:t>
                </a:r>
                <a:r>
                  <a:rPr lang="en-US" dirty="0"/>
                  <a:t>entries is twice the number of </a:t>
                </a:r>
                <a:r>
                  <a:rPr lang="en-US" dirty="0" smtClean="0"/>
                  <a:t>edges</a:t>
                </a:r>
              </a:p>
              <a:p>
                <a:pPr lvl="1"/>
                <a:r>
                  <a:rPr lang="en-US" dirty="0" smtClean="0"/>
                  <a:t>different </a:t>
                </a:r>
                <a:r>
                  <a:rPr lang="en-US" dirty="0"/>
                  <a:t>orderings of the vertex set </a:t>
                </a:r>
                <a14:m>
                  <m:oMath xmlns:m="http://schemas.openxmlformats.org/officeDocument/2006/math">
                    <m:r>
                      <a:rPr lang="en-GB" b="0" i="1" dirty="0" smtClean="0">
                        <a:latin typeface="Cambria Math" panose="02040503050406030204" pitchFamily="18" charset="0"/>
                      </a:rPr>
                      <m:t>𝑉</m:t>
                    </m:r>
                  </m:oMath>
                </a14:m>
                <a:r>
                  <a:rPr lang="en-US" dirty="0"/>
                  <a:t> will result in different adjacency matrices for the same </a:t>
                </a:r>
                <a:r>
                  <a:rPr lang="en-US" dirty="0" smtClean="0"/>
                  <a:t>graph</a:t>
                </a:r>
              </a:p>
              <a:p>
                <a:pPr lvl="1"/>
                <a:r>
                  <a:rPr lang="en-US" dirty="0" smtClean="0"/>
                  <a:t>preferred representation when the graph is </a:t>
                </a:r>
                <a:r>
                  <a:rPr lang="en-US" i="1" dirty="0" smtClean="0"/>
                  <a:t>dense </a:t>
                </a:r>
                <a:r>
                  <a:rPr lang="en-US" dirty="0" smtClean="0"/>
                  <a:t>(= many edges)</a:t>
                </a:r>
              </a:p>
              <a:p>
                <a:pPr lvl="2"/>
                <a:r>
                  <a:rPr lang="en-US" dirty="0" smtClean="0"/>
                  <a:t>When the graph is sparse (= few edges), adjacency lists are more efficient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42" t="-942"/>
                </a:stretch>
              </a:blipFill>
            </p:spPr>
            <p:txBody>
              <a:bodyPr/>
              <a:lstStyle/>
              <a:p>
                <a:r>
                  <a:rPr lang="nl-NL">
                    <a:noFill/>
                  </a:rPr>
                  <a:t> </a:t>
                </a:r>
              </a:p>
            </p:txBody>
          </p:sp>
        </mc:Fallback>
      </mc:AlternateContent>
      <p:sp>
        <p:nvSpPr>
          <p:cNvPr id="4" name="Footer Placeholder 3"/>
          <p:cNvSpPr>
            <a:spLocks noGrp="1"/>
          </p:cNvSpPr>
          <p:nvPr>
            <p:ph type="ftr" sz="quarter" idx="11"/>
          </p:nvPr>
        </p:nvSpPr>
        <p:spPr/>
        <p:txBody>
          <a:bodyPr/>
          <a:lstStyle/>
          <a:p>
            <a:r>
              <a:rPr lang="en-GB" smtClean="0"/>
              <a:t>INFDEV016A - G. Costantini</a:t>
            </a:r>
            <a:endParaRPr lang="en-GB"/>
          </a:p>
        </p:txBody>
      </p:sp>
      <p:pic>
        <p:nvPicPr>
          <p:cNvPr id="5" name="Picture 4"/>
          <p:cNvPicPr>
            <a:picLocks noChangeAspect="1"/>
          </p:cNvPicPr>
          <p:nvPr/>
        </p:nvPicPr>
        <p:blipFill>
          <a:blip r:embed="rId4"/>
          <a:stretch>
            <a:fillRect/>
          </a:stretch>
        </p:blipFill>
        <p:spPr>
          <a:xfrm>
            <a:off x="2454447" y="4722027"/>
            <a:ext cx="4061142" cy="2024947"/>
          </a:xfrm>
          <a:prstGeom prst="rect">
            <a:avLst/>
          </a:prstGeom>
        </p:spPr>
      </p:pic>
      <p:pic>
        <p:nvPicPr>
          <p:cNvPr id="6" name="Picture 5"/>
          <p:cNvPicPr>
            <a:picLocks noChangeAspect="1"/>
          </p:cNvPicPr>
          <p:nvPr/>
        </p:nvPicPr>
        <p:blipFill>
          <a:blip r:embed="rId5"/>
          <a:stretch>
            <a:fillRect/>
          </a:stretch>
        </p:blipFill>
        <p:spPr>
          <a:xfrm>
            <a:off x="6655939" y="4651249"/>
            <a:ext cx="2202894" cy="2095725"/>
          </a:xfrm>
          <a:prstGeom prst="rect">
            <a:avLst/>
          </a:prstGeom>
        </p:spPr>
      </p:pic>
    </p:spTree>
    <p:extLst>
      <p:ext uri="{BB962C8B-B14F-4D97-AF65-F5344CB8AC3E}">
        <p14:creationId xmlns:p14="http://schemas.microsoft.com/office/powerpoint/2010/main" val="8896033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Graphs – Representations</a:t>
            </a:r>
            <a:endParaRPr lang="en-GB"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b="1" dirty="0" smtClean="0"/>
                  <a:t>Incidence matrix</a:t>
                </a:r>
              </a:p>
              <a:p>
                <a:pPr lvl="1"/>
                <a:r>
                  <a:rPr lang="en-US" dirty="0"/>
                  <a:t>shows the relationship between two classes of </a:t>
                </a:r>
                <a:r>
                  <a:rPr lang="en-US" dirty="0" smtClean="0"/>
                  <a:t>objects: vertices (rows) and edges (columns)</a:t>
                </a:r>
              </a:p>
              <a:p>
                <a:pPr lvl="1"/>
                <a:r>
                  <a:rPr lang="en-US" dirty="0" smtClean="0"/>
                  <a:t>given a cell </a:t>
                </a:r>
                <a:r>
                  <a:rPr lang="en-US" dirty="0"/>
                  <a:t>at row </a:t>
                </a:r>
                <a14:m>
                  <m:oMath xmlns:m="http://schemas.openxmlformats.org/officeDocument/2006/math">
                    <m:r>
                      <a:rPr lang="en-GB" i="1">
                        <a:latin typeface="Cambria Math" panose="02040503050406030204" pitchFamily="18" charset="0"/>
                      </a:rPr>
                      <m:t>𝑖</m:t>
                    </m:r>
                  </m:oMath>
                </a14:m>
                <a:r>
                  <a:rPr lang="en-US" dirty="0" smtClean="0"/>
                  <a:t> </a:t>
                </a:r>
                <a:r>
                  <a:rPr lang="en-US" dirty="0" smtClean="0">
                    <a:sym typeface="Wingdings" panose="05000000000000000000" pitchFamily="2" charset="2"/>
                  </a:rPr>
                  <a:t> </a:t>
                </a:r>
                <a:r>
                  <a:rPr lang="en-US" dirty="0" smtClean="0"/>
                  <a:t>column </a:t>
                </a:r>
                <a14:m>
                  <m:oMath xmlns:m="http://schemas.openxmlformats.org/officeDocument/2006/math">
                    <m:r>
                      <a:rPr lang="en-GB" i="1">
                        <a:latin typeface="Cambria Math" panose="02040503050406030204" pitchFamily="18" charset="0"/>
                      </a:rPr>
                      <m:t>𝑗</m:t>
                    </m:r>
                  </m:oMath>
                </a14:m>
                <a:r>
                  <a:rPr lang="en-US" dirty="0"/>
                  <a:t> is </a:t>
                </a:r>
                <a:r>
                  <a:rPr lang="en-US" i="1" dirty="0" smtClean="0"/>
                  <a:t>True(1)</a:t>
                </a:r>
                <a:r>
                  <a:rPr lang="en-US" dirty="0" smtClean="0"/>
                  <a:t> </a:t>
                </a:r>
                <a:r>
                  <a:rPr lang="en-US" dirty="0"/>
                  <a:t>if </a:t>
                </a:r>
                <a:r>
                  <a:rPr lang="en-US" dirty="0" smtClean="0"/>
                  <a:t>vertex </a:t>
                </a:r>
                <a14:m>
                  <m:oMath xmlns:m="http://schemas.openxmlformats.org/officeDocument/2006/math">
                    <m:r>
                      <a:rPr lang="en-GB" b="0" i="1" smtClean="0">
                        <a:latin typeface="Cambria Math" panose="02040503050406030204" pitchFamily="18" charset="0"/>
                      </a:rPr>
                      <m:t>𝑖</m:t>
                    </m:r>
                  </m:oMath>
                </a14:m>
                <a:r>
                  <a:rPr lang="en-US" dirty="0" smtClean="0"/>
                  <a:t> is incident upon edge </a:t>
                </a:r>
                <a14:m>
                  <m:oMath xmlns:m="http://schemas.openxmlformats.org/officeDocument/2006/math">
                    <m:r>
                      <a:rPr lang="en-GB" b="0" i="1" smtClean="0">
                        <a:latin typeface="Cambria Math" panose="02040503050406030204" pitchFamily="18" charset="0"/>
                      </a:rPr>
                      <m:t>𝑗</m:t>
                    </m:r>
                  </m:oMath>
                </a14:m>
                <a:endParaRPr lang="en-US" dirty="0"/>
              </a:p>
              <a:p>
                <a:pPr lvl="1"/>
                <a:endParaRPr lang="en-US" dirty="0"/>
              </a:p>
              <a:p>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42" t="-942"/>
                </a:stretch>
              </a:blipFill>
            </p:spPr>
            <p:txBody>
              <a:bodyPr/>
              <a:lstStyle/>
              <a:p>
                <a:r>
                  <a:rPr lang="nl-NL">
                    <a:noFill/>
                  </a:rPr>
                  <a:t> </a:t>
                </a:r>
              </a:p>
            </p:txBody>
          </p:sp>
        </mc:Fallback>
      </mc:AlternateContent>
      <p:sp>
        <p:nvSpPr>
          <p:cNvPr id="4" name="Footer Placeholder 3"/>
          <p:cNvSpPr>
            <a:spLocks noGrp="1"/>
          </p:cNvSpPr>
          <p:nvPr>
            <p:ph type="ftr" sz="quarter" idx="11"/>
          </p:nvPr>
        </p:nvSpPr>
        <p:spPr/>
        <p:txBody>
          <a:bodyPr/>
          <a:lstStyle/>
          <a:p>
            <a:r>
              <a:rPr lang="en-GB" smtClean="0"/>
              <a:t>INFDEV016A - G. Costantini</a:t>
            </a:r>
            <a:endParaRPr lang="en-GB"/>
          </a:p>
        </p:txBody>
      </p:sp>
      <p:pic>
        <p:nvPicPr>
          <p:cNvPr id="5122" name="Picture 2" descr="http://upload.wikimedia.org/wikipedia/commons/thumb/9/90/Labeled_undirected_graph.svg/250px-Labeled_undirected_graph.svg.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4890" y="3968087"/>
            <a:ext cx="2381250" cy="2438400"/>
          </a:xfrm>
          <a:prstGeom prst="rect">
            <a:avLst/>
          </a:prstGeom>
          <a:noFill/>
          <a:extLst>
            <a:ext uri="{909E8E84-426E-40DD-AFC4-6F175D3DCCD1}">
              <a14:hiddenFill xmlns:a14="http://schemas.microsoft.com/office/drawing/2010/main">
                <a:solidFill>
                  <a:srgbClr val="FFFFFF"/>
                </a:solidFill>
              </a14:hiddenFill>
            </a:ext>
          </a:extLst>
        </p:spPr>
      </p:pic>
      <p:sp>
        <p:nvSpPr>
          <p:cNvPr id="6" name="Right Arrow 5"/>
          <p:cNvSpPr/>
          <p:nvPr/>
        </p:nvSpPr>
        <p:spPr>
          <a:xfrm>
            <a:off x="4114132" y="4736388"/>
            <a:ext cx="1325367" cy="4623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5124" name="Picture 4" descr="&#10;\begin{pmatrix}&#10;  1 &amp; 1 &amp; 1 &amp; 0 \\&#10;  1 &amp; 0 &amp; 0 &amp; 0 \\&#10;  0 &amp; 1 &amp; 0 &amp; 1 \\&#10;  0 &amp; 0 &amp; 1 &amp; 1 \\&#10;\end{pmatrix}&#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13096" y="4331537"/>
            <a:ext cx="1723700" cy="147963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6"/>
          <a:stretch>
            <a:fillRect/>
          </a:stretch>
        </p:blipFill>
        <p:spPr>
          <a:xfrm>
            <a:off x="6551434" y="262811"/>
            <a:ext cx="4864031" cy="2038601"/>
          </a:xfrm>
          <a:prstGeom prst="rect">
            <a:avLst/>
          </a:prstGeom>
        </p:spPr>
      </p:pic>
    </p:spTree>
    <p:extLst>
      <p:ext uri="{BB962C8B-B14F-4D97-AF65-F5344CB8AC3E}">
        <p14:creationId xmlns:p14="http://schemas.microsoft.com/office/powerpoint/2010/main" val="347406182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Graphs – Definition of digraph</a:t>
            </a:r>
            <a:endParaRPr lang="en-GB"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A </a:t>
                </a:r>
                <a:r>
                  <a:rPr lang="en-US" i="1" dirty="0"/>
                  <a:t>digraph </a:t>
                </a:r>
                <a:r>
                  <a:rPr lang="en-US" dirty="0"/>
                  <a:t>(or </a:t>
                </a:r>
                <a:r>
                  <a:rPr lang="en-US" b="1" dirty="0"/>
                  <a:t>directed graph</a:t>
                </a:r>
                <a:r>
                  <a:rPr lang="en-US" dirty="0"/>
                  <a:t>) is a pair </a:t>
                </a:r>
                <a14:m>
                  <m:oMath xmlns:m="http://schemas.openxmlformats.org/officeDocument/2006/math">
                    <m:r>
                      <a:rPr lang="en-US" i="1" dirty="0" smtClean="0">
                        <a:latin typeface="Cambria Math" panose="02040503050406030204" pitchFamily="18" charset="0"/>
                      </a:rPr>
                      <m:t>𝐺</m:t>
                    </m:r>
                    <m:r>
                      <a:rPr lang="en-US" i="1" dirty="0" smtClean="0">
                        <a:latin typeface="Cambria Math" panose="02040503050406030204" pitchFamily="18" charset="0"/>
                      </a:rPr>
                      <m:t> = </m:t>
                    </m:r>
                    <m:d>
                      <m:dPr>
                        <m:ctrlPr>
                          <a:rPr lang="en-US" i="1" dirty="0" smtClean="0">
                            <a:latin typeface="Cambria Math" panose="02040503050406030204" pitchFamily="18" charset="0"/>
                          </a:rPr>
                        </m:ctrlPr>
                      </m:dPr>
                      <m:e>
                        <m:r>
                          <a:rPr lang="en-US" i="1" dirty="0" smtClean="0">
                            <a:latin typeface="Cambria Math" panose="02040503050406030204" pitchFamily="18" charset="0"/>
                          </a:rPr>
                          <m:t>𝑉</m:t>
                        </m:r>
                        <m:r>
                          <a:rPr lang="en-US" i="1" dirty="0" smtClean="0">
                            <a:latin typeface="Cambria Math" panose="02040503050406030204" pitchFamily="18" charset="0"/>
                          </a:rPr>
                          <m:t>, </m:t>
                        </m:r>
                        <m:r>
                          <a:rPr lang="en-US" i="1" dirty="0" smtClean="0">
                            <a:latin typeface="Cambria Math" panose="02040503050406030204" pitchFamily="18" charset="0"/>
                          </a:rPr>
                          <m:t>𝐸</m:t>
                        </m:r>
                      </m:e>
                    </m:d>
                  </m:oMath>
                </a14:m>
                <a:r>
                  <a:rPr lang="en-US" dirty="0"/>
                  <a:t> where </a:t>
                </a:r>
                <a14:m>
                  <m:oMath xmlns:m="http://schemas.openxmlformats.org/officeDocument/2006/math">
                    <m:r>
                      <a:rPr lang="en-US" i="1" dirty="0" smtClean="0">
                        <a:latin typeface="Cambria Math" panose="02040503050406030204" pitchFamily="18" charset="0"/>
                      </a:rPr>
                      <m:t>𝑉</m:t>
                    </m:r>
                  </m:oMath>
                </a14:m>
                <a:r>
                  <a:rPr lang="en-US" dirty="0"/>
                  <a:t> is a finite set and </a:t>
                </a:r>
                <a14:m>
                  <m:oMath xmlns:m="http://schemas.openxmlformats.org/officeDocument/2006/math">
                    <m:r>
                      <a:rPr lang="en-US" i="1" dirty="0" smtClean="0">
                        <a:latin typeface="Cambria Math" panose="02040503050406030204" pitchFamily="18" charset="0"/>
                      </a:rPr>
                      <m:t>𝐸</m:t>
                    </m:r>
                  </m:oMath>
                </a14:m>
                <a:r>
                  <a:rPr lang="en-US" dirty="0"/>
                  <a:t> is a set of </a:t>
                </a:r>
                <a:r>
                  <a:rPr lang="en-US" u="sng" dirty="0"/>
                  <a:t>ordered</a:t>
                </a:r>
                <a:r>
                  <a:rPr lang="en-US" dirty="0"/>
                  <a:t> pairs of elements of </a:t>
                </a:r>
                <a14:m>
                  <m:oMath xmlns:m="http://schemas.openxmlformats.org/officeDocument/2006/math">
                    <m:r>
                      <a:rPr lang="en-US" i="1" dirty="0" smtClean="0">
                        <a:latin typeface="Cambria Math" panose="02040503050406030204" pitchFamily="18" charset="0"/>
                      </a:rPr>
                      <m:t>𝑉</m:t>
                    </m:r>
                  </m:oMath>
                </a14:m>
                <a:endParaRPr lang="en-US" dirty="0" smtClean="0"/>
              </a:p>
              <a:p>
                <a:pPr lvl="1"/>
                <a:r>
                  <a:rPr lang="en-US" dirty="0" smtClean="0"/>
                  <a:t>Difference with simple graphs: edges have a DIRECTION</a:t>
                </a:r>
              </a:p>
              <a:p>
                <a:pPr lvl="1"/>
                <a:r>
                  <a:rPr lang="en-US" dirty="0" smtClean="0"/>
                  <a:t>If </a:t>
                </a:r>
                <a14:m>
                  <m:oMath xmlns:m="http://schemas.openxmlformats.org/officeDocument/2006/math">
                    <m:r>
                      <a:rPr lang="en-GB" b="0" i="1" smtClean="0">
                        <a:latin typeface="Cambria Math" panose="02040503050406030204" pitchFamily="18" charset="0"/>
                      </a:rPr>
                      <m:t>𝑒</m:t>
                    </m:r>
                    <m:r>
                      <a:rPr lang="en-GB" b="0" i="1" smtClean="0">
                        <a:latin typeface="Cambria Math" panose="02040503050406030204" pitchFamily="18" charset="0"/>
                      </a:rPr>
                      <m:t>=(</m:t>
                    </m:r>
                    <m:r>
                      <a:rPr lang="en-GB" b="0" i="1" smtClean="0">
                        <a:latin typeface="Cambria Math" panose="02040503050406030204" pitchFamily="18" charset="0"/>
                      </a:rPr>
                      <m:t>𝑎</m:t>
                    </m:r>
                    <m:r>
                      <a:rPr lang="en-GB" b="0" i="1" smtClean="0">
                        <a:latin typeface="Cambria Math" panose="02040503050406030204" pitchFamily="18" charset="0"/>
                      </a:rPr>
                      <m:t>,</m:t>
                    </m:r>
                    <m:r>
                      <a:rPr lang="en-GB" b="0" i="1" smtClean="0">
                        <a:latin typeface="Cambria Math" panose="02040503050406030204" pitchFamily="18" charset="0"/>
                      </a:rPr>
                      <m:t>𝑏</m:t>
                    </m:r>
                    <m:r>
                      <a:rPr lang="en-GB" b="0" i="1" smtClean="0">
                        <a:latin typeface="Cambria Math" panose="02040503050406030204" pitchFamily="18" charset="0"/>
                      </a:rPr>
                      <m:t>)</m:t>
                    </m:r>
                  </m:oMath>
                </a14:m>
                <a:r>
                  <a:rPr lang="en-US" dirty="0" smtClean="0"/>
                  <a:t> … </a:t>
                </a:r>
              </a:p>
              <a:p>
                <a:pPr lvl="2"/>
                <a:r>
                  <a:rPr lang="en-US" dirty="0" smtClean="0"/>
                  <a:t>the edge </a:t>
                </a:r>
                <a14:m>
                  <m:oMath xmlns:m="http://schemas.openxmlformats.org/officeDocument/2006/math">
                    <m:r>
                      <a:rPr lang="en-GB" b="0" i="1" smtClean="0">
                        <a:latin typeface="Cambria Math" panose="02040503050406030204" pitchFamily="18" charset="0"/>
                      </a:rPr>
                      <m:t>𝑒</m:t>
                    </m:r>
                  </m:oMath>
                </a14:m>
                <a:r>
                  <a:rPr lang="en-US" dirty="0" smtClean="0"/>
                  <a:t> </a:t>
                </a:r>
                <a:r>
                  <a:rPr lang="en-US" i="1" dirty="0" smtClean="0"/>
                  <a:t>emanates/is incident</a:t>
                </a:r>
                <a:r>
                  <a:rPr lang="en-US" dirty="0" smtClean="0"/>
                  <a:t> </a:t>
                </a:r>
                <a:r>
                  <a:rPr lang="en-US" i="1" dirty="0" smtClean="0"/>
                  <a:t>from </a:t>
                </a:r>
                <a:r>
                  <a:rPr lang="en-US" dirty="0" smtClean="0"/>
                  <a:t>vertex </a:t>
                </a:r>
                <a14:m>
                  <m:oMath xmlns:m="http://schemas.openxmlformats.org/officeDocument/2006/math">
                    <m:r>
                      <a:rPr lang="en-GB" b="0" i="1" smtClean="0">
                        <a:latin typeface="Cambria Math" panose="02040503050406030204" pitchFamily="18" charset="0"/>
                      </a:rPr>
                      <m:t>𝑎</m:t>
                    </m:r>
                  </m:oMath>
                </a14:m>
                <a:r>
                  <a:rPr lang="en-US" dirty="0" smtClean="0"/>
                  <a:t> </a:t>
                </a:r>
              </a:p>
              <a:p>
                <a:pPr lvl="2"/>
                <a:r>
                  <a:rPr lang="en-US" dirty="0" smtClean="0"/>
                  <a:t>the edge </a:t>
                </a:r>
                <a14:m>
                  <m:oMath xmlns:m="http://schemas.openxmlformats.org/officeDocument/2006/math">
                    <m:r>
                      <a:rPr lang="en-US" i="1" dirty="0" smtClean="0">
                        <a:latin typeface="Cambria Math" panose="02040503050406030204" pitchFamily="18" charset="0"/>
                      </a:rPr>
                      <m:t>𝑒</m:t>
                    </m:r>
                  </m:oMath>
                </a14:m>
                <a:r>
                  <a:rPr lang="en-US" dirty="0" smtClean="0"/>
                  <a:t> t</a:t>
                </a:r>
                <a:r>
                  <a:rPr lang="en-US" i="1" dirty="0" smtClean="0"/>
                  <a:t>erminates/is incident to</a:t>
                </a:r>
                <a:r>
                  <a:rPr lang="en-US" dirty="0" smtClean="0"/>
                  <a:t> vertex </a:t>
                </a:r>
                <a14:m>
                  <m:oMath xmlns:m="http://schemas.openxmlformats.org/officeDocument/2006/math">
                    <m:r>
                      <a:rPr lang="en-GB" b="0" i="1" smtClean="0">
                        <a:latin typeface="Cambria Math" panose="02040503050406030204" pitchFamily="18" charset="0"/>
                      </a:rPr>
                      <m:t>𝑏</m:t>
                    </m:r>
                  </m:oMath>
                </a14:m>
                <a:endParaRPr lang="en-GB" b="0"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42" t="-942"/>
                </a:stretch>
              </a:blipFill>
            </p:spPr>
            <p:txBody>
              <a:bodyPr/>
              <a:lstStyle/>
              <a:p>
                <a:r>
                  <a:rPr lang="nl-NL">
                    <a:noFill/>
                  </a:rPr>
                  <a:t> </a:t>
                </a:r>
              </a:p>
            </p:txBody>
          </p:sp>
        </mc:Fallback>
      </mc:AlternateContent>
      <p:sp>
        <p:nvSpPr>
          <p:cNvPr id="4" name="Footer Placeholder 3"/>
          <p:cNvSpPr>
            <a:spLocks noGrp="1"/>
          </p:cNvSpPr>
          <p:nvPr>
            <p:ph type="ftr" sz="quarter" idx="11"/>
          </p:nvPr>
        </p:nvSpPr>
        <p:spPr/>
        <p:txBody>
          <a:bodyPr/>
          <a:lstStyle/>
          <a:p>
            <a:r>
              <a:rPr lang="en-GB" smtClean="0"/>
              <a:t>INFDEV016A - G. Costantini</a:t>
            </a:r>
            <a:endParaRPr lang="en-GB"/>
          </a:p>
        </p:txBody>
      </p:sp>
      <p:pic>
        <p:nvPicPr>
          <p:cNvPr id="5" name="Picture 4"/>
          <p:cNvPicPr>
            <a:picLocks noChangeAspect="1"/>
          </p:cNvPicPr>
          <p:nvPr/>
        </p:nvPicPr>
        <p:blipFill>
          <a:blip r:embed="rId3"/>
          <a:stretch>
            <a:fillRect/>
          </a:stretch>
        </p:blipFill>
        <p:spPr>
          <a:xfrm>
            <a:off x="3734155" y="4367700"/>
            <a:ext cx="2096303" cy="1673662"/>
          </a:xfrm>
          <a:prstGeom prst="rect">
            <a:avLst/>
          </a:prstGeom>
        </p:spPr>
      </p:pic>
    </p:spTree>
    <p:extLst>
      <p:ext uri="{BB962C8B-B14F-4D97-AF65-F5344CB8AC3E}">
        <p14:creationId xmlns:p14="http://schemas.microsoft.com/office/powerpoint/2010/main" val="154015802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Graphs – Representation of digraphs</a:t>
            </a:r>
          </a:p>
        </p:txBody>
      </p:sp>
      <p:sp>
        <p:nvSpPr>
          <p:cNvPr id="3" name="Content Placeholder 2"/>
          <p:cNvSpPr>
            <a:spLocks noGrp="1"/>
          </p:cNvSpPr>
          <p:nvPr>
            <p:ph idx="1"/>
          </p:nvPr>
        </p:nvSpPr>
        <p:spPr>
          <a:xfrm>
            <a:off x="677334" y="2160589"/>
            <a:ext cx="8299398" cy="3880773"/>
          </a:xfrm>
        </p:spPr>
        <p:txBody>
          <a:bodyPr/>
          <a:lstStyle/>
          <a:p>
            <a:r>
              <a:rPr lang="en-GB" b="1" dirty="0" smtClean="0"/>
              <a:t>Adjacency list of </a:t>
            </a:r>
            <a:r>
              <a:rPr lang="en-GB" b="1" dirty="0"/>
              <a:t>a digraph</a:t>
            </a:r>
          </a:p>
          <a:p>
            <a:pPr lvl="1"/>
            <a:r>
              <a:rPr lang="en-US" dirty="0" smtClean="0"/>
              <a:t>for </a:t>
            </a:r>
            <a:r>
              <a:rPr lang="en-US" dirty="0"/>
              <a:t>each vertex in the </a:t>
            </a:r>
            <a:r>
              <a:rPr lang="en-US" dirty="0" smtClean="0"/>
              <a:t>graph, store a list containing the </a:t>
            </a:r>
            <a:r>
              <a:rPr lang="en-US" dirty="0"/>
              <a:t>edges that </a:t>
            </a:r>
            <a:r>
              <a:rPr lang="en-US" u="sng" dirty="0"/>
              <a:t>emanate</a:t>
            </a:r>
            <a:r>
              <a:rPr lang="en-US" dirty="0"/>
              <a:t> from that </a:t>
            </a:r>
            <a:r>
              <a:rPr lang="en-US" dirty="0" smtClean="0"/>
              <a:t>vertex</a:t>
            </a:r>
          </a:p>
          <a:p>
            <a:pPr lvl="1"/>
            <a:r>
              <a:rPr lang="en-US" dirty="0" smtClean="0"/>
              <a:t>same </a:t>
            </a:r>
            <a:r>
              <a:rPr lang="en-US" dirty="0"/>
              <a:t>as the adjacency list for a graph, except that the links are </a:t>
            </a:r>
            <a:r>
              <a:rPr lang="en-US" i="1" dirty="0"/>
              <a:t>not duplicated </a:t>
            </a:r>
            <a:r>
              <a:rPr lang="en-US" dirty="0"/>
              <a:t>unless there are edges going both ways between a pair of vertices</a:t>
            </a:r>
            <a:endParaRPr lang="en-GB" dirty="0"/>
          </a:p>
        </p:txBody>
      </p:sp>
      <p:sp>
        <p:nvSpPr>
          <p:cNvPr id="4" name="Footer Placeholder 3"/>
          <p:cNvSpPr>
            <a:spLocks noGrp="1"/>
          </p:cNvSpPr>
          <p:nvPr>
            <p:ph type="ftr" sz="quarter" idx="11"/>
          </p:nvPr>
        </p:nvSpPr>
        <p:spPr/>
        <p:txBody>
          <a:bodyPr/>
          <a:lstStyle/>
          <a:p>
            <a:r>
              <a:rPr lang="en-GB" smtClean="0"/>
              <a:t>INFDEV016A - G. Costantini</a:t>
            </a:r>
            <a:endParaRPr lang="en-GB"/>
          </a:p>
        </p:txBody>
      </p:sp>
      <p:pic>
        <p:nvPicPr>
          <p:cNvPr id="5" name="Picture 4"/>
          <p:cNvPicPr>
            <a:picLocks noChangeAspect="1"/>
          </p:cNvPicPr>
          <p:nvPr/>
        </p:nvPicPr>
        <p:blipFill>
          <a:blip r:embed="rId2"/>
          <a:stretch>
            <a:fillRect/>
          </a:stretch>
        </p:blipFill>
        <p:spPr>
          <a:xfrm>
            <a:off x="5551640" y="3806456"/>
            <a:ext cx="2227038" cy="2966484"/>
          </a:xfrm>
          <a:prstGeom prst="rect">
            <a:avLst/>
          </a:prstGeom>
        </p:spPr>
      </p:pic>
      <p:sp>
        <p:nvSpPr>
          <p:cNvPr id="6" name="Right Arrow 5"/>
          <p:cNvSpPr/>
          <p:nvPr/>
        </p:nvSpPr>
        <p:spPr>
          <a:xfrm>
            <a:off x="4114132" y="4541179"/>
            <a:ext cx="1325367" cy="4623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7" name="Picture 6"/>
          <p:cNvPicPr>
            <a:picLocks noChangeAspect="1"/>
          </p:cNvPicPr>
          <p:nvPr/>
        </p:nvPicPr>
        <p:blipFill>
          <a:blip r:embed="rId3"/>
          <a:stretch>
            <a:fillRect/>
          </a:stretch>
        </p:blipFill>
        <p:spPr>
          <a:xfrm>
            <a:off x="1987982" y="4054877"/>
            <a:ext cx="1838158" cy="1467562"/>
          </a:xfrm>
          <a:prstGeom prst="rect">
            <a:avLst/>
          </a:prstGeom>
        </p:spPr>
      </p:pic>
    </p:spTree>
    <p:extLst>
      <p:ext uri="{BB962C8B-B14F-4D97-AF65-F5344CB8AC3E}">
        <p14:creationId xmlns:p14="http://schemas.microsoft.com/office/powerpoint/2010/main" val="306592657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Graphs – </a:t>
            </a:r>
            <a:r>
              <a:rPr lang="en-GB" dirty="0" smtClean="0"/>
              <a:t>Representation of digraphs</a:t>
            </a:r>
            <a:endParaRPr lang="en-GB"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GB" b="1" dirty="0" smtClean="0"/>
                  <a:t>Adjacency matrix of a digraph</a:t>
                </a:r>
              </a:p>
              <a:p>
                <a:pPr lvl="1"/>
                <a:r>
                  <a:rPr lang="en-US" dirty="0"/>
                  <a:t>cell at row </a:t>
                </a:r>
                <a14:m>
                  <m:oMath xmlns:m="http://schemas.openxmlformats.org/officeDocument/2006/math">
                    <m:r>
                      <a:rPr lang="en-GB" i="1">
                        <a:latin typeface="Cambria Math" panose="02040503050406030204" pitchFamily="18" charset="0"/>
                      </a:rPr>
                      <m:t>𝑖</m:t>
                    </m:r>
                  </m:oMath>
                </a14:m>
                <a:r>
                  <a:rPr lang="en-US" dirty="0"/>
                  <a:t>, column </a:t>
                </a:r>
                <a14:m>
                  <m:oMath xmlns:m="http://schemas.openxmlformats.org/officeDocument/2006/math">
                    <m:r>
                      <a:rPr lang="en-GB" i="1">
                        <a:latin typeface="Cambria Math" panose="02040503050406030204" pitchFamily="18" charset="0"/>
                      </a:rPr>
                      <m:t>𝑗</m:t>
                    </m:r>
                  </m:oMath>
                </a14:m>
                <a:r>
                  <a:rPr lang="en-US" dirty="0"/>
                  <a:t> is </a:t>
                </a:r>
                <a:r>
                  <a:rPr lang="en-US" i="1" dirty="0"/>
                  <a:t>True</a:t>
                </a:r>
                <a:r>
                  <a:rPr lang="en-US" dirty="0"/>
                  <a:t> if there is an edge </a:t>
                </a:r>
                <a:r>
                  <a:rPr lang="en-US" u="sng" dirty="0" smtClean="0"/>
                  <a:t>emanating</a:t>
                </a:r>
                <a:r>
                  <a:rPr lang="en-US" dirty="0" smtClean="0"/>
                  <a:t> from vertex </a:t>
                </a:r>
                <a14:m>
                  <m:oMath xmlns:m="http://schemas.openxmlformats.org/officeDocument/2006/math">
                    <m:r>
                      <a:rPr lang="en-GB" i="1">
                        <a:latin typeface="Cambria Math" panose="02040503050406030204" pitchFamily="18" charset="0"/>
                      </a:rPr>
                      <m:t>𝑖</m:t>
                    </m:r>
                  </m:oMath>
                </a14:m>
                <a:r>
                  <a:rPr lang="en-US" dirty="0"/>
                  <a:t> </a:t>
                </a:r>
                <a:r>
                  <a:rPr lang="en-US" dirty="0" smtClean="0"/>
                  <a:t>and terminating at vertex </a:t>
                </a:r>
                <a14:m>
                  <m:oMath xmlns:m="http://schemas.openxmlformats.org/officeDocument/2006/math">
                    <m:r>
                      <a:rPr lang="en-GB" i="1">
                        <a:latin typeface="Cambria Math" panose="02040503050406030204" pitchFamily="18" charset="0"/>
                      </a:rPr>
                      <m:t>𝑗</m:t>
                    </m:r>
                  </m:oMath>
                </a14:m>
                <a:endParaRPr lang="en-US" dirty="0"/>
              </a:p>
              <a:p>
                <a:pPr lvl="1"/>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42" t="-942"/>
                </a:stretch>
              </a:blipFill>
            </p:spPr>
            <p:txBody>
              <a:bodyPr/>
              <a:lstStyle/>
              <a:p>
                <a:r>
                  <a:rPr lang="en-GB">
                    <a:noFill/>
                  </a:rPr>
                  <a:t> </a:t>
                </a:r>
              </a:p>
            </p:txBody>
          </p:sp>
        </mc:Fallback>
      </mc:AlternateContent>
      <p:sp>
        <p:nvSpPr>
          <p:cNvPr id="4" name="Footer Placeholder 3"/>
          <p:cNvSpPr>
            <a:spLocks noGrp="1"/>
          </p:cNvSpPr>
          <p:nvPr>
            <p:ph type="ftr" sz="quarter" idx="11"/>
          </p:nvPr>
        </p:nvSpPr>
        <p:spPr/>
        <p:txBody>
          <a:bodyPr/>
          <a:lstStyle/>
          <a:p>
            <a:r>
              <a:rPr lang="en-GB" smtClean="0"/>
              <a:t>INFDEV016A - G. Costantini</a:t>
            </a:r>
            <a:endParaRPr lang="en-GB"/>
          </a:p>
        </p:txBody>
      </p:sp>
      <p:pic>
        <p:nvPicPr>
          <p:cNvPr id="5" name="Picture 4"/>
          <p:cNvPicPr>
            <a:picLocks noChangeAspect="1"/>
          </p:cNvPicPr>
          <p:nvPr/>
        </p:nvPicPr>
        <p:blipFill>
          <a:blip r:embed="rId3"/>
          <a:stretch>
            <a:fillRect/>
          </a:stretch>
        </p:blipFill>
        <p:spPr>
          <a:xfrm>
            <a:off x="5574011" y="3466578"/>
            <a:ext cx="2801869" cy="2562137"/>
          </a:xfrm>
          <a:prstGeom prst="rect">
            <a:avLst/>
          </a:prstGeom>
        </p:spPr>
      </p:pic>
      <p:pic>
        <p:nvPicPr>
          <p:cNvPr id="6" name="Picture 5"/>
          <p:cNvPicPr>
            <a:picLocks noChangeAspect="1"/>
          </p:cNvPicPr>
          <p:nvPr/>
        </p:nvPicPr>
        <p:blipFill>
          <a:blip r:embed="rId4"/>
          <a:stretch>
            <a:fillRect/>
          </a:stretch>
        </p:blipFill>
        <p:spPr>
          <a:xfrm>
            <a:off x="1860536" y="3957273"/>
            <a:ext cx="1838158" cy="1467562"/>
          </a:xfrm>
          <a:prstGeom prst="rect">
            <a:avLst/>
          </a:prstGeom>
        </p:spPr>
      </p:pic>
      <p:sp>
        <p:nvSpPr>
          <p:cNvPr id="7" name="Right Arrow 6"/>
          <p:cNvSpPr/>
          <p:nvPr/>
        </p:nvSpPr>
        <p:spPr>
          <a:xfrm>
            <a:off x="4114132" y="4541179"/>
            <a:ext cx="1325367" cy="4623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98042848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Graphs – Representation of digraphs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GB" b="1" dirty="0" smtClean="0"/>
                  <a:t>Incidence matrix of a digraph</a:t>
                </a:r>
              </a:p>
              <a:p>
                <a:pPr lvl="1"/>
                <a:r>
                  <a:rPr lang="en-US" dirty="0"/>
                  <a:t>cell at row </a:t>
                </a:r>
                <a14:m>
                  <m:oMath xmlns:m="http://schemas.openxmlformats.org/officeDocument/2006/math">
                    <m:r>
                      <a:rPr lang="en-GB" i="1">
                        <a:latin typeface="Cambria Math" panose="02040503050406030204" pitchFamily="18" charset="0"/>
                      </a:rPr>
                      <m:t>𝑖</m:t>
                    </m:r>
                  </m:oMath>
                </a14:m>
                <a:r>
                  <a:rPr lang="en-US" dirty="0"/>
                  <a:t>, column </a:t>
                </a:r>
                <a14:m>
                  <m:oMath xmlns:m="http://schemas.openxmlformats.org/officeDocument/2006/math">
                    <m:r>
                      <a:rPr lang="en-GB" i="1">
                        <a:latin typeface="Cambria Math" panose="02040503050406030204" pitchFamily="18" charset="0"/>
                      </a:rPr>
                      <m:t>𝑗</m:t>
                    </m:r>
                  </m:oMath>
                </a14:m>
                <a:r>
                  <a:rPr lang="en-US" dirty="0"/>
                  <a:t> </a:t>
                </a:r>
                <a:r>
                  <a:rPr lang="en-US" dirty="0" smtClean="0"/>
                  <a:t>has value </a:t>
                </a:r>
              </a:p>
              <a:p>
                <a:pPr lvl="2"/>
                <a14:m>
                  <m:oMath xmlns:m="http://schemas.openxmlformats.org/officeDocument/2006/math">
                    <m:r>
                      <a:rPr lang="en-GB" b="0" i="1" dirty="0" smtClean="0">
                        <a:latin typeface="Cambria Math" panose="02040503050406030204" pitchFamily="18" charset="0"/>
                      </a:rPr>
                      <m:t>1</m:t>
                    </m:r>
                  </m:oMath>
                </a14:m>
                <a:r>
                  <a:rPr lang="en-US" dirty="0" smtClean="0"/>
                  <a:t> </a:t>
                </a:r>
                <a:r>
                  <a:rPr lang="en-US" dirty="0"/>
                  <a:t>if </a:t>
                </a:r>
                <a:r>
                  <a:rPr lang="en-US" dirty="0" smtClean="0"/>
                  <a:t>edge </a:t>
                </a:r>
                <a14:m>
                  <m:oMath xmlns:m="http://schemas.openxmlformats.org/officeDocument/2006/math">
                    <m:r>
                      <a:rPr lang="en-GB" i="1">
                        <a:latin typeface="Cambria Math" panose="02040503050406030204" pitchFamily="18" charset="0"/>
                      </a:rPr>
                      <m:t>𝑗</m:t>
                    </m:r>
                  </m:oMath>
                </a14:m>
                <a:r>
                  <a:rPr lang="en-US" dirty="0" smtClean="0"/>
                  <a:t> emanates from vertex </a:t>
                </a:r>
                <a14:m>
                  <m:oMath xmlns:m="http://schemas.openxmlformats.org/officeDocument/2006/math">
                    <m:r>
                      <a:rPr lang="en-GB" b="0" i="1" smtClean="0">
                        <a:latin typeface="Cambria Math" panose="02040503050406030204" pitchFamily="18" charset="0"/>
                      </a:rPr>
                      <m:t>𝑖</m:t>
                    </m:r>
                  </m:oMath>
                </a14:m>
                <a:endParaRPr lang="en-US" dirty="0" smtClean="0"/>
              </a:p>
              <a:p>
                <a:pPr lvl="2"/>
                <a14:m>
                  <m:oMath xmlns:m="http://schemas.openxmlformats.org/officeDocument/2006/math">
                    <m:r>
                      <a:rPr lang="en-GB" b="0" i="1" smtClean="0">
                        <a:latin typeface="Cambria Math" panose="02040503050406030204" pitchFamily="18" charset="0"/>
                      </a:rPr>
                      <m:t>−1</m:t>
                    </m:r>
                  </m:oMath>
                </a14:m>
                <a:r>
                  <a:rPr lang="en-US" dirty="0" smtClean="0"/>
                  <a:t> if </a:t>
                </a:r>
                <a:r>
                  <a:rPr lang="en-US" dirty="0"/>
                  <a:t>edge </a:t>
                </a:r>
                <a14:m>
                  <m:oMath xmlns:m="http://schemas.openxmlformats.org/officeDocument/2006/math">
                    <m:r>
                      <a:rPr lang="en-GB" i="1">
                        <a:latin typeface="Cambria Math" panose="02040503050406030204" pitchFamily="18" charset="0"/>
                      </a:rPr>
                      <m:t>𝑗</m:t>
                    </m:r>
                  </m:oMath>
                </a14:m>
                <a:r>
                  <a:rPr lang="en-US" dirty="0"/>
                  <a:t> </a:t>
                </a:r>
                <a:r>
                  <a:rPr lang="en-US" dirty="0" smtClean="0"/>
                  <a:t>terminates at vertex </a:t>
                </a:r>
                <a14:m>
                  <m:oMath xmlns:m="http://schemas.openxmlformats.org/officeDocument/2006/math">
                    <m:r>
                      <a:rPr lang="en-GB" i="1">
                        <a:latin typeface="Cambria Math" panose="02040503050406030204" pitchFamily="18" charset="0"/>
                      </a:rPr>
                      <m:t>𝑖</m:t>
                    </m:r>
                  </m:oMath>
                </a14:m>
                <a:endParaRPr lang="en-US" dirty="0"/>
              </a:p>
              <a:p>
                <a:pPr lvl="1"/>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42" t="-942"/>
                </a:stretch>
              </a:blipFill>
            </p:spPr>
            <p:txBody>
              <a:bodyPr/>
              <a:lstStyle/>
              <a:p>
                <a:r>
                  <a:rPr lang="en-GB">
                    <a:noFill/>
                  </a:rPr>
                  <a:t> </a:t>
                </a:r>
              </a:p>
            </p:txBody>
          </p:sp>
        </mc:Fallback>
      </mc:AlternateContent>
      <p:sp>
        <p:nvSpPr>
          <p:cNvPr id="4" name="Footer Placeholder 3"/>
          <p:cNvSpPr>
            <a:spLocks noGrp="1"/>
          </p:cNvSpPr>
          <p:nvPr>
            <p:ph type="ftr" sz="quarter" idx="11"/>
          </p:nvPr>
        </p:nvSpPr>
        <p:spPr/>
        <p:txBody>
          <a:bodyPr/>
          <a:lstStyle/>
          <a:p>
            <a:r>
              <a:rPr lang="en-GB" smtClean="0"/>
              <a:t>INFDEV016A - G. Costantini</a:t>
            </a:r>
            <a:endParaRPr lang="en-GB"/>
          </a:p>
        </p:txBody>
      </p:sp>
      <p:sp>
        <p:nvSpPr>
          <p:cNvPr id="7" name="Right Arrow 6"/>
          <p:cNvSpPr/>
          <p:nvPr/>
        </p:nvSpPr>
        <p:spPr>
          <a:xfrm>
            <a:off x="4114132" y="4541179"/>
            <a:ext cx="1325367" cy="4623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8" name="Picture 7"/>
          <p:cNvPicPr>
            <a:picLocks noChangeAspect="1"/>
          </p:cNvPicPr>
          <p:nvPr/>
        </p:nvPicPr>
        <p:blipFill>
          <a:blip r:embed="rId3"/>
          <a:stretch>
            <a:fillRect/>
          </a:stretch>
        </p:blipFill>
        <p:spPr>
          <a:xfrm>
            <a:off x="5854937" y="3814155"/>
            <a:ext cx="2857548" cy="2227207"/>
          </a:xfrm>
          <a:prstGeom prst="rect">
            <a:avLst/>
          </a:prstGeom>
        </p:spPr>
      </p:pic>
      <p:pic>
        <p:nvPicPr>
          <p:cNvPr id="9" name="Picture 8"/>
          <p:cNvPicPr>
            <a:picLocks noChangeAspect="1"/>
          </p:cNvPicPr>
          <p:nvPr/>
        </p:nvPicPr>
        <p:blipFill>
          <a:blip r:embed="rId4"/>
          <a:stretch>
            <a:fillRect/>
          </a:stretch>
        </p:blipFill>
        <p:spPr>
          <a:xfrm>
            <a:off x="1899728" y="4075414"/>
            <a:ext cx="2070393" cy="1662359"/>
          </a:xfrm>
          <a:prstGeom prst="rect">
            <a:avLst/>
          </a:prstGeom>
        </p:spPr>
      </p:pic>
      <p:pic>
        <p:nvPicPr>
          <p:cNvPr id="10" name="Picture 9"/>
          <p:cNvPicPr>
            <a:picLocks noChangeAspect="1"/>
          </p:cNvPicPr>
          <p:nvPr/>
        </p:nvPicPr>
        <p:blipFill rotWithShape="1">
          <a:blip r:embed="rId5"/>
          <a:srcRect r="10657"/>
          <a:stretch/>
        </p:blipFill>
        <p:spPr>
          <a:xfrm>
            <a:off x="3511519" y="4702216"/>
            <a:ext cx="237521" cy="301300"/>
          </a:xfrm>
          <a:prstGeom prst="rect">
            <a:avLst/>
          </a:prstGeom>
        </p:spPr>
      </p:pic>
      <p:pic>
        <p:nvPicPr>
          <p:cNvPr id="11" name="Picture 10"/>
          <p:cNvPicPr>
            <a:picLocks noChangeAspect="1"/>
          </p:cNvPicPr>
          <p:nvPr/>
        </p:nvPicPr>
        <p:blipFill>
          <a:blip r:embed="rId6"/>
          <a:stretch>
            <a:fillRect/>
          </a:stretch>
        </p:blipFill>
        <p:spPr>
          <a:xfrm>
            <a:off x="2198370" y="4743232"/>
            <a:ext cx="182879" cy="249380"/>
          </a:xfrm>
          <a:prstGeom prst="rect">
            <a:avLst/>
          </a:prstGeom>
        </p:spPr>
      </p:pic>
    </p:spTree>
    <p:extLst>
      <p:ext uri="{BB962C8B-B14F-4D97-AF65-F5344CB8AC3E}">
        <p14:creationId xmlns:p14="http://schemas.microsoft.com/office/powerpoint/2010/main" val="129221756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Graphs - </a:t>
            </a:r>
            <a:r>
              <a:rPr lang="en-GB" dirty="0"/>
              <a:t>Some more terminology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GB" dirty="0" smtClean="0"/>
                  <a:t>Walk from </a:t>
                </a:r>
                <a14:m>
                  <m:oMath xmlns:m="http://schemas.openxmlformats.org/officeDocument/2006/math">
                    <m:r>
                      <a:rPr lang="en-GB" b="0" i="1" smtClean="0">
                        <a:latin typeface="Cambria Math" panose="02040503050406030204" pitchFamily="18" charset="0"/>
                      </a:rPr>
                      <m:t>𝑎</m:t>
                    </m:r>
                  </m:oMath>
                </a14:m>
                <a:r>
                  <a:rPr lang="en-GB" dirty="0" smtClean="0"/>
                  <a:t> to </a:t>
                </a:r>
                <a14:m>
                  <m:oMath xmlns:m="http://schemas.openxmlformats.org/officeDocument/2006/math">
                    <m:r>
                      <a:rPr lang="en-GB" b="0" i="1" smtClean="0">
                        <a:latin typeface="Cambria Math" panose="02040503050406030204" pitchFamily="18" charset="0"/>
                      </a:rPr>
                      <m:t>𝑏</m:t>
                    </m:r>
                  </m:oMath>
                </a14:m>
                <a:r>
                  <a:rPr lang="en-GB" dirty="0" smtClean="0"/>
                  <a:t> in a digraph</a:t>
                </a:r>
              </a:p>
              <a:p>
                <a:pPr lvl="1"/>
                <a:r>
                  <a:rPr lang="en-GB" dirty="0" smtClean="0"/>
                  <a:t>Same concept as in undirected graphs </a:t>
                </a:r>
              </a:p>
              <a:p>
                <a:endParaRPr lang="en-US" b="1" dirty="0" smtClean="0"/>
              </a:p>
              <a:p>
                <a:r>
                  <a:rPr lang="en-US" b="1" dirty="0" smtClean="0"/>
                  <a:t>Weighted </a:t>
                </a:r>
                <a:r>
                  <a:rPr lang="en-US" b="1" dirty="0"/>
                  <a:t>digraph </a:t>
                </a:r>
                <a:r>
                  <a:rPr lang="en-US" dirty="0" smtClean="0">
                    <a:sym typeface="Wingdings" panose="05000000000000000000" pitchFamily="2" charset="2"/>
                  </a:rPr>
                  <a:t> </a:t>
                </a:r>
                <a:r>
                  <a:rPr lang="en-US" dirty="0" smtClean="0"/>
                  <a:t>pair </a:t>
                </a:r>
                <a14:m>
                  <m:oMath xmlns:m="http://schemas.openxmlformats.org/officeDocument/2006/math">
                    <m:r>
                      <a:rPr lang="en-US" i="1" dirty="0" smtClean="0">
                        <a:latin typeface="Cambria Math" panose="02040503050406030204" pitchFamily="18" charset="0"/>
                      </a:rPr>
                      <m:t>(</m:t>
                    </m:r>
                    <m:r>
                      <a:rPr lang="en-US" i="1" dirty="0" smtClean="0">
                        <a:latin typeface="Cambria Math" panose="02040503050406030204" pitchFamily="18" charset="0"/>
                      </a:rPr>
                      <m:t>𝑉</m:t>
                    </m:r>
                    <m:r>
                      <a:rPr lang="nl-NL" b="0" i="1" dirty="0" smtClean="0">
                        <a:latin typeface="Cambria Math" panose="02040503050406030204" pitchFamily="18" charset="0"/>
                      </a:rPr>
                      <m:t>,</m:t>
                    </m:r>
                    <m:r>
                      <a:rPr lang="en-US" i="1" dirty="0" smtClean="0">
                        <a:latin typeface="Cambria Math" panose="02040503050406030204" pitchFamily="18" charset="0"/>
                      </a:rPr>
                      <m:t>𝑤</m:t>
                    </m:r>
                    <m:r>
                      <a:rPr lang="en-US" i="1" dirty="0" smtClean="0">
                        <a:latin typeface="Cambria Math" panose="02040503050406030204" pitchFamily="18" charset="0"/>
                      </a:rPr>
                      <m:t>)</m:t>
                    </m:r>
                  </m:oMath>
                </a14:m>
                <a:r>
                  <a:rPr lang="en-US" dirty="0"/>
                  <a:t> where </a:t>
                </a:r>
                <a:endParaRPr lang="en-US" dirty="0" smtClean="0"/>
              </a:p>
              <a:p>
                <a:pPr lvl="1"/>
                <a14:m>
                  <m:oMath xmlns:m="http://schemas.openxmlformats.org/officeDocument/2006/math">
                    <m:r>
                      <a:rPr lang="en-US" i="1" dirty="0" smtClean="0">
                        <a:latin typeface="Cambria Math" panose="02040503050406030204" pitchFamily="18" charset="0"/>
                      </a:rPr>
                      <m:t>𝑉</m:t>
                    </m:r>
                  </m:oMath>
                </a14:m>
                <a:r>
                  <a:rPr lang="en-US" dirty="0" smtClean="0"/>
                  <a:t> </a:t>
                </a:r>
                <a:r>
                  <a:rPr lang="en-US" dirty="0"/>
                  <a:t>is a finite set of </a:t>
                </a:r>
                <a:r>
                  <a:rPr lang="en-US" dirty="0" smtClean="0"/>
                  <a:t>vertices</a:t>
                </a:r>
              </a:p>
              <a:p>
                <a:pPr lvl="1"/>
                <a14:m>
                  <m:oMath xmlns:m="http://schemas.openxmlformats.org/officeDocument/2006/math">
                    <m:r>
                      <a:rPr lang="en-US" i="1" dirty="0" smtClean="0">
                        <a:latin typeface="Cambria Math" panose="02040503050406030204" pitchFamily="18" charset="0"/>
                      </a:rPr>
                      <m:t>𝑤</m:t>
                    </m:r>
                  </m:oMath>
                </a14:m>
                <a:r>
                  <a:rPr lang="en-US" dirty="0" smtClean="0"/>
                  <a:t> </a:t>
                </a:r>
                <a:r>
                  <a:rPr lang="en-US" dirty="0"/>
                  <a:t>is a function that assigns to each pair </a:t>
                </a:r>
                <a14:m>
                  <m:oMath xmlns:m="http://schemas.openxmlformats.org/officeDocument/2006/math">
                    <m:r>
                      <a:rPr lang="en-US" i="1" dirty="0" smtClean="0">
                        <a:latin typeface="Cambria Math" panose="02040503050406030204" pitchFamily="18" charset="0"/>
                      </a:rPr>
                      <m:t>(</m:t>
                    </m:r>
                    <m:r>
                      <a:rPr lang="en-US" i="1" dirty="0" smtClean="0">
                        <a:latin typeface="Cambria Math" panose="02040503050406030204" pitchFamily="18" charset="0"/>
                      </a:rPr>
                      <m:t>𝑥</m:t>
                    </m:r>
                    <m:r>
                      <a:rPr lang="en-US" i="1" dirty="0" smtClean="0">
                        <a:latin typeface="Cambria Math" panose="02040503050406030204" pitchFamily="18" charset="0"/>
                      </a:rPr>
                      <m:t>, </m:t>
                    </m:r>
                    <m:r>
                      <a:rPr lang="en-US" i="1" dirty="0" smtClean="0">
                        <a:latin typeface="Cambria Math" panose="02040503050406030204" pitchFamily="18" charset="0"/>
                      </a:rPr>
                      <m:t>𝑦</m:t>
                    </m:r>
                    <m:r>
                      <a:rPr lang="en-US" i="1" dirty="0" smtClean="0">
                        <a:latin typeface="Cambria Math" panose="02040503050406030204" pitchFamily="18" charset="0"/>
                      </a:rPr>
                      <m:t>)</m:t>
                    </m:r>
                  </m:oMath>
                </a14:m>
                <a:r>
                  <a:rPr lang="en-US" dirty="0"/>
                  <a:t> of vertices either a positive integer </a:t>
                </a:r>
                <a:r>
                  <a:rPr lang="en-US" dirty="0" smtClean="0"/>
                  <a:t>or </a:t>
                </a:r>
                <a14:m>
                  <m:oMath xmlns:m="http://schemas.openxmlformats.org/officeDocument/2006/math">
                    <m:r>
                      <a:rPr lang="nl-NL" b="0" i="1" smtClean="0">
                        <a:latin typeface="Cambria Math" panose="02040503050406030204" pitchFamily="18" charset="0"/>
                      </a:rPr>
                      <m:t>∞ </m:t>
                    </m:r>
                  </m:oMath>
                </a14:m>
                <a:r>
                  <a:rPr lang="en-US" dirty="0" smtClean="0"/>
                  <a:t>(</a:t>
                </a:r>
                <a:r>
                  <a:rPr lang="en-US" dirty="0"/>
                  <a:t>infinity</a:t>
                </a:r>
                <a:r>
                  <a:rPr lang="en-US" dirty="0" smtClean="0"/>
                  <a:t>) </a:t>
                </a:r>
                <a:endParaRPr lang="en-US" dirty="0">
                  <a:sym typeface="Wingdings" panose="05000000000000000000" pitchFamily="2" charset="2"/>
                </a:endParaRPr>
              </a:p>
              <a:p>
                <a:pPr lvl="2"/>
                <a:r>
                  <a:rPr lang="en-US" dirty="0" smtClean="0">
                    <a:sym typeface="Wingdings" panose="05000000000000000000" pitchFamily="2" charset="2"/>
                  </a:rPr>
                  <a:t>called </a:t>
                </a:r>
                <a:r>
                  <a:rPr lang="en-US" i="1" dirty="0" smtClean="0">
                    <a:sym typeface="Wingdings" panose="05000000000000000000" pitchFamily="2" charset="2"/>
                  </a:rPr>
                  <a:t>weight function</a:t>
                </a:r>
              </a:p>
              <a:p>
                <a:pPr lvl="2"/>
                <a:r>
                  <a:rPr lang="en-US" dirty="0" smtClean="0">
                    <a:sym typeface="Wingdings" panose="05000000000000000000" pitchFamily="2" charset="2"/>
                  </a:rPr>
                  <a:t>cost/time/distance for moving directly from </a:t>
                </a:r>
                <a14:m>
                  <m:oMath xmlns:m="http://schemas.openxmlformats.org/officeDocument/2006/math">
                    <m:r>
                      <a:rPr lang="nl-NL" b="0" i="1" smtClean="0">
                        <a:latin typeface="Cambria Math" panose="02040503050406030204" pitchFamily="18" charset="0"/>
                        <a:sym typeface="Wingdings" panose="05000000000000000000" pitchFamily="2" charset="2"/>
                      </a:rPr>
                      <m:t>𝑥</m:t>
                    </m:r>
                  </m:oMath>
                </a14:m>
                <a:r>
                  <a:rPr lang="en-GB" dirty="0" smtClean="0"/>
                  <a:t> to </a:t>
                </a:r>
                <a14:m>
                  <m:oMath xmlns:m="http://schemas.openxmlformats.org/officeDocument/2006/math">
                    <m:r>
                      <a:rPr lang="nl-NL" b="0" i="1" smtClean="0">
                        <a:latin typeface="Cambria Math" panose="02040503050406030204" pitchFamily="18" charset="0"/>
                      </a:rPr>
                      <m:t>𝑦</m:t>
                    </m:r>
                  </m:oMath>
                </a14:m>
                <a:r>
                  <a:rPr lang="en-GB" dirty="0" smtClean="0"/>
                  <a:t>; </a:t>
                </a:r>
                <a14:m>
                  <m:oMath xmlns:m="http://schemas.openxmlformats.org/officeDocument/2006/math">
                    <m:r>
                      <a:rPr lang="nl-NL" b="0" i="1" smtClean="0">
                        <a:latin typeface="Cambria Math" panose="02040503050406030204" pitchFamily="18" charset="0"/>
                      </a:rPr>
                      <m:t>∞</m:t>
                    </m:r>
                  </m:oMath>
                </a14:m>
                <a:r>
                  <a:rPr lang="en-GB" dirty="0" smtClean="0"/>
                  <a:t> means no edge from </a:t>
                </a:r>
                <a14:m>
                  <m:oMath xmlns:m="http://schemas.openxmlformats.org/officeDocument/2006/math">
                    <m:r>
                      <a:rPr lang="nl-NL" b="0" i="1" smtClean="0">
                        <a:latin typeface="Cambria Math" panose="02040503050406030204" pitchFamily="18" charset="0"/>
                      </a:rPr>
                      <m:t>𝑥</m:t>
                    </m:r>
                  </m:oMath>
                </a14:m>
                <a:r>
                  <a:rPr lang="en-GB" dirty="0" smtClean="0"/>
                  <a:t> to </a:t>
                </a:r>
                <a14:m>
                  <m:oMath xmlns:m="http://schemas.openxmlformats.org/officeDocument/2006/math">
                    <m:r>
                      <a:rPr lang="nl-NL" b="0" i="1" smtClean="0">
                        <a:latin typeface="Cambria Math" panose="02040503050406030204" pitchFamily="18" charset="0"/>
                      </a:rPr>
                      <m:t>𝑦</m:t>
                    </m:r>
                  </m:oMath>
                </a14:m>
                <a:endParaRPr lang="en-GB" dirty="0" smtClean="0"/>
              </a:p>
              <a:p>
                <a:pPr lvl="1"/>
                <a:r>
                  <a:rPr lang="nl-NL" dirty="0" err="1" smtClean="0"/>
                  <a:t>Weighted</a:t>
                </a:r>
                <a:r>
                  <a:rPr lang="nl-NL" dirty="0" smtClean="0"/>
                  <a:t> </a:t>
                </a:r>
                <a:r>
                  <a:rPr lang="nl-NL" dirty="0" err="1" smtClean="0"/>
                  <a:t>graph</a:t>
                </a:r>
                <a:r>
                  <a:rPr lang="nl-NL" dirty="0" smtClean="0"/>
                  <a:t> </a:t>
                </a:r>
                <a:r>
                  <a:rPr lang="nl-NL" dirty="0" smtClean="0">
                    <a:sym typeface="Wingdings" panose="05000000000000000000" pitchFamily="2" charset="2"/>
                  </a:rPr>
                  <a:t> </a:t>
                </a:r>
                <a14:m>
                  <m:oMath xmlns:m="http://schemas.openxmlformats.org/officeDocument/2006/math">
                    <m:r>
                      <a:rPr lang="nl-NL" b="0" i="1" smtClean="0">
                        <a:latin typeface="Cambria Math" panose="02040503050406030204" pitchFamily="18" charset="0"/>
                        <a:sym typeface="Wingdings" panose="05000000000000000000" pitchFamily="2" charset="2"/>
                      </a:rPr>
                      <m:t>𝑤</m:t>
                    </m:r>
                  </m:oMath>
                </a14:m>
                <a:r>
                  <a:rPr lang="en-GB" dirty="0" smtClean="0"/>
                  <a:t> is symmetric ( </a:t>
                </a:r>
                <a14:m>
                  <m:oMath xmlns:m="http://schemas.openxmlformats.org/officeDocument/2006/math">
                    <m:r>
                      <a:rPr lang="nl-NL" b="0" i="1" smtClean="0">
                        <a:latin typeface="Cambria Math" panose="02040503050406030204" pitchFamily="18" charset="0"/>
                      </a:rPr>
                      <m:t>𝑤</m:t>
                    </m:r>
                    <m:d>
                      <m:dPr>
                        <m:ctrlPr>
                          <a:rPr lang="nl-NL" b="0" i="1" smtClean="0">
                            <a:latin typeface="Cambria Math" panose="02040503050406030204" pitchFamily="18" charset="0"/>
                          </a:rPr>
                        </m:ctrlPr>
                      </m:dPr>
                      <m:e>
                        <m:r>
                          <a:rPr lang="nl-NL" b="0" i="1" smtClean="0">
                            <a:latin typeface="Cambria Math" panose="02040503050406030204" pitchFamily="18" charset="0"/>
                          </a:rPr>
                          <m:t>𝑥</m:t>
                        </m:r>
                        <m:r>
                          <a:rPr lang="nl-NL" b="0" i="1" smtClean="0">
                            <a:latin typeface="Cambria Math" panose="02040503050406030204" pitchFamily="18" charset="0"/>
                          </a:rPr>
                          <m:t>,</m:t>
                        </m:r>
                        <m:r>
                          <a:rPr lang="nl-NL" b="0" i="1" smtClean="0">
                            <a:latin typeface="Cambria Math" panose="02040503050406030204" pitchFamily="18" charset="0"/>
                          </a:rPr>
                          <m:t>𝑦</m:t>
                        </m:r>
                      </m:e>
                    </m:d>
                    <m:r>
                      <a:rPr lang="nl-NL" b="0" i="1" smtClean="0">
                        <a:latin typeface="Cambria Math" panose="02040503050406030204" pitchFamily="18" charset="0"/>
                      </a:rPr>
                      <m:t>=</m:t>
                    </m:r>
                    <m:r>
                      <a:rPr lang="nl-NL" b="0" i="1" smtClean="0">
                        <a:latin typeface="Cambria Math" panose="02040503050406030204" pitchFamily="18" charset="0"/>
                      </a:rPr>
                      <m:t>𝑤</m:t>
                    </m:r>
                    <m:d>
                      <m:dPr>
                        <m:ctrlPr>
                          <a:rPr lang="nl-NL" b="0" i="1" smtClean="0">
                            <a:latin typeface="Cambria Math" panose="02040503050406030204" pitchFamily="18" charset="0"/>
                          </a:rPr>
                        </m:ctrlPr>
                      </m:dPr>
                      <m:e>
                        <m:r>
                          <a:rPr lang="nl-NL" b="0" i="1" smtClean="0">
                            <a:latin typeface="Cambria Math" panose="02040503050406030204" pitchFamily="18" charset="0"/>
                          </a:rPr>
                          <m:t>𝑦</m:t>
                        </m:r>
                        <m:r>
                          <a:rPr lang="nl-NL" b="0" i="1" smtClean="0">
                            <a:latin typeface="Cambria Math" panose="02040503050406030204" pitchFamily="18" charset="0"/>
                          </a:rPr>
                          <m:t>,</m:t>
                        </m:r>
                        <m:r>
                          <a:rPr lang="nl-NL" b="0" i="1" smtClean="0">
                            <a:latin typeface="Cambria Math" panose="02040503050406030204" pitchFamily="18" charset="0"/>
                          </a:rPr>
                          <m:t>𝑥</m:t>
                        </m:r>
                      </m:e>
                    </m:d>
                  </m:oMath>
                </a14:m>
                <a:r>
                  <a:rPr lang="en-GB" dirty="0" smtClean="0"/>
                  <a:t> )</a:t>
                </a:r>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42" t="-942"/>
                </a:stretch>
              </a:blipFill>
            </p:spPr>
            <p:txBody>
              <a:bodyPr/>
              <a:lstStyle/>
              <a:p>
                <a:r>
                  <a:rPr lang="nl-NL">
                    <a:noFill/>
                  </a:rPr>
                  <a:t> </a:t>
                </a:r>
              </a:p>
            </p:txBody>
          </p:sp>
        </mc:Fallback>
      </mc:AlternateContent>
      <p:sp>
        <p:nvSpPr>
          <p:cNvPr id="4" name="Footer Placeholder 3"/>
          <p:cNvSpPr>
            <a:spLocks noGrp="1"/>
          </p:cNvSpPr>
          <p:nvPr>
            <p:ph type="ftr" sz="quarter" idx="11"/>
          </p:nvPr>
        </p:nvSpPr>
        <p:spPr/>
        <p:txBody>
          <a:bodyPr/>
          <a:lstStyle/>
          <a:p>
            <a:r>
              <a:rPr lang="en-GB" smtClean="0"/>
              <a:t>INFDEV016A - G. Costantini</a:t>
            </a:r>
            <a:endParaRPr lang="en-GB"/>
          </a:p>
        </p:txBody>
      </p:sp>
      <p:pic>
        <p:nvPicPr>
          <p:cNvPr id="5" name="Picture 4"/>
          <p:cNvPicPr>
            <a:picLocks noChangeAspect="1"/>
          </p:cNvPicPr>
          <p:nvPr/>
        </p:nvPicPr>
        <p:blipFill rotWithShape="1">
          <a:blip r:embed="rId3"/>
          <a:srcRect l="24434"/>
          <a:stretch/>
        </p:blipFill>
        <p:spPr>
          <a:xfrm>
            <a:off x="7705492" y="1930400"/>
            <a:ext cx="1789381" cy="2028010"/>
          </a:xfrm>
          <a:prstGeom prst="rect">
            <a:avLst/>
          </a:prstGeom>
        </p:spPr>
      </p:pic>
    </p:spTree>
    <p:extLst>
      <p:ext uri="{BB962C8B-B14F-4D97-AF65-F5344CB8AC3E}">
        <p14:creationId xmlns:p14="http://schemas.microsoft.com/office/powerpoint/2010/main" val="270439453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Graphs - </a:t>
            </a:r>
            <a:r>
              <a:rPr lang="en-GB" dirty="0"/>
              <a:t>Some more terminology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b="1" dirty="0" smtClean="0"/>
                  <a:t>Weighted </a:t>
                </a:r>
                <a:r>
                  <a:rPr lang="en-US" b="1" dirty="0"/>
                  <a:t>path length </a:t>
                </a:r>
                <a:endParaRPr lang="en-US" b="1" dirty="0" smtClean="0"/>
              </a:p>
              <a:p>
                <a:pPr lvl="1"/>
                <a:r>
                  <a:rPr lang="en-US" dirty="0" smtClean="0"/>
                  <a:t>sum </a:t>
                </a:r>
                <a:r>
                  <a:rPr lang="en-US" dirty="0"/>
                  <a:t>of the weights of the edges along the </a:t>
                </a:r>
                <a:r>
                  <a:rPr lang="en-US" dirty="0" smtClean="0"/>
                  <a:t>path</a:t>
                </a:r>
              </a:p>
              <a:p>
                <a:pPr lvl="1"/>
                <a:endParaRPr lang="en-US" dirty="0" smtClean="0"/>
              </a:p>
              <a:p>
                <a:r>
                  <a:rPr lang="en-US" b="1" dirty="0"/>
                  <a:t>S</a:t>
                </a:r>
                <a:r>
                  <a:rPr lang="en-US" b="1" dirty="0" smtClean="0"/>
                  <a:t>hortest </a:t>
                </a:r>
                <a:r>
                  <a:rPr lang="en-US" b="1" dirty="0"/>
                  <a:t>distance </a:t>
                </a:r>
                <a:r>
                  <a:rPr lang="en-US" dirty="0"/>
                  <a:t>from </a:t>
                </a:r>
                <a14:m>
                  <m:oMath xmlns:m="http://schemas.openxmlformats.org/officeDocument/2006/math">
                    <m:r>
                      <a:rPr lang="en-US" i="1" dirty="0" smtClean="0">
                        <a:latin typeface="Cambria Math" panose="02040503050406030204" pitchFamily="18" charset="0"/>
                      </a:rPr>
                      <m:t>𝑥</m:t>
                    </m:r>
                  </m:oMath>
                </a14:m>
                <a:r>
                  <a:rPr lang="en-US" dirty="0"/>
                  <a:t> to </a:t>
                </a:r>
                <a14:m>
                  <m:oMath xmlns:m="http://schemas.openxmlformats.org/officeDocument/2006/math">
                    <m:r>
                      <a:rPr lang="en-US" i="1" dirty="0" smtClean="0">
                        <a:latin typeface="Cambria Math" panose="02040503050406030204" pitchFamily="18" charset="0"/>
                      </a:rPr>
                      <m:t>𝑦</m:t>
                    </m:r>
                  </m:oMath>
                </a14:m>
                <a:r>
                  <a:rPr lang="en-US" dirty="0"/>
                  <a:t> </a:t>
                </a:r>
                <a:endParaRPr lang="en-US" dirty="0" smtClean="0"/>
              </a:p>
              <a:p>
                <a:pPr lvl="1"/>
                <a:r>
                  <a:rPr lang="en-US" dirty="0" smtClean="0"/>
                  <a:t>minimum </a:t>
                </a:r>
                <a:r>
                  <a:rPr lang="en-US" dirty="0"/>
                  <a:t>weighted path length among all the paths from </a:t>
                </a:r>
                <a14:m>
                  <m:oMath xmlns:m="http://schemas.openxmlformats.org/officeDocument/2006/math">
                    <m:r>
                      <a:rPr lang="en-US" i="1" dirty="0" smtClean="0">
                        <a:latin typeface="Cambria Math" panose="02040503050406030204" pitchFamily="18" charset="0"/>
                      </a:rPr>
                      <m:t>𝑥</m:t>
                    </m:r>
                  </m:oMath>
                </a14:m>
                <a:r>
                  <a:rPr lang="en-US" dirty="0"/>
                  <a:t> to </a:t>
                </a:r>
                <a14:m>
                  <m:oMath xmlns:m="http://schemas.openxmlformats.org/officeDocument/2006/math">
                    <m:r>
                      <a:rPr lang="en-US" i="1" dirty="0" smtClean="0">
                        <a:latin typeface="Cambria Math" panose="02040503050406030204" pitchFamily="18" charset="0"/>
                      </a:rPr>
                      <m:t>𝑦</m:t>
                    </m:r>
                  </m:oMath>
                </a14:m>
                <a:endParaRPr lang="en-US" dirty="0" smtClean="0"/>
              </a:p>
              <a:p>
                <a:pPr lvl="1"/>
                <a:r>
                  <a:rPr lang="en-US" i="1" dirty="0"/>
                  <a:t>Dijkstra’s Shortest </a:t>
                </a:r>
                <a:r>
                  <a:rPr lang="en-US" i="1" dirty="0" smtClean="0"/>
                  <a:t>Path </a:t>
                </a:r>
                <a:r>
                  <a:rPr lang="en-US" i="1" dirty="0"/>
                  <a:t>Algorithm </a:t>
                </a:r>
                <a:r>
                  <a:rPr lang="en-US" dirty="0" smtClean="0">
                    <a:sym typeface="Wingdings" panose="05000000000000000000" pitchFamily="2" charset="2"/>
                  </a:rPr>
                  <a:t> </a:t>
                </a:r>
                <a:r>
                  <a:rPr lang="en-US" dirty="0" smtClean="0"/>
                  <a:t>finding </a:t>
                </a:r>
                <a:r>
                  <a:rPr lang="en-US" dirty="0"/>
                  <a:t>the shortest path from one </a:t>
                </a:r>
                <a:r>
                  <a:rPr lang="en-US" dirty="0" smtClean="0"/>
                  <a:t>vertex to each other vertex in a (di)graph</a:t>
                </a:r>
                <a:endParaRPr lang="en-US" dirty="0"/>
              </a:p>
              <a:p>
                <a:pPr marL="914400" lvl="2" indent="0">
                  <a:buNone/>
                </a:pPr>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42" t="-942"/>
                </a:stretch>
              </a:blipFill>
            </p:spPr>
            <p:txBody>
              <a:bodyPr/>
              <a:lstStyle/>
              <a:p>
                <a:r>
                  <a:rPr lang="nl-NL">
                    <a:noFill/>
                  </a:rPr>
                  <a:t> </a:t>
                </a:r>
              </a:p>
            </p:txBody>
          </p:sp>
        </mc:Fallback>
      </mc:AlternateContent>
      <p:sp>
        <p:nvSpPr>
          <p:cNvPr id="4" name="Footer Placeholder 3"/>
          <p:cNvSpPr>
            <a:spLocks noGrp="1"/>
          </p:cNvSpPr>
          <p:nvPr>
            <p:ph type="ftr" sz="quarter" idx="11"/>
          </p:nvPr>
        </p:nvSpPr>
        <p:spPr/>
        <p:txBody>
          <a:bodyPr/>
          <a:lstStyle/>
          <a:p>
            <a:r>
              <a:rPr lang="en-GB" smtClean="0"/>
              <a:t>INFDEV016A - G. Costantini</a:t>
            </a:r>
            <a:endParaRPr lang="en-GB"/>
          </a:p>
        </p:txBody>
      </p:sp>
      <p:pic>
        <p:nvPicPr>
          <p:cNvPr id="5" name="Picture 4"/>
          <p:cNvPicPr>
            <a:picLocks noChangeAspect="1"/>
          </p:cNvPicPr>
          <p:nvPr/>
        </p:nvPicPr>
        <p:blipFill rotWithShape="1">
          <a:blip r:embed="rId3"/>
          <a:srcRect l="24434"/>
          <a:stretch/>
        </p:blipFill>
        <p:spPr>
          <a:xfrm>
            <a:off x="7705492" y="1930400"/>
            <a:ext cx="1789381" cy="2028010"/>
          </a:xfrm>
          <a:prstGeom prst="rect">
            <a:avLst/>
          </a:prstGeom>
        </p:spPr>
      </p:pic>
    </p:spTree>
    <p:extLst>
      <p:ext uri="{BB962C8B-B14F-4D97-AF65-F5344CB8AC3E}">
        <p14:creationId xmlns:p14="http://schemas.microsoft.com/office/powerpoint/2010/main" val="218521039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Graphs – Traversal algorithms </a:t>
            </a:r>
            <a:endParaRPr lang="en-GB" dirty="0"/>
          </a:p>
        </p:txBody>
      </p:sp>
      <p:sp>
        <p:nvSpPr>
          <p:cNvPr id="3" name="Content Placeholder 2"/>
          <p:cNvSpPr>
            <a:spLocks noGrp="1"/>
          </p:cNvSpPr>
          <p:nvPr>
            <p:ph idx="1"/>
          </p:nvPr>
        </p:nvSpPr>
        <p:spPr/>
        <p:txBody>
          <a:bodyPr/>
          <a:lstStyle/>
          <a:p>
            <a:r>
              <a:rPr lang="en-US" i="1" dirty="0" smtClean="0"/>
              <a:t>Graph traversal </a:t>
            </a:r>
            <a:r>
              <a:rPr lang="en-US" dirty="0" smtClean="0">
                <a:sym typeface="Wingdings" panose="05000000000000000000" pitchFamily="2" charset="2"/>
              </a:rPr>
              <a:t> </a:t>
            </a:r>
            <a:r>
              <a:rPr lang="en-US" dirty="0" smtClean="0"/>
              <a:t>visiting </a:t>
            </a:r>
            <a:r>
              <a:rPr lang="en-US" dirty="0"/>
              <a:t>all the nodes in a graph in a particular manner, updating and/or checking their values along the </a:t>
            </a:r>
            <a:r>
              <a:rPr lang="en-US" dirty="0" smtClean="0"/>
              <a:t>way</a:t>
            </a:r>
          </a:p>
          <a:p>
            <a:endParaRPr lang="en-US" dirty="0"/>
          </a:p>
          <a:p>
            <a:r>
              <a:rPr lang="en-US" dirty="0" smtClean="0"/>
              <a:t>Possible algorithms</a:t>
            </a:r>
          </a:p>
          <a:p>
            <a:pPr lvl="1"/>
            <a:r>
              <a:rPr lang="en-US" b="1" dirty="0" smtClean="0"/>
              <a:t>BFS</a:t>
            </a:r>
            <a:r>
              <a:rPr lang="en-US" dirty="0" smtClean="0"/>
              <a:t> (Breadth First Search)</a:t>
            </a:r>
          </a:p>
          <a:p>
            <a:pPr lvl="2"/>
            <a:r>
              <a:rPr lang="en-US" dirty="0" smtClean="0"/>
              <a:t>Inspect all neighbors of a node; then for each neighbor inspect all its unvisited neighbors, etc…</a:t>
            </a:r>
          </a:p>
          <a:p>
            <a:pPr lvl="1"/>
            <a:r>
              <a:rPr lang="en-US" b="1" dirty="0" smtClean="0"/>
              <a:t>DFS</a:t>
            </a:r>
            <a:r>
              <a:rPr lang="en-US" dirty="0" smtClean="0"/>
              <a:t> (Depth First Search)</a:t>
            </a:r>
          </a:p>
          <a:p>
            <a:pPr lvl="2"/>
            <a:r>
              <a:rPr lang="en-US" dirty="0" smtClean="0"/>
              <a:t>Start from one neighbor and go as far as possible in that direction before continuing with exploring the other neighbors </a:t>
            </a:r>
            <a:endParaRPr lang="en-GB" dirty="0"/>
          </a:p>
        </p:txBody>
      </p:sp>
      <p:sp>
        <p:nvSpPr>
          <p:cNvPr id="4" name="Footer Placeholder 3"/>
          <p:cNvSpPr>
            <a:spLocks noGrp="1"/>
          </p:cNvSpPr>
          <p:nvPr>
            <p:ph type="ftr" sz="quarter" idx="11"/>
          </p:nvPr>
        </p:nvSpPr>
        <p:spPr/>
        <p:txBody>
          <a:bodyPr/>
          <a:lstStyle/>
          <a:p>
            <a:r>
              <a:rPr lang="en-GB" smtClean="0"/>
              <a:t>INFDEV016A - G. Costantini</a:t>
            </a:r>
            <a:endParaRPr lang="en-GB"/>
          </a:p>
        </p:txBody>
      </p:sp>
    </p:spTree>
    <p:extLst>
      <p:ext uri="{BB962C8B-B14F-4D97-AF65-F5344CB8AC3E}">
        <p14:creationId xmlns:p14="http://schemas.microsoft.com/office/powerpoint/2010/main" val="374139585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Graph – BFS traversal algorithm</a:t>
            </a:r>
            <a:endParaRPr lang="en-GB"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Search </a:t>
                </a:r>
                <a:r>
                  <a:rPr lang="en-US" dirty="0"/>
                  <a:t>is limited to essentially two </a:t>
                </a:r>
                <a:r>
                  <a:rPr lang="en-US" dirty="0" smtClean="0"/>
                  <a:t>operations</a:t>
                </a:r>
              </a:p>
              <a:p>
                <a:pPr lvl="1"/>
                <a:r>
                  <a:rPr lang="en-US" dirty="0" smtClean="0"/>
                  <a:t>visit </a:t>
                </a:r>
                <a:r>
                  <a:rPr lang="en-US" dirty="0"/>
                  <a:t>and inspect a node of a </a:t>
                </a:r>
                <a:r>
                  <a:rPr lang="en-US" dirty="0" smtClean="0"/>
                  <a:t>graph</a:t>
                </a:r>
              </a:p>
              <a:p>
                <a:pPr lvl="1"/>
                <a:r>
                  <a:rPr lang="en-US" dirty="0" smtClean="0"/>
                  <a:t>gain </a:t>
                </a:r>
                <a:r>
                  <a:rPr lang="en-US" dirty="0"/>
                  <a:t>access to visit the nodes that neighbor the currently visited </a:t>
                </a:r>
                <a:r>
                  <a:rPr lang="en-US" dirty="0" smtClean="0"/>
                  <a:t>node</a:t>
                </a:r>
              </a:p>
              <a:p>
                <a:endParaRPr lang="en-US" dirty="0" smtClean="0"/>
              </a:p>
              <a:p>
                <a:r>
                  <a:rPr lang="en-US" dirty="0" smtClean="0"/>
                  <a:t>Algorithm</a:t>
                </a:r>
              </a:p>
              <a:p>
                <a:pPr lvl="1"/>
                <a:r>
                  <a:rPr lang="en-US" dirty="0"/>
                  <a:t>begins at a root node and inspects all the neighboring </a:t>
                </a:r>
                <a:r>
                  <a:rPr lang="en-US" dirty="0" smtClean="0"/>
                  <a:t>nodes</a:t>
                </a:r>
              </a:p>
              <a:p>
                <a:pPr lvl="1"/>
                <a:r>
                  <a:rPr lang="en-US" dirty="0"/>
                  <a:t>for each of those neighbor nodes in turn, it inspects their neighbor nodes which were unvisited, and so </a:t>
                </a:r>
                <a:r>
                  <a:rPr lang="en-US" dirty="0" smtClean="0"/>
                  <a:t>on</a:t>
                </a:r>
              </a:p>
              <a:p>
                <a:pPr lvl="1"/>
                <a:endParaRPr lang="en-US" dirty="0"/>
              </a:p>
              <a:p>
                <a:r>
                  <a:rPr lang="en-US" dirty="0" smtClean="0"/>
                  <a:t>Complexity </a:t>
                </a:r>
                <a:r>
                  <a:rPr lang="en-US" dirty="0" smtClean="0">
                    <a:sym typeface="Wingdings" panose="05000000000000000000" pitchFamily="2" charset="2"/>
                  </a:rPr>
                  <a:t> </a:t>
                </a:r>
                <a14:m>
                  <m:oMath xmlns:m="http://schemas.openxmlformats.org/officeDocument/2006/math">
                    <m:r>
                      <a:rPr lang="nl-NL" b="0" i="1" smtClean="0">
                        <a:latin typeface="Cambria Math" panose="02040503050406030204" pitchFamily="18" charset="0"/>
                        <a:sym typeface="Wingdings" panose="05000000000000000000" pitchFamily="2" charset="2"/>
                      </a:rPr>
                      <m:t>𝑂</m:t>
                    </m:r>
                    <m:d>
                      <m:dPr>
                        <m:ctrlPr>
                          <a:rPr lang="nl-NL" b="0" i="1" smtClean="0">
                            <a:latin typeface="Cambria Math" panose="02040503050406030204" pitchFamily="18" charset="0"/>
                            <a:sym typeface="Wingdings" panose="05000000000000000000" pitchFamily="2" charset="2"/>
                          </a:rPr>
                        </m:ctrlPr>
                      </m:dPr>
                      <m:e>
                        <m:d>
                          <m:dPr>
                            <m:begChr m:val="|"/>
                            <m:endChr m:val="|"/>
                            <m:ctrlPr>
                              <a:rPr lang="nl-NL" b="0" i="1" smtClean="0">
                                <a:latin typeface="Cambria Math" panose="02040503050406030204" pitchFamily="18" charset="0"/>
                                <a:sym typeface="Wingdings" panose="05000000000000000000" pitchFamily="2" charset="2"/>
                              </a:rPr>
                            </m:ctrlPr>
                          </m:dPr>
                          <m:e>
                            <m:r>
                              <a:rPr lang="nl-NL" b="0" i="1" smtClean="0">
                                <a:latin typeface="Cambria Math" panose="02040503050406030204" pitchFamily="18" charset="0"/>
                                <a:sym typeface="Wingdings" panose="05000000000000000000" pitchFamily="2" charset="2"/>
                              </a:rPr>
                              <m:t>𝑉</m:t>
                            </m:r>
                          </m:e>
                        </m:d>
                        <m:r>
                          <a:rPr lang="nl-NL" b="0" i="1" smtClean="0">
                            <a:latin typeface="Cambria Math" panose="02040503050406030204" pitchFamily="18" charset="0"/>
                            <a:sym typeface="Wingdings" panose="05000000000000000000" pitchFamily="2" charset="2"/>
                          </a:rPr>
                          <m:t>+</m:t>
                        </m:r>
                        <m:d>
                          <m:dPr>
                            <m:begChr m:val="|"/>
                            <m:endChr m:val="|"/>
                            <m:ctrlPr>
                              <a:rPr lang="nl-NL" b="0" i="1" smtClean="0">
                                <a:latin typeface="Cambria Math" panose="02040503050406030204" pitchFamily="18" charset="0"/>
                                <a:sym typeface="Wingdings" panose="05000000000000000000" pitchFamily="2" charset="2"/>
                              </a:rPr>
                            </m:ctrlPr>
                          </m:dPr>
                          <m:e>
                            <m:r>
                              <a:rPr lang="nl-NL" b="0" i="1" smtClean="0">
                                <a:latin typeface="Cambria Math" panose="02040503050406030204" pitchFamily="18" charset="0"/>
                                <a:sym typeface="Wingdings" panose="05000000000000000000" pitchFamily="2" charset="2"/>
                              </a:rPr>
                              <m:t>𝐸</m:t>
                            </m:r>
                          </m:e>
                        </m:d>
                      </m:e>
                    </m:d>
                  </m:oMath>
                </a14:m>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42" t="-942"/>
                </a:stretch>
              </a:blipFill>
            </p:spPr>
            <p:txBody>
              <a:bodyPr/>
              <a:lstStyle/>
              <a:p>
                <a:r>
                  <a:rPr lang="en-GB">
                    <a:noFill/>
                  </a:rPr>
                  <a:t> </a:t>
                </a:r>
              </a:p>
            </p:txBody>
          </p:sp>
        </mc:Fallback>
      </mc:AlternateContent>
      <p:sp>
        <p:nvSpPr>
          <p:cNvPr id="4" name="Footer Placeholder 3"/>
          <p:cNvSpPr>
            <a:spLocks noGrp="1"/>
          </p:cNvSpPr>
          <p:nvPr>
            <p:ph type="ftr" sz="quarter" idx="11"/>
          </p:nvPr>
        </p:nvSpPr>
        <p:spPr/>
        <p:txBody>
          <a:bodyPr/>
          <a:lstStyle/>
          <a:p>
            <a:r>
              <a:rPr lang="en-GB" smtClean="0"/>
              <a:t>INFDEV016A - G. Costantini</a:t>
            </a:r>
            <a:endParaRPr lang="en-GB"/>
          </a:p>
        </p:txBody>
      </p:sp>
      <p:pic>
        <p:nvPicPr>
          <p:cNvPr id="7172" name="Picture 4" descr="File:Animated BFS.gif"/>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8629724" y="489287"/>
            <a:ext cx="2842806" cy="31124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64671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Today</a:t>
            </a:r>
            <a:endParaRPr lang="en-GB" dirty="0"/>
          </a:p>
        </p:txBody>
      </p:sp>
      <p:sp>
        <p:nvSpPr>
          <p:cNvPr id="3" name="Content Placeholder 2"/>
          <p:cNvSpPr>
            <a:spLocks noGrp="1"/>
          </p:cNvSpPr>
          <p:nvPr>
            <p:ph idx="1"/>
          </p:nvPr>
        </p:nvSpPr>
        <p:spPr/>
        <p:txBody>
          <a:bodyPr/>
          <a:lstStyle/>
          <a:p>
            <a:r>
              <a:rPr lang="en-GB" strike="sngStrike" dirty="0">
                <a:solidFill>
                  <a:schemeClr val="tx1"/>
                </a:solidFill>
              </a:rPr>
              <a:t>Why is my code slow? </a:t>
            </a:r>
          </a:p>
          <a:p>
            <a:pPr lvl="1"/>
            <a:r>
              <a:rPr lang="en-GB" strike="sngStrike" dirty="0">
                <a:solidFill>
                  <a:schemeClr val="tx1"/>
                </a:solidFill>
              </a:rPr>
              <a:t>Empirical and complexity analysis</a:t>
            </a:r>
          </a:p>
          <a:p>
            <a:r>
              <a:rPr lang="en-GB" strike="sngStrike" dirty="0">
                <a:solidFill>
                  <a:schemeClr val="tx1"/>
                </a:solidFill>
              </a:rPr>
              <a:t>How do I order my data?</a:t>
            </a:r>
          </a:p>
          <a:p>
            <a:pPr lvl="1"/>
            <a:r>
              <a:rPr lang="en-GB" strike="sngStrike" dirty="0">
                <a:solidFill>
                  <a:schemeClr val="tx1"/>
                </a:solidFill>
              </a:rPr>
              <a:t>Sorting algorithms</a:t>
            </a:r>
          </a:p>
          <a:p>
            <a:r>
              <a:rPr lang="en-GB" strike="sngStrike" dirty="0">
                <a:solidFill>
                  <a:schemeClr val="tx1"/>
                </a:solidFill>
              </a:rPr>
              <a:t>How do I structure my data?</a:t>
            </a:r>
          </a:p>
          <a:p>
            <a:pPr lvl="1"/>
            <a:r>
              <a:rPr lang="en-GB" strike="sngStrike" dirty="0">
                <a:solidFill>
                  <a:schemeClr val="tx1"/>
                </a:solidFill>
              </a:rPr>
              <a:t>Linear, tabular, recursive data structures</a:t>
            </a:r>
          </a:p>
          <a:p>
            <a:r>
              <a:rPr lang="en-GB" dirty="0">
                <a:solidFill>
                  <a:schemeClr val="accent1"/>
                </a:solidFill>
              </a:rPr>
              <a:t>How do I represent relationship networks?</a:t>
            </a:r>
          </a:p>
          <a:p>
            <a:pPr lvl="1"/>
            <a:r>
              <a:rPr lang="en-GB" sz="1800" dirty="0">
                <a:solidFill>
                  <a:schemeClr val="accent1"/>
                </a:solidFill>
              </a:rPr>
              <a:t>Graphs</a:t>
            </a:r>
          </a:p>
          <a:p>
            <a:endParaRPr lang="en-GB" b="1" dirty="0" smtClean="0"/>
          </a:p>
          <a:p>
            <a:endParaRPr lang="en-GB" dirty="0"/>
          </a:p>
        </p:txBody>
      </p:sp>
      <p:sp>
        <p:nvSpPr>
          <p:cNvPr id="4" name="Footer Placeholder 3"/>
          <p:cNvSpPr>
            <a:spLocks noGrp="1"/>
          </p:cNvSpPr>
          <p:nvPr>
            <p:ph type="ftr" sz="quarter" idx="11"/>
          </p:nvPr>
        </p:nvSpPr>
        <p:spPr/>
        <p:txBody>
          <a:bodyPr/>
          <a:lstStyle/>
          <a:p>
            <a:r>
              <a:rPr lang="en-GB" smtClean="0"/>
              <a:t>INFDEV016A - G. Costantini</a:t>
            </a:r>
            <a:endParaRPr lang="en-GB"/>
          </a:p>
        </p:txBody>
      </p:sp>
    </p:spTree>
    <p:extLst>
      <p:ext uri="{BB962C8B-B14F-4D97-AF65-F5344CB8AC3E}">
        <p14:creationId xmlns:p14="http://schemas.microsoft.com/office/powerpoint/2010/main" val="300585451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Graph – BFS traversal algorithm</a:t>
            </a:r>
            <a:endParaRPr lang="en-GB" dirty="0"/>
          </a:p>
        </p:txBody>
      </p:sp>
      <p:sp>
        <p:nvSpPr>
          <p:cNvPr id="3" name="Content Placeholder 2"/>
          <p:cNvSpPr>
            <a:spLocks noGrp="1"/>
          </p:cNvSpPr>
          <p:nvPr>
            <p:ph idx="1"/>
          </p:nvPr>
        </p:nvSpPr>
        <p:spPr/>
        <p:txBody>
          <a:bodyPr/>
          <a:lstStyle/>
          <a:p>
            <a:r>
              <a:rPr lang="en-US" b="1" dirty="0" smtClean="0"/>
              <a:t>Queue </a:t>
            </a:r>
            <a:r>
              <a:rPr lang="en-US" dirty="0"/>
              <a:t>data structure </a:t>
            </a:r>
            <a:r>
              <a:rPr lang="en-US" dirty="0" smtClean="0"/>
              <a:t>used to </a:t>
            </a:r>
            <a:r>
              <a:rPr lang="en-US" dirty="0"/>
              <a:t>store intermediate results as it traverses the </a:t>
            </a:r>
            <a:r>
              <a:rPr lang="en-US" dirty="0" smtClean="0"/>
              <a:t>graph</a:t>
            </a:r>
            <a:endParaRPr lang="en-US" dirty="0"/>
          </a:p>
          <a:p>
            <a:pPr marL="800100" lvl="1" indent="-342900">
              <a:buFont typeface="+mj-lt"/>
              <a:buAutoNum type="arabicPeriod"/>
            </a:pPr>
            <a:r>
              <a:rPr lang="en-US" dirty="0" err="1"/>
              <a:t>Enqueue</a:t>
            </a:r>
            <a:r>
              <a:rPr lang="en-US" dirty="0"/>
              <a:t> the root node</a:t>
            </a:r>
          </a:p>
          <a:p>
            <a:pPr marL="800100" lvl="1" indent="-342900">
              <a:buFont typeface="+mj-lt"/>
              <a:buAutoNum type="arabicPeriod"/>
            </a:pPr>
            <a:r>
              <a:rPr lang="en-US" dirty="0" err="1"/>
              <a:t>Dequeue</a:t>
            </a:r>
            <a:r>
              <a:rPr lang="en-US" dirty="0"/>
              <a:t> a node and examine it</a:t>
            </a:r>
          </a:p>
          <a:p>
            <a:pPr lvl="2"/>
            <a:r>
              <a:rPr lang="en-US" dirty="0" smtClean="0"/>
              <a:t>[If </a:t>
            </a:r>
            <a:r>
              <a:rPr lang="en-US" dirty="0"/>
              <a:t>the element sought is found in this node, quit the search and return a </a:t>
            </a:r>
            <a:r>
              <a:rPr lang="en-US" dirty="0" smtClean="0"/>
              <a:t>result]</a:t>
            </a:r>
            <a:endParaRPr lang="en-US" dirty="0"/>
          </a:p>
          <a:p>
            <a:pPr lvl="2"/>
            <a:r>
              <a:rPr lang="en-US" dirty="0"/>
              <a:t>Otherwise </a:t>
            </a:r>
            <a:r>
              <a:rPr lang="en-US" dirty="0" err="1"/>
              <a:t>enqueue</a:t>
            </a:r>
            <a:r>
              <a:rPr lang="en-US" dirty="0"/>
              <a:t> any successors (the direct child nodes) that have not yet been </a:t>
            </a:r>
            <a:r>
              <a:rPr lang="en-US" dirty="0" smtClean="0"/>
              <a:t>discovered</a:t>
            </a:r>
            <a:endParaRPr lang="en-US" dirty="0"/>
          </a:p>
          <a:p>
            <a:pPr marL="800100" lvl="1" indent="-342900">
              <a:buFont typeface="+mj-lt"/>
              <a:buAutoNum type="arabicPeriod"/>
            </a:pPr>
            <a:r>
              <a:rPr lang="en-US" dirty="0"/>
              <a:t>If the queue is empty, every node on the graph has been examined </a:t>
            </a:r>
            <a:r>
              <a:rPr lang="en-US" dirty="0" smtClean="0"/>
              <a:t>[quit </a:t>
            </a:r>
            <a:r>
              <a:rPr lang="en-US" dirty="0"/>
              <a:t>the search and return "not </a:t>
            </a:r>
            <a:r>
              <a:rPr lang="en-US" dirty="0" smtClean="0"/>
              <a:t>found“]</a:t>
            </a:r>
            <a:endParaRPr lang="en-US" dirty="0"/>
          </a:p>
          <a:p>
            <a:pPr marL="800100" lvl="1" indent="-342900">
              <a:buFont typeface="+mj-lt"/>
              <a:buAutoNum type="arabicPeriod"/>
            </a:pPr>
            <a:r>
              <a:rPr lang="en-US" dirty="0"/>
              <a:t>If the queue is not empty, repeat from Step </a:t>
            </a:r>
            <a:r>
              <a:rPr lang="en-US" dirty="0" smtClean="0"/>
              <a:t>2</a:t>
            </a:r>
            <a:endParaRPr lang="en-GB" dirty="0"/>
          </a:p>
        </p:txBody>
      </p:sp>
      <p:sp>
        <p:nvSpPr>
          <p:cNvPr id="4" name="Footer Placeholder 3"/>
          <p:cNvSpPr>
            <a:spLocks noGrp="1"/>
          </p:cNvSpPr>
          <p:nvPr>
            <p:ph type="ftr" sz="quarter" idx="11"/>
          </p:nvPr>
        </p:nvSpPr>
        <p:spPr/>
        <p:txBody>
          <a:bodyPr/>
          <a:lstStyle/>
          <a:p>
            <a:r>
              <a:rPr lang="en-GB" smtClean="0"/>
              <a:t>INFDEV016A - G. Costantini</a:t>
            </a:r>
            <a:endParaRPr lang="en-GB"/>
          </a:p>
        </p:txBody>
      </p:sp>
    </p:spTree>
    <p:extLst>
      <p:ext uri="{BB962C8B-B14F-4D97-AF65-F5344CB8AC3E}">
        <p14:creationId xmlns:p14="http://schemas.microsoft.com/office/powerpoint/2010/main" val="211432435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 – </a:t>
            </a:r>
            <a:r>
              <a:rPr lang="en-GB" dirty="0" smtClean="0"/>
              <a:t>BFS traversal </a:t>
            </a:r>
            <a:r>
              <a:rPr lang="en-GB" dirty="0"/>
              <a:t>algorithm</a:t>
            </a:r>
          </a:p>
        </p:txBody>
      </p:sp>
      <p:sp>
        <p:nvSpPr>
          <p:cNvPr id="3" name="Content Placeholder 2"/>
          <p:cNvSpPr>
            <a:spLocks noGrp="1"/>
          </p:cNvSpPr>
          <p:nvPr>
            <p:ph idx="1"/>
          </p:nvPr>
        </p:nvSpPr>
        <p:spPr/>
        <p:txBody>
          <a:bodyPr/>
          <a:lstStyle/>
          <a:p>
            <a:r>
              <a:rPr lang="nl-NL" dirty="0" err="1" smtClean="0"/>
              <a:t>Result</a:t>
            </a:r>
            <a:r>
              <a:rPr lang="nl-NL" dirty="0" smtClean="0"/>
              <a:t> of a </a:t>
            </a:r>
            <a:r>
              <a:rPr lang="en-GB" dirty="0"/>
              <a:t>BFS </a:t>
            </a:r>
            <a:r>
              <a:rPr lang="nl-NL" dirty="0" err="1" smtClean="0"/>
              <a:t>traversal</a:t>
            </a:r>
            <a:r>
              <a:rPr lang="nl-NL" dirty="0" smtClean="0"/>
              <a:t> </a:t>
            </a:r>
            <a:endParaRPr lang="en-GB" dirty="0"/>
          </a:p>
        </p:txBody>
      </p:sp>
      <p:sp>
        <p:nvSpPr>
          <p:cNvPr id="4" name="Footer Placeholder 3"/>
          <p:cNvSpPr>
            <a:spLocks noGrp="1"/>
          </p:cNvSpPr>
          <p:nvPr>
            <p:ph type="ftr" sz="quarter" idx="11"/>
          </p:nvPr>
        </p:nvSpPr>
        <p:spPr/>
        <p:txBody>
          <a:bodyPr/>
          <a:lstStyle/>
          <a:p>
            <a:r>
              <a:rPr lang="en-GB" smtClean="0"/>
              <a:t>INFDEV016A - G. Costantini</a:t>
            </a:r>
            <a:endParaRPr lang="en-GB"/>
          </a:p>
        </p:txBody>
      </p:sp>
      <p:pic>
        <p:nvPicPr>
          <p:cNvPr id="5" name="Picture 2" descr="Order in which the nodes get expand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87970" y="2565090"/>
            <a:ext cx="4799640" cy="30717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616198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 – </a:t>
            </a:r>
            <a:r>
              <a:rPr lang="en-GB" dirty="0" smtClean="0"/>
              <a:t>BFS traversal </a:t>
            </a:r>
            <a:r>
              <a:rPr lang="en-GB" dirty="0"/>
              <a:t>algorithm</a:t>
            </a:r>
          </a:p>
        </p:txBody>
      </p:sp>
      <p:sp>
        <p:nvSpPr>
          <p:cNvPr id="3" name="Content Placeholder 2"/>
          <p:cNvSpPr>
            <a:spLocks noGrp="1"/>
          </p:cNvSpPr>
          <p:nvPr>
            <p:ph idx="1"/>
          </p:nvPr>
        </p:nvSpPr>
        <p:spPr/>
        <p:txBody>
          <a:bodyPr/>
          <a:lstStyle/>
          <a:p>
            <a:r>
              <a:rPr lang="en-GB" dirty="0"/>
              <a:t>BFS </a:t>
            </a:r>
            <a:r>
              <a:rPr lang="nl-NL" dirty="0" err="1" smtClean="0"/>
              <a:t>traversal</a:t>
            </a:r>
            <a:endParaRPr lang="nl-NL" dirty="0" smtClean="0"/>
          </a:p>
          <a:p>
            <a:pPr lvl="1"/>
            <a:r>
              <a:rPr lang="pt-BR" dirty="0" smtClean="0"/>
              <a:t>Returned list of visited vertices: A</a:t>
            </a:r>
            <a:r>
              <a:rPr lang="pt-BR" dirty="0"/>
              <a:t>, B, E, C, F, D, </a:t>
            </a:r>
            <a:r>
              <a:rPr lang="pt-BR" dirty="0" smtClean="0"/>
              <a:t>G</a:t>
            </a:r>
          </a:p>
          <a:p>
            <a:pPr lvl="1"/>
            <a:endParaRPr lang="pt-BR" dirty="0"/>
          </a:p>
          <a:p>
            <a:pPr lvl="1"/>
            <a:endParaRPr lang="pt-BR" dirty="0" smtClean="0"/>
          </a:p>
          <a:p>
            <a:pPr lvl="1"/>
            <a:endParaRPr lang="pt-BR" dirty="0"/>
          </a:p>
          <a:p>
            <a:pPr lvl="1"/>
            <a:endParaRPr lang="pt-BR" dirty="0" smtClean="0"/>
          </a:p>
          <a:p>
            <a:pPr lvl="1"/>
            <a:endParaRPr lang="pt-BR" dirty="0"/>
          </a:p>
        </p:txBody>
      </p:sp>
      <p:sp>
        <p:nvSpPr>
          <p:cNvPr id="4" name="Footer Placeholder 3"/>
          <p:cNvSpPr>
            <a:spLocks noGrp="1"/>
          </p:cNvSpPr>
          <p:nvPr>
            <p:ph type="ftr" sz="quarter" idx="11"/>
          </p:nvPr>
        </p:nvSpPr>
        <p:spPr/>
        <p:txBody>
          <a:bodyPr/>
          <a:lstStyle/>
          <a:p>
            <a:r>
              <a:rPr lang="en-GB" smtClean="0"/>
              <a:t>INFDEV016A - G. Costantini</a:t>
            </a:r>
            <a:endParaRPr lang="en-GB"/>
          </a:p>
        </p:txBody>
      </p:sp>
      <p:pic>
        <p:nvPicPr>
          <p:cNvPr id="6" name="Picture 5"/>
          <p:cNvPicPr>
            <a:picLocks noChangeAspect="1"/>
          </p:cNvPicPr>
          <p:nvPr/>
        </p:nvPicPr>
        <p:blipFill>
          <a:blip r:embed="rId3"/>
          <a:stretch>
            <a:fillRect/>
          </a:stretch>
        </p:blipFill>
        <p:spPr>
          <a:xfrm>
            <a:off x="1968123" y="3389263"/>
            <a:ext cx="2619048" cy="1114286"/>
          </a:xfrm>
          <a:prstGeom prst="rect">
            <a:avLst/>
          </a:prstGeom>
        </p:spPr>
      </p:pic>
      <p:pic>
        <p:nvPicPr>
          <p:cNvPr id="7" name="Picture 6"/>
          <p:cNvPicPr>
            <a:picLocks noChangeAspect="1"/>
          </p:cNvPicPr>
          <p:nvPr/>
        </p:nvPicPr>
        <p:blipFill>
          <a:blip r:embed="rId4"/>
          <a:stretch>
            <a:fillRect/>
          </a:stretch>
        </p:blipFill>
        <p:spPr>
          <a:xfrm>
            <a:off x="6443322" y="3303549"/>
            <a:ext cx="2600000" cy="1200000"/>
          </a:xfrm>
          <a:prstGeom prst="rect">
            <a:avLst/>
          </a:prstGeom>
        </p:spPr>
      </p:pic>
      <p:sp>
        <p:nvSpPr>
          <p:cNvPr id="8" name="Right Arrow 7"/>
          <p:cNvSpPr/>
          <p:nvPr/>
        </p:nvSpPr>
        <p:spPr>
          <a:xfrm>
            <a:off x="4911517" y="3754388"/>
            <a:ext cx="1254642" cy="4124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765131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Graph – DFS traversal algorithm</a:t>
            </a:r>
            <a:endParaRPr lang="en-GB"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Algorithm </a:t>
                </a:r>
              </a:p>
              <a:p>
                <a:pPr lvl="1"/>
                <a:r>
                  <a:rPr lang="en-US" dirty="0" smtClean="0"/>
                  <a:t>Starts </a:t>
                </a:r>
                <a:r>
                  <a:rPr lang="en-US" dirty="0"/>
                  <a:t>at </a:t>
                </a:r>
                <a:r>
                  <a:rPr lang="en-US" dirty="0" smtClean="0"/>
                  <a:t>a root node </a:t>
                </a:r>
              </a:p>
              <a:p>
                <a:pPr lvl="1"/>
                <a:r>
                  <a:rPr lang="en-US" dirty="0" smtClean="0"/>
                  <a:t>Explores as </a:t>
                </a:r>
                <a:r>
                  <a:rPr lang="en-US" dirty="0"/>
                  <a:t>far as possible along each branch before </a:t>
                </a:r>
                <a:r>
                  <a:rPr lang="en-US" dirty="0" smtClean="0"/>
                  <a:t>backtracking</a:t>
                </a:r>
              </a:p>
              <a:p>
                <a:pPr lvl="1"/>
                <a:endParaRPr lang="en-US" dirty="0"/>
              </a:p>
              <a:p>
                <a:r>
                  <a:rPr lang="en-US" dirty="0"/>
                  <a:t>Complexity </a:t>
                </a:r>
                <a:r>
                  <a:rPr lang="en-US" dirty="0">
                    <a:sym typeface="Wingdings" panose="05000000000000000000" pitchFamily="2" charset="2"/>
                  </a:rPr>
                  <a:t> </a:t>
                </a:r>
                <a14:m>
                  <m:oMath xmlns:m="http://schemas.openxmlformats.org/officeDocument/2006/math">
                    <m:r>
                      <a:rPr lang="nl-NL" i="1">
                        <a:latin typeface="Cambria Math" panose="02040503050406030204" pitchFamily="18" charset="0"/>
                        <a:sym typeface="Wingdings" panose="05000000000000000000" pitchFamily="2" charset="2"/>
                      </a:rPr>
                      <m:t>𝑂</m:t>
                    </m:r>
                    <m:d>
                      <m:dPr>
                        <m:ctrlPr>
                          <a:rPr lang="nl-NL" i="1">
                            <a:latin typeface="Cambria Math" panose="02040503050406030204" pitchFamily="18" charset="0"/>
                            <a:sym typeface="Wingdings" panose="05000000000000000000" pitchFamily="2" charset="2"/>
                          </a:rPr>
                        </m:ctrlPr>
                      </m:dPr>
                      <m:e>
                        <m:d>
                          <m:dPr>
                            <m:begChr m:val="|"/>
                            <m:endChr m:val="|"/>
                            <m:ctrlPr>
                              <a:rPr lang="nl-NL" i="1">
                                <a:latin typeface="Cambria Math" panose="02040503050406030204" pitchFamily="18" charset="0"/>
                                <a:sym typeface="Wingdings" panose="05000000000000000000" pitchFamily="2" charset="2"/>
                              </a:rPr>
                            </m:ctrlPr>
                          </m:dPr>
                          <m:e>
                            <m:r>
                              <a:rPr lang="nl-NL" i="1">
                                <a:latin typeface="Cambria Math" panose="02040503050406030204" pitchFamily="18" charset="0"/>
                                <a:sym typeface="Wingdings" panose="05000000000000000000" pitchFamily="2" charset="2"/>
                              </a:rPr>
                              <m:t>𝑉</m:t>
                            </m:r>
                          </m:e>
                        </m:d>
                        <m:r>
                          <a:rPr lang="nl-NL" i="1">
                            <a:latin typeface="Cambria Math" panose="02040503050406030204" pitchFamily="18" charset="0"/>
                            <a:sym typeface="Wingdings" panose="05000000000000000000" pitchFamily="2" charset="2"/>
                          </a:rPr>
                          <m:t>+</m:t>
                        </m:r>
                        <m:d>
                          <m:dPr>
                            <m:begChr m:val="|"/>
                            <m:endChr m:val="|"/>
                            <m:ctrlPr>
                              <a:rPr lang="nl-NL" i="1">
                                <a:latin typeface="Cambria Math" panose="02040503050406030204" pitchFamily="18" charset="0"/>
                                <a:sym typeface="Wingdings" panose="05000000000000000000" pitchFamily="2" charset="2"/>
                              </a:rPr>
                            </m:ctrlPr>
                          </m:dPr>
                          <m:e>
                            <m:r>
                              <a:rPr lang="nl-NL" i="1">
                                <a:latin typeface="Cambria Math" panose="02040503050406030204" pitchFamily="18" charset="0"/>
                                <a:sym typeface="Wingdings" panose="05000000000000000000" pitchFamily="2" charset="2"/>
                              </a:rPr>
                              <m:t>𝐸</m:t>
                            </m:r>
                          </m:e>
                        </m:d>
                      </m:e>
                    </m:d>
                  </m:oMath>
                </a14:m>
                <a:endParaRPr lang="en-GB" dirty="0" smtClean="0"/>
              </a:p>
              <a:p>
                <a:endParaRPr lang="nl-NL" dirty="0"/>
              </a:p>
              <a:p>
                <a:r>
                  <a:rPr lang="nl-NL" dirty="0" err="1" smtClean="0"/>
                  <a:t>Difference</a:t>
                </a:r>
                <a:r>
                  <a:rPr lang="nl-NL" dirty="0" smtClean="0"/>
                  <a:t> </a:t>
                </a:r>
                <a:r>
                  <a:rPr lang="nl-NL" dirty="0" err="1" smtClean="0"/>
                  <a:t>with</a:t>
                </a:r>
                <a:r>
                  <a:rPr lang="nl-NL" dirty="0" smtClean="0"/>
                  <a:t> BFS</a:t>
                </a:r>
              </a:p>
              <a:p>
                <a:pPr lvl="1"/>
                <a:r>
                  <a:rPr lang="nl-NL" dirty="0" smtClean="0"/>
                  <a:t>DSF </a:t>
                </a:r>
                <a:r>
                  <a:rPr lang="nl-NL" dirty="0" err="1" smtClean="0"/>
                  <a:t>uses</a:t>
                </a:r>
                <a:r>
                  <a:rPr lang="nl-NL" dirty="0" smtClean="0"/>
                  <a:t> a </a:t>
                </a:r>
                <a:r>
                  <a:rPr lang="nl-NL" b="1" u="sng" dirty="0" smtClean="0"/>
                  <a:t>stack</a:t>
                </a:r>
                <a:r>
                  <a:rPr lang="nl-NL" b="1" dirty="0" smtClean="0"/>
                  <a:t> </a:t>
                </a:r>
                <a:r>
                  <a:rPr lang="nl-NL" dirty="0" err="1" smtClean="0"/>
                  <a:t>instead</a:t>
                </a:r>
                <a:r>
                  <a:rPr lang="nl-NL" dirty="0" smtClean="0"/>
                  <a:t> of a queue</a:t>
                </a:r>
              </a:p>
              <a:p>
                <a:pPr lvl="1"/>
                <a:r>
                  <a:rPr lang="nl-NL" dirty="0" smtClean="0"/>
                  <a:t>A </a:t>
                </a:r>
                <a:r>
                  <a:rPr lang="nl-NL" dirty="0" err="1" smtClean="0"/>
                  <a:t>recursive</a:t>
                </a:r>
                <a:r>
                  <a:rPr lang="nl-NL" dirty="0" smtClean="0"/>
                  <a:t> </a:t>
                </a:r>
                <a:r>
                  <a:rPr lang="nl-NL" dirty="0" err="1" smtClean="0"/>
                  <a:t>implementation</a:t>
                </a:r>
                <a:r>
                  <a:rPr lang="nl-NL" dirty="0" smtClean="0"/>
                  <a:t> is </a:t>
                </a:r>
                <a:r>
                  <a:rPr lang="nl-NL" dirty="0" err="1" smtClean="0"/>
                  <a:t>possible</a:t>
                </a:r>
                <a:endParaRPr lang="en-GB" dirty="0"/>
              </a:p>
              <a:p>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42" t="-942"/>
                </a:stretch>
              </a:blipFill>
            </p:spPr>
            <p:txBody>
              <a:bodyPr/>
              <a:lstStyle/>
              <a:p>
                <a:r>
                  <a:rPr lang="en-GB">
                    <a:noFill/>
                  </a:rPr>
                  <a:t> </a:t>
                </a:r>
              </a:p>
            </p:txBody>
          </p:sp>
        </mc:Fallback>
      </mc:AlternateContent>
      <p:sp>
        <p:nvSpPr>
          <p:cNvPr id="4" name="Footer Placeholder 3"/>
          <p:cNvSpPr>
            <a:spLocks noGrp="1"/>
          </p:cNvSpPr>
          <p:nvPr>
            <p:ph type="ftr" sz="quarter" idx="11"/>
          </p:nvPr>
        </p:nvSpPr>
        <p:spPr/>
        <p:txBody>
          <a:bodyPr/>
          <a:lstStyle/>
          <a:p>
            <a:r>
              <a:rPr lang="en-GB" smtClean="0"/>
              <a:t>INFDEV016A - G. Costantini</a:t>
            </a:r>
            <a:endParaRPr lang="en-GB"/>
          </a:p>
        </p:txBody>
      </p:sp>
    </p:spTree>
    <p:extLst>
      <p:ext uri="{BB962C8B-B14F-4D97-AF65-F5344CB8AC3E}">
        <p14:creationId xmlns:p14="http://schemas.microsoft.com/office/powerpoint/2010/main" val="211696600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Graph – DFS traversal algorithm</a:t>
            </a:r>
            <a:endParaRPr lang="en-GB" dirty="0"/>
          </a:p>
        </p:txBody>
      </p:sp>
      <p:sp>
        <p:nvSpPr>
          <p:cNvPr id="3" name="Content Placeholder 2"/>
          <p:cNvSpPr>
            <a:spLocks noGrp="1"/>
          </p:cNvSpPr>
          <p:nvPr>
            <p:ph idx="1"/>
          </p:nvPr>
        </p:nvSpPr>
        <p:spPr/>
        <p:txBody>
          <a:bodyPr/>
          <a:lstStyle/>
          <a:p>
            <a:r>
              <a:rPr lang="en-GB" dirty="0" smtClean="0"/>
              <a:t>Result of a </a:t>
            </a:r>
            <a:r>
              <a:rPr lang="en-GB" dirty="0"/>
              <a:t>DFS </a:t>
            </a:r>
            <a:r>
              <a:rPr lang="en-GB" dirty="0" smtClean="0"/>
              <a:t>traversal </a:t>
            </a:r>
            <a:endParaRPr lang="en-GB" dirty="0"/>
          </a:p>
        </p:txBody>
      </p:sp>
      <p:sp>
        <p:nvSpPr>
          <p:cNvPr id="4" name="Footer Placeholder 3"/>
          <p:cNvSpPr>
            <a:spLocks noGrp="1"/>
          </p:cNvSpPr>
          <p:nvPr>
            <p:ph type="ftr" sz="quarter" idx="11"/>
          </p:nvPr>
        </p:nvSpPr>
        <p:spPr/>
        <p:txBody>
          <a:bodyPr/>
          <a:lstStyle/>
          <a:p>
            <a:r>
              <a:rPr lang="en-GB" smtClean="0"/>
              <a:t>INFDEV016A - G. Costantini</a:t>
            </a:r>
            <a:endParaRPr lang="en-GB"/>
          </a:p>
        </p:txBody>
      </p:sp>
      <p:pic>
        <p:nvPicPr>
          <p:cNvPr id="1026" name="Picture 2" descr="Order in which the nodes get expand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7006" y="2537718"/>
            <a:ext cx="4875540" cy="312034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Order in which the nodes get expand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8690" y="1444203"/>
            <a:ext cx="1715311" cy="109779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6421348" y="1695236"/>
            <a:ext cx="1325367" cy="369332"/>
          </a:xfrm>
          <a:prstGeom prst="rect">
            <a:avLst/>
          </a:prstGeom>
          <a:noFill/>
        </p:spPr>
        <p:txBody>
          <a:bodyPr wrap="square" rtlCol="0">
            <a:spAutoFit/>
          </a:bodyPr>
          <a:lstStyle/>
          <a:p>
            <a:r>
              <a:rPr lang="en-GB" dirty="0" smtClean="0"/>
              <a:t>BFS was…</a:t>
            </a:r>
            <a:endParaRPr lang="en-GB" dirty="0"/>
          </a:p>
        </p:txBody>
      </p:sp>
    </p:spTree>
    <p:extLst>
      <p:ext uri="{BB962C8B-B14F-4D97-AF65-F5344CB8AC3E}">
        <p14:creationId xmlns:p14="http://schemas.microsoft.com/office/powerpoint/2010/main" val="388595494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 – </a:t>
            </a:r>
            <a:r>
              <a:rPr lang="en-GB" dirty="0" smtClean="0"/>
              <a:t>DFS traversal </a:t>
            </a:r>
            <a:r>
              <a:rPr lang="en-GB" dirty="0"/>
              <a:t>algorithm</a:t>
            </a:r>
          </a:p>
        </p:txBody>
      </p:sp>
      <p:sp>
        <p:nvSpPr>
          <p:cNvPr id="3" name="Content Placeholder 2"/>
          <p:cNvSpPr>
            <a:spLocks noGrp="1"/>
          </p:cNvSpPr>
          <p:nvPr>
            <p:ph idx="1"/>
          </p:nvPr>
        </p:nvSpPr>
        <p:spPr/>
        <p:txBody>
          <a:bodyPr/>
          <a:lstStyle/>
          <a:p>
            <a:r>
              <a:rPr lang="en-GB" dirty="0"/>
              <a:t>DFS </a:t>
            </a:r>
            <a:r>
              <a:rPr lang="nl-NL" dirty="0" err="1" smtClean="0"/>
              <a:t>traversal</a:t>
            </a:r>
            <a:endParaRPr lang="nl-NL" dirty="0" smtClean="0"/>
          </a:p>
          <a:p>
            <a:pPr lvl="1"/>
            <a:r>
              <a:rPr lang="pt-BR" dirty="0"/>
              <a:t>Returned list of visited vertices: A, B, C, D, G, F, E</a:t>
            </a:r>
            <a:endParaRPr lang="en-GB" dirty="0"/>
          </a:p>
        </p:txBody>
      </p:sp>
      <p:sp>
        <p:nvSpPr>
          <p:cNvPr id="4" name="Footer Placeholder 3"/>
          <p:cNvSpPr>
            <a:spLocks noGrp="1"/>
          </p:cNvSpPr>
          <p:nvPr>
            <p:ph type="ftr" sz="quarter" idx="11"/>
          </p:nvPr>
        </p:nvSpPr>
        <p:spPr/>
        <p:txBody>
          <a:bodyPr/>
          <a:lstStyle/>
          <a:p>
            <a:r>
              <a:rPr lang="en-GB" smtClean="0"/>
              <a:t>INFDEV016A - G. Costantini</a:t>
            </a:r>
            <a:endParaRPr lang="en-GB"/>
          </a:p>
        </p:txBody>
      </p:sp>
      <p:pic>
        <p:nvPicPr>
          <p:cNvPr id="6" name="Picture 5"/>
          <p:cNvPicPr>
            <a:picLocks noChangeAspect="1"/>
          </p:cNvPicPr>
          <p:nvPr/>
        </p:nvPicPr>
        <p:blipFill>
          <a:blip r:embed="rId3"/>
          <a:stretch>
            <a:fillRect/>
          </a:stretch>
        </p:blipFill>
        <p:spPr>
          <a:xfrm>
            <a:off x="1625223" y="3431569"/>
            <a:ext cx="2619048" cy="1114286"/>
          </a:xfrm>
          <a:prstGeom prst="rect">
            <a:avLst/>
          </a:prstGeom>
        </p:spPr>
      </p:pic>
      <p:sp>
        <p:nvSpPr>
          <p:cNvPr id="8" name="Right Arrow 7"/>
          <p:cNvSpPr/>
          <p:nvPr/>
        </p:nvSpPr>
        <p:spPr>
          <a:xfrm>
            <a:off x="4568617" y="3796694"/>
            <a:ext cx="1254642" cy="4124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5" name="Picture 4"/>
          <p:cNvPicPr>
            <a:picLocks noChangeAspect="1"/>
          </p:cNvPicPr>
          <p:nvPr/>
        </p:nvPicPr>
        <p:blipFill>
          <a:blip r:embed="rId4"/>
          <a:stretch>
            <a:fillRect/>
          </a:stretch>
        </p:blipFill>
        <p:spPr>
          <a:xfrm>
            <a:off x="6261217" y="3431569"/>
            <a:ext cx="2475947" cy="1023809"/>
          </a:xfrm>
          <a:prstGeom prst="rect">
            <a:avLst/>
          </a:prstGeom>
        </p:spPr>
      </p:pic>
      <p:pic>
        <p:nvPicPr>
          <p:cNvPr id="9" name="Picture 8"/>
          <p:cNvPicPr>
            <a:picLocks noChangeAspect="1"/>
          </p:cNvPicPr>
          <p:nvPr/>
        </p:nvPicPr>
        <p:blipFill>
          <a:blip r:embed="rId5"/>
          <a:stretch>
            <a:fillRect/>
          </a:stretch>
        </p:blipFill>
        <p:spPr>
          <a:xfrm>
            <a:off x="8016369" y="1465049"/>
            <a:ext cx="1257633" cy="580446"/>
          </a:xfrm>
          <a:prstGeom prst="rect">
            <a:avLst/>
          </a:prstGeom>
        </p:spPr>
      </p:pic>
      <p:sp>
        <p:nvSpPr>
          <p:cNvPr id="11" name="TextBox 10"/>
          <p:cNvSpPr txBox="1"/>
          <p:nvPr/>
        </p:nvSpPr>
        <p:spPr>
          <a:xfrm>
            <a:off x="6927227" y="1570606"/>
            <a:ext cx="1325367" cy="369332"/>
          </a:xfrm>
          <a:prstGeom prst="rect">
            <a:avLst/>
          </a:prstGeom>
          <a:noFill/>
        </p:spPr>
        <p:txBody>
          <a:bodyPr wrap="square" rtlCol="0">
            <a:spAutoFit/>
          </a:bodyPr>
          <a:lstStyle/>
          <a:p>
            <a:r>
              <a:rPr lang="en-GB" dirty="0" smtClean="0"/>
              <a:t>BFS was…</a:t>
            </a:r>
            <a:endParaRPr lang="en-GB" dirty="0"/>
          </a:p>
        </p:txBody>
      </p:sp>
    </p:spTree>
    <p:extLst>
      <p:ext uri="{BB962C8B-B14F-4D97-AF65-F5344CB8AC3E}">
        <p14:creationId xmlns:p14="http://schemas.microsoft.com/office/powerpoint/2010/main" val="718854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Graphs – </a:t>
            </a:r>
            <a:r>
              <a:rPr lang="en-GB" dirty="0" err="1" smtClean="0"/>
              <a:t>Dijkstra’s</a:t>
            </a:r>
            <a:r>
              <a:rPr lang="en-GB" dirty="0" smtClean="0"/>
              <a:t> algorithm</a:t>
            </a:r>
            <a:endParaRPr lang="en-GB" dirty="0"/>
          </a:p>
        </p:txBody>
      </p:sp>
      <p:sp>
        <p:nvSpPr>
          <p:cNvPr id="3" name="Content Placeholder 2"/>
          <p:cNvSpPr>
            <a:spLocks noGrp="1"/>
          </p:cNvSpPr>
          <p:nvPr>
            <p:ph idx="1"/>
          </p:nvPr>
        </p:nvSpPr>
        <p:spPr/>
        <p:txBody>
          <a:bodyPr/>
          <a:lstStyle/>
          <a:p>
            <a:r>
              <a:rPr lang="en-US" dirty="0" smtClean="0"/>
              <a:t>Single-source </a:t>
            </a:r>
            <a:r>
              <a:rPr lang="en-US" dirty="0"/>
              <a:t>shortest path </a:t>
            </a:r>
            <a:r>
              <a:rPr lang="en-US" dirty="0" smtClean="0"/>
              <a:t>problem</a:t>
            </a:r>
          </a:p>
          <a:p>
            <a:pPr lvl="1"/>
            <a:r>
              <a:rPr lang="en-US" dirty="0" smtClean="0"/>
              <a:t>for </a:t>
            </a:r>
            <a:r>
              <a:rPr lang="en-US" dirty="0"/>
              <a:t>a given source vertex (node) in the graph, the algorithm finds the path with lowest cost (i.e</a:t>
            </a:r>
            <a:r>
              <a:rPr lang="en-US" dirty="0" smtClean="0"/>
              <a:t>., </a:t>
            </a:r>
            <a:r>
              <a:rPr lang="en-US" dirty="0"/>
              <a:t>the shortest path) between that vertex and every other vertex</a:t>
            </a:r>
            <a:endParaRPr lang="en-US" dirty="0" smtClean="0"/>
          </a:p>
          <a:p>
            <a:endParaRPr lang="en-US" dirty="0" smtClean="0"/>
          </a:p>
          <a:p>
            <a:r>
              <a:rPr lang="en-US" dirty="0" smtClean="0"/>
              <a:t>Informal steps of the algorithm</a:t>
            </a:r>
          </a:p>
          <a:p>
            <a:pPr lvl="1"/>
            <a:r>
              <a:rPr lang="en-US" dirty="0" smtClean="0"/>
              <a:t>Pick </a:t>
            </a:r>
            <a:r>
              <a:rPr lang="en-US" dirty="0"/>
              <a:t>the unvisited vertex with the </a:t>
            </a:r>
            <a:r>
              <a:rPr lang="en-US" dirty="0" smtClean="0"/>
              <a:t>lowest-distance</a:t>
            </a:r>
          </a:p>
          <a:p>
            <a:pPr lvl="1"/>
            <a:r>
              <a:rPr lang="en-US" dirty="0" smtClean="0"/>
              <a:t>Calculate </a:t>
            </a:r>
            <a:r>
              <a:rPr lang="en-US" dirty="0"/>
              <a:t>the distance through it to each unvisited </a:t>
            </a:r>
            <a:r>
              <a:rPr lang="en-US" dirty="0" smtClean="0"/>
              <a:t>neighbor</a:t>
            </a:r>
          </a:p>
          <a:p>
            <a:pPr lvl="1"/>
            <a:r>
              <a:rPr lang="en-US" dirty="0" smtClean="0"/>
              <a:t>Update </a:t>
            </a:r>
            <a:r>
              <a:rPr lang="en-US" dirty="0"/>
              <a:t>the neighbor's distance if </a:t>
            </a:r>
            <a:r>
              <a:rPr lang="en-US" dirty="0" smtClean="0"/>
              <a:t>smaller</a:t>
            </a:r>
          </a:p>
          <a:p>
            <a:pPr lvl="1"/>
            <a:r>
              <a:rPr lang="en-US" dirty="0" smtClean="0"/>
              <a:t>Mark as visited when </a:t>
            </a:r>
            <a:r>
              <a:rPr lang="en-US" dirty="0"/>
              <a:t>done with </a:t>
            </a:r>
            <a:r>
              <a:rPr lang="en-US" dirty="0" smtClean="0"/>
              <a:t>neighbors</a:t>
            </a:r>
            <a:endParaRPr lang="en-GB" dirty="0"/>
          </a:p>
        </p:txBody>
      </p:sp>
      <p:sp>
        <p:nvSpPr>
          <p:cNvPr id="4" name="Footer Placeholder 3"/>
          <p:cNvSpPr>
            <a:spLocks noGrp="1"/>
          </p:cNvSpPr>
          <p:nvPr>
            <p:ph type="ftr" sz="quarter" idx="11"/>
          </p:nvPr>
        </p:nvSpPr>
        <p:spPr/>
        <p:txBody>
          <a:bodyPr/>
          <a:lstStyle/>
          <a:p>
            <a:r>
              <a:rPr lang="en-GB" smtClean="0"/>
              <a:t>INFDEV016A - G. Costantini</a:t>
            </a:r>
            <a:endParaRPr lang="en-GB"/>
          </a:p>
        </p:txBody>
      </p:sp>
      <p:pic>
        <p:nvPicPr>
          <p:cNvPr id="1026" name="Picture 2" descr="Dijkstra's algorithm runtime"/>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7211001" y="3313979"/>
            <a:ext cx="4278663" cy="33564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692311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Graphs – </a:t>
            </a:r>
            <a:r>
              <a:rPr lang="en-GB" dirty="0" err="1" smtClean="0"/>
              <a:t>Dijkstra’s</a:t>
            </a:r>
            <a:r>
              <a:rPr lang="en-GB" dirty="0" smtClean="0"/>
              <a:t> algorithm</a:t>
            </a:r>
            <a:endParaRPr lang="en-GB" dirty="0"/>
          </a:p>
        </p:txBody>
      </p:sp>
      <p:sp>
        <p:nvSpPr>
          <p:cNvPr id="3" name="Content Placeholder 2"/>
          <p:cNvSpPr>
            <a:spLocks noGrp="1"/>
          </p:cNvSpPr>
          <p:nvPr>
            <p:ph idx="1"/>
          </p:nvPr>
        </p:nvSpPr>
        <p:spPr/>
        <p:txBody>
          <a:bodyPr/>
          <a:lstStyle/>
          <a:p>
            <a:r>
              <a:rPr lang="en-US" dirty="0" smtClean="0"/>
              <a:t>Example</a:t>
            </a:r>
          </a:p>
          <a:p>
            <a:pPr lvl="1"/>
            <a:r>
              <a:rPr lang="en-US" dirty="0"/>
              <a:t>Starting node </a:t>
            </a:r>
            <a:r>
              <a:rPr lang="en-US" b="1" dirty="0"/>
              <a:t>A</a:t>
            </a:r>
          </a:p>
          <a:p>
            <a:pPr lvl="1"/>
            <a:endParaRPr lang="en-US" dirty="0" smtClean="0"/>
          </a:p>
          <a:p>
            <a:endParaRPr lang="en-GB" dirty="0"/>
          </a:p>
        </p:txBody>
      </p:sp>
      <p:sp>
        <p:nvSpPr>
          <p:cNvPr id="4" name="Footer Placeholder 3"/>
          <p:cNvSpPr>
            <a:spLocks noGrp="1"/>
          </p:cNvSpPr>
          <p:nvPr>
            <p:ph type="ftr" sz="quarter" idx="11"/>
          </p:nvPr>
        </p:nvSpPr>
        <p:spPr/>
        <p:txBody>
          <a:bodyPr/>
          <a:lstStyle/>
          <a:p>
            <a:r>
              <a:rPr lang="en-GB" smtClean="0"/>
              <a:t>INFDEV016A - G. Costantini</a:t>
            </a:r>
            <a:endParaRPr lang="en-GB"/>
          </a:p>
        </p:txBody>
      </p:sp>
      <p:sp>
        <p:nvSpPr>
          <p:cNvPr id="5" name="Oval 4"/>
          <p:cNvSpPr/>
          <p:nvPr/>
        </p:nvSpPr>
        <p:spPr>
          <a:xfrm>
            <a:off x="2095928" y="3657599"/>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A</a:t>
            </a:r>
            <a:endParaRPr lang="en-GB" dirty="0"/>
          </a:p>
        </p:txBody>
      </p:sp>
      <p:sp>
        <p:nvSpPr>
          <p:cNvPr id="6" name="Oval 5"/>
          <p:cNvSpPr/>
          <p:nvPr/>
        </p:nvSpPr>
        <p:spPr>
          <a:xfrm>
            <a:off x="3388759" y="2668714"/>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B</a:t>
            </a:r>
            <a:endParaRPr lang="en-GB" dirty="0"/>
          </a:p>
        </p:txBody>
      </p:sp>
      <p:sp>
        <p:nvSpPr>
          <p:cNvPr id="7" name="Oval 6"/>
          <p:cNvSpPr/>
          <p:nvPr/>
        </p:nvSpPr>
        <p:spPr>
          <a:xfrm>
            <a:off x="3388759" y="4721054"/>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C</a:t>
            </a:r>
            <a:endParaRPr lang="en-GB" dirty="0"/>
          </a:p>
        </p:txBody>
      </p:sp>
      <p:sp>
        <p:nvSpPr>
          <p:cNvPr id="8" name="Oval 7"/>
          <p:cNvSpPr/>
          <p:nvPr/>
        </p:nvSpPr>
        <p:spPr>
          <a:xfrm>
            <a:off x="4975668" y="4721053"/>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D</a:t>
            </a:r>
            <a:endParaRPr lang="en-GB" dirty="0"/>
          </a:p>
        </p:txBody>
      </p:sp>
      <p:sp>
        <p:nvSpPr>
          <p:cNvPr id="9" name="Oval 8"/>
          <p:cNvSpPr/>
          <p:nvPr/>
        </p:nvSpPr>
        <p:spPr>
          <a:xfrm>
            <a:off x="4975668" y="2667732"/>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E</a:t>
            </a:r>
          </a:p>
        </p:txBody>
      </p:sp>
      <p:sp>
        <p:nvSpPr>
          <p:cNvPr id="10" name="Oval 9"/>
          <p:cNvSpPr/>
          <p:nvPr/>
        </p:nvSpPr>
        <p:spPr>
          <a:xfrm>
            <a:off x="6637105" y="3657599"/>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F</a:t>
            </a:r>
            <a:endParaRPr lang="en-GB" dirty="0"/>
          </a:p>
        </p:txBody>
      </p:sp>
      <p:cxnSp>
        <p:nvCxnSpPr>
          <p:cNvPr id="12" name="Straight Connector 11"/>
          <p:cNvCxnSpPr>
            <a:stCxn id="5" idx="7"/>
            <a:endCxn id="6" idx="3"/>
          </p:cNvCxnSpPr>
          <p:nvPr/>
        </p:nvCxnSpPr>
        <p:spPr>
          <a:xfrm flipV="1">
            <a:off x="2534405" y="3107190"/>
            <a:ext cx="929585" cy="625640"/>
          </a:xfrm>
          <a:prstGeom prst="line">
            <a:avLst/>
          </a:prstGeom>
          <a:ln w="28575"/>
        </p:spPr>
        <p:style>
          <a:lnRef idx="1">
            <a:schemeClr val="dk1"/>
          </a:lnRef>
          <a:fillRef idx="0">
            <a:schemeClr val="dk1"/>
          </a:fillRef>
          <a:effectRef idx="0">
            <a:schemeClr val="dk1"/>
          </a:effectRef>
          <a:fontRef idx="minor">
            <a:schemeClr val="tx1"/>
          </a:fontRef>
        </p:style>
      </p:cxnSp>
      <p:cxnSp>
        <p:nvCxnSpPr>
          <p:cNvPr id="13" name="Straight Connector 12"/>
          <p:cNvCxnSpPr>
            <a:stCxn id="5" idx="5"/>
            <a:endCxn id="7" idx="1"/>
          </p:cNvCxnSpPr>
          <p:nvPr/>
        </p:nvCxnSpPr>
        <p:spPr>
          <a:xfrm>
            <a:off x="2534405" y="4096075"/>
            <a:ext cx="929585" cy="700210"/>
          </a:xfrm>
          <a:prstGeom prst="line">
            <a:avLst/>
          </a:prstGeom>
          <a:ln w="28575"/>
        </p:spPr>
        <p:style>
          <a:lnRef idx="1">
            <a:schemeClr val="dk1"/>
          </a:lnRef>
          <a:fillRef idx="0">
            <a:schemeClr val="dk1"/>
          </a:fillRef>
          <a:effectRef idx="0">
            <a:schemeClr val="dk1"/>
          </a:effectRef>
          <a:fontRef idx="minor">
            <a:schemeClr val="tx1"/>
          </a:fontRef>
        </p:style>
      </p:cxnSp>
      <p:cxnSp>
        <p:nvCxnSpPr>
          <p:cNvPr id="21" name="Straight Connector 20"/>
          <p:cNvCxnSpPr>
            <a:stCxn id="8" idx="0"/>
            <a:endCxn id="9" idx="4"/>
          </p:cNvCxnSpPr>
          <p:nvPr/>
        </p:nvCxnSpPr>
        <p:spPr>
          <a:xfrm flipV="1">
            <a:off x="5232522" y="3181439"/>
            <a:ext cx="0" cy="1539614"/>
          </a:xfrm>
          <a:prstGeom prst="line">
            <a:avLst/>
          </a:prstGeom>
          <a:ln w="28575"/>
        </p:spPr>
        <p:style>
          <a:lnRef idx="1">
            <a:schemeClr val="dk1"/>
          </a:lnRef>
          <a:fillRef idx="0">
            <a:schemeClr val="dk1"/>
          </a:fillRef>
          <a:effectRef idx="0">
            <a:schemeClr val="dk1"/>
          </a:effectRef>
          <a:fontRef idx="minor">
            <a:schemeClr val="tx1"/>
          </a:fontRef>
        </p:style>
      </p:cxnSp>
      <p:cxnSp>
        <p:nvCxnSpPr>
          <p:cNvPr id="24" name="Straight Connector 23"/>
          <p:cNvCxnSpPr>
            <a:stCxn id="7" idx="6"/>
            <a:endCxn id="8" idx="2"/>
          </p:cNvCxnSpPr>
          <p:nvPr/>
        </p:nvCxnSpPr>
        <p:spPr>
          <a:xfrm flipV="1">
            <a:off x="3902467" y="4977907"/>
            <a:ext cx="1073201" cy="1"/>
          </a:xfrm>
          <a:prstGeom prst="line">
            <a:avLst/>
          </a:prstGeom>
          <a:ln w="28575"/>
        </p:spPr>
        <p:style>
          <a:lnRef idx="1">
            <a:schemeClr val="dk1"/>
          </a:lnRef>
          <a:fillRef idx="0">
            <a:schemeClr val="dk1"/>
          </a:fillRef>
          <a:effectRef idx="0">
            <a:schemeClr val="dk1"/>
          </a:effectRef>
          <a:fontRef idx="minor">
            <a:schemeClr val="tx1"/>
          </a:fontRef>
        </p:style>
      </p:cxnSp>
      <p:cxnSp>
        <p:nvCxnSpPr>
          <p:cNvPr id="27" name="Straight Connector 26"/>
          <p:cNvCxnSpPr>
            <a:stCxn id="10" idx="1"/>
            <a:endCxn id="9" idx="5"/>
          </p:cNvCxnSpPr>
          <p:nvPr/>
        </p:nvCxnSpPr>
        <p:spPr>
          <a:xfrm flipH="1" flipV="1">
            <a:off x="5414145" y="3106208"/>
            <a:ext cx="1298191" cy="626622"/>
          </a:xfrm>
          <a:prstGeom prst="line">
            <a:avLst/>
          </a:prstGeom>
          <a:ln w="28575"/>
        </p:spPr>
        <p:style>
          <a:lnRef idx="1">
            <a:schemeClr val="dk1"/>
          </a:lnRef>
          <a:fillRef idx="0">
            <a:schemeClr val="dk1"/>
          </a:fillRef>
          <a:effectRef idx="0">
            <a:schemeClr val="dk1"/>
          </a:effectRef>
          <a:fontRef idx="minor">
            <a:schemeClr val="tx1"/>
          </a:fontRef>
        </p:style>
      </p:cxnSp>
      <p:cxnSp>
        <p:nvCxnSpPr>
          <p:cNvPr id="32" name="Straight Connector 31"/>
          <p:cNvCxnSpPr>
            <a:stCxn id="8" idx="6"/>
            <a:endCxn id="10" idx="3"/>
          </p:cNvCxnSpPr>
          <p:nvPr/>
        </p:nvCxnSpPr>
        <p:spPr>
          <a:xfrm flipV="1">
            <a:off x="5489376" y="4096075"/>
            <a:ext cx="1222960" cy="881832"/>
          </a:xfrm>
          <a:prstGeom prst="line">
            <a:avLst/>
          </a:prstGeom>
          <a:ln w="28575"/>
        </p:spPr>
        <p:style>
          <a:lnRef idx="1">
            <a:schemeClr val="dk1"/>
          </a:lnRef>
          <a:fillRef idx="0">
            <a:schemeClr val="dk1"/>
          </a:fillRef>
          <a:effectRef idx="0">
            <a:schemeClr val="dk1"/>
          </a:effectRef>
          <a:fontRef idx="minor">
            <a:schemeClr val="tx1"/>
          </a:fontRef>
        </p:style>
      </p:cxnSp>
      <p:cxnSp>
        <p:nvCxnSpPr>
          <p:cNvPr id="35" name="Straight Connector 34"/>
          <p:cNvCxnSpPr>
            <a:stCxn id="6" idx="5"/>
            <a:endCxn id="8" idx="1"/>
          </p:cNvCxnSpPr>
          <p:nvPr/>
        </p:nvCxnSpPr>
        <p:spPr>
          <a:xfrm>
            <a:off x="3827236" y="3107190"/>
            <a:ext cx="1223663" cy="1689094"/>
          </a:xfrm>
          <a:prstGeom prst="line">
            <a:avLst/>
          </a:prstGeom>
          <a:ln w="28575"/>
        </p:spPr>
        <p:style>
          <a:lnRef idx="1">
            <a:schemeClr val="dk1"/>
          </a:lnRef>
          <a:fillRef idx="0">
            <a:schemeClr val="dk1"/>
          </a:fillRef>
          <a:effectRef idx="0">
            <a:schemeClr val="dk1"/>
          </a:effectRef>
          <a:fontRef idx="minor">
            <a:schemeClr val="tx1"/>
          </a:fontRef>
        </p:style>
      </p:cxnSp>
      <p:sp>
        <p:nvSpPr>
          <p:cNvPr id="38" name="TextBox 37"/>
          <p:cNvSpPr txBox="1"/>
          <p:nvPr/>
        </p:nvSpPr>
        <p:spPr>
          <a:xfrm>
            <a:off x="2743200" y="3106208"/>
            <a:ext cx="255997" cy="369332"/>
          </a:xfrm>
          <a:prstGeom prst="rect">
            <a:avLst/>
          </a:prstGeom>
          <a:noFill/>
        </p:spPr>
        <p:txBody>
          <a:bodyPr wrap="square" rtlCol="0">
            <a:spAutoFit/>
          </a:bodyPr>
          <a:lstStyle/>
          <a:p>
            <a:r>
              <a:rPr lang="en-GB" dirty="0" smtClean="0"/>
              <a:t>8</a:t>
            </a:r>
            <a:endParaRPr lang="en-GB" dirty="0"/>
          </a:p>
        </p:txBody>
      </p:sp>
      <p:sp>
        <p:nvSpPr>
          <p:cNvPr id="40" name="TextBox 39"/>
          <p:cNvSpPr txBox="1"/>
          <p:nvPr/>
        </p:nvSpPr>
        <p:spPr>
          <a:xfrm>
            <a:off x="2769516" y="4421159"/>
            <a:ext cx="255997" cy="369332"/>
          </a:xfrm>
          <a:prstGeom prst="rect">
            <a:avLst/>
          </a:prstGeom>
          <a:noFill/>
        </p:spPr>
        <p:txBody>
          <a:bodyPr wrap="square" rtlCol="0">
            <a:spAutoFit/>
          </a:bodyPr>
          <a:lstStyle/>
          <a:p>
            <a:r>
              <a:rPr lang="en-GB" dirty="0" smtClean="0"/>
              <a:t>1</a:t>
            </a:r>
            <a:endParaRPr lang="en-GB" dirty="0"/>
          </a:p>
        </p:txBody>
      </p:sp>
      <p:sp>
        <p:nvSpPr>
          <p:cNvPr id="41" name="TextBox 40"/>
          <p:cNvSpPr txBox="1"/>
          <p:nvPr/>
        </p:nvSpPr>
        <p:spPr>
          <a:xfrm>
            <a:off x="4349728" y="3419519"/>
            <a:ext cx="255997" cy="369332"/>
          </a:xfrm>
          <a:prstGeom prst="rect">
            <a:avLst/>
          </a:prstGeom>
          <a:noFill/>
        </p:spPr>
        <p:txBody>
          <a:bodyPr wrap="square" rtlCol="0">
            <a:spAutoFit/>
          </a:bodyPr>
          <a:lstStyle/>
          <a:p>
            <a:r>
              <a:rPr lang="en-GB" dirty="0" smtClean="0"/>
              <a:t>2</a:t>
            </a:r>
            <a:endParaRPr lang="en-GB" dirty="0"/>
          </a:p>
        </p:txBody>
      </p:sp>
      <p:sp>
        <p:nvSpPr>
          <p:cNvPr id="42" name="TextBox 41"/>
          <p:cNvSpPr txBox="1"/>
          <p:nvPr/>
        </p:nvSpPr>
        <p:spPr>
          <a:xfrm>
            <a:off x="4265713" y="4976185"/>
            <a:ext cx="255997" cy="369332"/>
          </a:xfrm>
          <a:prstGeom prst="rect">
            <a:avLst/>
          </a:prstGeom>
          <a:noFill/>
        </p:spPr>
        <p:txBody>
          <a:bodyPr wrap="square" rtlCol="0">
            <a:spAutoFit/>
          </a:bodyPr>
          <a:lstStyle/>
          <a:p>
            <a:r>
              <a:rPr lang="en-GB" dirty="0" smtClean="0"/>
              <a:t>3</a:t>
            </a:r>
            <a:endParaRPr lang="en-GB" dirty="0"/>
          </a:p>
        </p:txBody>
      </p:sp>
      <p:sp>
        <p:nvSpPr>
          <p:cNvPr id="43" name="TextBox 42"/>
          <p:cNvSpPr txBox="1"/>
          <p:nvPr/>
        </p:nvSpPr>
        <p:spPr>
          <a:xfrm>
            <a:off x="5232521" y="3657599"/>
            <a:ext cx="255997" cy="369332"/>
          </a:xfrm>
          <a:prstGeom prst="rect">
            <a:avLst/>
          </a:prstGeom>
          <a:noFill/>
        </p:spPr>
        <p:txBody>
          <a:bodyPr wrap="square" rtlCol="0">
            <a:spAutoFit/>
          </a:bodyPr>
          <a:lstStyle/>
          <a:p>
            <a:r>
              <a:rPr lang="en-GB" dirty="0" smtClean="0"/>
              <a:t>4</a:t>
            </a:r>
            <a:endParaRPr lang="en-GB" dirty="0"/>
          </a:p>
        </p:txBody>
      </p:sp>
      <p:sp>
        <p:nvSpPr>
          <p:cNvPr id="44" name="TextBox 43"/>
          <p:cNvSpPr txBox="1"/>
          <p:nvPr/>
        </p:nvSpPr>
        <p:spPr>
          <a:xfrm>
            <a:off x="6079619" y="4536991"/>
            <a:ext cx="255997" cy="369332"/>
          </a:xfrm>
          <a:prstGeom prst="rect">
            <a:avLst/>
          </a:prstGeom>
          <a:noFill/>
        </p:spPr>
        <p:txBody>
          <a:bodyPr wrap="square" rtlCol="0">
            <a:spAutoFit/>
          </a:bodyPr>
          <a:lstStyle/>
          <a:p>
            <a:r>
              <a:rPr lang="en-GB" dirty="0" smtClean="0"/>
              <a:t>6</a:t>
            </a:r>
            <a:endParaRPr lang="en-GB" dirty="0"/>
          </a:p>
        </p:txBody>
      </p:sp>
      <p:sp>
        <p:nvSpPr>
          <p:cNvPr id="45" name="TextBox 44"/>
          <p:cNvSpPr txBox="1"/>
          <p:nvPr/>
        </p:nvSpPr>
        <p:spPr>
          <a:xfrm>
            <a:off x="6012502" y="3032620"/>
            <a:ext cx="255997" cy="369332"/>
          </a:xfrm>
          <a:prstGeom prst="rect">
            <a:avLst/>
          </a:prstGeom>
          <a:noFill/>
        </p:spPr>
        <p:txBody>
          <a:bodyPr wrap="square" rtlCol="0">
            <a:spAutoFit/>
          </a:bodyPr>
          <a:lstStyle/>
          <a:p>
            <a:r>
              <a:rPr lang="en-GB" dirty="0" smtClean="0"/>
              <a:t>1</a:t>
            </a:r>
            <a:endParaRPr lang="en-GB" dirty="0"/>
          </a:p>
        </p:txBody>
      </p:sp>
      <p:sp>
        <p:nvSpPr>
          <p:cNvPr id="11" name="Rechthoek 10"/>
          <p:cNvSpPr/>
          <p:nvPr/>
        </p:nvSpPr>
        <p:spPr>
          <a:xfrm>
            <a:off x="2388416" y="5712233"/>
            <a:ext cx="6200203" cy="954107"/>
          </a:xfrm>
          <a:prstGeom prst="rect">
            <a:avLst/>
          </a:prstGeom>
        </p:spPr>
        <p:txBody>
          <a:bodyPr wrap="square">
            <a:spAutoFit/>
          </a:bodyPr>
          <a:lstStyle/>
          <a:p>
            <a:pPr marL="742950" lvl="1" indent="-285750">
              <a:buFont typeface="Arial" panose="020B0604020202020204" pitchFamily="34" charset="0"/>
              <a:buChar char="•"/>
            </a:pPr>
            <a:r>
              <a:rPr lang="en-US" sz="1400" dirty="0" smtClean="0"/>
              <a:t>Pick </a:t>
            </a:r>
            <a:r>
              <a:rPr lang="en-US" sz="1400" dirty="0"/>
              <a:t>the unvisited vertex with the lowest-distance</a:t>
            </a:r>
          </a:p>
          <a:p>
            <a:pPr marL="742950" lvl="1" indent="-285750">
              <a:buFont typeface="Arial" panose="020B0604020202020204" pitchFamily="34" charset="0"/>
              <a:buChar char="•"/>
            </a:pPr>
            <a:r>
              <a:rPr lang="en-US" sz="1400" dirty="0"/>
              <a:t>Calculate the distance through it to each unvisited neighbor</a:t>
            </a:r>
          </a:p>
          <a:p>
            <a:pPr marL="742950" lvl="1" indent="-285750">
              <a:buFont typeface="Arial" panose="020B0604020202020204" pitchFamily="34" charset="0"/>
              <a:buChar char="•"/>
            </a:pPr>
            <a:r>
              <a:rPr lang="en-US" sz="1400" dirty="0"/>
              <a:t>Update the neighbor's distance if smaller</a:t>
            </a:r>
          </a:p>
          <a:p>
            <a:pPr marL="742950" lvl="1" indent="-285750">
              <a:buFont typeface="Arial" panose="020B0604020202020204" pitchFamily="34" charset="0"/>
              <a:buChar char="•"/>
            </a:pPr>
            <a:r>
              <a:rPr lang="en-US" sz="1400" dirty="0"/>
              <a:t>Mark as visited when done with neighbors</a:t>
            </a:r>
            <a:endParaRPr lang="nl-NL" sz="1400" dirty="0"/>
          </a:p>
        </p:txBody>
      </p:sp>
    </p:spTree>
    <p:extLst>
      <p:ext uri="{BB962C8B-B14F-4D97-AF65-F5344CB8AC3E}">
        <p14:creationId xmlns:p14="http://schemas.microsoft.com/office/powerpoint/2010/main" val="177009660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Graphs – </a:t>
            </a:r>
            <a:r>
              <a:rPr lang="en-GB" dirty="0" err="1" smtClean="0"/>
              <a:t>Dijkstra’s</a:t>
            </a:r>
            <a:r>
              <a:rPr lang="en-GB" dirty="0" smtClean="0"/>
              <a:t> algorithm</a:t>
            </a:r>
            <a:endParaRPr lang="en-GB" dirty="0"/>
          </a:p>
        </p:txBody>
      </p:sp>
      <p:sp>
        <p:nvSpPr>
          <p:cNvPr id="3" name="Content Placeholder 2"/>
          <p:cNvSpPr>
            <a:spLocks noGrp="1"/>
          </p:cNvSpPr>
          <p:nvPr>
            <p:ph idx="1"/>
          </p:nvPr>
        </p:nvSpPr>
        <p:spPr/>
        <p:txBody>
          <a:bodyPr/>
          <a:lstStyle/>
          <a:p>
            <a:r>
              <a:rPr lang="en-US" dirty="0" smtClean="0"/>
              <a:t>Example</a:t>
            </a:r>
          </a:p>
          <a:p>
            <a:pPr lvl="1"/>
            <a:r>
              <a:rPr lang="en-US" dirty="0" smtClean="0"/>
              <a:t>Starting node </a:t>
            </a:r>
            <a:r>
              <a:rPr lang="en-US" b="1" dirty="0" smtClean="0"/>
              <a:t>A</a:t>
            </a:r>
          </a:p>
          <a:p>
            <a:endParaRPr lang="en-GB" dirty="0"/>
          </a:p>
        </p:txBody>
      </p:sp>
      <p:sp>
        <p:nvSpPr>
          <p:cNvPr id="4" name="Footer Placeholder 3"/>
          <p:cNvSpPr>
            <a:spLocks noGrp="1"/>
          </p:cNvSpPr>
          <p:nvPr>
            <p:ph type="ftr" sz="quarter" idx="11"/>
          </p:nvPr>
        </p:nvSpPr>
        <p:spPr/>
        <p:txBody>
          <a:bodyPr/>
          <a:lstStyle/>
          <a:p>
            <a:r>
              <a:rPr lang="en-GB" smtClean="0"/>
              <a:t>INFDEV016A - G. Costantini</a:t>
            </a:r>
            <a:endParaRPr lang="en-GB"/>
          </a:p>
        </p:txBody>
      </p:sp>
      <p:sp>
        <p:nvSpPr>
          <p:cNvPr id="5" name="Oval 4"/>
          <p:cNvSpPr/>
          <p:nvPr/>
        </p:nvSpPr>
        <p:spPr>
          <a:xfrm>
            <a:off x="2095928" y="3657599"/>
            <a:ext cx="513708" cy="513707"/>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b="1" dirty="0" smtClean="0">
                <a:solidFill>
                  <a:schemeClr val="tx1"/>
                </a:solidFill>
              </a:rPr>
              <a:t>A</a:t>
            </a:r>
            <a:endParaRPr lang="en-GB" b="1" dirty="0">
              <a:solidFill>
                <a:schemeClr val="tx1"/>
              </a:solidFill>
            </a:endParaRPr>
          </a:p>
        </p:txBody>
      </p:sp>
      <p:sp>
        <p:nvSpPr>
          <p:cNvPr id="6" name="Oval 5"/>
          <p:cNvSpPr/>
          <p:nvPr/>
        </p:nvSpPr>
        <p:spPr>
          <a:xfrm>
            <a:off x="3388759" y="2668714"/>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B</a:t>
            </a:r>
            <a:endParaRPr lang="en-GB" dirty="0"/>
          </a:p>
        </p:txBody>
      </p:sp>
      <p:sp>
        <p:nvSpPr>
          <p:cNvPr id="7" name="Oval 6"/>
          <p:cNvSpPr/>
          <p:nvPr/>
        </p:nvSpPr>
        <p:spPr>
          <a:xfrm>
            <a:off x="3388759" y="4721054"/>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C</a:t>
            </a:r>
            <a:endParaRPr lang="en-GB" dirty="0"/>
          </a:p>
        </p:txBody>
      </p:sp>
      <p:sp>
        <p:nvSpPr>
          <p:cNvPr id="8" name="Oval 7"/>
          <p:cNvSpPr/>
          <p:nvPr/>
        </p:nvSpPr>
        <p:spPr>
          <a:xfrm>
            <a:off x="4975668" y="4721053"/>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D</a:t>
            </a:r>
            <a:endParaRPr lang="en-GB" dirty="0"/>
          </a:p>
        </p:txBody>
      </p:sp>
      <p:sp>
        <p:nvSpPr>
          <p:cNvPr id="9" name="Oval 8"/>
          <p:cNvSpPr/>
          <p:nvPr/>
        </p:nvSpPr>
        <p:spPr>
          <a:xfrm>
            <a:off x="4975668" y="2667732"/>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E</a:t>
            </a:r>
          </a:p>
        </p:txBody>
      </p:sp>
      <p:sp>
        <p:nvSpPr>
          <p:cNvPr id="10" name="Oval 9"/>
          <p:cNvSpPr/>
          <p:nvPr/>
        </p:nvSpPr>
        <p:spPr>
          <a:xfrm>
            <a:off x="6637105" y="3657599"/>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F</a:t>
            </a:r>
            <a:endParaRPr lang="en-GB" dirty="0"/>
          </a:p>
        </p:txBody>
      </p:sp>
      <p:cxnSp>
        <p:nvCxnSpPr>
          <p:cNvPr id="12" name="Straight Connector 11"/>
          <p:cNvCxnSpPr>
            <a:stCxn id="5" idx="7"/>
            <a:endCxn id="6" idx="3"/>
          </p:cNvCxnSpPr>
          <p:nvPr/>
        </p:nvCxnSpPr>
        <p:spPr>
          <a:xfrm flipV="1">
            <a:off x="2534405" y="3107190"/>
            <a:ext cx="929585" cy="625640"/>
          </a:xfrm>
          <a:prstGeom prst="line">
            <a:avLst/>
          </a:prstGeom>
          <a:ln w="28575"/>
        </p:spPr>
        <p:style>
          <a:lnRef idx="1">
            <a:schemeClr val="dk1"/>
          </a:lnRef>
          <a:fillRef idx="0">
            <a:schemeClr val="dk1"/>
          </a:fillRef>
          <a:effectRef idx="0">
            <a:schemeClr val="dk1"/>
          </a:effectRef>
          <a:fontRef idx="minor">
            <a:schemeClr val="tx1"/>
          </a:fontRef>
        </p:style>
      </p:cxnSp>
      <p:cxnSp>
        <p:nvCxnSpPr>
          <p:cNvPr id="13" name="Straight Connector 12"/>
          <p:cNvCxnSpPr>
            <a:stCxn id="5" idx="5"/>
            <a:endCxn id="7" idx="1"/>
          </p:cNvCxnSpPr>
          <p:nvPr/>
        </p:nvCxnSpPr>
        <p:spPr>
          <a:xfrm>
            <a:off x="2534405" y="4096075"/>
            <a:ext cx="929585" cy="700210"/>
          </a:xfrm>
          <a:prstGeom prst="line">
            <a:avLst/>
          </a:prstGeom>
          <a:ln w="28575"/>
        </p:spPr>
        <p:style>
          <a:lnRef idx="1">
            <a:schemeClr val="dk1"/>
          </a:lnRef>
          <a:fillRef idx="0">
            <a:schemeClr val="dk1"/>
          </a:fillRef>
          <a:effectRef idx="0">
            <a:schemeClr val="dk1"/>
          </a:effectRef>
          <a:fontRef idx="minor">
            <a:schemeClr val="tx1"/>
          </a:fontRef>
        </p:style>
      </p:cxnSp>
      <p:cxnSp>
        <p:nvCxnSpPr>
          <p:cNvPr id="21" name="Straight Connector 20"/>
          <p:cNvCxnSpPr>
            <a:stCxn id="8" idx="0"/>
            <a:endCxn id="9" idx="4"/>
          </p:cNvCxnSpPr>
          <p:nvPr/>
        </p:nvCxnSpPr>
        <p:spPr>
          <a:xfrm flipV="1">
            <a:off x="5232522" y="3181439"/>
            <a:ext cx="0" cy="1539614"/>
          </a:xfrm>
          <a:prstGeom prst="line">
            <a:avLst/>
          </a:prstGeom>
          <a:ln w="28575"/>
        </p:spPr>
        <p:style>
          <a:lnRef idx="1">
            <a:schemeClr val="dk1"/>
          </a:lnRef>
          <a:fillRef idx="0">
            <a:schemeClr val="dk1"/>
          </a:fillRef>
          <a:effectRef idx="0">
            <a:schemeClr val="dk1"/>
          </a:effectRef>
          <a:fontRef idx="minor">
            <a:schemeClr val="tx1"/>
          </a:fontRef>
        </p:style>
      </p:cxnSp>
      <p:cxnSp>
        <p:nvCxnSpPr>
          <p:cNvPr id="24" name="Straight Connector 23"/>
          <p:cNvCxnSpPr>
            <a:stCxn id="7" idx="6"/>
            <a:endCxn id="8" idx="2"/>
          </p:cNvCxnSpPr>
          <p:nvPr/>
        </p:nvCxnSpPr>
        <p:spPr>
          <a:xfrm flipV="1">
            <a:off x="3902467" y="4977907"/>
            <a:ext cx="1073201" cy="1"/>
          </a:xfrm>
          <a:prstGeom prst="line">
            <a:avLst/>
          </a:prstGeom>
          <a:ln w="28575"/>
        </p:spPr>
        <p:style>
          <a:lnRef idx="1">
            <a:schemeClr val="dk1"/>
          </a:lnRef>
          <a:fillRef idx="0">
            <a:schemeClr val="dk1"/>
          </a:fillRef>
          <a:effectRef idx="0">
            <a:schemeClr val="dk1"/>
          </a:effectRef>
          <a:fontRef idx="minor">
            <a:schemeClr val="tx1"/>
          </a:fontRef>
        </p:style>
      </p:cxnSp>
      <p:cxnSp>
        <p:nvCxnSpPr>
          <p:cNvPr id="27" name="Straight Connector 26"/>
          <p:cNvCxnSpPr>
            <a:stCxn id="10" idx="1"/>
            <a:endCxn id="9" idx="5"/>
          </p:cNvCxnSpPr>
          <p:nvPr/>
        </p:nvCxnSpPr>
        <p:spPr>
          <a:xfrm flipH="1" flipV="1">
            <a:off x="5414145" y="3106208"/>
            <a:ext cx="1298191" cy="626622"/>
          </a:xfrm>
          <a:prstGeom prst="line">
            <a:avLst/>
          </a:prstGeom>
          <a:ln w="28575"/>
        </p:spPr>
        <p:style>
          <a:lnRef idx="1">
            <a:schemeClr val="dk1"/>
          </a:lnRef>
          <a:fillRef idx="0">
            <a:schemeClr val="dk1"/>
          </a:fillRef>
          <a:effectRef idx="0">
            <a:schemeClr val="dk1"/>
          </a:effectRef>
          <a:fontRef idx="minor">
            <a:schemeClr val="tx1"/>
          </a:fontRef>
        </p:style>
      </p:cxnSp>
      <p:cxnSp>
        <p:nvCxnSpPr>
          <p:cNvPr id="32" name="Straight Connector 31"/>
          <p:cNvCxnSpPr>
            <a:stCxn id="8" idx="6"/>
            <a:endCxn id="10" idx="3"/>
          </p:cNvCxnSpPr>
          <p:nvPr/>
        </p:nvCxnSpPr>
        <p:spPr>
          <a:xfrm flipV="1">
            <a:off x="5489376" y="4096075"/>
            <a:ext cx="1222960" cy="881832"/>
          </a:xfrm>
          <a:prstGeom prst="line">
            <a:avLst/>
          </a:prstGeom>
          <a:ln w="28575"/>
        </p:spPr>
        <p:style>
          <a:lnRef idx="1">
            <a:schemeClr val="dk1"/>
          </a:lnRef>
          <a:fillRef idx="0">
            <a:schemeClr val="dk1"/>
          </a:fillRef>
          <a:effectRef idx="0">
            <a:schemeClr val="dk1"/>
          </a:effectRef>
          <a:fontRef idx="minor">
            <a:schemeClr val="tx1"/>
          </a:fontRef>
        </p:style>
      </p:cxnSp>
      <p:cxnSp>
        <p:nvCxnSpPr>
          <p:cNvPr id="35" name="Straight Connector 34"/>
          <p:cNvCxnSpPr>
            <a:stCxn id="6" idx="5"/>
            <a:endCxn id="8" idx="1"/>
          </p:cNvCxnSpPr>
          <p:nvPr/>
        </p:nvCxnSpPr>
        <p:spPr>
          <a:xfrm>
            <a:off x="3827236" y="3107190"/>
            <a:ext cx="1223663" cy="1689094"/>
          </a:xfrm>
          <a:prstGeom prst="line">
            <a:avLst/>
          </a:prstGeom>
          <a:ln w="28575"/>
        </p:spPr>
        <p:style>
          <a:lnRef idx="1">
            <a:schemeClr val="dk1"/>
          </a:lnRef>
          <a:fillRef idx="0">
            <a:schemeClr val="dk1"/>
          </a:fillRef>
          <a:effectRef idx="0">
            <a:schemeClr val="dk1"/>
          </a:effectRef>
          <a:fontRef idx="minor">
            <a:schemeClr val="tx1"/>
          </a:fontRef>
        </p:style>
      </p:cxnSp>
      <p:sp>
        <p:nvSpPr>
          <p:cNvPr id="38" name="TextBox 37"/>
          <p:cNvSpPr txBox="1"/>
          <p:nvPr/>
        </p:nvSpPr>
        <p:spPr>
          <a:xfrm>
            <a:off x="2743200" y="3106208"/>
            <a:ext cx="255997" cy="369332"/>
          </a:xfrm>
          <a:prstGeom prst="rect">
            <a:avLst/>
          </a:prstGeom>
          <a:noFill/>
        </p:spPr>
        <p:txBody>
          <a:bodyPr wrap="square" rtlCol="0">
            <a:spAutoFit/>
          </a:bodyPr>
          <a:lstStyle/>
          <a:p>
            <a:r>
              <a:rPr lang="en-GB" dirty="0" smtClean="0"/>
              <a:t>8</a:t>
            </a:r>
            <a:endParaRPr lang="en-GB" dirty="0"/>
          </a:p>
        </p:txBody>
      </p:sp>
      <p:sp>
        <p:nvSpPr>
          <p:cNvPr id="40" name="TextBox 39"/>
          <p:cNvSpPr txBox="1"/>
          <p:nvPr/>
        </p:nvSpPr>
        <p:spPr>
          <a:xfrm>
            <a:off x="2769516" y="4421159"/>
            <a:ext cx="255997" cy="369332"/>
          </a:xfrm>
          <a:prstGeom prst="rect">
            <a:avLst/>
          </a:prstGeom>
          <a:noFill/>
        </p:spPr>
        <p:txBody>
          <a:bodyPr wrap="square" rtlCol="0">
            <a:spAutoFit/>
          </a:bodyPr>
          <a:lstStyle/>
          <a:p>
            <a:r>
              <a:rPr lang="en-GB" dirty="0" smtClean="0"/>
              <a:t>1</a:t>
            </a:r>
            <a:endParaRPr lang="en-GB" dirty="0"/>
          </a:p>
        </p:txBody>
      </p:sp>
      <p:sp>
        <p:nvSpPr>
          <p:cNvPr id="41" name="TextBox 40"/>
          <p:cNvSpPr txBox="1"/>
          <p:nvPr/>
        </p:nvSpPr>
        <p:spPr>
          <a:xfrm>
            <a:off x="4349728" y="3419519"/>
            <a:ext cx="255997" cy="369332"/>
          </a:xfrm>
          <a:prstGeom prst="rect">
            <a:avLst/>
          </a:prstGeom>
          <a:noFill/>
        </p:spPr>
        <p:txBody>
          <a:bodyPr wrap="square" rtlCol="0">
            <a:spAutoFit/>
          </a:bodyPr>
          <a:lstStyle/>
          <a:p>
            <a:r>
              <a:rPr lang="en-GB" dirty="0" smtClean="0"/>
              <a:t>2</a:t>
            </a:r>
            <a:endParaRPr lang="en-GB" dirty="0"/>
          </a:p>
        </p:txBody>
      </p:sp>
      <p:sp>
        <p:nvSpPr>
          <p:cNvPr id="42" name="TextBox 41"/>
          <p:cNvSpPr txBox="1"/>
          <p:nvPr/>
        </p:nvSpPr>
        <p:spPr>
          <a:xfrm>
            <a:off x="4265713" y="4976185"/>
            <a:ext cx="255997" cy="369332"/>
          </a:xfrm>
          <a:prstGeom prst="rect">
            <a:avLst/>
          </a:prstGeom>
          <a:noFill/>
        </p:spPr>
        <p:txBody>
          <a:bodyPr wrap="square" rtlCol="0">
            <a:spAutoFit/>
          </a:bodyPr>
          <a:lstStyle/>
          <a:p>
            <a:r>
              <a:rPr lang="en-GB" dirty="0" smtClean="0"/>
              <a:t>3</a:t>
            </a:r>
            <a:endParaRPr lang="en-GB" dirty="0"/>
          </a:p>
        </p:txBody>
      </p:sp>
      <p:sp>
        <p:nvSpPr>
          <p:cNvPr id="43" name="TextBox 42"/>
          <p:cNvSpPr txBox="1"/>
          <p:nvPr/>
        </p:nvSpPr>
        <p:spPr>
          <a:xfrm>
            <a:off x="5232521" y="3657599"/>
            <a:ext cx="255997" cy="369332"/>
          </a:xfrm>
          <a:prstGeom prst="rect">
            <a:avLst/>
          </a:prstGeom>
          <a:noFill/>
        </p:spPr>
        <p:txBody>
          <a:bodyPr wrap="square" rtlCol="0">
            <a:spAutoFit/>
          </a:bodyPr>
          <a:lstStyle/>
          <a:p>
            <a:r>
              <a:rPr lang="en-GB" dirty="0" smtClean="0"/>
              <a:t>4</a:t>
            </a:r>
            <a:endParaRPr lang="en-GB" dirty="0"/>
          </a:p>
        </p:txBody>
      </p:sp>
      <p:sp>
        <p:nvSpPr>
          <p:cNvPr id="44" name="TextBox 43"/>
          <p:cNvSpPr txBox="1"/>
          <p:nvPr/>
        </p:nvSpPr>
        <p:spPr>
          <a:xfrm>
            <a:off x="6079619" y="4536991"/>
            <a:ext cx="255997" cy="369332"/>
          </a:xfrm>
          <a:prstGeom prst="rect">
            <a:avLst/>
          </a:prstGeom>
          <a:noFill/>
        </p:spPr>
        <p:txBody>
          <a:bodyPr wrap="square" rtlCol="0">
            <a:spAutoFit/>
          </a:bodyPr>
          <a:lstStyle/>
          <a:p>
            <a:r>
              <a:rPr lang="en-GB" dirty="0" smtClean="0"/>
              <a:t>6</a:t>
            </a:r>
            <a:endParaRPr lang="en-GB" dirty="0"/>
          </a:p>
        </p:txBody>
      </p:sp>
      <p:sp>
        <p:nvSpPr>
          <p:cNvPr id="45" name="TextBox 44"/>
          <p:cNvSpPr txBox="1"/>
          <p:nvPr/>
        </p:nvSpPr>
        <p:spPr>
          <a:xfrm>
            <a:off x="6012502" y="3032620"/>
            <a:ext cx="255997" cy="369332"/>
          </a:xfrm>
          <a:prstGeom prst="rect">
            <a:avLst/>
          </a:prstGeom>
          <a:noFill/>
        </p:spPr>
        <p:txBody>
          <a:bodyPr wrap="square" rtlCol="0">
            <a:spAutoFit/>
          </a:bodyPr>
          <a:lstStyle/>
          <a:p>
            <a:r>
              <a:rPr lang="en-GB" dirty="0" smtClean="0"/>
              <a:t>1</a:t>
            </a:r>
            <a:endParaRPr lang="en-GB" dirty="0"/>
          </a:p>
        </p:txBody>
      </p:sp>
      <p:sp>
        <p:nvSpPr>
          <p:cNvPr id="46" name="TextBox 45"/>
          <p:cNvSpPr txBox="1"/>
          <p:nvPr/>
        </p:nvSpPr>
        <p:spPr>
          <a:xfrm>
            <a:off x="2107228" y="3363498"/>
            <a:ext cx="255997" cy="369332"/>
          </a:xfrm>
          <a:prstGeom prst="rect">
            <a:avLst/>
          </a:prstGeom>
          <a:noFill/>
        </p:spPr>
        <p:txBody>
          <a:bodyPr wrap="square" rtlCol="0">
            <a:spAutoFit/>
          </a:bodyPr>
          <a:lstStyle/>
          <a:p>
            <a:r>
              <a:rPr lang="en-GB" dirty="0" smtClean="0">
                <a:solidFill>
                  <a:srgbClr val="FF0000"/>
                </a:solidFill>
              </a:rPr>
              <a:t>0</a:t>
            </a:r>
            <a:endParaRPr lang="en-GB" dirty="0">
              <a:solidFill>
                <a:srgbClr val="FF0000"/>
              </a:solidFill>
            </a:endParaRPr>
          </a:p>
        </p:txBody>
      </p:sp>
      <mc:AlternateContent xmlns:mc="http://schemas.openxmlformats.org/markup-compatibility/2006" xmlns:a14="http://schemas.microsoft.com/office/drawing/2010/main">
        <mc:Choice Requires="a14">
          <p:sp>
            <p:nvSpPr>
              <p:cNvPr id="47" name="TextBox 46"/>
              <p:cNvSpPr txBox="1"/>
              <p:nvPr/>
            </p:nvSpPr>
            <p:spPr>
              <a:xfrm>
                <a:off x="3388759" y="2350700"/>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m:t>
                      </m:r>
                    </m:oMath>
                  </m:oMathPara>
                </a14:m>
                <a:endParaRPr lang="en-GB" dirty="0">
                  <a:solidFill>
                    <a:srgbClr val="FF0000"/>
                  </a:solidFill>
                </a:endParaRPr>
              </a:p>
            </p:txBody>
          </p:sp>
        </mc:Choice>
        <mc:Fallback xmlns="">
          <p:sp>
            <p:nvSpPr>
              <p:cNvPr id="47" name="TextBox 46"/>
              <p:cNvSpPr txBox="1">
                <a:spLocks noRot="1" noChangeAspect="1" noMove="1" noResize="1" noEditPoints="1" noAdjustHandles="1" noChangeArrowheads="1" noChangeShapeType="1" noTextEdit="1"/>
              </p:cNvSpPr>
              <p:nvPr/>
            </p:nvSpPr>
            <p:spPr>
              <a:xfrm>
                <a:off x="3388759" y="2350700"/>
                <a:ext cx="255997" cy="369332"/>
              </a:xfrm>
              <a:prstGeom prst="rect">
                <a:avLst/>
              </a:prstGeom>
              <a:blipFill rotWithShape="0">
                <a:blip r:embed="rId2"/>
                <a:stretch>
                  <a:fillRect r="-3333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8" name="TextBox 47"/>
              <p:cNvSpPr txBox="1"/>
              <p:nvPr/>
            </p:nvSpPr>
            <p:spPr>
              <a:xfrm>
                <a:off x="3460362" y="4405422"/>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m:t>
                      </m:r>
                    </m:oMath>
                  </m:oMathPara>
                </a14:m>
                <a:endParaRPr lang="en-GB" dirty="0">
                  <a:solidFill>
                    <a:srgbClr val="FF0000"/>
                  </a:solidFill>
                </a:endParaRPr>
              </a:p>
            </p:txBody>
          </p:sp>
        </mc:Choice>
        <mc:Fallback xmlns="">
          <p:sp>
            <p:nvSpPr>
              <p:cNvPr id="48" name="TextBox 47"/>
              <p:cNvSpPr txBox="1">
                <a:spLocks noRot="1" noChangeAspect="1" noMove="1" noResize="1" noEditPoints="1" noAdjustHandles="1" noChangeArrowheads="1" noChangeShapeType="1" noTextEdit="1"/>
              </p:cNvSpPr>
              <p:nvPr/>
            </p:nvSpPr>
            <p:spPr>
              <a:xfrm>
                <a:off x="3460362" y="4405422"/>
                <a:ext cx="255997" cy="369332"/>
              </a:xfrm>
              <a:prstGeom prst="rect">
                <a:avLst/>
              </a:prstGeom>
              <a:blipFill rotWithShape="0">
                <a:blip r:embed="rId3"/>
                <a:stretch>
                  <a:fillRect r="-3333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9" name="TextBox 48"/>
              <p:cNvSpPr txBox="1"/>
              <p:nvPr/>
            </p:nvSpPr>
            <p:spPr>
              <a:xfrm>
                <a:off x="5050899" y="2340377"/>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m:t>
                      </m:r>
                    </m:oMath>
                  </m:oMathPara>
                </a14:m>
                <a:endParaRPr lang="en-GB" dirty="0">
                  <a:solidFill>
                    <a:srgbClr val="FF0000"/>
                  </a:solidFill>
                </a:endParaRPr>
              </a:p>
            </p:txBody>
          </p:sp>
        </mc:Choice>
        <mc:Fallback xmlns="">
          <p:sp>
            <p:nvSpPr>
              <p:cNvPr id="49" name="TextBox 48"/>
              <p:cNvSpPr txBox="1">
                <a:spLocks noRot="1" noChangeAspect="1" noMove="1" noResize="1" noEditPoints="1" noAdjustHandles="1" noChangeArrowheads="1" noChangeShapeType="1" noTextEdit="1"/>
              </p:cNvSpPr>
              <p:nvPr/>
            </p:nvSpPr>
            <p:spPr>
              <a:xfrm>
                <a:off x="5050899" y="2340377"/>
                <a:ext cx="255997" cy="369332"/>
              </a:xfrm>
              <a:prstGeom prst="rect">
                <a:avLst/>
              </a:prstGeom>
              <a:blipFill rotWithShape="0">
                <a:blip r:embed="rId4"/>
                <a:stretch>
                  <a:fillRect r="-3333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0" name="TextBox 49"/>
              <p:cNvSpPr txBox="1"/>
              <p:nvPr/>
            </p:nvSpPr>
            <p:spPr>
              <a:xfrm>
                <a:off x="5246949" y="4417799"/>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m:t>
                      </m:r>
                    </m:oMath>
                  </m:oMathPara>
                </a14:m>
                <a:endParaRPr lang="en-GB" dirty="0">
                  <a:solidFill>
                    <a:srgbClr val="FF0000"/>
                  </a:solidFill>
                </a:endParaRPr>
              </a:p>
            </p:txBody>
          </p:sp>
        </mc:Choice>
        <mc:Fallback xmlns="">
          <p:sp>
            <p:nvSpPr>
              <p:cNvPr id="50" name="TextBox 49"/>
              <p:cNvSpPr txBox="1">
                <a:spLocks noRot="1" noChangeAspect="1" noMove="1" noResize="1" noEditPoints="1" noAdjustHandles="1" noChangeArrowheads="1" noChangeShapeType="1" noTextEdit="1"/>
              </p:cNvSpPr>
              <p:nvPr/>
            </p:nvSpPr>
            <p:spPr>
              <a:xfrm>
                <a:off x="5246949" y="4417799"/>
                <a:ext cx="255997" cy="369332"/>
              </a:xfrm>
              <a:prstGeom prst="rect">
                <a:avLst/>
              </a:prstGeom>
              <a:blipFill rotWithShape="0">
                <a:blip r:embed="rId5"/>
                <a:stretch>
                  <a:fillRect r="-3333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1" name="TextBox 50"/>
              <p:cNvSpPr txBox="1"/>
              <p:nvPr/>
            </p:nvSpPr>
            <p:spPr>
              <a:xfrm>
                <a:off x="6863271" y="3354479"/>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m:t>
                      </m:r>
                    </m:oMath>
                  </m:oMathPara>
                </a14:m>
                <a:endParaRPr lang="en-GB" dirty="0">
                  <a:solidFill>
                    <a:srgbClr val="FF0000"/>
                  </a:solidFill>
                </a:endParaRPr>
              </a:p>
            </p:txBody>
          </p:sp>
        </mc:Choice>
        <mc:Fallback xmlns="">
          <p:sp>
            <p:nvSpPr>
              <p:cNvPr id="51" name="TextBox 50"/>
              <p:cNvSpPr txBox="1">
                <a:spLocks noRot="1" noChangeAspect="1" noMove="1" noResize="1" noEditPoints="1" noAdjustHandles="1" noChangeArrowheads="1" noChangeShapeType="1" noTextEdit="1"/>
              </p:cNvSpPr>
              <p:nvPr/>
            </p:nvSpPr>
            <p:spPr>
              <a:xfrm>
                <a:off x="6863271" y="3354479"/>
                <a:ext cx="255997" cy="369332"/>
              </a:xfrm>
              <a:prstGeom prst="rect">
                <a:avLst/>
              </a:prstGeom>
              <a:blipFill rotWithShape="0">
                <a:blip r:embed="rId6"/>
                <a:stretch>
                  <a:fillRect r="-33333"/>
                </a:stretch>
              </a:blipFill>
            </p:spPr>
            <p:txBody>
              <a:bodyPr/>
              <a:lstStyle/>
              <a:p>
                <a:r>
                  <a:rPr lang="en-GB">
                    <a:noFill/>
                  </a:rPr>
                  <a:t> </a:t>
                </a:r>
              </a:p>
            </p:txBody>
          </p:sp>
        </mc:Fallback>
      </mc:AlternateContent>
      <p:sp>
        <p:nvSpPr>
          <p:cNvPr id="33" name="Rechthoek 32"/>
          <p:cNvSpPr/>
          <p:nvPr/>
        </p:nvSpPr>
        <p:spPr>
          <a:xfrm>
            <a:off x="2388416" y="5712233"/>
            <a:ext cx="6200203" cy="954107"/>
          </a:xfrm>
          <a:prstGeom prst="rect">
            <a:avLst/>
          </a:prstGeom>
        </p:spPr>
        <p:txBody>
          <a:bodyPr wrap="square">
            <a:spAutoFit/>
          </a:bodyPr>
          <a:lstStyle/>
          <a:p>
            <a:pPr marL="742950" lvl="1" indent="-285750">
              <a:buFont typeface="Arial" panose="020B0604020202020204" pitchFamily="34" charset="0"/>
              <a:buChar char="•"/>
            </a:pPr>
            <a:r>
              <a:rPr lang="en-US" sz="1400" dirty="0" smtClean="0"/>
              <a:t>Pick </a:t>
            </a:r>
            <a:r>
              <a:rPr lang="en-US" sz="1400" dirty="0"/>
              <a:t>the unvisited vertex with the lowest-distance</a:t>
            </a:r>
          </a:p>
          <a:p>
            <a:pPr marL="742950" lvl="1" indent="-285750">
              <a:buFont typeface="Arial" panose="020B0604020202020204" pitchFamily="34" charset="0"/>
              <a:buChar char="•"/>
            </a:pPr>
            <a:r>
              <a:rPr lang="en-US" sz="1400" dirty="0"/>
              <a:t>Calculate the distance through it to each unvisited neighbor</a:t>
            </a:r>
          </a:p>
          <a:p>
            <a:pPr marL="742950" lvl="1" indent="-285750">
              <a:buFont typeface="Arial" panose="020B0604020202020204" pitchFamily="34" charset="0"/>
              <a:buChar char="•"/>
            </a:pPr>
            <a:r>
              <a:rPr lang="en-US" sz="1400" dirty="0"/>
              <a:t>Update the neighbor's distance if smaller</a:t>
            </a:r>
          </a:p>
          <a:p>
            <a:pPr marL="742950" lvl="1" indent="-285750">
              <a:buFont typeface="Arial" panose="020B0604020202020204" pitchFamily="34" charset="0"/>
              <a:buChar char="•"/>
            </a:pPr>
            <a:r>
              <a:rPr lang="en-US" sz="1400" dirty="0"/>
              <a:t>Mark as visited when done with neighbors</a:t>
            </a:r>
            <a:endParaRPr lang="nl-NL" sz="1400" dirty="0"/>
          </a:p>
        </p:txBody>
      </p:sp>
    </p:spTree>
    <p:extLst>
      <p:ext uri="{BB962C8B-B14F-4D97-AF65-F5344CB8AC3E}">
        <p14:creationId xmlns:p14="http://schemas.microsoft.com/office/powerpoint/2010/main" val="24782041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Graphs – </a:t>
            </a:r>
            <a:r>
              <a:rPr lang="en-GB" dirty="0" err="1" smtClean="0"/>
              <a:t>Dijkstra’s</a:t>
            </a:r>
            <a:r>
              <a:rPr lang="en-GB" dirty="0" smtClean="0"/>
              <a:t> algorithm</a:t>
            </a:r>
            <a:endParaRPr lang="en-GB" dirty="0"/>
          </a:p>
        </p:txBody>
      </p:sp>
      <p:sp>
        <p:nvSpPr>
          <p:cNvPr id="3" name="Content Placeholder 2"/>
          <p:cNvSpPr>
            <a:spLocks noGrp="1"/>
          </p:cNvSpPr>
          <p:nvPr>
            <p:ph idx="1"/>
          </p:nvPr>
        </p:nvSpPr>
        <p:spPr/>
        <p:txBody>
          <a:bodyPr/>
          <a:lstStyle/>
          <a:p>
            <a:r>
              <a:rPr lang="en-US" dirty="0" smtClean="0"/>
              <a:t>Example</a:t>
            </a:r>
          </a:p>
          <a:p>
            <a:pPr lvl="1"/>
            <a:r>
              <a:rPr lang="en-US" dirty="0" smtClean="0"/>
              <a:t>Starting node </a:t>
            </a:r>
            <a:r>
              <a:rPr lang="en-US" b="1" dirty="0" smtClean="0"/>
              <a:t>A</a:t>
            </a:r>
          </a:p>
          <a:p>
            <a:endParaRPr lang="en-GB" dirty="0"/>
          </a:p>
        </p:txBody>
      </p:sp>
      <p:sp>
        <p:nvSpPr>
          <p:cNvPr id="4" name="Footer Placeholder 3"/>
          <p:cNvSpPr>
            <a:spLocks noGrp="1"/>
          </p:cNvSpPr>
          <p:nvPr>
            <p:ph type="ftr" sz="quarter" idx="11"/>
          </p:nvPr>
        </p:nvSpPr>
        <p:spPr/>
        <p:txBody>
          <a:bodyPr/>
          <a:lstStyle/>
          <a:p>
            <a:r>
              <a:rPr lang="en-GB" smtClean="0"/>
              <a:t>INFDEV016A - G. Costantini</a:t>
            </a:r>
            <a:endParaRPr lang="en-GB"/>
          </a:p>
        </p:txBody>
      </p:sp>
      <p:sp>
        <p:nvSpPr>
          <p:cNvPr id="5" name="Oval 4"/>
          <p:cNvSpPr/>
          <p:nvPr/>
        </p:nvSpPr>
        <p:spPr>
          <a:xfrm>
            <a:off x="2095928" y="3657599"/>
            <a:ext cx="513708" cy="513707"/>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b="1" dirty="0" smtClean="0">
                <a:solidFill>
                  <a:schemeClr val="tx1"/>
                </a:solidFill>
              </a:rPr>
              <a:t>A</a:t>
            </a:r>
            <a:endParaRPr lang="en-GB" b="1" dirty="0">
              <a:solidFill>
                <a:schemeClr val="tx1"/>
              </a:solidFill>
            </a:endParaRPr>
          </a:p>
        </p:txBody>
      </p:sp>
      <p:sp>
        <p:nvSpPr>
          <p:cNvPr id="6" name="Oval 5"/>
          <p:cNvSpPr/>
          <p:nvPr/>
        </p:nvSpPr>
        <p:spPr>
          <a:xfrm>
            <a:off x="3388759" y="2668714"/>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B</a:t>
            </a:r>
            <a:endParaRPr lang="en-GB" dirty="0"/>
          </a:p>
        </p:txBody>
      </p:sp>
      <p:sp>
        <p:nvSpPr>
          <p:cNvPr id="7" name="Oval 6"/>
          <p:cNvSpPr/>
          <p:nvPr/>
        </p:nvSpPr>
        <p:spPr>
          <a:xfrm>
            <a:off x="3388759" y="4721054"/>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C</a:t>
            </a:r>
            <a:endParaRPr lang="en-GB" dirty="0"/>
          </a:p>
        </p:txBody>
      </p:sp>
      <p:sp>
        <p:nvSpPr>
          <p:cNvPr id="8" name="Oval 7"/>
          <p:cNvSpPr/>
          <p:nvPr/>
        </p:nvSpPr>
        <p:spPr>
          <a:xfrm>
            <a:off x="4975668" y="4721053"/>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D</a:t>
            </a:r>
            <a:endParaRPr lang="en-GB" dirty="0"/>
          </a:p>
        </p:txBody>
      </p:sp>
      <p:sp>
        <p:nvSpPr>
          <p:cNvPr id="9" name="Oval 8"/>
          <p:cNvSpPr/>
          <p:nvPr/>
        </p:nvSpPr>
        <p:spPr>
          <a:xfrm>
            <a:off x="4975668" y="2667732"/>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E</a:t>
            </a:r>
          </a:p>
        </p:txBody>
      </p:sp>
      <p:sp>
        <p:nvSpPr>
          <p:cNvPr id="10" name="Oval 9"/>
          <p:cNvSpPr/>
          <p:nvPr/>
        </p:nvSpPr>
        <p:spPr>
          <a:xfrm>
            <a:off x="6637105" y="3657599"/>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F</a:t>
            </a:r>
            <a:endParaRPr lang="en-GB" dirty="0"/>
          </a:p>
        </p:txBody>
      </p:sp>
      <p:cxnSp>
        <p:nvCxnSpPr>
          <p:cNvPr id="12" name="Straight Connector 11"/>
          <p:cNvCxnSpPr>
            <a:stCxn id="5" idx="7"/>
            <a:endCxn id="6" idx="3"/>
          </p:cNvCxnSpPr>
          <p:nvPr/>
        </p:nvCxnSpPr>
        <p:spPr>
          <a:xfrm flipV="1">
            <a:off x="2534405" y="3107190"/>
            <a:ext cx="929585" cy="625640"/>
          </a:xfrm>
          <a:prstGeom prst="line">
            <a:avLst/>
          </a:prstGeom>
          <a:ln w="28575"/>
        </p:spPr>
        <p:style>
          <a:lnRef idx="1">
            <a:schemeClr val="dk1"/>
          </a:lnRef>
          <a:fillRef idx="0">
            <a:schemeClr val="dk1"/>
          </a:fillRef>
          <a:effectRef idx="0">
            <a:schemeClr val="dk1"/>
          </a:effectRef>
          <a:fontRef idx="minor">
            <a:schemeClr val="tx1"/>
          </a:fontRef>
        </p:style>
      </p:cxnSp>
      <p:cxnSp>
        <p:nvCxnSpPr>
          <p:cNvPr id="13" name="Straight Connector 12"/>
          <p:cNvCxnSpPr>
            <a:stCxn id="5" idx="5"/>
            <a:endCxn id="7" idx="1"/>
          </p:cNvCxnSpPr>
          <p:nvPr/>
        </p:nvCxnSpPr>
        <p:spPr>
          <a:xfrm>
            <a:off x="2534405" y="4096075"/>
            <a:ext cx="929585" cy="700210"/>
          </a:xfrm>
          <a:prstGeom prst="line">
            <a:avLst/>
          </a:prstGeom>
          <a:ln w="28575"/>
        </p:spPr>
        <p:style>
          <a:lnRef idx="1">
            <a:schemeClr val="dk1"/>
          </a:lnRef>
          <a:fillRef idx="0">
            <a:schemeClr val="dk1"/>
          </a:fillRef>
          <a:effectRef idx="0">
            <a:schemeClr val="dk1"/>
          </a:effectRef>
          <a:fontRef idx="minor">
            <a:schemeClr val="tx1"/>
          </a:fontRef>
        </p:style>
      </p:cxnSp>
      <p:cxnSp>
        <p:nvCxnSpPr>
          <p:cNvPr id="21" name="Straight Connector 20"/>
          <p:cNvCxnSpPr>
            <a:stCxn id="8" idx="0"/>
            <a:endCxn id="9" idx="4"/>
          </p:cNvCxnSpPr>
          <p:nvPr/>
        </p:nvCxnSpPr>
        <p:spPr>
          <a:xfrm flipV="1">
            <a:off x="5232522" y="3181439"/>
            <a:ext cx="0" cy="1539614"/>
          </a:xfrm>
          <a:prstGeom prst="line">
            <a:avLst/>
          </a:prstGeom>
          <a:ln w="28575"/>
        </p:spPr>
        <p:style>
          <a:lnRef idx="1">
            <a:schemeClr val="dk1"/>
          </a:lnRef>
          <a:fillRef idx="0">
            <a:schemeClr val="dk1"/>
          </a:fillRef>
          <a:effectRef idx="0">
            <a:schemeClr val="dk1"/>
          </a:effectRef>
          <a:fontRef idx="minor">
            <a:schemeClr val="tx1"/>
          </a:fontRef>
        </p:style>
      </p:cxnSp>
      <p:cxnSp>
        <p:nvCxnSpPr>
          <p:cNvPr id="24" name="Straight Connector 23"/>
          <p:cNvCxnSpPr>
            <a:stCxn id="7" idx="6"/>
            <a:endCxn id="8" idx="2"/>
          </p:cNvCxnSpPr>
          <p:nvPr/>
        </p:nvCxnSpPr>
        <p:spPr>
          <a:xfrm flipV="1">
            <a:off x="3902467" y="4977907"/>
            <a:ext cx="1073201" cy="1"/>
          </a:xfrm>
          <a:prstGeom prst="line">
            <a:avLst/>
          </a:prstGeom>
          <a:ln w="28575"/>
        </p:spPr>
        <p:style>
          <a:lnRef idx="1">
            <a:schemeClr val="dk1"/>
          </a:lnRef>
          <a:fillRef idx="0">
            <a:schemeClr val="dk1"/>
          </a:fillRef>
          <a:effectRef idx="0">
            <a:schemeClr val="dk1"/>
          </a:effectRef>
          <a:fontRef idx="minor">
            <a:schemeClr val="tx1"/>
          </a:fontRef>
        </p:style>
      </p:cxnSp>
      <p:cxnSp>
        <p:nvCxnSpPr>
          <p:cNvPr id="27" name="Straight Connector 26"/>
          <p:cNvCxnSpPr>
            <a:stCxn id="10" idx="1"/>
            <a:endCxn id="9" idx="5"/>
          </p:cNvCxnSpPr>
          <p:nvPr/>
        </p:nvCxnSpPr>
        <p:spPr>
          <a:xfrm flipH="1" flipV="1">
            <a:off x="5414145" y="3106208"/>
            <a:ext cx="1298191" cy="626622"/>
          </a:xfrm>
          <a:prstGeom prst="line">
            <a:avLst/>
          </a:prstGeom>
          <a:ln w="28575"/>
        </p:spPr>
        <p:style>
          <a:lnRef idx="1">
            <a:schemeClr val="dk1"/>
          </a:lnRef>
          <a:fillRef idx="0">
            <a:schemeClr val="dk1"/>
          </a:fillRef>
          <a:effectRef idx="0">
            <a:schemeClr val="dk1"/>
          </a:effectRef>
          <a:fontRef idx="minor">
            <a:schemeClr val="tx1"/>
          </a:fontRef>
        </p:style>
      </p:cxnSp>
      <p:cxnSp>
        <p:nvCxnSpPr>
          <p:cNvPr id="32" name="Straight Connector 31"/>
          <p:cNvCxnSpPr>
            <a:stCxn id="8" idx="6"/>
            <a:endCxn id="10" idx="3"/>
          </p:cNvCxnSpPr>
          <p:nvPr/>
        </p:nvCxnSpPr>
        <p:spPr>
          <a:xfrm flipV="1">
            <a:off x="5489376" y="4096075"/>
            <a:ext cx="1222960" cy="881832"/>
          </a:xfrm>
          <a:prstGeom prst="line">
            <a:avLst/>
          </a:prstGeom>
          <a:ln w="28575"/>
        </p:spPr>
        <p:style>
          <a:lnRef idx="1">
            <a:schemeClr val="dk1"/>
          </a:lnRef>
          <a:fillRef idx="0">
            <a:schemeClr val="dk1"/>
          </a:fillRef>
          <a:effectRef idx="0">
            <a:schemeClr val="dk1"/>
          </a:effectRef>
          <a:fontRef idx="minor">
            <a:schemeClr val="tx1"/>
          </a:fontRef>
        </p:style>
      </p:cxnSp>
      <p:cxnSp>
        <p:nvCxnSpPr>
          <p:cNvPr id="35" name="Straight Connector 34"/>
          <p:cNvCxnSpPr>
            <a:stCxn id="6" idx="5"/>
            <a:endCxn id="8" idx="1"/>
          </p:cNvCxnSpPr>
          <p:nvPr/>
        </p:nvCxnSpPr>
        <p:spPr>
          <a:xfrm>
            <a:off x="3827236" y="3107190"/>
            <a:ext cx="1223663" cy="1689094"/>
          </a:xfrm>
          <a:prstGeom prst="line">
            <a:avLst/>
          </a:prstGeom>
          <a:ln w="28575"/>
        </p:spPr>
        <p:style>
          <a:lnRef idx="1">
            <a:schemeClr val="dk1"/>
          </a:lnRef>
          <a:fillRef idx="0">
            <a:schemeClr val="dk1"/>
          </a:fillRef>
          <a:effectRef idx="0">
            <a:schemeClr val="dk1"/>
          </a:effectRef>
          <a:fontRef idx="minor">
            <a:schemeClr val="tx1"/>
          </a:fontRef>
        </p:style>
      </p:cxnSp>
      <p:sp>
        <p:nvSpPr>
          <p:cNvPr id="38" name="TextBox 37"/>
          <p:cNvSpPr txBox="1"/>
          <p:nvPr/>
        </p:nvSpPr>
        <p:spPr>
          <a:xfrm>
            <a:off x="2743200" y="3106208"/>
            <a:ext cx="255997" cy="369332"/>
          </a:xfrm>
          <a:prstGeom prst="rect">
            <a:avLst/>
          </a:prstGeom>
          <a:noFill/>
        </p:spPr>
        <p:txBody>
          <a:bodyPr wrap="square" rtlCol="0">
            <a:spAutoFit/>
          </a:bodyPr>
          <a:lstStyle/>
          <a:p>
            <a:r>
              <a:rPr lang="en-GB" dirty="0" smtClean="0"/>
              <a:t>8</a:t>
            </a:r>
            <a:endParaRPr lang="en-GB" dirty="0"/>
          </a:p>
        </p:txBody>
      </p:sp>
      <p:sp>
        <p:nvSpPr>
          <p:cNvPr id="40" name="TextBox 39"/>
          <p:cNvSpPr txBox="1"/>
          <p:nvPr/>
        </p:nvSpPr>
        <p:spPr>
          <a:xfrm>
            <a:off x="2769516" y="4421159"/>
            <a:ext cx="255997" cy="369332"/>
          </a:xfrm>
          <a:prstGeom prst="rect">
            <a:avLst/>
          </a:prstGeom>
          <a:noFill/>
        </p:spPr>
        <p:txBody>
          <a:bodyPr wrap="square" rtlCol="0">
            <a:spAutoFit/>
          </a:bodyPr>
          <a:lstStyle/>
          <a:p>
            <a:r>
              <a:rPr lang="en-GB" dirty="0" smtClean="0"/>
              <a:t>1</a:t>
            </a:r>
            <a:endParaRPr lang="en-GB" dirty="0"/>
          </a:p>
        </p:txBody>
      </p:sp>
      <p:sp>
        <p:nvSpPr>
          <p:cNvPr id="41" name="TextBox 40"/>
          <p:cNvSpPr txBox="1"/>
          <p:nvPr/>
        </p:nvSpPr>
        <p:spPr>
          <a:xfrm>
            <a:off x="4349728" y="3419519"/>
            <a:ext cx="255997" cy="369332"/>
          </a:xfrm>
          <a:prstGeom prst="rect">
            <a:avLst/>
          </a:prstGeom>
          <a:noFill/>
        </p:spPr>
        <p:txBody>
          <a:bodyPr wrap="square" rtlCol="0">
            <a:spAutoFit/>
          </a:bodyPr>
          <a:lstStyle/>
          <a:p>
            <a:r>
              <a:rPr lang="en-GB" dirty="0" smtClean="0"/>
              <a:t>2</a:t>
            </a:r>
            <a:endParaRPr lang="en-GB" dirty="0"/>
          </a:p>
        </p:txBody>
      </p:sp>
      <p:sp>
        <p:nvSpPr>
          <p:cNvPr id="42" name="TextBox 41"/>
          <p:cNvSpPr txBox="1"/>
          <p:nvPr/>
        </p:nvSpPr>
        <p:spPr>
          <a:xfrm>
            <a:off x="4265713" y="4976185"/>
            <a:ext cx="255997" cy="369332"/>
          </a:xfrm>
          <a:prstGeom prst="rect">
            <a:avLst/>
          </a:prstGeom>
          <a:noFill/>
        </p:spPr>
        <p:txBody>
          <a:bodyPr wrap="square" rtlCol="0">
            <a:spAutoFit/>
          </a:bodyPr>
          <a:lstStyle/>
          <a:p>
            <a:r>
              <a:rPr lang="en-GB" dirty="0" smtClean="0"/>
              <a:t>3</a:t>
            </a:r>
            <a:endParaRPr lang="en-GB" dirty="0"/>
          </a:p>
        </p:txBody>
      </p:sp>
      <p:sp>
        <p:nvSpPr>
          <p:cNvPr id="43" name="TextBox 42"/>
          <p:cNvSpPr txBox="1"/>
          <p:nvPr/>
        </p:nvSpPr>
        <p:spPr>
          <a:xfrm>
            <a:off x="5232521" y="3657599"/>
            <a:ext cx="255997" cy="369332"/>
          </a:xfrm>
          <a:prstGeom prst="rect">
            <a:avLst/>
          </a:prstGeom>
          <a:noFill/>
        </p:spPr>
        <p:txBody>
          <a:bodyPr wrap="square" rtlCol="0">
            <a:spAutoFit/>
          </a:bodyPr>
          <a:lstStyle/>
          <a:p>
            <a:r>
              <a:rPr lang="en-GB" dirty="0" smtClean="0"/>
              <a:t>4</a:t>
            </a:r>
            <a:endParaRPr lang="en-GB" dirty="0"/>
          </a:p>
        </p:txBody>
      </p:sp>
      <p:sp>
        <p:nvSpPr>
          <p:cNvPr id="44" name="TextBox 43"/>
          <p:cNvSpPr txBox="1"/>
          <p:nvPr/>
        </p:nvSpPr>
        <p:spPr>
          <a:xfrm>
            <a:off x="6079619" y="4536991"/>
            <a:ext cx="255997" cy="369332"/>
          </a:xfrm>
          <a:prstGeom prst="rect">
            <a:avLst/>
          </a:prstGeom>
          <a:noFill/>
        </p:spPr>
        <p:txBody>
          <a:bodyPr wrap="square" rtlCol="0">
            <a:spAutoFit/>
          </a:bodyPr>
          <a:lstStyle/>
          <a:p>
            <a:r>
              <a:rPr lang="en-GB" dirty="0" smtClean="0"/>
              <a:t>6</a:t>
            </a:r>
            <a:endParaRPr lang="en-GB" dirty="0"/>
          </a:p>
        </p:txBody>
      </p:sp>
      <p:sp>
        <p:nvSpPr>
          <p:cNvPr id="45" name="TextBox 44"/>
          <p:cNvSpPr txBox="1"/>
          <p:nvPr/>
        </p:nvSpPr>
        <p:spPr>
          <a:xfrm>
            <a:off x="6012502" y="3032620"/>
            <a:ext cx="255997" cy="369332"/>
          </a:xfrm>
          <a:prstGeom prst="rect">
            <a:avLst/>
          </a:prstGeom>
          <a:noFill/>
        </p:spPr>
        <p:txBody>
          <a:bodyPr wrap="square" rtlCol="0">
            <a:spAutoFit/>
          </a:bodyPr>
          <a:lstStyle/>
          <a:p>
            <a:r>
              <a:rPr lang="en-GB" dirty="0" smtClean="0"/>
              <a:t>1</a:t>
            </a:r>
            <a:endParaRPr lang="en-GB" dirty="0"/>
          </a:p>
        </p:txBody>
      </p:sp>
      <p:sp>
        <p:nvSpPr>
          <p:cNvPr id="46" name="TextBox 45"/>
          <p:cNvSpPr txBox="1"/>
          <p:nvPr/>
        </p:nvSpPr>
        <p:spPr>
          <a:xfrm>
            <a:off x="2107228" y="3363498"/>
            <a:ext cx="255997" cy="369332"/>
          </a:xfrm>
          <a:prstGeom prst="rect">
            <a:avLst/>
          </a:prstGeom>
          <a:noFill/>
        </p:spPr>
        <p:txBody>
          <a:bodyPr wrap="square" rtlCol="0">
            <a:spAutoFit/>
          </a:bodyPr>
          <a:lstStyle/>
          <a:p>
            <a:r>
              <a:rPr lang="en-GB" dirty="0" smtClean="0">
                <a:solidFill>
                  <a:srgbClr val="FF0000"/>
                </a:solidFill>
              </a:rPr>
              <a:t>0</a:t>
            </a:r>
            <a:endParaRPr lang="en-GB" dirty="0">
              <a:solidFill>
                <a:srgbClr val="FF0000"/>
              </a:solidFill>
            </a:endParaRPr>
          </a:p>
        </p:txBody>
      </p:sp>
      <mc:AlternateContent xmlns:mc="http://schemas.openxmlformats.org/markup-compatibility/2006" xmlns:a14="http://schemas.microsoft.com/office/drawing/2010/main">
        <mc:Choice Requires="a14">
          <p:sp>
            <p:nvSpPr>
              <p:cNvPr id="47" name="TextBox 46"/>
              <p:cNvSpPr txBox="1"/>
              <p:nvPr/>
            </p:nvSpPr>
            <p:spPr>
              <a:xfrm>
                <a:off x="3388759" y="2350700"/>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8</m:t>
                      </m:r>
                    </m:oMath>
                  </m:oMathPara>
                </a14:m>
                <a:endParaRPr lang="en-GB" dirty="0">
                  <a:solidFill>
                    <a:srgbClr val="FF0000"/>
                  </a:solidFill>
                </a:endParaRPr>
              </a:p>
            </p:txBody>
          </p:sp>
        </mc:Choice>
        <mc:Fallback xmlns="">
          <p:sp>
            <p:nvSpPr>
              <p:cNvPr id="47" name="TextBox 46"/>
              <p:cNvSpPr txBox="1">
                <a:spLocks noRot="1" noChangeAspect="1" noMove="1" noResize="1" noEditPoints="1" noAdjustHandles="1" noChangeArrowheads="1" noChangeShapeType="1" noTextEdit="1"/>
              </p:cNvSpPr>
              <p:nvPr/>
            </p:nvSpPr>
            <p:spPr>
              <a:xfrm>
                <a:off x="3388759" y="2350700"/>
                <a:ext cx="255997" cy="369332"/>
              </a:xfrm>
              <a:prstGeom prst="rect">
                <a:avLst/>
              </a:prstGeom>
              <a:blipFill rotWithShape="0">
                <a:blip r:embed="rId2"/>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8" name="TextBox 47"/>
              <p:cNvSpPr txBox="1"/>
              <p:nvPr/>
            </p:nvSpPr>
            <p:spPr>
              <a:xfrm>
                <a:off x="3460362" y="4405422"/>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1</m:t>
                      </m:r>
                    </m:oMath>
                  </m:oMathPara>
                </a14:m>
                <a:endParaRPr lang="en-GB" dirty="0">
                  <a:solidFill>
                    <a:srgbClr val="FF0000"/>
                  </a:solidFill>
                </a:endParaRPr>
              </a:p>
            </p:txBody>
          </p:sp>
        </mc:Choice>
        <mc:Fallback xmlns="">
          <p:sp>
            <p:nvSpPr>
              <p:cNvPr id="48" name="TextBox 47"/>
              <p:cNvSpPr txBox="1">
                <a:spLocks noRot="1" noChangeAspect="1" noMove="1" noResize="1" noEditPoints="1" noAdjustHandles="1" noChangeArrowheads="1" noChangeShapeType="1" noTextEdit="1"/>
              </p:cNvSpPr>
              <p:nvPr/>
            </p:nvSpPr>
            <p:spPr>
              <a:xfrm>
                <a:off x="3460362" y="4405422"/>
                <a:ext cx="255997" cy="369332"/>
              </a:xfrm>
              <a:prstGeom prst="rect">
                <a:avLst/>
              </a:prstGeom>
              <a:blipFill rotWithShape="0">
                <a:blip r:embed="rId3"/>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9" name="TextBox 48"/>
              <p:cNvSpPr txBox="1"/>
              <p:nvPr/>
            </p:nvSpPr>
            <p:spPr>
              <a:xfrm>
                <a:off x="5050899" y="2340377"/>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m:t>
                      </m:r>
                    </m:oMath>
                  </m:oMathPara>
                </a14:m>
                <a:endParaRPr lang="en-GB" dirty="0">
                  <a:solidFill>
                    <a:srgbClr val="FF0000"/>
                  </a:solidFill>
                </a:endParaRPr>
              </a:p>
            </p:txBody>
          </p:sp>
        </mc:Choice>
        <mc:Fallback xmlns="">
          <p:sp>
            <p:nvSpPr>
              <p:cNvPr id="49" name="TextBox 48"/>
              <p:cNvSpPr txBox="1">
                <a:spLocks noRot="1" noChangeAspect="1" noMove="1" noResize="1" noEditPoints="1" noAdjustHandles="1" noChangeArrowheads="1" noChangeShapeType="1" noTextEdit="1"/>
              </p:cNvSpPr>
              <p:nvPr/>
            </p:nvSpPr>
            <p:spPr>
              <a:xfrm>
                <a:off x="5050899" y="2340377"/>
                <a:ext cx="255997" cy="369332"/>
              </a:xfrm>
              <a:prstGeom prst="rect">
                <a:avLst/>
              </a:prstGeom>
              <a:blipFill rotWithShape="0">
                <a:blip r:embed="rId4"/>
                <a:stretch>
                  <a:fillRect r="-3333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0" name="TextBox 49"/>
              <p:cNvSpPr txBox="1"/>
              <p:nvPr/>
            </p:nvSpPr>
            <p:spPr>
              <a:xfrm>
                <a:off x="5246949" y="4417799"/>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m:t>
                      </m:r>
                    </m:oMath>
                  </m:oMathPara>
                </a14:m>
                <a:endParaRPr lang="en-GB" dirty="0">
                  <a:solidFill>
                    <a:srgbClr val="FF0000"/>
                  </a:solidFill>
                </a:endParaRPr>
              </a:p>
            </p:txBody>
          </p:sp>
        </mc:Choice>
        <mc:Fallback xmlns="">
          <p:sp>
            <p:nvSpPr>
              <p:cNvPr id="50" name="TextBox 49"/>
              <p:cNvSpPr txBox="1">
                <a:spLocks noRot="1" noChangeAspect="1" noMove="1" noResize="1" noEditPoints="1" noAdjustHandles="1" noChangeArrowheads="1" noChangeShapeType="1" noTextEdit="1"/>
              </p:cNvSpPr>
              <p:nvPr/>
            </p:nvSpPr>
            <p:spPr>
              <a:xfrm>
                <a:off x="5246949" y="4417799"/>
                <a:ext cx="255997" cy="369332"/>
              </a:xfrm>
              <a:prstGeom prst="rect">
                <a:avLst/>
              </a:prstGeom>
              <a:blipFill rotWithShape="0">
                <a:blip r:embed="rId5"/>
                <a:stretch>
                  <a:fillRect r="-3333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1" name="TextBox 50"/>
              <p:cNvSpPr txBox="1"/>
              <p:nvPr/>
            </p:nvSpPr>
            <p:spPr>
              <a:xfrm>
                <a:off x="6863271" y="3354479"/>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m:t>
                      </m:r>
                    </m:oMath>
                  </m:oMathPara>
                </a14:m>
                <a:endParaRPr lang="en-GB" dirty="0">
                  <a:solidFill>
                    <a:srgbClr val="FF0000"/>
                  </a:solidFill>
                </a:endParaRPr>
              </a:p>
            </p:txBody>
          </p:sp>
        </mc:Choice>
        <mc:Fallback xmlns="">
          <p:sp>
            <p:nvSpPr>
              <p:cNvPr id="51" name="TextBox 50"/>
              <p:cNvSpPr txBox="1">
                <a:spLocks noRot="1" noChangeAspect="1" noMove="1" noResize="1" noEditPoints="1" noAdjustHandles="1" noChangeArrowheads="1" noChangeShapeType="1" noTextEdit="1"/>
              </p:cNvSpPr>
              <p:nvPr/>
            </p:nvSpPr>
            <p:spPr>
              <a:xfrm>
                <a:off x="6863271" y="3354479"/>
                <a:ext cx="255997" cy="369332"/>
              </a:xfrm>
              <a:prstGeom prst="rect">
                <a:avLst/>
              </a:prstGeom>
              <a:blipFill rotWithShape="0">
                <a:blip r:embed="rId6"/>
                <a:stretch>
                  <a:fillRect r="-33333"/>
                </a:stretch>
              </a:blipFill>
            </p:spPr>
            <p:txBody>
              <a:bodyPr/>
              <a:lstStyle/>
              <a:p>
                <a:r>
                  <a:rPr lang="en-GB">
                    <a:noFill/>
                  </a:rPr>
                  <a:t> </a:t>
                </a:r>
              </a:p>
            </p:txBody>
          </p:sp>
        </mc:Fallback>
      </mc:AlternateContent>
      <p:sp>
        <p:nvSpPr>
          <p:cNvPr id="31" name="Rechthoek 30"/>
          <p:cNvSpPr/>
          <p:nvPr/>
        </p:nvSpPr>
        <p:spPr>
          <a:xfrm>
            <a:off x="2388416" y="5712233"/>
            <a:ext cx="6200203" cy="954107"/>
          </a:xfrm>
          <a:prstGeom prst="rect">
            <a:avLst/>
          </a:prstGeom>
        </p:spPr>
        <p:txBody>
          <a:bodyPr wrap="square">
            <a:spAutoFit/>
          </a:bodyPr>
          <a:lstStyle/>
          <a:p>
            <a:pPr marL="742950" lvl="1" indent="-285750">
              <a:buFont typeface="Arial" panose="020B0604020202020204" pitchFamily="34" charset="0"/>
              <a:buChar char="•"/>
            </a:pPr>
            <a:r>
              <a:rPr lang="en-US" sz="1400" dirty="0" smtClean="0"/>
              <a:t>Pick </a:t>
            </a:r>
            <a:r>
              <a:rPr lang="en-US" sz="1400" dirty="0"/>
              <a:t>the unvisited vertex with the lowest-distance</a:t>
            </a:r>
          </a:p>
          <a:p>
            <a:pPr marL="742950" lvl="1" indent="-285750">
              <a:buFont typeface="Arial" panose="020B0604020202020204" pitchFamily="34" charset="0"/>
              <a:buChar char="•"/>
            </a:pPr>
            <a:r>
              <a:rPr lang="en-US" sz="1400" dirty="0"/>
              <a:t>Calculate the distance through it to each unvisited neighbor</a:t>
            </a:r>
          </a:p>
          <a:p>
            <a:pPr marL="742950" lvl="1" indent="-285750">
              <a:buFont typeface="Arial" panose="020B0604020202020204" pitchFamily="34" charset="0"/>
              <a:buChar char="•"/>
            </a:pPr>
            <a:r>
              <a:rPr lang="en-US" sz="1400" dirty="0"/>
              <a:t>Update the neighbor's distance if smaller</a:t>
            </a:r>
          </a:p>
          <a:p>
            <a:pPr marL="742950" lvl="1" indent="-285750">
              <a:buFont typeface="Arial" panose="020B0604020202020204" pitchFamily="34" charset="0"/>
              <a:buChar char="•"/>
            </a:pPr>
            <a:r>
              <a:rPr lang="en-US" sz="1400" dirty="0"/>
              <a:t>Mark as visited when done with neighbors</a:t>
            </a:r>
            <a:endParaRPr lang="nl-NL" sz="1400" dirty="0"/>
          </a:p>
        </p:txBody>
      </p:sp>
    </p:spTree>
    <p:extLst>
      <p:ext uri="{BB962C8B-B14F-4D97-AF65-F5344CB8AC3E}">
        <p14:creationId xmlns:p14="http://schemas.microsoft.com/office/powerpoint/2010/main" val="22834264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More </a:t>
            </a:r>
            <a:r>
              <a:rPr lang="nl-NL" dirty="0" err="1" smtClean="0"/>
              <a:t>detailed</a:t>
            </a:r>
            <a:r>
              <a:rPr lang="nl-NL" dirty="0" smtClean="0"/>
              <a:t> agenda</a:t>
            </a:r>
            <a:endParaRPr lang="nl-NL" dirty="0"/>
          </a:p>
        </p:txBody>
      </p:sp>
      <p:sp>
        <p:nvSpPr>
          <p:cNvPr id="3" name="Tijdelijke aanduiding voor inhoud 2"/>
          <p:cNvSpPr>
            <a:spLocks noGrp="1"/>
          </p:cNvSpPr>
          <p:nvPr>
            <p:ph idx="1"/>
          </p:nvPr>
        </p:nvSpPr>
        <p:spPr/>
        <p:txBody>
          <a:bodyPr/>
          <a:lstStyle/>
          <a:p>
            <a:r>
              <a:rPr lang="nl-NL" dirty="0" err="1" smtClean="0"/>
              <a:t>What</a:t>
            </a:r>
            <a:r>
              <a:rPr lang="nl-NL" dirty="0" smtClean="0"/>
              <a:t> are (di)</a:t>
            </a:r>
            <a:r>
              <a:rPr lang="nl-NL" dirty="0" err="1" smtClean="0"/>
              <a:t>graphs</a:t>
            </a:r>
            <a:r>
              <a:rPr lang="nl-NL" dirty="0" smtClean="0"/>
              <a:t>?</a:t>
            </a:r>
          </a:p>
          <a:p>
            <a:r>
              <a:rPr lang="nl-NL" dirty="0" smtClean="0"/>
              <a:t>How do we </a:t>
            </a:r>
            <a:r>
              <a:rPr lang="nl-NL" dirty="0" err="1" smtClean="0"/>
              <a:t>represent</a:t>
            </a:r>
            <a:r>
              <a:rPr lang="nl-NL" dirty="0" smtClean="0"/>
              <a:t> a (di)</a:t>
            </a:r>
            <a:r>
              <a:rPr lang="nl-NL" dirty="0" err="1" smtClean="0"/>
              <a:t>graph</a:t>
            </a:r>
            <a:r>
              <a:rPr lang="nl-NL" dirty="0" smtClean="0"/>
              <a:t>?</a:t>
            </a:r>
          </a:p>
          <a:p>
            <a:pPr lvl="1"/>
            <a:r>
              <a:rPr lang="nl-NL" dirty="0" err="1" smtClean="0"/>
              <a:t>Adjacency</a:t>
            </a:r>
            <a:r>
              <a:rPr lang="nl-NL" dirty="0" smtClean="0"/>
              <a:t> list, </a:t>
            </a:r>
            <a:r>
              <a:rPr lang="nl-NL" dirty="0" err="1" smtClean="0"/>
              <a:t>adjacency</a:t>
            </a:r>
            <a:r>
              <a:rPr lang="nl-NL" dirty="0" smtClean="0"/>
              <a:t> matrix, </a:t>
            </a:r>
            <a:r>
              <a:rPr lang="nl-NL" dirty="0" err="1" smtClean="0"/>
              <a:t>incidence</a:t>
            </a:r>
            <a:r>
              <a:rPr lang="nl-NL" dirty="0" smtClean="0"/>
              <a:t> matrix</a:t>
            </a:r>
          </a:p>
          <a:p>
            <a:r>
              <a:rPr lang="nl-NL" dirty="0" smtClean="0"/>
              <a:t>How </a:t>
            </a:r>
            <a:r>
              <a:rPr lang="nl-NL" dirty="0" err="1" smtClean="0"/>
              <a:t>can</a:t>
            </a:r>
            <a:r>
              <a:rPr lang="nl-NL" dirty="0" smtClean="0"/>
              <a:t> we traverse/</a:t>
            </a:r>
            <a:r>
              <a:rPr lang="nl-NL" dirty="0" err="1" smtClean="0"/>
              <a:t>visit</a:t>
            </a:r>
            <a:r>
              <a:rPr lang="nl-NL" dirty="0" smtClean="0"/>
              <a:t> a </a:t>
            </a:r>
            <a:r>
              <a:rPr lang="nl-NL" dirty="0" err="1" smtClean="0"/>
              <a:t>graph</a:t>
            </a:r>
            <a:r>
              <a:rPr lang="nl-NL" dirty="0" smtClean="0"/>
              <a:t>?</a:t>
            </a:r>
          </a:p>
          <a:p>
            <a:pPr lvl="1"/>
            <a:r>
              <a:rPr lang="nl-NL" dirty="0" smtClean="0"/>
              <a:t>BFS, DFS</a:t>
            </a:r>
          </a:p>
          <a:p>
            <a:r>
              <a:rPr lang="nl-NL" dirty="0" smtClean="0"/>
              <a:t>How </a:t>
            </a:r>
            <a:r>
              <a:rPr lang="nl-NL" dirty="0" err="1" smtClean="0"/>
              <a:t>can</a:t>
            </a:r>
            <a:r>
              <a:rPr lang="nl-NL" dirty="0" smtClean="0"/>
              <a:t> we </a:t>
            </a:r>
            <a:r>
              <a:rPr lang="nl-NL" dirty="0" err="1" smtClean="0"/>
              <a:t>find</a:t>
            </a:r>
            <a:r>
              <a:rPr lang="nl-NL" dirty="0" smtClean="0"/>
              <a:t> </a:t>
            </a:r>
            <a:r>
              <a:rPr lang="nl-NL" dirty="0" err="1" smtClean="0"/>
              <a:t>the</a:t>
            </a:r>
            <a:r>
              <a:rPr lang="nl-NL" dirty="0" smtClean="0"/>
              <a:t> </a:t>
            </a:r>
            <a:r>
              <a:rPr lang="nl-NL" dirty="0" err="1" smtClean="0"/>
              <a:t>shortest</a:t>
            </a:r>
            <a:r>
              <a:rPr lang="nl-NL" dirty="0" smtClean="0"/>
              <a:t> </a:t>
            </a:r>
            <a:r>
              <a:rPr lang="nl-NL" dirty="0" err="1" smtClean="0"/>
              <a:t>path</a:t>
            </a:r>
            <a:r>
              <a:rPr lang="nl-NL" dirty="0" smtClean="0"/>
              <a:t> </a:t>
            </a:r>
            <a:r>
              <a:rPr lang="nl-NL" dirty="0" err="1" smtClean="0"/>
              <a:t>between</a:t>
            </a:r>
            <a:r>
              <a:rPr lang="nl-NL" dirty="0" smtClean="0"/>
              <a:t> </a:t>
            </a:r>
            <a:r>
              <a:rPr lang="nl-NL" dirty="0" err="1" smtClean="0"/>
              <a:t>two</a:t>
            </a:r>
            <a:r>
              <a:rPr lang="nl-NL" dirty="0" smtClean="0"/>
              <a:t> </a:t>
            </a:r>
            <a:r>
              <a:rPr lang="nl-NL" dirty="0" err="1" smtClean="0"/>
              <a:t>nodes</a:t>
            </a:r>
            <a:r>
              <a:rPr lang="nl-NL" dirty="0" smtClean="0"/>
              <a:t> of a </a:t>
            </a:r>
            <a:r>
              <a:rPr lang="nl-NL" dirty="0" err="1" smtClean="0"/>
              <a:t>graph</a:t>
            </a:r>
            <a:r>
              <a:rPr lang="nl-NL" dirty="0" smtClean="0"/>
              <a:t>?</a:t>
            </a:r>
          </a:p>
          <a:p>
            <a:pPr lvl="1"/>
            <a:r>
              <a:rPr lang="nl-NL" dirty="0" smtClean="0"/>
              <a:t>Dijkstra’s </a:t>
            </a:r>
            <a:r>
              <a:rPr lang="nl-NL" dirty="0" err="1" smtClean="0"/>
              <a:t>algorithm</a:t>
            </a:r>
            <a:endParaRPr lang="nl-NL" dirty="0" smtClean="0"/>
          </a:p>
          <a:p>
            <a:endParaRPr lang="nl-NL" dirty="0"/>
          </a:p>
        </p:txBody>
      </p:sp>
      <p:sp>
        <p:nvSpPr>
          <p:cNvPr id="4" name="Tijdelijke aanduiding voor voettekst 3"/>
          <p:cNvSpPr>
            <a:spLocks noGrp="1"/>
          </p:cNvSpPr>
          <p:nvPr>
            <p:ph type="ftr" sz="quarter" idx="11"/>
          </p:nvPr>
        </p:nvSpPr>
        <p:spPr/>
        <p:txBody>
          <a:bodyPr/>
          <a:lstStyle/>
          <a:p>
            <a:r>
              <a:rPr lang="en-GB" smtClean="0"/>
              <a:t>INFDEV016A - G. Costantini</a:t>
            </a:r>
            <a:endParaRPr lang="en-GB"/>
          </a:p>
        </p:txBody>
      </p:sp>
    </p:spTree>
    <p:extLst>
      <p:ext uri="{BB962C8B-B14F-4D97-AF65-F5344CB8AC3E}">
        <p14:creationId xmlns:p14="http://schemas.microsoft.com/office/powerpoint/2010/main" val="338815866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Graphs – </a:t>
            </a:r>
            <a:r>
              <a:rPr lang="en-GB" dirty="0" err="1" smtClean="0"/>
              <a:t>Dijkstra’s</a:t>
            </a:r>
            <a:r>
              <a:rPr lang="en-GB" dirty="0" smtClean="0"/>
              <a:t> algorithm</a:t>
            </a:r>
            <a:endParaRPr lang="en-GB" dirty="0"/>
          </a:p>
        </p:txBody>
      </p:sp>
      <p:sp>
        <p:nvSpPr>
          <p:cNvPr id="3" name="Content Placeholder 2"/>
          <p:cNvSpPr>
            <a:spLocks noGrp="1"/>
          </p:cNvSpPr>
          <p:nvPr>
            <p:ph idx="1"/>
          </p:nvPr>
        </p:nvSpPr>
        <p:spPr/>
        <p:txBody>
          <a:bodyPr/>
          <a:lstStyle/>
          <a:p>
            <a:r>
              <a:rPr lang="en-US" dirty="0" smtClean="0"/>
              <a:t>Example</a:t>
            </a:r>
          </a:p>
          <a:p>
            <a:pPr lvl="1"/>
            <a:r>
              <a:rPr lang="en-US" dirty="0" smtClean="0"/>
              <a:t>Starting node </a:t>
            </a:r>
            <a:r>
              <a:rPr lang="en-US" b="1" dirty="0" smtClean="0"/>
              <a:t>A</a:t>
            </a:r>
          </a:p>
          <a:p>
            <a:endParaRPr lang="en-GB" dirty="0"/>
          </a:p>
        </p:txBody>
      </p:sp>
      <p:sp>
        <p:nvSpPr>
          <p:cNvPr id="4" name="Footer Placeholder 3"/>
          <p:cNvSpPr>
            <a:spLocks noGrp="1"/>
          </p:cNvSpPr>
          <p:nvPr>
            <p:ph type="ftr" sz="quarter" idx="11"/>
          </p:nvPr>
        </p:nvSpPr>
        <p:spPr/>
        <p:txBody>
          <a:bodyPr/>
          <a:lstStyle/>
          <a:p>
            <a:r>
              <a:rPr lang="en-GB" dirty="0" smtClean="0"/>
              <a:t>INFDEV016A - G. Costantini</a:t>
            </a:r>
            <a:endParaRPr lang="en-GB" dirty="0"/>
          </a:p>
        </p:txBody>
      </p:sp>
      <p:sp>
        <p:nvSpPr>
          <p:cNvPr id="5" name="Oval 4"/>
          <p:cNvSpPr/>
          <p:nvPr/>
        </p:nvSpPr>
        <p:spPr>
          <a:xfrm>
            <a:off x="2095928" y="3657599"/>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b="1" dirty="0" smtClean="0">
                <a:solidFill>
                  <a:schemeClr val="tx1"/>
                </a:solidFill>
              </a:rPr>
              <a:t>A</a:t>
            </a:r>
            <a:endParaRPr lang="en-GB" b="1" dirty="0">
              <a:solidFill>
                <a:schemeClr val="tx1"/>
              </a:solidFill>
            </a:endParaRPr>
          </a:p>
        </p:txBody>
      </p:sp>
      <p:sp>
        <p:nvSpPr>
          <p:cNvPr id="6" name="Oval 5"/>
          <p:cNvSpPr/>
          <p:nvPr/>
        </p:nvSpPr>
        <p:spPr>
          <a:xfrm>
            <a:off x="3388759" y="2668714"/>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B</a:t>
            </a:r>
            <a:endParaRPr lang="en-GB" dirty="0"/>
          </a:p>
        </p:txBody>
      </p:sp>
      <p:sp>
        <p:nvSpPr>
          <p:cNvPr id="7" name="Oval 6"/>
          <p:cNvSpPr/>
          <p:nvPr/>
        </p:nvSpPr>
        <p:spPr>
          <a:xfrm>
            <a:off x="3388759" y="4721054"/>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C</a:t>
            </a:r>
            <a:endParaRPr lang="en-GB" dirty="0"/>
          </a:p>
        </p:txBody>
      </p:sp>
      <p:sp>
        <p:nvSpPr>
          <p:cNvPr id="8" name="Oval 7"/>
          <p:cNvSpPr/>
          <p:nvPr/>
        </p:nvSpPr>
        <p:spPr>
          <a:xfrm>
            <a:off x="4975668" y="4721053"/>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D</a:t>
            </a:r>
            <a:endParaRPr lang="en-GB" dirty="0"/>
          </a:p>
        </p:txBody>
      </p:sp>
      <p:sp>
        <p:nvSpPr>
          <p:cNvPr id="9" name="Oval 8"/>
          <p:cNvSpPr/>
          <p:nvPr/>
        </p:nvSpPr>
        <p:spPr>
          <a:xfrm>
            <a:off x="4975668" y="2667732"/>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E</a:t>
            </a:r>
          </a:p>
        </p:txBody>
      </p:sp>
      <p:sp>
        <p:nvSpPr>
          <p:cNvPr id="10" name="Oval 9"/>
          <p:cNvSpPr/>
          <p:nvPr/>
        </p:nvSpPr>
        <p:spPr>
          <a:xfrm>
            <a:off x="6637105" y="3657599"/>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F</a:t>
            </a:r>
            <a:endParaRPr lang="en-GB" dirty="0"/>
          </a:p>
        </p:txBody>
      </p:sp>
      <p:cxnSp>
        <p:nvCxnSpPr>
          <p:cNvPr id="12" name="Straight Connector 11"/>
          <p:cNvCxnSpPr>
            <a:stCxn id="5" idx="7"/>
            <a:endCxn id="6" idx="3"/>
          </p:cNvCxnSpPr>
          <p:nvPr/>
        </p:nvCxnSpPr>
        <p:spPr>
          <a:xfrm flipV="1">
            <a:off x="2534405" y="3107190"/>
            <a:ext cx="929585" cy="625640"/>
          </a:xfrm>
          <a:prstGeom prst="line">
            <a:avLst/>
          </a:prstGeom>
          <a:ln w="28575"/>
        </p:spPr>
        <p:style>
          <a:lnRef idx="1">
            <a:schemeClr val="dk1"/>
          </a:lnRef>
          <a:fillRef idx="0">
            <a:schemeClr val="dk1"/>
          </a:fillRef>
          <a:effectRef idx="0">
            <a:schemeClr val="dk1"/>
          </a:effectRef>
          <a:fontRef idx="minor">
            <a:schemeClr val="tx1"/>
          </a:fontRef>
        </p:style>
      </p:cxnSp>
      <p:cxnSp>
        <p:nvCxnSpPr>
          <p:cNvPr id="13" name="Straight Connector 12"/>
          <p:cNvCxnSpPr>
            <a:stCxn id="5" idx="5"/>
            <a:endCxn id="7" idx="1"/>
          </p:cNvCxnSpPr>
          <p:nvPr/>
        </p:nvCxnSpPr>
        <p:spPr>
          <a:xfrm>
            <a:off x="2534405" y="4096075"/>
            <a:ext cx="929585" cy="700210"/>
          </a:xfrm>
          <a:prstGeom prst="line">
            <a:avLst/>
          </a:prstGeom>
          <a:ln w="28575"/>
        </p:spPr>
        <p:style>
          <a:lnRef idx="1">
            <a:schemeClr val="dk1"/>
          </a:lnRef>
          <a:fillRef idx="0">
            <a:schemeClr val="dk1"/>
          </a:fillRef>
          <a:effectRef idx="0">
            <a:schemeClr val="dk1"/>
          </a:effectRef>
          <a:fontRef idx="minor">
            <a:schemeClr val="tx1"/>
          </a:fontRef>
        </p:style>
      </p:cxnSp>
      <p:cxnSp>
        <p:nvCxnSpPr>
          <p:cNvPr id="21" name="Straight Connector 20"/>
          <p:cNvCxnSpPr>
            <a:stCxn id="8" idx="0"/>
            <a:endCxn id="9" idx="4"/>
          </p:cNvCxnSpPr>
          <p:nvPr/>
        </p:nvCxnSpPr>
        <p:spPr>
          <a:xfrm flipV="1">
            <a:off x="5232522" y="3181439"/>
            <a:ext cx="0" cy="1539614"/>
          </a:xfrm>
          <a:prstGeom prst="line">
            <a:avLst/>
          </a:prstGeom>
          <a:ln w="28575"/>
        </p:spPr>
        <p:style>
          <a:lnRef idx="1">
            <a:schemeClr val="dk1"/>
          </a:lnRef>
          <a:fillRef idx="0">
            <a:schemeClr val="dk1"/>
          </a:fillRef>
          <a:effectRef idx="0">
            <a:schemeClr val="dk1"/>
          </a:effectRef>
          <a:fontRef idx="minor">
            <a:schemeClr val="tx1"/>
          </a:fontRef>
        </p:style>
      </p:cxnSp>
      <p:cxnSp>
        <p:nvCxnSpPr>
          <p:cNvPr id="24" name="Straight Connector 23"/>
          <p:cNvCxnSpPr>
            <a:stCxn id="7" idx="6"/>
            <a:endCxn id="8" idx="2"/>
          </p:cNvCxnSpPr>
          <p:nvPr/>
        </p:nvCxnSpPr>
        <p:spPr>
          <a:xfrm flipV="1">
            <a:off x="3902467" y="4977907"/>
            <a:ext cx="1073201" cy="1"/>
          </a:xfrm>
          <a:prstGeom prst="line">
            <a:avLst/>
          </a:prstGeom>
          <a:ln w="28575"/>
        </p:spPr>
        <p:style>
          <a:lnRef idx="1">
            <a:schemeClr val="dk1"/>
          </a:lnRef>
          <a:fillRef idx="0">
            <a:schemeClr val="dk1"/>
          </a:fillRef>
          <a:effectRef idx="0">
            <a:schemeClr val="dk1"/>
          </a:effectRef>
          <a:fontRef idx="minor">
            <a:schemeClr val="tx1"/>
          </a:fontRef>
        </p:style>
      </p:cxnSp>
      <p:cxnSp>
        <p:nvCxnSpPr>
          <p:cNvPr id="27" name="Straight Connector 26"/>
          <p:cNvCxnSpPr>
            <a:stCxn id="10" idx="1"/>
            <a:endCxn id="9" idx="5"/>
          </p:cNvCxnSpPr>
          <p:nvPr/>
        </p:nvCxnSpPr>
        <p:spPr>
          <a:xfrm flipH="1" flipV="1">
            <a:off x="5414145" y="3106208"/>
            <a:ext cx="1298191" cy="626622"/>
          </a:xfrm>
          <a:prstGeom prst="line">
            <a:avLst/>
          </a:prstGeom>
          <a:ln w="28575"/>
        </p:spPr>
        <p:style>
          <a:lnRef idx="1">
            <a:schemeClr val="dk1"/>
          </a:lnRef>
          <a:fillRef idx="0">
            <a:schemeClr val="dk1"/>
          </a:fillRef>
          <a:effectRef idx="0">
            <a:schemeClr val="dk1"/>
          </a:effectRef>
          <a:fontRef idx="minor">
            <a:schemeClr val="tx1"/>
          </a:fontRef>
        </p:style>
      </p:cxnSp>
      <p:cxnSp>
        <p:nvCxnSpPr>
          <p:cNvPr id="32" name="Straight Connector 31"/>
          <p:cNvCxnSpPr>
            <a:stCxn id="8" idx="6"/>
            <a:endCxn id="10" idx="3"/>
          </p:cNvCxnSpPr>
          <p:nvPr/>
        </p:nvCxnSpPr>
        <p:spPr>
          <a:xfrm flipV="1">
            <a:off x="5489376" y="4096075"/>
            <a:ext cx="1222960" cy="881832"/>
          </a:xfrm>
          <a:prstGeom prst="line">
            <a:avLst/>
          </a:prstGeom>
          <a:ln w="28575"/>
        </p:spPr>
        <p:style>
          <a:lnRef idx="1">
            <a:schemeClr val="dk1"/>
          </a:lnRef>
          <a:fillRef idx="0">
            <a:schemeClr val="dk1"/>
          </a:fillRef>
          <a:effectRef idx="0">
            <a:schemeClr val="dk1"/>
          </a:effectRef>
          <a:fontRef idx="minor">
            <a:schemeClr val="tx1"/>
          </a:fontRef>
        </p:style>
      </p:cxnSp>
      <p:cxnSp>
        <p:nvCxnSpPr>
          <p:cNvPr id="35" name="Straight Connector 34"/>
          <p:cNvCxnSpPr>
            <a:stCxn id="6" idx="5"/>
            <a:endCxn id="8" idx="1"/>
          </p:cNvCxnSpPr>
          <p:nvPr/>
        </p:nvCxnSpPr>
        <p:spPr>
          <a:xfrm>
            <a:off x="3827236" y="3107190"/>
            <a:ext cx="1223663" cy="1689094"/>
          </a:xfrm>
          <a:prstGeom prst="line">
            <a:avLst/>
          </a:prstGeom>
          <a:ln w="28575"/>
        </p:spPr>
        <p:style>
          <a:lnRef idx="1">
            <a:schemeClr val="dk1"/>
          </a:lnRef>
          <a:fillRef idx="0">
            <a:schemeClr val="dk1"/>
          </a:fillRef>
          <a:effectRef idx="0">
            <a:schemeClr val="dk1"/>
          </a:effectRef>
          <a:fontRef idx="minor">
            <a:schemeClr val="tx1"/>
          </a:fontRef>
        </p:style>
      </p:cxnSp>
      <p:sp>
        <p:nvSpPr>
          <p:cNvPr id="38" name="TextBox 37"/>
          <p:cNvSpPr txBox="1"/>
          <p:nvPr/>
        </p:nvSpPr>
        <p:spPr>
          <a:xfrm>
            <a:off x="2743200" y="3106208"/>
            <a:ext cx="255997" cy="369332"/>
          </a:xfrm>
          <a:prstGeom prst="rect">
            <a:avLst/>
          </a:prstGeom>
          <a:noFill/>
        </p:spPr>
        <p:txBody>
          <a:bodyPr wrap="square" rtlCol="0">
            <a:spAutoFit/>
          </a:bodyPr>
          <a:lstStyle/>
          <a:p>
            <a:r>
              <a:rPr lang="en-GB" dirty="0" smtClean="0"/>
              <a:t>8</a:t>
            </a:r>
            <a:endParaRPr lang="en-GB" dirty="0"/>
          </a:p>
        </p:txBody>
      </p:sp>
      <p:sp>
        <p:nvSpPr>
          <p:cNvPr id="40" name="TextBox 39"/>
          <p:cNvSpPr txBox="1"/>
          <p:nvPr/>
        </p:nvSpPr>
        <p:spPr>
          <a:xfrm>
            <a:off x="2769516" y="4421159"/>
            <a:ext cx="255997" cy="369332"/>
          </a:xfrm>
          <a:prstGeom prst="rect">
            <a:avLst/>
          </a:prstGeom>
          <a:noFill/>
        </p:spPr>
        <p:txBody>
          <a:bodyPr wrap="square" rtlCol="0">
            <a:spAutoFit/>
          </a:bodyPr>
          <a:lstStyle/>
          <a:p>
            <a:r>
              <a:rPr lang="en-GB" dirty="0" smtClean="0"/>
              <a:t>1</a:t>
            </a:r>
            <a:endParaRPr lang="en-GB" dirty="0"/>
          </a:p>
        </p:txBody>
      </p:sp>
      <p:sp>
        <p:nvSpPr>
          <p:cNvPr id="41" name="TextBox 40"/>
          <p:cNvSpPr txBox="1"/>
          <p:nvPr/>
        </p:nvSpPr>
        <p:spPr>
          <a:xfrm>
            <a:off x="4349728" y="3419519"/>
            <a:ext cx="255997" cy="369332"/>
          </a:xfrm>
          <a:prstGeom prst="rect">
            <a:avLst/>
          </a:prstGeom>
          <a:noFill/>
        </p:spPr>
        <p:txBody>
          <a:bodyPr wrap="square" rtlCol="0">
            <a:spAutoFit/>
          </a:bodyPr>
          <a:lstStyle/>
          <a:p>
            <a:r>
              <a:rPr lang="en-GB" dirty="0" smtClean="0"/>
              <a:t>2</a:t>
            </a:r>
            <a:endParaRPr lang="en-GB" dirty="0"/>
          </a:p>
        </p:txBody>
      </p:sp>
      <p:sp>
        <p:nvSpPr>
          <p:cNvPr id="42" name="TextBox 41"/>
          <p:cNvSpPr txBox="1"/>
          <p:nvPr/>
        </p:nvSpPr>
        <p:spPr>
          <a:xfrm>
            <a:off x="4265713" y="4976185"/>
            <a:ext cx="255997" cy="369332"/>
          </a:xfrm>
          <a:prstGeom prst="rect">
            <a:avLst/>
          </a:prstGeom>
          <a:noFill/>
        </p:spPr>
        <p:txBody>
          <a:bodyPr wrap="square" rtlCol="0">
            <a:spAutoFit/>
          </a:bodyPr>
          <a:lstStyle/>
          <a:p>
            <a:r>
              <a:rPr lang="en-GB" dirty="0" smtClean="0"/>
              <a:t>3</a:t>
            </a:r>
            <a:endParaRPr lang="en-GB" dirty="0"/>
          </a:p>
        </p:txBody>
      </p:sp>
      <p:sp>
        <p:nvSpPr>
          <p:cNvPr id="43" name="TextBox 42"/>
          <p:cNvSpPr txBox="1"/>
          <p:nvPr/>
        </p:nvSpPr>
        <p:spPr>
          <a:xfrm>
            <a:off x="5232521" y="3657599"/>
            <a:ext cx="255997" cy="369332"/>
          </a:xfrm>
          <a:prstGeom prst="rect">
            <a:avLst/>
          </a:prstGeom>
          <a:noFill/>
        </p:spPr>
        <p:txBody>
          <a:bodyPr wrap="square" rtlCol="0">
            <a:spAutoFit/>
          </a:bodyPr>
          <a:lstStyle/>
          <a:p>
            <a:r>
              <a:rPr lang="en-GB" dirty="0" smtClean="0"/>
              <a:t>4</a:t>
            </a:r>
            <a:endParaRPr lang="en-GB" dirty="0"/>
          </a:p>
        </p:txBody>
      </p:sp>
      <p:sp>
        <p:nvSpPr>
          <p:cNvPr id="44" name="TextBox 43"/>
          <p:cNvSpPr txBox="1"/>
          <p:nvPr/>
        </p:nvSpPr>
        <p:spPr>
          <a:xfrm>
            <a:off x="6079619" y="4536991"/>
            <a:ext cx="255997" cy="369332"/>
          </a:xfrm>
          <a:prstGeom prst="rect">
            <a:avLst/>
          </a:prstGeom>
          <a:noFill/>
        </p:spPr>
        <p:txBody>
          <a:bodyPr wrap="square" rtlCol="0">
            <a:spAutoFit/>
          </a:bodyPr>
          <a:lstStyle/>
          <a:p>
            <a:r>
              <a:rPr lang="en-GB" dirty="0" smtClean="0"/>
              <a:t>6</a:t>
            </a:r>
            <a:endParaRPr lang="en-GB" dirty="0"/>
          </a:p>
        </p:txBody>
      </p:sp>
      <p:sp>
        <p:nvSpPr>
          <p:cNvPr id="45" name="TextBox 44"/>
          <p:cNvSpPr txBox="1"/>
          <p:nvPr/>
        </p:nvSpPr>
        <p:spPr>
          <a:xfrm>
            <a:off x="6012502" y="3032620"/>
            <a:ext cx="255997" cy="369332"/>
          </a:xfrm>
          <a:prstGeom prst="rect">
            <a:avLst/>
          </a:prstGeom>
          <a:noFill/>
        </p:spPr>
        <p:txBody>
          <a:bodyPr wrap="square" rtlCol="0">
            <a:spAutoFit/>
          </a:bodyPr>
          <a:lstStyle/>
          <a:p>
            <a:r>
              <a:rPr lang="en-GB" dirty="0" smtClean="0"/>
              <a:t>1</a:t>
            </a:r>
            <a:endParaRPr lang="en-GB" dirty="0"/>
          </a:p>
        </p:txBody>
      </p:sp>
      <p:sp>
        <p:nvSpPr>
          <p:cNvPr id="46" name="TextBox 45"/>
          <p:cNvSpPr txBox="1"/>
          <p:nvPr/>
        </p:nvSpPr>
        <p:spPr>
          <a:xfrm>
            <a:off x="2107228" y="3363498"/>
            <a:ext cx="255997" cy="369332"/>
          </a:xfrm>
          <a:prstGeom prst="rect">
            <a:avLst/>
          </a:prstGeom>
          <a:noFill/>
        </p:spPr>
        <p:txBody>
          <a:bodyPr wrap="square" rtlCol="0">
            <a:spAutoFit/>
          </a:bodyPr>
          <a:lstStyle/>
          <a:p>
            <a:r>
              <a:rPr lang="en-GB" dirty="0" smtClean="0">
                <a:solidFill>
                  <a:srgbClr val="FF0000"/>
                </a:solidFill>
              </a:rPr>
              <a:t>0</a:t>
            </a:r>
            <a:endParaRPr lang="en-GB" dirty="0">
              <a:solidFill>
                <a:srgbClr val="FF0000"/>
              </a:solidFill>
            </a:endParaRPr>
          </a:p>
        </p:txBody>
      </p:sp>
      <mc:AlternateContent xmlns:mc="http://schemas.openxmlformats.org/markup-compatibility/2006" xmlns:a14="http://schemas.microsoft.com/office/drawing/2010/main">
        <mc:Choice Requires="a14">
          <p:sp>
            <p:nvSpPr>
              <p:cNvPr id="47" name="TextBox 46"/>
              <p:cNvSpPr txBox="1"/>
              <p:nvPr/>
            </p:nvSpPr>
            <p:spPr>
              <a:xfrm>
                <a:off x="3388759" y="2350700"/>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8</m:t>
                      </m:r>
                    </m:oMath>
                  </m:oMathPara>
                </a14:m>
                <a:endParaRPr lang="en-GB" dirty="0">
                  <a:solidFill>
                    <a:srgbClr val="FF0000"/>
                  </a:solidFill>
                </a:endParaRPr>
              </a:p>
            </p:txBody>
          </p:sp>
        </mc:Choice>
        <mc:Fallback xmlns="">
          <p:sp>
            <p:nvSpPr>
              <p:cNvPr id="47" name="TextBox 46"/>
              <p:cNvSpPr txBox="1">
                <a:spLocks noRot="1" noChangeAspect="1" noMove="1" noResize="1" noEditPoints="1" noAdjustHandles="1" noChangeArrowheads="1" noChangeShapeType="1" noTextEdit="1"/>
              </p:cNvSpPr>
              <p:nvPr/>
            </p:nvSpPr>
            <p:spPr>
              <a:xfrm>
                <a:off x="3388759" y="2350700"/>
                <a:ext cx="255997" cy="369332"/>
              </a:xfrm>
              <a:prstGeom prst="rect">
                <a:avLst/>
              </a:prstGeom>
              <a:blipFill rotWithShape="0">
                <a:blip r:embed="rId2"/>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8" name="TextBox 47"/>
              <p:cNvSpPr txBox="1"/>
              <p:nvPr/>
            </p:nvSpPr>
            <p:spPr>
              <a:xfrm>
                <a:off x="3460362" y="4405422"/>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1</m:t>
                      </m:r>
                    </m:oMath>
                  </m:oMathPara>
                </a14:m>
                <a:endParaRPr lang="en-GB" dirty="0">
                  <a:solidFill>
                    <a:srgbClr val="FF0000"/>
                  </a:solidFill>
                </a:endParaRPr>
              </a:p>
            </p:txBody>
          </p:sp>
        </mc:Choice>
        <mc:Fallback xmlns="">
          <p:sp>
            <p:nvSpPr>
              <p:cNvPr id="48" name="TextBox 47"/>
              <p:cNvSpPr txBox="1">
                <a:spLocks noRot="1" noChangeAspect="1" noMove="1" noResize="1" noEditPoints="1" noAdjustHandles="1" noChangeArrowheads="1" noChangeShapeType="1" noTextEdit="1"/>
              </p:cNvSpPr>
              <p:nvPr/>
            </p:nvSpPr>
            <p:spPr>
              <a:xfrm>
                <a:off x="3460362" y="4405422"/>
                <a:ext cx="255997" cy="369332"/>
              </a:xfrm>
              <a:prstGeom prst="rect">
                <a:avLst/>
              </a:prstGeom>
              <a:blipFill rotWithShape="0">
                <a:blip r:embed="rId3"/>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9" name="TextBox 48"/>
              <p:cNvSpPr txBox="1"/>
              <p:nvPr/>
            </p:nvSpPr>
            <p:spPr>
              <a:xfrm>
                <a:off x="5050899" y="2340377"/>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m:t>
                      </m:r>
                    </m:oMath>
                  </m:oMathPara>
                </a14:m>
                <a:endParaRPr lang="en-GB" dirty="0">
                  <a:solidFill>
                    <a:srgbClr val="FF0000"/>
                  </a:solidFill>
                </a:endParaRPr>
              </a:p>
            </p:txBody>
          </p:sp>
        </mc:Choice>
        <mc:Fallback xmlns="">
          <p:sp>
            <p:nvSpPr>
              <p:cNvPr id="49" name="TextBox 48"/>
              <p:cNvSpPr txBox="1">
                <a:spLocks noRot="1" noChangeAspect="1" noMove="1" noResize="1" noEditPoints="1" noAdjustHandles="1" noChangeArrowheads="1" noChangeShapeType="1" noTextEdit="1"/>
              </p:cNvSpPr>
              <p:nvPr/>
            </p:nvSpPr>
            <p:spPr>
              <a:xfrm>
                <a:off x="5050899" y="2340377"/>
                <a:ext cx="255997" cy="369332"/>
              </a:xfrm>
              <a:prstGeom prst="rect">
                <a:avLst/>
              </a:prstGeom>
              <a:blipFill rotWithShape="0">
                <a:blip r:embed="rId4"/>
                <a:stretch>
                  <a:fillRect r="-3333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0" name="TextBox 49"/>
              <p:cNvSpPr txBox="1"/>
              <p:nvPr/>
            </p:nvSpPr>
            <p:spPr>
              <a:xfrm>
                <a:off x="5246949" y="4417799"/>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m:t>
                      </m:r>
                    </m:oMath>
                  </m:oMathPara>
                </a14:m>
                <a:endParaRPr lang="en-GB" dirty="0">
                  <a:solidFill>
                    <a:srgbClr val="FF0000"/>
                  </a:solidFill>
                </a:endParaRPr>
              </a:p>
            </p:txBody>
          </p:sp>
        </mc:Choice>
        <mc:Fallback xmlns="">
          <p:sp>
            <p:nvSpPr>
              <p:cNvPr id="50" name="TextBox 49"/>
              <p:cNvSpPr txBox="1">
                <a:spLocks noRot="1" noChangeAspect="1" noMove="1" noResize="1" noEditPoints="1" noAdjustHandles="1" noChangeArrowheads="1" noChangeShapeType="1" noTextEdit="1"/>
              </p:cNvSpPr>
              <p:nvPr/>
            </p:nvSpPr>
            <p:spPr>
              <a:xfrm>
                <a:off x="5246949" y="4417799"/>
                <a:ext cx="255997" cy="369332"/>
              </a:xfrm>
              <a:prstGeom prst="rect">
                <a:avLst/>
              </a:prstGeom>
              <a:blipFill rotWithShape="0">
                <a:blip r:embed="rId5"/>
                <a:stretch>
                  <a:fillRect r="-3333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1" name="TextBox 50"/>
              <p:cNvSpPr txBox="1"/>
              <p:nvPr/>
            </p:nvSpPr>
            <p:spPr>
              <a:xfrm>
                <a:off x="6863271" y="3354479"/>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m:t>
                      </m:r>
                    </m:oMath>
                  </m:oMathPara>
                </a14:m>
                <a:endParaRPr lang="en-GB" dirty="0">
                  <a:solidFill>
                    <a:srgbClr val="FF0000"/>
                  </a:solidFill>
                </a:endParaRPr>
              </a:p>
            </p:txBody>
          </p:sp>
        </mc:Choice>
        <mc:Fallback xmlns="">
          <p:sp>
            <p:nvSpPr>
              <p:cNvPr id="51" name="TextBox 50"/>
              <p:cNvSpPr txBox="1">
                <a:spLocks noRot="1" noChangeAspect="1" noMove="1" noResize="1" noEditPoints="1" noAdjustHandles="1" noChangeArrowheads="1" noChangeShapeType="1" noTextEdit="1"/>
              </p:cNvSpPr>
              <p:nvPr/>
            </p:nvSpPr>
            <p:spPr>
              <a:xfrm>
                <a:off x="6863271" y="3354479"/>
                <a:ext cx="255997" cy="369332"/>
              </a:xfrm>
              <a:prstGeom prst="rect">
                <a:avLst/>
              </a:prstGeom>
              <a:blipFill rotWithShape="0">
                <a:blip r:embed="rId6"/>
                <a:stretch>
                  <a:fillRect r="-33333"/>
                </a:stretch>
              </a:blipFill>
            </p:spPr>
            <p:txBody>
              <a:bodyPr/>
              <a:lstStyle/>
              <a:p>
                <a:r>
                  <a:rPr lang="en-GB">
                    <a:noFill/>
                  </a:rPr>
                  <a:t> </a:t>
                </a:r>
              </a:p>
            </p:txBody>
          </p:sp>
        </mc:Fallback>
      </mc:AlternateContent>
      <p:sp>
        <p:nvSpPr>
          <p:cNvPr id="31" name="Rechthoek 30"/>
          <p:cNvSpPr/>
          <p:nvPr/>
        </p:nvSpPr>
        <p:spPr>
          <a:xfrm>
            <a:off x="2388416" y="5712233"/>
            <a:ext cx="6200203" cy="954107"/>
          </a:xfrm>
          <a:prstGeom prst="rect">
            <a:avLst/>
          </a:prstGeom>
        </p:spPr>
        <p:txBody>
          <a:bodyPr wrap="square">
            <a:spAutoFit/>
          </a:bodyPr>
          <a:lstStyle/>
          <a:p>
            <a:pPr marL="742950" lvl="1" indent="-285750">
              <a:buFont typeface="Arial" panose="020B0604020202020204" pitchFamily="34" charset="0"/>
              <a:buChar char="•"/>
            </a:pPr>
            <a:r>
              <a:rPr lang="en-US" sz="1400" dirty="0" smtClean="0"/>
              <a:t>Pick </a:t>
            </a:r>
            <a:r>
              <a:rPr lang="en-US" sz="1400" dirty="0"/>
              <a:t>the unvisited vertex with the lowest-distance</a:t>
            </a:r>
          </a:p>
          <a:p>
            <a:pPr marL="742950" lvl="1" indent="-285750">
              <a:buFont typeface="Arial" panose="020B0604020202020204" pitchFamily="34" charset="0"/>
              <a:buChar char="•"/>
            </a:pPr>
            <a:r>
              <a:rPr lang="en-US" sz="1400" dirty="0"/>
              <a:t>Calculate the distance through it to each unvisited neighbor</a:t>
            </a:r>
          </a:p>
          <a:p>
            <a:pPr marL="742950" lvl="1" indent="-285750">
              <a:buFont typeface="Arial" panose="020B0604020202020204" pitchFamily="34" charset="0"/>
              <a:buChar char="•"/>
            </a:pPr>
            <a:r>
              <a:rPr lang="en-US" sz="1400" dirty="0"/>
              <a:t>Update the neighbor's distance if smaller</a:t>
            </a:r>
          </a:p>
          <a:p>
            <a:pPr marL="742950" lvl="1" indent="-285750">
              <a:buFont typeface="Arial" panose="020B0604020202020204" pitchFamily="34" charset="0"/>
              <a:buChar char="•"/>
            </a:pPr>
            <a:r>
              <a:rPr lang="en-US" sz="1400" dirty="0"/>
              <a:t>Mark as visited when done with neighbors</a:t>
            </a:r>
            <a:endParaRPr lang="nl-NL" sz="1400" dirty="0"/>
          </a:p>
        </p:txBody>
      </p:sp>
    </p:spTree>
    <p:extLst>
      <p:ext uri="{BB962C8B-B14F-4D97-AF65-F5344CB8AC3E}">
        <p14:creationId xmlns:p14="http://schemas.microsoft.com/office/powerpoint/2010/main" val="417787719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Graphs – </a:t>
            </a:r>
            <a:r>
              <a:rPr lang="en-GB" dirty="0" err="1" smtClean="0"/>
              <a:t>Dijkstra’s</a:t>
            </a:r>
            <a:r>
              <a:rPr lang="en-GB" dirty="0" smtClean="0"/>
              <a:t> algorithm</a:t>
            </a:r>
            <a:endParaRPr lang="en-GB" dirty="0"/>
          </a:p>
        </p:txBody>
      </p:sp>
      <p:sp>
        <p:nvSpPr>
          <p:cNvPr id="3" name="Content Placeholder 2"/>
          <p:cNvSpPr>
            <a:spLocks noGrp="1"/>
          </p:cNvSpPr>
          <p:nvPr>
            <p:ph idx="1"/>
          </p:nvPr>
        </p:nvSpPr>
        <p:spPr/>
        <p:txBody>
          <a:bodyPr/>
          <a:lstStyle/>
          <a:p>
            <a:r>
              <a:rPr lang="en-US" dirty="0" smtClean="0"/>
              <a:t>Example</a:t>
            </a:r>
          </a:p>
          <a:p>
            <a:pPr lvl="1"/>
            <a:r>
              <a:rPr lang="en-US" dirty="0" smtClean="0"/>
              <a:t>Starting node </a:t>
            </a:r>
            <a:r>
              <a:rPr lang="en-US" b="1" dirty="0" smtClean="0"/>
              <a:t>A</a:t>
            </a:r>
          </a:p>
          <a:p>
            <a:endParaRPr lang="en-GB" dirty="0"/>
          </a:p>
        </p:txBody>
      </p:sp>
      <p:sp>
        <p:nvSpPr>
          <p:cNvPr id="4" name="Footer Placeholder 3"/>
          <p:cNvSpPr>
            <a:spLocks noGrp="1"/>
          </p:cNvSpPr>
          <p:nvPr>
            <p:ph type="ftr" sz="quarter" idx="11"/>
          </p:nvPr>
        </p:nvSpPr>
        <p:spPr/>
        <p:txBody>
          <a:bodyPr/>
          <a:lstStyle/>
          <a:p>
            <a:r>
              <a:rPr lang="en-GB" dirty="0" smtClean="0"/>
              <a:t>INFDEV016A - G. Costantini</a:t>
            </a:r>
            <a:endParaRPr lang="en-GB" dirty="0"/>
          </a:p>
        </p:txBody>
      </p:sp>
      <p:sp>
        <p:nvSpPr>
          <p:cNvPr id="5" name="Oval 4"/>
          <p:cNvSpPr/>
          <p:nvPr/>
        </p:nvSpPr>
        <p:spPr>
          <a:xfrm>
            <a:off x="2095928" y="3657599"/>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b="1" dirty="0" smtClean="0">
                <a:solidFill>
                  <a:schemeClr val="tx1"/>
                </a:solidFill>
              </a:rPr>
              <a:t>A</a:t>
            </a:r>
            <a:endParaRPr lang="en-GB" b="1" dirty="0">
              <a:solidFill>
                <a:schemeClr val="tx1"/>
              </a:solidFill>
            </a:endParaRPr>
          </a:p>
        </p:txBody>
      </p:sp>
      <p:sp>
        <p:nvSpPr>
          <p:cNvPr id="6" name="Oval 5"/>
          <p:cNvSpPr/>
          <p:nvPr/>
        </p:nvSpPr>
        <p:spPr>
          <a:xfrm>
            <a:off x="3388759" y="2668714"/>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B</a:t>
            </a:r>
            <a:endParaRPr lang="en-GB" dirty="0"/>
          </a:p>
        </p:txBody>
      </p:sp>
      <p:sp>
        <p:nvSpPr>
          <p:cNvPr id="7" name="Oval 6"/>
          <p:cNvSpPr/>
          <p:nvPr/>
        </p:nvSpPr>
        <p:spPr>
          <a:xfrm>
            <a:off x="3388759" y="4721054"/>
            <a:ext cx="513708" cy="513707"/>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dirty="0" smtClean="0"/>
              <a:t>C</a:t>
            </a:r>
            <a:endParaRPr lang="en-GB" dirty="0"/>
          </a:p>
        </p:txBody>
      </p:sp>
      <p:sp>
        <p:nvSpPr>
          <p:cNvPr id="8" name="Oval 7"/>
          <p:cNvSpPr/>
          <p:nvPr/>
        </p:nvSpPr>
        <p:spPr>
          <a:xfrm>
            <a:off x="4975668" y="4721053"/>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D</a:t>
            </a:r>
            <a:endParaRPr lang="en-GB" dirty="0"/>
          </a:p>
        </p:txBody>
      </p:sp>
      <p:sp>
        <p:nvSpPr>
          <p:cNvPr id="9" name="Oval 8"/>
          <p:cNvSpPr/>
          <p:nvPr/>
        </p:nvSpPr>
        <p:spPr>
          <a:xfrm>
            <a:off x="4975668" y="2667732"/>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E</a:t>
            </a:r>
          </a:p>
        </p:txBody>
      </p:sp>
      <p:sp>
        <p:nvSpPr>
          <p:cNvPr id="10" name="Oval 9"/>
          <p:cNvSpPr/>
          <p:nvPr/>
        </p:nvSpPr>
        <p:spPr>
          <a:xfrm>
            <a:off x="6637105" y="3657599"/>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F</a:t>
            </a:r>
            <a:endParaRPr lang="en-GB" dirty="0"/>
          </a:p>
        </p:txBody>
      </p:sp>
      <p:cxnSp>
        <p:nvCxnSpPr>
          <p:cNvPr id="12" name="Straight Connector 11"/>
          <p:cNvCxnSpPr>
            <a:stCxn id="5" idx="7"/>
            <a:endCxn id="6" idx="3"/>
          </p:cNvCxnSpPr>
          <p:nvPr/>
        </p:nvCxnSpPr>
        <p:spPr>
          <a:xfrm flipV="1">
            <a:off x="2534405" y="3107190"/>
            <a:ext cx="929585" cy="625640"/>
          </a:xfrm>
          <a:prstGeom prst="line">
            <a:avLst/>
          </a:prstGeom>
          <a:ln w="28575"/>
        </p:spPr>
        <p:style>
          <a:lnRef idx="1">
            <a:schemeClr val="dk1"/>
          </a:lnRef>
          <a:fillRef idx="0">
            <a:schemeClr val="dk1"/>
          </a:fillRef>
          <a:effectRef idx="0">
            <a:schemeClr val="dk1"/>
          </a:effectRef>
          <a:fontRef idx="minor">
            <a:schemeClr val="tx1"/>
          </a:fontRef>
        </p:style>
      </p:cxnSp>
      <p:cxnSp>
        <p:nvCxnSpPr>
          <p:cNvPr id="13" name="Straight Connector 12"/>
          <p:cNvCxnSpPr>
            <a:stCxn id="5" idx="5"/>
            <a:endCxn id="7" idx="1"/>
          </p:cNvCxnSpPr>
          <p:nvPr/>
        </p:nvCxnSpPr>
        <p:spPr>
          <a:xfrm>
            <a:off x="2534405" y="4096075"/>
            <a:ext cx="929585" cy="700210"/>
          </a:xfrm>
          <a:prstGeom prst="line">
            <a:avLst/>
          </a:prstGeom>
          <a:ln w="28575"/>
        </p:spPr>
        <p:style>
          <a:lnRef idx="1">
            <a:schemeClr val="dk1"/>
          </a:lnRef>
          <a:fillRef idx="0">
            <a:schemeClr val="dk1"/>
          </a:fillRef>
          <a:effectRef idx="0">
            <a:schemeClr val="dk1"/>
          </a:effectRef>
          <a:fontRef idx="minor">
            <a:schemeClr val="tx1"/>
          </a:fontRef>
        </p:style>
      </p:cxnSp>
      <p:cxnSp>
        <p:nvCxnSpPr>
          <p:cNvPr id="21" name="Straight Connector 20"/>
          <p:cNvCxnSpPr>
            <a:stCxn id="8" idx="0"/>
            <a:endCxn id="9" idx="4"/>
          </p:cNvCxnSpPr>
          <p:nvPr/>
        </p:nvCxnSpPr>
        <p:spPr>
          <a:xfrm flipV="1">
            <a:off x="5232522" y="3181439"/>
            <a:ext cx="0" cy="1539614"/>
          </a:xfrm>
          <a:prstGeom prst="line">
            <a:avLst/>
          </a:prstGeom>
          <a:ln w="28575"/>
        </p:spPr>
        <p:style>
          <a:lnRef idx="1">
            <a:schemeClr val="dk1"/>
          </a:lnRef>
          <a:fillRef idx="0">
            <a:schemeClr val="dk1"/>
          </a:fillRef>
          <a:effectRef idx="0">
            <a:schemeClr val="dk1"/>
          </a:effectRef>
          <a:fontRef idx="minor">
            <a:schemeClr val="tx1"/>
          </a:fontRef>
        </p:style>
      </p:cxnSp>
      <p:cxnSp>
        <p:nvCxnSpPr>
          <p:cNvPr id="24" name="Straight Connector 23"/>
          <p:cNvCxnSpPr>
            <a:stCxn id="7" idx="6"/>
            <a:endCxn id="8" idx="2"/>
          </p:cNvCxnSpPr>
          <p:nvPr/>
        </p:nvCxnSpPr>
        <p:spPr>
          <a:xfrm flipV="1">
            <a:off x="3902467" y="4977907"/>
            <a:ext cx="1073201" cy="1"/>
          </a:xfrm>
          <a:prstGeom prst="line">
            <a:avLst/>
          </a:prstGeom>
          <a:ln w="28575"/>
        </p:spPr>
        <p:style>
          <a:lnRef idx="1">
            <a:schemeClr val="dk1"/>
          </a:lnRef>
          <a:fillRef idx="0">
            <a:schemeClr val="dk1"/>
          </a:fillRef>
          <a:effectRef idx="0">
            <a:schemeClr val="dk1"/>
          </a:effectRef>
          <a:fontRef idx="minor">
            <a:schemeClr val="tx1"/>
          </a:fontRef>
        </p:style>
      </p:cxnSp>
      <p:cxnSp>
        <p:nvCxnSpPr>
          <p:cNvPr id="27" name="Straight Connector 26"/>
          <p:cNvCxnSpPr>
            <a:stCxn id="10" idx="1"/>
            <a:endCxn id="9" idx="5"/>
          </p:cNvCxnSpPr>
          <p:nvPr/>
        </p:nvCxnSpPr>
        <p:spPr>
          <a:xfrm flipH="1" flipV="1">
            <a:off x="5414145" y="3106208"/>
            <a:ext cx="1298191" cy="626622"/>
          </a:xfrm>
          <a:prstGeom prst="line">
            <a:avLst/>
          </a:prstGeom>
          <a:ln w="28575"/>
        </p:spPr>
        <p:style>
          <a:lnRef idx="1">
            <a:schemeClr val="dk1"/>
          </a:lnRef>
          <a:fillRef idx="0">
            <a:schemeClr val="dk1"/>
          </a:fillRef>
          <a:effectRef idx="0">
            <a:schemeClr val="dk1"/>
          </a:effectRef>
          <a:fontRef idx="minor">
            <a:schemeClr val="tx1"/>
          </a:fontRef>
        </p:style>
      </p:cxnSp>
      <p:cxnSp>
        <p:nvCxnSpPr>
          <p:cNvPr id="32" name="Straight Connector 31"/>
          <p:cNvCxnSpPr>
            <a:stCxn id="8" idx="6"/>
            <a:endCxn id="10" idx="3"/>
          </p:cNvCxnSpPr>
          <p:nvPr/>
        </p:nvCxnSpPr>
        <p:spPr>
          <a:xfrm flipV="1">
            <a:off x="5489376" y="4096075"/>
            <a:ext cx="1222960" cy="881832"/>
          </a:xfrm>
          <a:prstGeom prst="line">
            <a:avLst/>
          </a:prstGeom>
          <a:ln w="28575"/>
        </p:spPr>
        <p:style>
          <a:lnRef idx="1">
            <a:schemeClr val="dk1"/>
          </a:lnRef>
          <a:fillRef idx="0">
            <a:schemeClr val="dk1"/>
          </a:fillRef>
          <a:effectRef idx="0">
            <a:schemeClr val="dk1"/>
          </a:effectRef>
          <a:fontRef idx="minor">
            <a:schemeClr val="tx1"/>
          </a:fontRef>
        </p:style>
      </p:cxnSp>
      <p:cxnSp>
        <p:nvCxnSpPr>
          <p:cNvPr id="35" name="Straight Connector 34"/>
          <p:cNvCxnSpPr>
            <a:stCxn id="6" idx="5"/>
            <a:endCxn id="8" idx="1"/>
          </p:cNvCxnSpPr>
          <p:nvPr/>
        </p:nvCxnSpPr>
        <p:spPr>
          <a:xfrm>
            <a:off x="3827236" y="3107190"/>
            <a:ext cx="1223663" cy="1689094"/>
          </a:xfrm>
          <a:prstGeom prst="line">
            <a:avLst/>
          </a:prstGeom>
          <a:ln w="28575"/>
        </p:spPr>
        <p:style>
          <a:lnRef idx="1">
            <a:schemeClr val="dk1"/>
          </a:lnRef>
          <a:fillRef idx="0">
            <a:schemeClr val="dk1"/>
          </a:fillRef>
          <a:effectRef idx="0">
            <a:schemeClr val="dk1"/>
          </a:effectRef>
          <a:fontRef idx="minor">
            <a:schemeClr val="tx1"/>
          </a:fontRef>
        </p:style>
      </p:cxnSp>
      <p:sp>
        <p:nvSpPr>
          <p:cNvPr id="38" name="TextBox 37"/>
          <p:cNvSpPr txBox="1"/>
          <p:nvPr/>
        </p:nvSpPr>
        <p:spPr>
          <a:xfrm>
            <a:off x="2743200" y="3106208"/>
            <a:ext cx="255997" cy="369332"/>
          </a:xfrm>
          <a:prstGeom prst="rect">
            <a:avLst/>
          </a:prstGeom>
          <a:noFill/>
        </p:spPr>
        <p:txBody>
          <a:bodyPr wrap="square" rtlCol="0">
            <a:spAutoFit/>
          </a:bodyPr>
          <a:lstStyle/>
          <a:p>
            <a:r>
              <a:rPr lang="en-GB" dirty="0" smtClean="0"/>
              <a:t>8</a:t>
            </a:r>
            <a:endParaRPr lang="en-GB" dirty="0"/>
          </a:p>
        </p:txBody>
      </p:sp>
      <p:sp>
        <p:nvSpPr>
          <p:cNvPr id="40" name="TextBox 39"/>
          <p:cNvSpPr txBox="1"/>
          <p:nvPr/>
        </p:nvSpPr>
        <p:spPr>
          <a:xfrm>
            <a:off x="2769516" y="4421159"/>
            <a:ext cx="255997" cy="369332"/>
          </a:xfrm>
          <a:prstGeom prst="rect">
            <a:avLst/>
          </a:prstGeom>
          <a:noFill/>
        </p:spPr>
        <p:txBody>
          <a:bodyPr wrap="square" rtlCol="0">
            <a:spAutoFit/>
          </a:bodyPr>
          <a:lstStyle/>
          <a:p>
            <a:r>
              <a:rPr lang="en-GB" dirty="0" smtClean="0"/>
              <a:t>1</a:t>
            </a:r>
            <a:endParaRPr lang="en-GB" dirty="0"/>
          </a:p>
        </p:txBody>
      </p:sp>
      <p:sp>
        <p:nvSpPr>
          <p:cNvPr id="41" name="TextBox 40"/>
          <p:cNvSpPr txBox="1"/>
          <p:nvPr/>
        </p:nvSpPr>
        <p:spPr>
          <a:xfrm>
            <a:off x="4349728" y="3419519"/>
            <a:ext cx="255997" cy="369332"/>
          </a:xfrm>
          <a:prstGeom prst="rect">
            <a:avLst/>
          </a:prstGeom>
          <a:noFill/>
        </p:spPr>
        <p:txBody>
          <a:bodyPr wrap="square" rtlCol="0">
            <a:spAutoFit/>
          </a:bodyPr>
          <a:lstStyle/>
          <a:p>
            <a:r>
              <a:rPr lang="en-GB" dirty="0" smtClean="0"/>
              <a:t>2</a:t>
            </a:r>
            <a:endParaRPr lang="en-GB" dirty="0"/>
          </a:p>
        </p:txBody>
      </p:sp>
      <p:sp>
        <p:nvSpPr>
          <p:cNvPr id="42" name="TextBox 41"/>
          <p:cNvSpPr txBox="1"/>
          <p:nvPr/>
        </p:nvSpPr>
        <p:spPr>
          <a:xfrm>
            <a:off x="4265713" y="4976185"/>
            <a:ext cx="255997" cy="369332"/>
          </a:xfrm>
          <a:prstGeom prst="rect">
            <a:avLst/>
          </a:prstGeom>
          <a:noFill/>
        </p:spPr>
        <p:txBody>
          <a:bodyPr wrap="square" rtlCol="0">
            <a:spAutoFit/>
          </a:bodyPr>
          <a:lstStyle/>
          <a:p>
            <a:r>
              <a:rPr lang="en-GB" dirty="0" smtClean="0"/>
              <a:t>3</a:t>
            </a:r>
            <a:endParaRPr lang="en-GB" dirty="0"/>
          </a:p>
        </p:txBody>
      </p:sp>
      <p:sp>
        <p:nvSpPr>
          <p:cNvPr id="43" name="TextBox 42"/>
          <p:cNvSpPr txBox="1"/>
          <p:nvPr/>
        </p:nvSpPr>
        <p:spPr>
          <a:xfrm>
            <a:off x="5232521" y="3657599"/>
            <a:ext cx="255997" cy="369332"/>
          </a:xfrm>
          <a:prstGeom prst="rect">
            <a:avLst/>
          </a:prstGeom>
          <a:noFill/>
        </p:spPr>
        <p:txBody>
          <a:bodyPr wrap="square" rtlCol="0">
            <a:spAutoFit/>
          </a:bodyPr>
          <a:lstStyle/>
          <a:p>
            <a:r>
              <a:rPr lang="en-GB" dirty="0" smtClean="0"/>
              <a:t>4</a:t>
            </a:r>
            <a:endParaRPr lang="en-GB" dirty="0"/>
          </a:p>
        </p:txBody>
      </p:sp>
      <p:sp>
        <p:nvSpPr>
          <p:cNvPr id="44" name="TextBox 43"/>
          <p:cNvSpPr txBox="1"/>
          <p:nvPr/>
        </p:nvSpPr>
        <p:spPr>
          <a:xfrm>
            <a:off x="6079619" y="4536991"/>
            <a:ext cx="255997" cy="369332"/>
          </a:xfrm>
          <a:prstGeom prst="rect">
            <a:avLst/>
          </a:prstGeom>
          <a:noFill/>
        </p:spPr>
        <p:txBody>
          <a:bodyPr wrap="square" rtlCol="0">
            <a:spAutoFit/>
          </a:bodyPr>
          <a:lstStyle/>
          <a:p>
            <a:r>
              <a:rPr lang="en-GB" dirty="0" smtClean="0"/>
              <a:t>6</a:t>
            </a:r>
            <a:endParaRPr lang="en-GB" dirty="0"/>
          </a:p>
        </p:txBody>
      </p:sp>
      <p:sp>
        <p:nvSpPr>
          <p:cNvPr id="45" name="TextBox 44"/>
          <p:cNvSpPr txBox="1"/>
          <p:nvPr/>
        </p:nvSpPr>
        <p:spPr>
          <a:xfrm>
            <a:off x="6012502" y="3032620"/>
            <a:ext cx="255997" cy="369332"/>
          </a:xfrm>
          <a:prstGeom prst="rect">
            <a:avLst/>
          </a:prstGeom>
          <a:noFill/>
        </p:spPr>
        <p:txBody>
          <a:bodyPr wrap="square" rtlCol="0">
            <a:spAutoFit/>
          </a:bodyPr>
          <a:lstStyle/>
          <a:p>
            <a:r>
              <a:rPr lang="en-GB" dirty="0" smtClean="0"/>
              <a:t>1</a:t>
            </a:r>
            <a:endParaRPr lang="en-GB" dirty="0"/>
          </a:p>
        </p:txBody>
      </p:sp>
      <p:sp>
        <p:nvSpPr>
          <p:cNvPr id="46" name="TextBox 45"/>
          <p:cNvSpPr txBox="1"/>
          <p:nvPr/>
        </p:nvSpPr>
        <p:spPr>
          <a:xfrm>
            <a:off x="2107228" y="3363498"/>
            <a:ext cx="255997" cy="369332"/>
          </a:xfrm>
          <a:prstGeom prst="rect">
            <a:avLst/>
          </a:prstGeom>
          <a:noFill/>
        </p:spPr>
        <p:txBody>
          <a:bodyPr wrap="square" rtlCol="0">
            <a:spAutoFit/>
          </a:bodyPr>
          <a:lstStyle/>
          <a:p>
            <a:r>
              <a:rPr lang="en-GB" dirty="0" smtClean="0">
                <a:solidFill>
                  <a:srgbClr val="FF0000"/>
                </a:solidFill>
              </a:rPr>
              <a:t>0</a:t>
            </a:r>
            <a:endParaRPr lang="en-GB" dirty="0">
              <a:solidFill>
                <a:srgbClr val="FF0000"/>
              </a:solidFill>
            </a:endParaRPr>
          </a:p>
        </p:txBody>
      </p:sp>
      <mc:AlternateContent xmlns:mc="http://schemas.openxmlformats.org/markup-compatibility/2006" xmlns:a14="http://schemas.microsoft.com/office/drawing/2010/main">
        <mc:Choice Requires="a14">
          <p:sp>
            <p:nvSpPr>
              <p:cNvPr id="47" name="TextBox 46"/>
              <p:cNvSpPr txBox="1"/>
              <p:nvPr/>
            </p:nvSpPr>
            <p:spPr>
              <a:xfrm>
                <a:off x="3388759" y="2350700"/>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8</m:t>
                      </m:r>
                    </m:oMath>
                  </m:oMathPara>
                </a14:m>
                <a:endParaRPr lang="en-GB" dirty="0">
                  <a:solidFill>
                    <a:srgbClr val="FF0000"/>
                  </a:solidFill>
                </a:endParaRPr>
              </a:p>
            </p:txBody>
          </p:sp>
        </mc:Choice>
        <mc:Fallback xmlns="">
          <p:sp>
            <p:nvSpPr>
              <p:cNvPr id="47" name="TextBox 46"/>
              <p:cNvSpPr txBox="1">
                <a:spLocks noRot="1" noChangeAspect="1" noMove="1" noResize="1" noEditPoints="1" noAdjustHandles="1" noChangeArrowheads="1" noChangeShapeType="1" noTextEdit="1"/>
              </p:cNvSpPr>
              <p:nvPr/>
            </p:nvSpPr>
            <p:spPr>
              <a:xfrm>
                <a:off x="3388759" y="2350700"/>
                <a:ext cx="255997" cy="369332"/>
              </a:xfrm>
              <a:prstGeom prst="rect">
                <a:avLst/>
              </a:prstGeom>
              <a:blipFill rotWithShape="0">
                <a:blip r:embed="rId2"/>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8" name="TextBox 47"/>
              <p:cNvSpPr txBox="1"/>
              <p:nvPr/>
            </p:nvSpPr>
            <p:spPr>
              <a:xfrm>
                <a:off x="3460362" y="4405422"/>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1</m:t>
                      </m:r>
                    </m:oMath>
                  </m:oMathPara>
                </a14:m>
                <a:endParaRPr lang="en-GB" dirty="0">
                  <a:solidFill>
                    <a:srgbClr val="FF0000"/>
                  </a:solidFill>
                </a:endParaRPr>
              </a:p>
            </p:txBody>
          </p:sp>
        </mc:Choice>
        <mc:Fallback xmlns="">
          <p:sp>
            <p:nvSpPr>
              <p:cNvPr id="48" name="TextBox 47"/>
              <p:cNvSpPr txBox="1">
                <a:spLocks noRot="1" noChangeAspect="1" noMove="1" noResize="1" noEditPoints="1" noAdjustHandles="1" noChangeArrowheads="1" noChangeShapeType="1" noTextEdit="1"/>
              </p:cNvSpPr>
              <p:nvPr/>
            </p:nvSpPr>
            <p:spPr>
              <a:xfrm>
                <a:off x="3460362" y="4405422"/>
                <a:ext cx="255997" cy="369332"/>
              </a:xfrm>
              <a:prstGeom prst="rect">
                <a:avLst/>
              </a:prstGeom>
              <a:blipFill rotWithShape="0">
                <a:blip r:embed="rId3"/>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9" name="TextBox 48"/>
              <p:cNvSpPr txBox="1"/>
              <p:nvPr/>
            </p:nvSpPr>
            <p:spPr>
              <a:xfrm>
                <a:off x="5050899" y="2340377"/>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m:t>
                      </m:r>
                    </m:oMath>
                  </m:oMathPara>
                </a14:m>
                <a:endParaRPr lang="en-GB" dirty="0">
                  <a:solidFill>
                    <a:srgbClr val="FF0000"/>
                  </a:solidFill>
                </a:endParaRPr>
              </a:p>
            </p:txBody>
          </p:sp>
        </mc:Choice>
        <mc:Fallback xmlns="">
          <p:sp>
            <p:nvSpPr>
              <p:cNvPr id="49" name="TextBox 48"/>
              <p:cNvSpPr txBox="1">
                <a:spLocks noRot="1" noChangeAspect="1" noMove="1" noResize="1" noEditPoints="1" noAdjustHandles="1" noChangeArrowheads="1" noChangeShapeType="1" noTextEdit="1"/>
              </p:cNvSpPr>
              <p:nvPr/>
            </p:nvSpPr>
            <p:spPr>
              <a:xfrm>
                <a:off x="5050899" y="2340377"/>
                <a:ext cx="255997" cy="369332"/>
              </a:xfrm>
              <a:prstGeom prst="rect">
                <a:avLst/>
              </a:prstGeom>
              <a:blipFill rotWithShape="0">
                <a:blip r:embed="rId4"/>
                <a:stretch>
                  <a:fillRect r="-3333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0" name="TextBox 49"/>
              <p:cNvSpPr txBox="1"/>
              <p:nvPr/>
            </p:nvSpPr>
            <p:spPr>
              <a:xfrm>
                <a:off x="5246949" y="4417799"/>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m:t>
                      </m:r>
                    </m:oMath>
                  </m:oMathPara>
                </a14:m>
                <a:endParaRPr lang="en-GB" dirty="0">
                  <a:solidFill>
                    <a:srgbClr val="FF0000"/>
                  </a:solidFill>
                </a:endParaRPr>
              </a:p>
            </p:txBody>
          </p:sp>
        </mc:Choice>
        <mc:Fallback xmlns="">
          <p:sp>
            <p:nvSpPr>
              <p:cNvPr id="50" name="TextBox 49"/>
              <p:cNvSpPr txBox="1">
                <a:spLocks noRot="1" noChangeAspect="1" noMove="1" noResize="1" noEditPoints="1" noAdjustHandles="1" noChangeArrowheads="1" noChangeShapeType="1" noTextEdit="1"/>
              </p:cNvSpPr>
              <p:nvPr/>
            </p:nvSpPr>
            <p:spPr>
              <a:xfrm>
                <a:off x="5246949" y="4417799"/>
                <a:ext cx="255997" cy="369332"/>
              </a:xfrm>
              <a:prstGeom prst="rect">
                <a:avLst/>
              </a:prstGeom>
              <a:blipFill rotWithShape="0">
                <a:blip r:embed="rId5"/>
                <a:stretch>
                  <a:fillRect r="-3333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1" name="TextBox 50"/>
              <p:cNvSpPr txBox="1"/>
              <p:nvPr/>
            </p:nvSpPr>
            <p:spPr>
              <a:xfrm>
                <a:off x="6863271" y="3354479"/>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m:t>
                      </m:r>
                    </m:oMath>
                  </m:oMathPara>
                </a14:m>
                <a:endParaRPr lang="en-GB" dirty="0">
                  <a:solidFill>
                    <a:srgbClr val="FF0000"/>
                  </a:solidFill>
                </a:endParaRPr>
              </a:p>
            </p:txBody>
          </p:sp>
        </mc:Choice>
        <mc:Fallback xmlns="">
          <p:sp>
            <p:nvSpPr>
              <p:cNvPr id="51" name="TextBox 50"/>
              <p:cNvSpPr txBox="1">
                <a:spLocks noRot="1" noChangeAspect="1" noMove="1" noResize="1" noEditPoints="1" noAdjustHandles="1" noChangeArrowheads="1" noChangeShapeType="1" noTextEdit="1"/>
              </p:cNvSpPr>
              <p:nvPr/>
            </p:nvSpPr>
            <p:spPr>
              <a:xfrm>
                <a:off x="6863271" y="3354479"/>
                <a:ext cx="255997" cy="369332"/>
              </a:xfrm>
              <a:prstGeom prst="rect">
                <a:avLst/>
              </a:prstGeom>
              <a:blipFill rotWithShape="0">
                <a:blip r:embed="rId6"/>
                <a:stretch>
                  <a:fillRect r="-33333"/>
                </a:stretch>
              </a:blipFill>
            </p:spPr>
            <p:txBody>
              <a:bodyPr/>
              <a:lstStyle/>
              <a:p>
                <a:r>
                  <a:rPr lang="en-GB">
                    <a:noFill/>
                  </a:rPr>
                  <a:t> </a:t>
                </a:r>
              </a:p>
            </p:txBody>
          </p:sp>
        </mc:Fallback>
      </mc:AlternateContent>
      <p:sp>
        <p:nvSpPr>
          <p:cNvPr id="31" name="Rechthoek 30"/>
          <p:cNvSpPr/>
          <p:nvPr/>
        </p:nvSpPr>
        <p:spPr>
          <a:xfrm>
            <a:off x="2388416" y="5712233"/>
            <a:ext cx="6200203" cy="954107"/>
          </a:xfrm>
          <a:prstGeom prst="rect">
            <a:avLst/>
          </a:prstGeom>
        </p:spPr>
        <p:txBody>
          <a:bodyPr wrap="square">
            <a:spAutoFit/>
          </a:bodyPr>
          <a:lstStyle/>
          <a:p>
            <a:pPr marL="742950" lvl="1" indent="-285750">
              <a:buFont typeface="Arial" panose="020B0604020202020204" pitchFamily="34" charset="0"/>
              <a:buChar char="•"/>
            </a:pPr>
            <a:r>
              <a:rPr lang="en-US" sz="1400" dirty="0" smtClean="0"/>
              <a:t>Pick </a:t>
            </a:r>
            <a:r>
              <a:rPr lang="en-US" sz="1400" dirty="0"/>
              <a:t>the unvisited vertex with the lowest-distance</a:t>
            </a:r>
          </a:p>
          <a:p>
            <a:pPr marL="742950" lvl="1" indent="-285750">
              <a:buFont typeface="Arial" panose="020B0604020202020204" pitchFamily="34" charset="0"/>
              <a:buChar char="•"/>
            </a:pPr>
            <a:r>
              <a:rPr lang="en-US" sz="1400" dirty="0"/>
              <a:t>Calculate the distance through it to each unvisited neighbor</a:t>
            </a:r>
          </a:p>
          <a:p>
            <a:pPr marL="742950" lvl="1" indent="-285750">
              <a:buFont typeface="Arial" panose="020B0604020202020204" pitchFamily="34" charset="0"/>
              <a:buChar char="•"/>
            </a:pPr>
            <a:r>
              <a:rPr lang="en-US" sz="1400" dirty="0"/>
              <a:t>Update the neighbor's distance if smaller</a:t>
            </a:r>
          </a:p>
          <a:p>
            <a:pPr marL="742950" lvl="1" indent="-285750">
              <a:buFont typeface="Arial" panose="020B0604020202020204" pitchFamily="34" charset="0"/>
              <a:buChar char="•"/>
            </a:pPr>
            <a:r>
              <a:rPr lang="en-US" sz="1400" dirty="0"/>
              <a:t>Mark as visited when done with neighbors</a:t>
            </a:r>
            <a:endParaRPr lang="nl-NL" sz="1400" dirty="0"/>
          </a:p>
        </p:txBody>
      </p:sp>
    </p:spTree>
    <p:extLst>
      <p:ext uri="{BB962C8B-B14F-4D97-AF65-F5344CB8AC3E}">
        <p14:creationId xmlns:p14="http://schemas.microsoft.com/office/powerpoint/2010/main" val="274572203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Graphs – </a:t>
            </a:r>
            <a:r>
              <a:rPr lang="en-GB" dirty="0" err="1" smtClean="0"/>
              <a:t>Dijkstra’s</a:t>
            </a:r>
            <a:r>
              <a:rPr lang="en-GB" dirty="0" smtClean="0"/>
              <a:t> algorithm</a:t>
            </a:r>
            <a:endParaRPr lang="en-GB" dirty="0"/>
          </a:p>
        </p:txBody>
      </p:sp>
      <p:sp>
        <p:nvSpPr>
          <p:cNvPr id="3" name="Content Placeholder 2"/>
          <p:cNvSpPr>
            <a:spLocks noGrp="1"/>
          </p:cNvSpPr>
          <p:nvPr>
            <p:ph idx="1"/>
          </p:nvPr>
        </p:nvSpPr>
        <p:spPr/>
        <p:txBody>
          <a:bodyPr/>
          <a:lstStyle/>
          <a:p>
            <a:r>
              <a:rPr lang="en-US" dirty="0" smtClean="0"/>
              <a:t>Example</a:t>
            </a:r>
          </a:p>
          <a:p>
            <a:pPr lvl="1"/>
            <a:r>
              <a:rPr lang="en-US" dirty="0" smtClean="0"/>
              <a:t>Starting node </a:t>
            </a:r>
            <a:r>
              <a:rPr lang="en-US" b="1" dirty="0" smtClean="0"/>
              <a:t>A</a:t>
            </a:r>
          </a:p>
          <a:p>
            <a:endParaRPr lang="en-GB" dirty="0"/>
          </a:p>
        </p:txBody>
      </p:sp>
      <p:sp>
        <p:nvSpPr>
          <p:cNvPr id="4" name="Footer Placeholder 3"/>
          <p:cNvSpPr>
            <a:spLocks noGrp="1"/>
          </p:cNvSpPr>
          <p:nvPr>
            <p:ph type="ftr" sz="quarter" idx="11"/>
          </p:nvPr>
        </p:nvSpPr>
        <p:spPr/>
        <p:txBody>
          <a:bodyPr/>
          <a:lstStyle/>
          <a:p>
            <a:r>
              <a:rPr lang="en-GB" dirty="0" smtClean="0"/>
              <a:t>INFDEV016A - G. Costantini</a:t>
            </a:r>
            <a:endParaRPr lang="en-GB" dirty="0"/>
          </a:p>
        </p:txBody>
      </p:sp>
      <p:sp>
        <p:nvSpPr>
          <p:cNvPr id="5" name="Oval 4"/>
          <p:cNvSpPr/>
          <p:nvPr/>
        </p:nvSpPr>
        <p:spPr>
          <a:xfrm>
            <a:off x="2095928" y="3657599"/>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b="1" dirty="0" smtClean="0">
                <a:solidFill>
                  <a:schemeClr val="tx1"/>
                </a:solidFill>
              </a:rPr>
              <a:t>A</a:t>
            </a:r>
            <a:endParaRPr lang="en-GB" b="1" dirty="0">
              <a:solidFill>
                <a:schemeClr val="tx1"/>
              </a:solidFill>
            </a:endParaRPr>
          </a:p>
        </p:txBody>
      </p:sp>
      <p:sp>
        <p:nvSpPr>
          <p:cNvPr id="6" name="Oval 5"/>
          <p:cNvSpPr/>
          <p:nvPr/>
        </p:nvSpPr>
        <p:spPr>
          <a:xfrm>
            <a:off x="3388759" y="2668714"/>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B</a:t>
            </a:r>
            <a:endParaRPr lang="en-GB" dirty="0"/>
          </a:p>
        </p:txBody>
      </p:sp>
      <p:sp>
        <p:nvSpPr>
          <p:cNvPr id="7" name="Oval 6"/>
          <p:cNvSpPr/>
          <p:nvPr/>
        </p:nvSpPr>
        <p:spPr>
          <a:xfrm>
            <a:off x="3388759" y="4721054"/>
            <a:ext cx="513708" cy="513707"/>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dirty="0" smtClean="0"/>
              <a:t>C</a:t>
            </a:r>
            <a:endParaRPr lang="en-GB" dirty="0"/>
          </a:p>
        </p:txBody>
      </p:sp>
      <p:sp>
        <p:nvSpPr>
          <p:cNvPr id="8" name="Oval 7"/>
          <p:cNvSpPr/>
          <p:nvPr/>
        </p:nvSpPr>
        <p:spPr>
          <a:xfrm>
            <a:off x="4975668" y="4721053"/>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D</a:t>
            </a:r>
            <a:endParaRPr lang="en-GB" dirty="0"/>
          </a:p>
        </p:txBody>
      </p:sp>
      <p:sp>
        <p:nvSpPr>
          <p:cNvPr id="9" name="Oval 8"/>
          <p:cNvSpPr/>
          <p:nvPr/>
        </p:nvSpPr>
        <p:spPr>
          <a:xfrm>
            <a:off x="4975668" y="2667732"/>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E</a:t>
            </a:r>
          </a:p>
        </p:txBody>
      </p:sp>
      <p:sp>
        <p:nvSpPr>
          <p:cNvPr id="10" name="Oval 9"/>
          <p:cNvSpPr/>
          <p:nvPr/>
        </p:nvSpPr>
        <p:spPr>
          <a:xfrm>
            <a:off x="6637105" y="3657599"/>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F</a:t>
            </a:r>
            <a:endParaRPr lang="en-GB" dirty="0"/>
          </a:p>
        </p:txBody>
      </p:sp>
      <p:cxnSp>
        <p:nvCxnSpPr>
          <p:cNvPr id="12" name="Straight Connector 11"/>
          <p:cNvCxnSpPr>
            <a:stCxn id="5" idx="7"/>
            <a:endCxn id="6" idx="3"/>
          </p:cNvCxnSpPr>
          <p:nvPr/>
        </p:nvCxnSpPr>
        <p:spPr>
          <a:xfrm flipV="1">
            <a:off x="2534405" y="3107190"/>
            <a:ext cx="929585" cy="625640"/>
          </a:xfrm>
          <a:prstGeom prst="line">
            <a:avLst/>
          </a:prstGeom>
          <a:ln w="28575"/>
        </p:spPr>
        <p:style>
          <a:lnRef idx="1">
            <a:schemeClr val="dk1"/>
          </a:lnRef>
          <a:fillRef idx="0">
            <a:schemeClr val="dk1"/>
          </a:fillRef>
          <a:effectRef idx="0">
            <a:schemeClr val="dk1"/>
          </a:effectRef>
          <a:fontRef idx="minor">
            <a:schemeClr val="tx1"/>
          </a:fontRef>
        </p:style>
      </p:cxnSp>
      <p:cxnSp>
        <p:nvCxnSpPr>
          <p:cNvPr id="13" name="Straight Connector 12"/>
          <p:cNvCxnSpPr>
            <a:stCxn id="5" idx="5"/>
            <a:endCxn id="7" idx="1"/>
          </p:cNvCxnSpPr>
          <p:nvPr/>
        </p:nvCxnSpPr>
        <p:spPr>
          <a:xfrm>
            <a:off x="2534405" y="4096075"/>
            <a:ext cx="929585" cy="700210"/>
          </a:xfrm>
          <a:prstGeom prst="line">
            <a:avLst/>
          </a:prstGeom>
          <a:ln w="28575"/>
        </p:spPr>
        <p:style>
          <a:lnRef idx="1">
            <a:schemeClr val="dk1"/>
          </a:lnRef>
          <a:fillRef idx="0">
            <a:schemeClr val="dk1"/>
          </a:fillRef>
          <a:effectRef idx="0">
            <a:schemeClr val="dk1"/>
          </a:effectRef>
          <a:fontRef idx="minor">
            <a:schemeClr val="tx1"/>
          </a:fontRef>
        </p:style>
      </p:cxnSp>
      <p:cxnSp>
        <p:nvCxnSpPr>
          <p:cNvPr id="21" name="Straight Connector 20"/>
          <p:cNvCxnSpPr>
            <a:stCxn id="8" idx="0"/>
            <a:endCxn id="9" idx="4"/>
          </p:cNvCxnSpPr>
          <p:nvPr/>
        </p:nvCxnSpPr>
        <p:spPr>
          <a:xfrm flipV="1">
            <a:off x="5232522" y="3181439"/>
            <a:ext cx="0" cy="1539614"/>
          </a:xfrm>
          <a:prstGeom prst="line">
            <a:avLst/>
          </a:prstGeom>
          <a:ln w="28575"/>
        </p:spPr>
        <p:style>
          <a:lnRef idx="1">
            <a:schemeClr val="dk1"/>
          </a:lnRef>
          <a:fillRef idx="0">
            <a:schemeClr val="dk1"/>
          </a:fillRef>
          <a:effectRef idx="0">
            <a:schemeClr val="dk1"/>
          </a:effectRef>
          <a:fontRef idx="minor">
            <a:schemeClr val="tx1"/>
          </a:fontRef>
        </p:style>
      </p:cxnSp>
      <p:cxnSp>
        <p:nvCxnSpPr>
          <p:cNvPr id="24" name="Straight Connector 23"/>
          <p:cNvCxnSpPr>
            <a:stCxn id="7" idx="6"/>
            <a:endCxn id="8" idx="2"/>
          </p:cNvCxnSpPr>
          <p:nvPr/>
        </p:nvCxnSpPr>
        <p:spPr>
          <a:xfrm flipV="1">
            <a:off x="3902467" y="4977907"/>
            <a:ext cx="1073201" cy="1"/>
          </a:xfrm>
          <a:prstGeom prst="line">
            <a:avLst/>
          </a:prstGeom>
          <a:ln w="28575"/>
        </p:spPr>
        <p:style>
          <a:lnRef idx="1">
            <a:schemeClr val="dk1"/>
          </a:lnRef>
          <a:fillRef idx="0">
            <a:schemeClr val="dk1"/>
          </a:fillRef>
          <a:effectRef idx="0">
            <a:schemeClr val="dk1"/>
          </a:effectRef>
          <a:fontRef idx="minor">
            <a:schemeClr val="tx1"/>
          </a:fontRef>
        </p:style>
      </p:cxnSp>
      <p:cxnSp>
        <p:nvCxnSpPr>
          <p:cNvPr id="27" name="Straight Connector 26"/>
          <p:cNvCxnSpPr>
            <a:stCxn id="10" idx="1"/>
            <a:endCxn id="9" idx="5"/>
          </p:cNvCxnSpPr>
          <p:nvPr/>
        </p:nvCxnSpPr>
        <p:spPr>
          <a:xfrm flipH="1" flipV="1">
            <a:off x="5414145" y="3106208"/>
            <a:ext cx="1298191" cy="626622"/>
          </a:xfrm>
          <a:prstGeom prst="line">
            <a:avLst/>
          </a:prstGeom>
          <a:ln w="28575"/>
        </p:spPr>
        <p:style>
          <a:lnRef idx="1">
            <a:schemeClr val="dk1"/>
          </a:lnRef>
          <a:fillRef idx="0">
            <a:schemeClr val="dk1"/>
          </a:fillRef>
          <a:effectRef idx="0">
            <a:schemeClr val="dk1"/>
          </a:effectRef>
          <a:fontRef idx="minor">
            <a:schemeClr val="tx1"/>
          </a:fontRef>
        </p:style>
      </p:cxnSp>
      <p:cxnSp>
        <p:nvCxnSpPr>
          <p:cNvPr id="32" name="Straight Connector 31"/>
          <p:cNvCxnSpPr>
            <a:stCxn id="8" idx="6"/>
            <a:endCxn id="10" idx="3"/>
          </p:cNvCxnSpPr>
          <p:nvPr/>
        </p:nvCxnSpPr>
        <p:spPr>
          <a:xfrm flipV="1">
            <a:off x="5489376" y="4096075"/>
            <a:ext cx="1222960" cy="881832"/>
          </a:xfrm>
          <a:prstGeom prst="line">
            <a:avLst/>
          </a:prstGeom>
          <a:ln w="28575"/>
        </p:spPr>
        <p:style>
          <a:lnRef idx="1">
            <a:schemeClr val="dk1"/>
          </a:lnRef>
          <a:fillRef idx="0">
            <a:schemeClr val="dk1"/>
          </a:fillRef>
          <a:effectRef idx="0">
            <a:schemeClr val="dk1"/>
          </a:effectRef>
          <a:fontRef idx="minor">
            <a:schemeClr val="tx1"/>
          </a:fontRef>
        </p:style>
      </p:cxnSp>
      <p:cxnSp>
        <p:nvCxnSpPr>
          <p:cNvPr id="35" name="Straight Connector 34"/>
          <p:cNvCxnSpPr>
            <a:stCxn id="6" idx="5"/>
            <a:endCxn id="8" idx="1"/>
          </p:cNvCxnSpPr>
          <p:nvPr/>
        </p:nvCxnSpPr>
        <p:spPr>
          <a:xfrm>
            <a:off x="3827236" y="3107190"/>
            <a:ext cx="1223663" cy="1689094"/>
          </a:xfrm>
          <a:prstGeom prst="line">
            <a:avLst/>
          </a:prstGeom>
          <a:ln w="28575"/>
        </p:spPr>
        <p:style>
          <a:lnRef idx="1">
            <a:schemeClr val="dk1"/>
          </a:lnRef>
          <a:fillRef idx="0">
            <a:schemeClr val="dk1"/>
          </a:fillRef>
          <a:effectRef idx="0">
            <a:schemeClr val="dk1"/>
          </a:effectRef>
          <a:fontRef idx="minor">
            <a:schemeClr val="tx1"/>
          </a:fontRef>
        </p:style>
      </p:cxnSp>
      <p:sp>
        <p:nvSpPr>
          <p:cNvPr id="38" name="TextBox 37"/>
          <p:cNvSpPr txBox="1"/>
          <p:nvPr/>
        </p:nvSpPr>
        <p:spPr>
          <a:xfrm>
            <a:off x="2743200" y="3106208"/>
            <a:ext cx="255997" cy="369332"/>
          </a:xfrm>
          <a:prstGeom prst="rect">
            <a:avLst/>
          </a:prstGeom>
          <a:noFill/>
        </p:spPr>
        <p:txBody>
          <a:bodyPr wrap="square" rtlCol="0">
            <a:spAutoFit/>
          </a:bodyPr>
          <a:lstStyle/>
          <a:p>
            <a:r>
              <a:rPr lang="en-GB" dirty="0" smtClean="0"/>
              <a:t>8</a:t>
            </a:r>
            <a:endParaRPr lang="en-GB" dirty="0"/>
          </a:p>
        </p:txBody>
      </p:sp>
      <p:sp>
        <p:nvSpPr>
          <p:cNvPr id="40" name="TextBox 39"/>
          <p:cNvSpPr txBox="1"/>
          <p:nvPr/>
        </p:nvSpPr>
        <p:spPr>
          <a:xfrm>
            <a:off x="2769516" y="4421159"/>
            <a:ext cx="255997" cy="369332"/>
          </a:xfrm>
          <a:prstGeom prst="rect">
            <a:avLst/>
          </a:prstGeom>
          <a:noFill/>
        </p:spPr>
        <p:txBody>
          <a:bodyPr wrap="square" rtlCol="0">
            <a:spAutoFit/>
          </a:bodyPr>
          <a:lstStyle/>
          <a:p>
            <a:r>
              <a:rPr lang="en-GB" dirty="0" smtClean="0"/>
              <a:t>1</a:t>
            </a:r>
            <a:endParaRPr lang="en-GB" dirty="0"/>
          </a:p>
        </p:txBody>
      </p:sp>
      <p:sp>
        <p:nvSpPr>
          <p:cNvPr id="41" name="TextBox 40"/>
          <p:cNvSpPr txBox="1"/>
          <p:nvPr/>
        </p:nvSpPr>
        <p:spPr>
          <a:xfrm>
            <a:off x="4349728" y="3419519"/>
            <a:ext cx="255997" cy="369332"/>
          </a:xfrm>
          <a:prstGeom prst="rect">
            <a:avLst/>
          </a:prstGeom>
          <a:noFill/>
        </p:spPr>
        <p:txBody>
          <a:bodyPr wrap="square" rtlCol="0">
            <a:spAutoFit/>
          </a:bodyPr>
          <a:lstStyle/>
          <a:p>
            <a:r>
              <a:rPr lang="en-GB" dirty="0" smtClean="0"/>
              <a:t>2</a:t>
            </a:r>
            <a:endParaRPr lang="en-GB" dirty="0"/>
          </a:p>
        </p:txBody>
      </p:sp>
      <p:sp>
        <p:nvSpPr>
          <p:cNvPr id="42" name="TextBox 41"/>
          <p:cNvSpPr txBox="1"/>
          <p:nvPr/>
        </p:nvSpPr>
        <p:spPr>
          <a:xfrm>
            <a:off x="4265713" y="4976185"/>
            <a:ext cx="255997" cy="369332"/>
          </a:xfrm>
          <a:prstGeom prst="rect">
            <a:avLst/>
          </a:prstGeom>
          <a:noFill/>
        </p:spPr>
        <p:txBody>
          <a:bodyPr wrap="square" rtlCol="0">
            <a:spAutoFit/>
          </a:bodyPr>
          <a:lstStyle/>
          <a:p>
            <a:r>
              <a:rPr lang="en-GB" dirty="0" smtClean="0"/>
              <a:t>3</a:t>
            </a:r>
            <a:endParaRPr lang="en-GB" dirty="0"/>
          </a:p>
        </p:txBody>
      </p:sp>
      <p:sp>
        <p:nvSpPr>
          <p:cNvPr id="43" name="TextBox 42"/>
          <p:cNvSpPr txBox="1"/>
          <p:nvPr/>
        </p:nvSpPr>
        <p:spPr>
          <a:xfrm>
            <a:off x="5232521" y="3657599"/>
            <a:ext cx="255997" cy="369332"/>
          </a:xfrm>
          <a:prstGeom prst="rect">
            <a:avLst/>
          </a:prstGeom>
          <a:noFill/>
        </p:spPr>
        <p:txBody>
          <a:bodyPr wrap="square" rtlCol="0">
            <a:spAutoFit/>
          </a:bodyPr>
          <a:lstStyle/>
          <a:p>
            <a:r>
              <a:rPr lang="en-GB" dirty="0" smtClean="0"/>
              <a:t>4</a:t>
            </a:r>
            <a:endParaRPr lang="en-GB" dirty="0"/>
          </a:p>
        </p:txBody>
      </p:sp>
      <p:sp>
        <p:nvSpPr>
          <p:cNvPr id="44" name="TextBox 43"/>
          <p:cNvSpPr txBox="1"/>
          <p:nvPr/>
        </p:nvSpPr>
        <p:spPr>
          <a:xfrm>
            <a:off x="6079619" y="4536991"/>
            <a:ext cx="255997" cy="369332"/>
          </a:xfrm>
          <a:prstGeom prst="rect">
            <a:avLst/>
          </a:prstGeom>
          <a:noFill/>
        </p:spPr>
        <p:txBody>
          <a:bodyPr wrap="square" rtlCol="0">
            <a:spAutoFit/>
          </a:bodyPr>
          <a:lstStyle/>
          <a:p>
            <a:r>
              <a:rPr lang="en-GB" dirty="0" smtClean="0"/>
              <a:t>6</a:t>
            </a:r>
            <a:endParaRPr lang="en-GB" dirty="0"/>
          </a:p>
        </p:txBody>
      </p:sp>
      <p:sp>
        <p:nvSpPr>
          <p:cNvPr id="45" name="TextBox 44"/>
          <p:cNvSpPr txBox="1"/>
          <p:nvPr/>
        </p:nvSpPr>
        <p:spPr>
          <a:xfrm>
            <a:off x="6012502" y="3032620"/>
            <a:ext cx="255997" cy="369332"/>
          </a:xfrm>
          <a:prstGeom prst="rect">
            <a:avLst/>
          </a:prstGeom>
          <a:noFill/>
        </p:spPr>
        <p:txBody>
          <a:bodyPr wrap="square" rtlCol="0">
            <a:spAutoFit/>
          </a:bodyPr>
          <a:lstStyle/>
          <a:p>
            <a:r>
              <a:rPr lang="en-GB" dirty="0" smtClean="0"/>
              <a:t>1</a:t>
            </a:r>
            <a:endParaRPr lang="en-GB" dirty="0"/>
          </a:p>
        </p:txBody>
      </p:sp>
      <p:sp>
        <p:nvSpPr>
          <p:cNvPr id="46" name="TextBox 45"/>
          <p:cNvSpPr txBox="1"/>
          <p:nvPr/>
        </p:nvSpPr>
        <p:spPr>
          <a:xfrm>
            <a:off x="2107228" y="3363498"/>
            <a:ext cx="255997" cy="369332"/>
          </a:xfrm>
          <a:prstGeom prst="rect">
            <a:avLst/>
          </a:prstGeom>
          <a:noFill/>
        </p:spPr>
        <p:txBody>
          <a:bodyPr wrap="square" rtlCol="0">
            <a:spAutoFit/>
          </a:bodyPr>
          <a:lstStyle/>
          <a:p>
            <a:r>
              <a:rPr lang="en-GB" dirty="0" smtClean="0">
                <a:solidFill>
                  <a:srgbClr val="FF0000"/>
                </a:solidFill>
              </a:rPr>
              <a:t>0</a:t>
            </a:r>
            <a:endParaRPr lang="en-GB" dirty="0">
              <a:solidFill>
                <a:srgbClr val="FF0000"/>
              </a:solidFill>
            </a:endParaRPr>
          </a:p>
        </p:txBody>
      </p:sp>
      <mc:AlternateContent xmlns:mc="http://schemas.openxmlformats.org/markup-compatibility/2006" xmlns:a14="http://schemas.microsoft.com/office/drawing/2010/main">
        <mc:Choice Requires="a14">
          <p:sp>
            <p:nvSpPr>
              <p:cNvPr id="47" name="TextBox 46"/>
              <p:cNvSpPr txBox="1"/>
              <p:nvPr/>
            </p:nvSpPr>
            <p:spPr>
              <a:xfrm>
                <a:off x="3388759" y="2350700"/>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8</m:t>
                      </m:r>
                    </m:oMath>
                  </m:oMathPara>
                </a14:m>
                <a:endParaRPr lang="en-GB" dirty="0">
                  <a:solidFill>
                    <a:srgbClr val="FF0000"/>
                  </a:solidFill>
                </a:endParaRPr>
              </a:p>
            </p:txBody>
          </p:sp>
        </mc:Choice>
        <mc:Fallback xmlns="">
          <p:sp>
            <p:nvSpPr>
              <p:cNvPr id="47" name="TextBox 46"/>
              <p:cNvSpPr txBox="1">
                <a:spLocks noRot="1" noChangeAspect="1" noMove="1" noResize="1" noEditPoints="1" noAdjustHandles="1" noChangeArrowheads="1" noChangeShapeType="1" noTextEdit="1"/>
              </p:cNvSpPr>
              <p:nvPr/>
            </p:nvSpPr>
            <p:spPr>
              <a:xfrm>
                <a:off x="3388759" y="2350700"/>
                <a:ext cx="255997" cy="369332"/>
              </a:xfrm>
              <a:prstGeom prst="rect">
                <a:avLst/>
              </a:prstGeom>
              <a:blipFill rotWithShape="0">
                <a:blip r:embed="rId2"/>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8" name="TextBox 47"/>
              <p:cNvSpPr txBox="1"/>
              <p:nvPr/>
            </p:nvSpPr>
            <p:spPr>
              <a:xfrm>
                <a:off x="3460362" y="4405422"/>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1</m:t>
                      </m:r>
                    </m:oMath>
                  </m:oMathPara>
                </a14:m>
                <a:endParaRPr lang="en-GB" dirty="0">
                  <a:solidFill>
                    <a:srgbClr val="FF0000"/>
                  </a:solidFill>
                </a:endParaRPr>
              </a:p>
            </p:txBody>
          </p:sp>
        </mc:Choice>
        <mc:Fallback xmlns="">
          <p:sp>
            <p:nvSpPr>
              <p:cNvPr id="48" name="TextBox 47"/>
              <p:cNvSpPr txBox="1">
                <a:spLocks noRot="1" noChangeAspect="1" noMove="1" noResize="1" noEditPoints="1" noAdjustHandles="1" noChangeArrowheads="1" noChangeShapeType="1" noTextEdit="1"/>
              </p:cNvSpPr>
              <p:nvPr/>
            </p:nvSpPr>
            <p:spPr>
              <a:xfrm>
                <a:off x="3460362" y="4405422"/>
                <a:ext cx="255997" cy="369332"/>
              </a:xfrm>
              <a:prstGeom prst="rect">
                <a:avLst/>
              </a:prstGeom>
              <a:blipFill rotWithShape="0">
                <a:blip r:embed="rId3"/>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9" name="TextBox 48"/>
              <p:cNvSpPr txBox="1"/>
              <p:nvPr/>
            </p:nvSpPr>
            <p:spPr>
              <a:xfrm>
                <a:off x="5050899" y="2340377"/>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m:t>
                      </m:r>
                    </m:oMath>
                  </m:oMathPara>
                </a14:m>
                <a:endParaRPr lang="en-GB" dirty="0">
                  <a:solidFill>
                    <a:srgbClr val="FF0000"/>
                  </a:solidFill>
                </a:endParaRPr>
              </a:p>
            </p:txBody>
          </p:sp>
        </mc:Choice>
        <mc:Fallback xmlns="">
          <p:sp>
            <p:nvSpPr>
              <p:cNvPr id="49" name="TextBox 48"/>
              <p:cNvSpPr txBox="1">
                <a:spLocks noRot="1" noChangeAspect="1" noMove="1" noResize="1" noEditPoints="1" noAdjustHandles="1" noChangeArrowheads="1" noChangeShapeType="1" noTextEdit="1"/>
              </p:cNvSpPr>
              <p:nvPr/>
            </p:nvSpPr>
            <p:spPr>
              <a:xfrm>
                <a:off x="5050899" y="2340377"/>
                <a:ext cx="255997" cy="369332"/>
              </a:xfrm>
              <a:prstGeom prst="rect">
                <a:avLst/>
              </a:prstGeom>
              <a:blipFill rotWithShape="0">
                <a:blip r:embed="rId4"/>
                <a:stretch>
                  <a:fillRect r="-3333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0" name="TextBox 49"/>
              <p:cNvSpPr txBox="1"/>
              <p:nvPr/>
            </p:nvSpPr>
            <p:spPr>
              <a:xfrm>
                <a:off x="5221389" y="4417799"/>
                <a:ext cx="51456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4</m:t>
                      </m:r>
                    </m:oMath>
                  </m:oMathPara>
                </a14:m>
                <a:endParaRPr lang="en-GB" dirty="0">
                  <a:solidFill>
                    <a:srgbClr val="FF0000"/>
                  </a:solidFill>
                </a:endParaRPr>
              </a:p>
            </p:txBody>
          </p:sp>
        </mc:Choice>
        <mc:Fallback xmlns="">
          <p:sp>
            <p:nvSpPr>
              <p:cNvPr id="50" name="TextBox 49"/>
              <p:cNvSpPr txBox="1">
                <a:spLocks noRot="1" noChangeAspect="1" noMove="1" noResize="1" noEditPoints="1" noAdjustHandles="1" noChangeArrowheads="1" noChangeShapeType="1" noTextEdit="1"/>
              </p:cNvSpPr>
              <p:nvPr/>
            </p:nvSpPr>
            <p:spPr>
              <a:xfrm>
                <a:off x="5221389" y="4417799"/>
                <a:ext cx="514566" cy="369332"/>
              </a:xfrm>
              <a:prstGeom prst="rect">
                <a:avLst/>
              </a:prstGeom>
              <a:blipFill rotWithShape="0">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1" name="TextBox 50"/>
              <p:cNvSpPr txBox="1"/>
              <p:nvPr/>
            </p:nvSpPr>
            <p:spPr>
              <a:xfrm>
                <a:off x="6863271" y="3354479"/>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m:t>
                      </m:r>
                    </m:oMath>
                  </m:oMathPara>
                </a14:m>
                <a:endParaRPr lang="en-GB" dirty="0">
                  <a:solidFill>
                    <a:srgbClr val="FF0000"/>
                  </a:solidFill>
                </a:endParaRPr>
              </a:p>
            </p:txBody>
          </p:sp>
        </mc:Choice>
        <mc:Fallback xmlns="">
          <p:sp>
            <p:nvSpPr>
              <p:cNvPr id="51" name="TextBox 50"/>
              <p:cNvSpPr txBox="1">
                <a:spLocks noRot="1" noChangeAspect="1" noMove="1" noResize="1" noEditPoints="1" noAdjustHandles="1" noChangeArrowheads="1" noChangeShapeType="1" noTextEdit="1"/>
              </p:cNvSpPr>
              <p:nvPr/>
            </p:nvSpPr>
            <p:spPr>
              <a:xfrm>
                <a:off x="6863271" y="3354479"/>
                <a:ext cx="255997" cy="369332"/>
              </a:xfrm>
              <a:prstGeom prst="rect">
                <a:avLst/>
              </a:prstGeom>
              <a:blipFill rotWithShape="0">
                <a:blip r:embed="rId6"/>
                <a:stretch>
                  <a:fillRect r="-33333"/>
                </a:stretch>
              </a:blipFill>
            </p:spPr>
            <p:txBody>
              <a:bodyPr/>
              <a:lstStyle/>
              <a:p>
                <a:r>
                  <a:rPr lang="en-GB">
                    <a:noFill/>
                  </a:rPr>
                  <a:t> </a:t>
                </a:r>
              </a:p>
            </p:txBody>
          </p:sp>
        </mc:Fallback>
      </mc:AlternateContent>
      <p:sp>
        <p:nvSpPr>
          <p:cNvPr id="31" name="Rechthoek 30"/>
          <p:cNvSpPr/>
          <p:nvPr/>
        </p:nvSpPr>
        <p:spPr>
          <a:xfrm>
            <a:off x="2388416" y="5712233"/>
            <a:ext cx="6200203" cy="954107"/>
          </a:xfrm>
          <a:prstGeom prst="rect">
            <a:avLst/>
          </a:prstGeom>
        </p:spPr>
        <p:txBody>
          <a:bodyPr wrap="square">
            <a:spAutoFit/>
          </a:bodyPr>
          <a:lstStyle/>
          <a:p>
            <a:pPr marL="742950" lvl="1" indent="-285750">
              <a:buFont typeface="Arial" panose="020B0604020202020204" pitchFamily="34" charset="0"/>
              <a:buChar char="•"/>
            </a:pPr>
            <a:r>
              <a:rPr lang="en-US" sz="1400" dirty="0" smtClean="0"/>
              <a:t>Pick </a:t>
            </a:r>
            <a:r>
              <a:rPr lang="en-US" sz="1400" dirty="0"/>
              <a:t>the unvisited vertex with the lowest-distance</a:t>
            </a:r>
          </a:p>
          <a:p>
            <a:pPr marL="742950" lvl="1" indent="-285750">
              <a:buFont typeface="Arial" panose="020B0604020202020204" pitchFamily="34" charset="0"/>
              <a:buChar char="•"/>
            </a:pPr>
            <a:r>
              <a:rPr lang="en-US" sz="1400" dirty="0"/>
              <a:t>Calculate the distance through it to each unvisited neighbor</a:t>
            </a:r>
          </a:p>
          <a:p>
            <a:pPr marL="742950" lvl="1" indent="-285750">
              <a:buFont typeface="Arial" panose="020B0604020202020204" pitchFamily="34" charset="0"/>
              <a:buChar char="•"/>
            </a:pPr>
            <a:r>
              <a:rPr lang="en-US" sz="1400" dirty="0"/>
              <a:t>Update the neighbor's distance if smaller</a:t>
            </a:r>
          </a:p>
          <a:p>
            <a:pPr marL="742950" lvl="1" indent="-285750">
              <a:buFont typeface="Arial" panose="020B0604020202020204" pitchFamily="34" charset="0"/>
              <a:buChar char="•"/>
            </a:pPr>
            <a:r>
              <a:rPr lang="en-US" sz="1400" dirty="0"/>
              <a:t>Mark as visited when done with neighbors</a:t>
            </a:r>
            <a:endParaRPr lang="nl-NL" sz="1400" dirty="0"/>
          </a:p>
        </p:txBody>
      </p:sp>
    </p:spTree>
    <p:extLst>
      <p:ext uri="{BB962C8B-B14F-4D97-AF65-F5344CB8AC3E}">
        <p14:creationId xmlns:p14="http://schemas.microsoft.com/office/powerpoint/2010/main" val="91818719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Graphs – </a:t>
            </a:r>
            <a:r>
              <a:rPr lang="en-GB" dirty="0" err="1" smtClean="0"/>
              <a:t>Dijkstra’s</a:t>
            </a:r>
            <a:r>
              <a:rPr lang="en-GB" dirty="0" smtClean="0"/>
              <a:t> algorithm</a:t>
            </a:r>
            <a:endParaRPr lang="en-GB" dirty="0"/>
          </a:p>
        </p:txBody>
      </p:sp>
      <p:sp>
        <p:nvSpPr>
          <p:cNvPr id="3" name="Content Placeholder 2"/>
          <p:cNvSpPr>
            <a:spLocks noGrp="1"/>
          </p:cNvSpPr>
          <p:nvPr>
            <p:ph idx="1"/>
          </p:nvPr>
        </p:nvSpPr>
        <p:spPr/>
        <p:txBody>
          <a:bodyPr/>
          <a:lstStyle/>
          <a:p>
            <a:r>
              <a:rPr lang="en-US" dirty="0" smtClean="0"/>
              <a:t>Example</a:t>
            </a:r>
          </a:p>
          <a:p>
            <a:pPr lvl="1"/>
            <a:r>
              <a:rPr lang="en-US" dirty="0" smtClean="0"/>
              <a:t>Starting node </a:t>
            </a:r>
            <a:r>
              <a:rPr lang="en-US" b="1" dirty="0" smtClean="0"/>
              <a:t>A</a:t>
            </a:r>
          </a:p>
          <a:p>
            <a:endParaRPr lang="en-GB" dirty="0"/>
          </a:p>
        </p:txBody>
      </p:sp>
      <p:sp>
        <p:nvSpPr>
          <p:cNvPr id="4" name="Footer Placeholder 3"/>
          <p:cNvSpPr>
            <a:spLocks noGrp="1"/>
          </p:cNvSpPr>
          <p:nvPr>
            <p:ph type="ftr" sz="quarter" idx="11"/>
          </p:nvPr>
        </p:nvSpPr>
        <p:spPr/>
        <p:txBody>
          <a:bodyPr/>
          <a:lstStyle/>
          <a:p>
            <a:r>
              <a:rPr lang="en-GB" dirty="0" smtClean="0"/>
              <a:t>INFDEV016A - G. Costantini</a:t>
            </a:r>
            <a:endParaRPr lang="en-GB" dirty="0"/>
          </a:p>
        </p:txBody>
      </p:sp>
      <p:sp>
        <p:nvSpPr>
          <p:cNvPr id="5" name="Oval 4"/>
          <p:cNvSpPr/>
          <p:nvPr/>
        </p:nvSpPr>
        <p:spPr>
          <a:xfrm>
            <a:off x="2095928" y="3657599"/>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b="1" dirty="0" smtClean="0">
                <a:solidFill>
                  <a:schemeClr val="tx1"/>
                </a:solidFill>
              </a:rPr>
              <a:t>A</a:t>
            </a:r>
            <a:endParaRPr lang="en-GB" b="1" dirty="0">
              <a:solidFill>
                <a:schemeClr val="tx1"/>
              </a:solidFill>
            </a:endParaRPr>
          </a:p>
        </p:txBody>
      </p:sp>
      <p:sp>
        <p:nvSpPr>
          <p:cNvPr id="6" name="Oval 5"/>
          <p:cNvSpPr/>
          <p:nvPr/>
        </p:nvSpPr>
        <p:spPr>
          <a:xfrm>
            <a:off x="3388759" y="2668714"/>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B</a:t>
            </a:r>
            <a:endParaRPr lang="en-GB" dirty="0"/>
          </a:p>
        </p:txBody>
      </p:sp>
      <p:sp>
        <p:nvSpPr>
          <p:cNvPr id="7" name="Oval 6"/>
          <p:cNvSpPr/>
          <p:nvPr/>
        </p:nvSpPr>
        <p:spPr>
          <a:xfrm>
            <a:off x="3388759" y="4721054"/>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smtClean="0"/>
              <a:t>C</a:t>
            </a:r>
            <a:endParaRPr lang="en-GB" dirty="0"/>
          </a:p>
        </p:txBody>
      </p:sp>
      <p:sp>
        <p:nvSpPr>
          <p:cNvPr id="8" name="Oval 7"/>
          <p:cNvSpPr/>
          <p:nvPr/>
        </p:nvSpPr>
        <p:spPr>
          <a:xfrm>
            <a:off x="4975668" y="4721053"/>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D</a:t>
            </a:r>
            <a:endParaRPr lang="en-GB" dirty="0"/>
          </a:p>
        </p:txBody>
      </p:sp>
      <p:sp>
        <p:nvSpPr>
          <p:cNvPr id="9" name="Oval 8"/>
          <p:cNvSpPr/>
          <p:nvPr/>
        </p:nvSpPr>
        <p:spPr>
          <a:xfrm>
            <a:off x="4975668" y="2667732"/>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E</a:t>
            </a:r>
          </a:p>
        </p:txBody>
      </p:sp>
      <p:sp>
        <p:nvSpPr>
          <p:cNvPr id="10" name="Oval 9"/>
          <p:cNvSpPr/>
          <p:nvPr/>
        </p:nvSpPr>
        <p:spPr>
          <a:xfrm>
            <a:off x="6637105" y="3657599"/>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F</a:t>
            </a:r>
            <a:endParaRPr lang="en-GB" dirty="0"/>
          </a:p>
        </p:txBody>
      </p:sp>
      <p:cxnSp>
        <p:nvCxnSpPr>
          <p:cNvPr id="12" name="Straight Connector 11"/>
          <p:cNvCxnSpPr>
            <a:stCxn id="5" idx="7"/>
            <a:endCxn id="6" idx="3"/>
          </p:cNvCxnSpPr>
          <p:nvPr/>
        </p:nvCxnSpPr>
        <p:spPr>
          <a:xfrm flipV="1">
            <a:off x="2534405" y="3107190"/>
            <a:ext cx="929585" cy="625640"/>
          </a:xfrm>
          <a:prstGeom prst="line">
            <a:avLst/>
          </a:prstGeom>
          <a:ln w="28575"/>
        </p:spPr>
        <p:style>
          <a:lnRef idx="1">
            <a:schemeClr val="dk1"/>
          </a:lnRef>
          <a:fillRef idx="0">
            <a:schemeClr val="dk1"/>
          </a:fillRef>
          <a:effectRef idx="0">
            <a:schemeClr val="dk1"/>
          </a:effectRef>
          <a:fontRef idx="minor">
            <a:schemeClr val="tx1"/>
          </a:fontRef>
        </p:style>
      </p:cxnSp>
      <p:cxnSp>
        <p:nvCxnSpPr>
          <p:cNvPr id="13" name="Straight Connector 12"/>
          <p:cNvCxnSpPr>
            <a:stCxn id="5" idx="5"/>
            <a:endCxn id="7" idx="1"/>
          </p:cNvCxnSpPr>
          <p:nvPr/>
        </p:nvCxnSpPr>
        <p:spPr>
          <a:xfrm>
            <a:off x="2534405" y="4096075"/>
            <a:ext cx="929585" cy="700210"/>
          </a:xfrm>
          <a:prstGeom prst="line">
            <a:avLst/>
          </a:prstGeom>
          <a:ln w="28575"/>
        </p:spPr>
        <p:style>
          <a:lnRef idx="1">
            <a:schemeClr val="dk1"/>
          </a:lnRef>
          <a:fillRef idx="0">
            <a:schemeClr val="dk1"/>
          </a:fillRef>
          <a:effectRef idx="0">
            <a:schemeClr val="dk1"/>
          </a:effectRef>
          <a:fontRef idx="minor">
            <a:schemeClr val="tx1"/>
          </a:fontRef>
        </p:style>
      </p:cxnSp>
      <p:cxnSp>
        <p:nvCxnSpPr>
          <p:cNvPr id="21" name="Straight Connector 20"/>
          <p:cNvCxnSpPr>
            <a:stCxn id="8" idx="0"/>
            <a:endCxn id="9" idx="4"/>
          </p:cNvCxnSpPr>
          <p:nvPr/>
        </p:nvCxnSpPr>
        <p:spPr>
          <a:xfrm flipV="1">
            <a:off x="5232522" y="3181439"/>
            <a:ext cx="0" cy="1539614"/>
          </a:xfrm>
          <a:prstGeom prst="line">
            <a:avLst/>
          </a:prstGeom>
          <a:ln w="28575"/>
        </p:spPr>
        <p:style>
          <a:lnRef idx="1">
            <a:schemeClr val="dk1"/>
          </a:lnRef>
          <a:fillRef idx="0">
            <a:schemeClr val="dk1"/>
          </a:fillRef>
          <a:effectRef idx="0">
            <a:schemeClr val="dk1"/>
          </a:effectRef>
          <a:fontRef idx="minor">
            <a:schemeClr val="tx1"/>
          </a:fontRef>
        </p:style>
      </p:cxnSp>
      <p:cxnSp>
        <p:nvCxnSpPr>
          <p:cNvPr id="24" name="Straight Connector 23"/>
          <p:cNvCxnSpPr>
            <a:stCxn id="7" idx="6"/>
            <a:endCxn id="8" idx="2"/>
          </p:cNvCxnSpPr>
          <p:nvPr/>
        </p:nvCxnSpPr>
        <p:spPr>
          <a:xfrm flipV="1">
            <a:off x="3902467" y="4977907"/>
            <a:ext cx="1073201" cy="1"/>
          </a:xfrm>
          <a:prstGeom prst="line">
            <a:avLst/>
          </a:prstGeom>
          <a:ln w="28575"/>
        </p:spPr>
        <p:style>
          <a:lnRef idx="1">
            <a:schemeClr val="dk1"/>
          </a:lnRef>
          <a:fillRef idx="0">
            <a:schemeClr val="dk1"/>
          </a:fillRef>
          <a:effectRef idx="0">
            <a:schemeClr val="dk1"/>
          </a:effectRef>
          <a:fontRef idx="minor">
            <a:schemeClr val="tx1"/>
          </a:fontRef>
        </p:style>
      </p:cxnSp>
      <p:cxnSp>
        <p:nvCxnSpPr>
          <p:cNvPr id="27" name="Straight Connector 26"/>
          <p:cNvCxnSpPr>
            <a:stCxn id="10" idx="1"/>
            <a:endCxn id="9" idx="5"/>
          </p:cNvCxnSpPr>
          <p:nvPr/>
        </p:nvCxnSpPr>
        <p:spPr>
          <a:xfrm flipH="1" flipV="1">
            <a:off x="5414145" y="3106208"/>
            <a:ext cx="1298191" cy="626622"/>
          </a:xfrm>
          <a:prstGeom prst="line">
            <a:avLst/>
          </a:prstGeom>
          <a:ln w="28575"/>
        </p:spPr>
        <p:style>
          <a:lnRef idx="1">
            <a:schemeClr val="dk1"/>
          </a:lnRef>
          <a:fillRef idx="0">
            <a:schemeClr val="dk1"/>
          </a:fillRef>
          <a:effectRef idx="0">
            <a:schemeClr val="dk1"/>
          </a:effectRef>
          <a:fontRef idx="minor">
            <a:schemeClr val="tx1"/>
          </a:fontRef>
        </p:style>
      </p:cxnSp>
      <p:cxnSp>
        <p:nvCxnSpPr>
          <p:cNvPr id="32" name="Straight Connector 31"/>
          <p:cNvCxnSpPr>
            <a:stCxn id="8" idx="6"/>
            <a:endCxn id="10" idx="3"/>
          </p:cNvCxnSpPr>
          <p:nvPr/>
        </p:nvCxnSpPr>
        <p:spPr>
          <a:xfrm flipV="1">
            <a:off x="5489376" y="4096075"/>
            <a:ext cx="1222960" cy="881832"/>
          </a:xfrm>
          <a:prstGeom prst="line">
            <a:avLst/>
          </a:prstGeom>
          <a:ln w="28575"/>
        </p:spPr>
        <p:style>
          <a:lnRef idx="1">
            <a:schemeClr val="dk1"/>
          </a:lnRef>
          <a:fillRef idx="0">
            <a:schemeClr val="dk1"/>
          </a:fillRef>
          <a:effectRef idx="0">
            <a:schemeClr val="dk1"/>
          </a:effectRef>
          <a:fontRef idx="minor">
            <a:schemeClr val="tx1"/>
          </a:fontRef>
        </p:style>
      </p:cxnSp>
      <p:cxnSp>
        <p:nvCxnSpPr>
          <p:cNvPr id="35" name="Straight Connector 34"/>
          <p:cNvCxnSpPr>
            <a:stCxn id="6" idx="5"/>
            <a:endCxn id="8" idx="1"/>
          </p:cNvCxnSpPr>
          <p:nvPr/>
        </p:nvCxnSpPr>
        <p:spPr>
          <a:xfrm>
            <a:off x="3827236" y="3107190"/>
            <a:ext cx="1223663" cy="1689094"/>
          </a:xfrm>
          <a:prstGeom prst="line">
            <a:avLst/>
          </a:prstGeom>
          <a:ln w="28575"/>
        </p:spPr>
        <p:style>
          <a:lnRef idx="1">
            <a:schemeClr val="dk1"/>
          </a:lnRef>
          <a:fillRef idx="0">
            <a:schemeClr val="dk1"/>
          </a:fillRef>
          <a:effectRef idx="0">
            <a:schemeClr val="dk1"/>
          </a:effectRef>
          <a:fontRef idx="minor">
            <a:schemeClr val="tx1"/>
          </a:fontRef>
        </p:style>
      </p:cxnSp>
      <p:sp>
        <p:nvSpPr>
          <p:cNvPr id="38" name="TextBox 37"/>
          <p:cNvSpPr txBox="1"/>
          <p:nvPr/>
        </p:nvSpPr>
        <p:spPr>
          <a:xfrm>
            <a:off x="2743200" y="3106208"/>
            <a:ext cx="255997" cy="369332"/>
          </a:xfrm>
          <a:prstGeom prst="rect">
            <a:avLst/>
          </a:prstGeom>
          <a:noFill/>
        </p:spPr>
        <p:txBody>
          <a:bodyPr wrap="square" rtlCol="0">
            <a:spAutoFit/>
          </a:bodyPr>
          <a:lstStyle/>
          <a:p>
            <a:r>
              <a:rPr lang="en-GB" dirty="0" smtClean="0"/>
              <a:t>8</a:t>
            </a:r>
            <a:endParaRPr lang="en-GB" dirty="0"/>
          </a:p>
        </p:txBody>
      </p:sp>
      <p:sp>
        <p:nvSpPr>
          <p:cNvPr id="40" name="TextBox 39"/>
          <p:cNvSpPr txBox="1"/>
          <p:nvPr/>
        </p:nvSpPr>
        <p:spPr>
          <a:xfrm>
            <a:off x="2769516" y="4421159"/>
            <a:ext cx="255997" cy="369332"/>
          </a:xfrm>
          <a:prstGeom prst="rect">
            <a:avLst/>
          </a:prstGeom>
          <a:noFill/>
        </p:spPr>
        <p:txBody>
          <a:bodyPr wrap="square" rtlCol="0">
            <a:spAutoFit/>
          </a:bodyPr>
          <a:lstStyle/>
          <a:p>
            <a:r>
              <a:rPr lang="en-GB" dirty="0" smtClean="0"/>
              <a:t>1</a:t>
            </a:r>
            <a:endParaRPr lang="en-GB" dirty="0"/>
          </a:p>
        </p:txBody>
      </p:sp>
      <p:sp>
        <p:nvSpPr>
          <p:cNvPr id="41" name="TextBox 40"/>
          <p:cNvSpPr txBox="1"/>
          <p:nvPr/>
        </p:nvSpPr>
        <p:spPr>
          <a:xfrm>
            <a:off x="4349728" y="3419519"/>
            <a:ext cx="255997" cy="369332"/>
          </a:xfrm>
          <a:prstGeom prst="rect">
            <a:avLst/>
          </a:prstGeom>
          <a:noFill/>
        </p:spPr>
        <p:txBody>
          <a:bodyPr wrap="square" rtlCol="0">
            <a:spAutoFit/>
          </a:bodyPr>
          <a:lstStyle/>
          <a:p>
            <a:r>
              <a:rPr lang="en-GB" dirty="0" smtClean="0"/>
              <a:t>2</a:t>
            </a:r>
            <a:endParaRPr lang="en-GB" dirty="0"/>
          </a:p>
        </p:txBody>
      </p:sp>
      <p:sp>
        <p:nvSpPr>
          <p:cNvPr id="42" name="TextBox 41"/>
          <p:cNvSpPr txBox="1"/>
          <p:nvPr/>
        </p:nvSpPr>
        <p:spPr>
          <a:xfrm>
            <a:off x="4265713" y="4976185"/>
            <a:ext cx="255997" cy="369332"/>
          </a:xfrm>
          <a:prstGeom prst="rect">
            <a:avLst/>
          </a:prstGeom>
          <a:noFill/>
        </p:spPr>
        <p:txBody>
          <a:bodyPr wrap="square" rtlCol="0">
            <a:spAutoFit/>
          </a:bodyPr>
          <a:lstStyle/>
          <a:p>
            <a:r>
              <a:rPr lang="en-GB" dirty="0" smtClean="0"/>
              <a:t>3</a:t>
            </a:r>
            <a:endParaRPr lang="en-GB" dirty="0"/>
          </a:p>
        </p:txBody>
      </p:sp>
      <p:sp>
        <p:nvSpPr>
          <p:cNvPr id="43" name="TextBox 42"/>
          <p:cNvSpPr txBox="1"/>
          <p:nvPr/>
        </p:nvSpPr>
        <p:spPr>
          <a:xfrm>
            <a:off x="5232521" y="3657599"/>
            <a:ext cx="255997" cy="369332"/>
          </a:xfrm>
          <a:prstGeom prst="rect">
            <a:avLst/>
          </a:prstGeom>
          <a:noFill/>
        </p:spPr>
        <p:txBody>
          <a:bodyPr wrap="square" rtlCol="0">
            <a:spAutoFit/>
          </a:bodyPr>
          <a:lstStyle/>
          <a:p>
            <a:r>
              <a:rPr lang="en-GB" dirty="0" smtClean="0"/>
              <a:t>4</a:t>
            </a:r>
            <a:endParaRPr lang="en-GB" dirty="0"/>
          </a:p>
        </p:txBody>
      </p:sp>
      <p:sp>
        <p:nvSpPr>
          <p:cNvPr id="44" name="TextBox 43"/>
          <p:cNvSpPr txBox="1"/>
          <p:nvPr/>
        </p:nvSpPr>
        <p:spPr>
          <a:xfrm>
            <a:off x="6079619" y="4536991"/>
            <a:ext cx="255997" cy="369332"/>
          </a:xfrm>
          <a:prstGeom prst="rect">
            <a:avLst/>
          </a:prstGeom>
          <a:noFill/>
        </p:spPr>
        <p:txBody>
          <a:bodyPr wrap="square" rtlCol="0">
            <a:spAutoFit/>
          </a:bodyPr>
          <a:lstStyle/>
          <a:p>
            <a:r>
              <a:rPr lang="en-GB" dirty="0" smtClean="0"/>
              <a:t>6</a:t>
            </a:r>
            <a:endParaRPr lang="en-GB" dirty="0"/>
          </a:p>
        </p:txBody>
      </p:sp>
      <p:sp>
        <p:nvSpPr>
          <p:cNvPr id="45" name="TextBox 44"/>
          <p:cNvSpPr txBox="1"/>
          <p:nvPr/>
        </p:nvSpPr>
        <p:spPr>
          <a:xfrm>
            <a:off x="6012502" y="3032620"/>
            <a:ext cx="255997" cy="369332"/>
          </a:xfrm>
          <a:prstGeom prst="rect">
            <a:avLst/>
          </a:prstGeom>
          <a:noFill/>
        </p:spPr>
        <p:txBody>
          <a:bodyPr wrap="square" rtlCol="0">
            <a:spAutoFit/>
          </a:bodyPr>
          <a:lstStyle/>
          <a:p>
            <a:r>
              <a:rPr lang="en-GB" dirty="0" smtClean="0"/>
              <a:t>1</a:t>
            </a:r>
            <a:endParaRPr lang="en-GB" dirty="0"/>
          </a:p>
        </p:txBody>
      </p:sp>
      <p:sp>
        <p:nvSpPr>
          <p:cNvPr id="46" name="TextBox 45"/>
          <p:cNvSpPr txBox="1"/>
          <p:nvPr/>
        </p:nvSpPr>
        <p:spPr>
          <a:xfrm>
            <a:off x="2107228" y="3363498"/>
            <a:ext cx="255997" cy="369332"/>
          </a:xfrm>
          <a:prstGeom prst="rect">
            <a:avLst/>
          </a:prstGeom>
          <a:noFill/>
        </p:spPr>
        <p:txBody>
          <a:bodyPr wrap="square" rtlCol="0">
            <a:spAutoFit/>
          </a:bodyPr>
          <a:lstStyle/>
          <a:p>
            <a:r>
              <a:rPr lang="en-GB" dirty="0" smtClean="0">
                <a:solidFill>
                  <a:srgbClr val="FF0000"/>
                </a:solidFill>
              </a:rPr>
              <a:t>0</a:t>
            </a:r>
            <a:endParaRPr lang="en-GB" dirty="0">
              <a:solidFill>
                <a:srgbClr val="FF0000"/>
              </a:solidFill>
            </a:endParaRPr>
          </a:p>
        </p:txBody>
      </p:sp>
      <mc:AlternateContent xmlns:mc="http://schemas.openxmlformats.org/markup-compatibility/2006" xmlns:a14="http://schemas.microsoft.com/office/drawing/2010/main">
        <mc:Choice Requires="a14">
          <p:sp>
            <p:nvSpPr>
              <p:cNvPr id="47" name="TextBox 46"/>
              <p:cNvSpPr txBox="1"/>
              <p:nvPr/>
            </p:nvSpPr>
            <p:spPr>
              <a:xfrm>
                <a:off x="3388759" y="2350700"/>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8</m:t>
                      </m:r>
                    </m:oMath>
                  </m:oMathPara>
                </a14:m>
                <a:endParaRPr lang="en-GB" dirty="0">
                  <a:solidFill>
                    <a:srgbClr val="FF0000"/>
                  </a:solidFill>
                </a:endParaRPr>
              </a:p>
            </p:txBody>
          </p:sp>
        </mc:Choice>
        <mc:Fallback xmlns="">
          <p:sp>
            <p:nvSpPr>
              <p:cNvPr id="47" name="TextBox 46"/>
              <p:cNvSpPr txBox="1">
                <a:spLocks noRot="1" noChangeAspect="1" noMove="1" noResize="1" noEditPoints="1" noAdjustHandles="1" noChangeArrowheads="1" noChangeShapeType="1" noTextEdit="1"/>
              </p:cNvSpPr>
              <p:nvPr/>
            </p:nvSpPr>
            <p:spPr>
              <a:xfrm>
                <a:off x="3388759" y="2350700"/>
                <a:ext cx="255997" cy="369332"/>
              </a:xfrm>
              <a:prstGeom prst="rect">
                <a:avLst/>
              </a:prstGeom>
              <a:blipFill rotWithShape="0">
                <a:blip r:embed="rId2"/>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8" name="TextBox 47"/>
              <p:cNvSpPr txBox="1"/>
              <p:nvPr/>
            </p:nvSpPr>
            <p:spPr>
              <a:xfrm>
                <a:off x="3460362" y="4405422"/>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1</m:t>
                      </m:r>
                    </m:oMath>
                  </m:oMathPara>
                </a14:m>
                <a:endParaRPr lang="en-GB" dirty="0">
                  <a:solidFill>
                    <a:srgbClr val="FF0000"/>
                  </a:solidFill>
                </a:endParaRPr>
              </a:p>
            </p:txBody>
          </p:sp>
        </mc:Choice>
        <mc:Fallback xmlns="">
          <p:sp>
            <p:nvSpPr>
              <p:cNvPr id="48" name="TextBox 47"/>
              <p:cNvSpPr txBox="1">
                <a:spLocks noRot="1" noChangeAspect="1" noMove="1" noResize="1" noEditPoints="1" noAdjustHandles="1" noChangeArrowheads="1" noChangeShapeType="1" noTextEdit="1"/>
              </p:cNvSpPr>
              <p:nvPr/>
            </p:nvSpPr>
            <p:spPr>
              <a:xfrm>
                <a:off x="3460362" y="4405422"/>
                <a:ext cx="255997" cy="369332"/>
              </a:xfrm>
              <a:prstGeom prst="rect">
                <a:avLst/>
              </a:prstGeom>
              <a:blipFill rotWithShape="0">
                <a:blip r:embed="rId3"/>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9" name="TextBox 48"/>
              <p:cNvSpPr txBox="1"/>
              <p:nvPr/>
            </p:nvSpPr>
            <p:spPr>
              <a:xfrm>
                <a:off x="5050899" y="2340377"/>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m:t>
                      </m:r>
                    </m:oMath>
                  </m:oMathPara>
                </a14:m>
                <a:endParaRPr lang="en-GB" dirty="0">
                  <a:solidFill>
                    <a:srgbClr val="FF0000"/>
                  </a:solidFill>
                </a:endParaRPr>
              </a:p>
            </p:txBody>
          </p:sp>
        </mc:Choice>
        <mc:Fallback xmlns="">
          <p:sp>
            <p:nvSpPr>
              <p:cNvPr id="49" name="TextBox 48"/>
              <p:cNvSpPr txBox="1">
                <a:spLocks noRot="1" noChangeAspect="1" noMove="1" noResize="1" noEditPoints="1" noAdjustHandles="1" noChangeArrowheads="1" noChangeShapeType="1" noTextEdit="1"/>
              </p:cNvSpPr>
              <p:nvPr/>
            </p:nvSpPr>
            <p:spPr>
              <a:xfrm>
                <a:off x="5050899" y="2340377"/>
                <a:ext cx="255997" cy="369332"/>
              </a:xfrm>
              <a:prstGeom prst="rect">
                <a:avLst/>
              </a:prstGeom>
              <a:blipFill rotWithShape="0">
                <a:blip r:embed="rId4"/>
                <a:stretch>
                  <a:fillRect r="-3333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0" name="TextBox 49"/>
              <p:cNvSpPr txBox="1"/>
              <p:nvPr/>
            </p:nvSpPr>
            <p:spPr>
              <a:xfrm>
                <a:off x="5221389" y="4417799"/>
                <a:ext cx="51456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4</m:t>
                      </m:r>
                    </m:oMath>
                  </m:oMathPara>
                </a14:m>
                <a:endParaRPr lang="en-GB" dirty="0">
                  <a:solidFill>
                    <a:srgbClr val="FF0000"/>
                  </a:solidFill>
                </a:endParaRPr>
              </a:p>
            </p:txBody>
          </p:sp>
        </mc:Choice>
        <mc:Fallback xmlns="">
          <p:sp>
            <p:nvSpPr>
              <p:cNvPr id="50" name="TextBox 49"/>
              <p:cNvSpPr txBox="1">
                <a:spLocks noRot="1" noChangeAspect="1" noMove="1" noResize="1" noEditPoints="1" noAdjustHandles="1" noChangeArrowheads="1" noChangeShapeType="1" noTextEdit="1"/>
              </p:cNvSpPr>
              <p:nvPr/>
            </p:nvSpPr>
            <p:spPr>
              <a:xfrm>
                <a:off x="5221389" y="4417799"/>
                <a:ext cx="514566" cy="369332"/>
              </a:xfrm>
              <a:prstGeom prst="rect">
                <a:avLst/>
              </a:prstGeom>
              <a:blipFill rotWithShape="0">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1" name="TextBox 50"/>
              <p:cNvSpPr txBox="1"/>
              <p:nvPr/>
            </p:nvSpPr>
            <p:spPr>
              <a:xfrm>
                <a:off x="6863271" y="3354479"/>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m:t>
                      </m:r>
                    </m:oMath>
                  </m:oMathPara>
                </a14:m>
                <a:endParaRPr lang="en-GB" dirty="0">
                  <a:solidFill>
                    <a:srgbClr val="FF0000"/>
                  </a:solidFill>
                </a:endParaRPr>
              </a:p>
            </p:txBody>
          </p:sp>
        </mc:Choice>
        <mc:Fallback xmlns="">
          <p:sp>
            <p:nvSpPr>
              <p:cNvPr id="51" name="TextBox 50"/>
              <p:cNvSpPr txBox="1">
                <a:spLocks noRot="1" noChangeAspect="1" noMove="1" noResize="1" noEditPoints="1" noAdjustHandles="1" noChangeArrowheads="1" noChangeShapeType="1" noTextEdit="1"/>
              </p:cNvSpPr>
              <p:nvPr/>
            </p:nvSpPr>
            <p:spPr>
              <a:xfrm>
                <a:off x="6863271" y="3354479"/>
                <a:ext cx="255997" cy="369332"/>
              </a:xfrm>
              <a:prstGeom prst="rect">
                <a:avLst/>
              </a:prstGeom>
              <a:blipFill rotWithShape="0">
                <a:blip r:embed="rId6"/>
                <a:stretch>
                  <a:fillRect r="-33333"/>
                </a:stretch>
              </a:blipFill>
            </p:spPr>
            <p:txBody>
              <a:bodyPr/>
              <a:lstStyle/>
              <a:p>
                <a:r>
                  <a:rPr lang="en-GB">
                    <a:noFill/>
                  </a:rPr>
                  <a:t> </a:t>
                </a:r>
              </a:p>
            </p:txBody>
          </p:sp>
        </mc:Fallback>
      </mc:AlternateContent>
      <p:sp>
        <p:nvSpPr>
          <p:cNvPr id="31" name="Rechthoek 30"/>
          <p:cNvSpPr/>
          <p:nvPr/>
        </p:nvSpPr>
        <p:spPr>
          <a:xfrm>
            <a:off x="2388416" y="5712233"/>
            <a:ext cx="6200203" cy="954107"/>
          </a:xfrm>
          <a:prstGeom prst="rect">
            <a:avLst/>
          </a:prstGeom>
        </p:spPr>
        <p:txBody>
          <a:bodyPr wrap="square">
            <a:spAutoFit/>
          </a:bodyPr>
          <a:lstStyle/>
          <a:p>
            <a:pPr marL="742950" lvl="1" indent="-285750">
              <a:buFont typeface="Arial" panose="020B0604020202020204" pitchFamily="34" charset="0"/>
              <a:buChar char="•"/>
            </a:pPr>
            <a:r>
              <a:rPr lang="en-US" sz="1400" dirty="0" smtClean="0"/>
              <a:t>Pick </a:t>
            </a:r>
            <a:r>
              <a:rPr lang="en-US" sz="1400" dirty="0"/>
              <a:t>the unvisited vertex with the lowest-distance</a:t>
            </a:r>
          </a:p>
          <a:p>
            <a:pPr marL="742950" lvl="1" indent="-285750">
              <a:buFont typeface="Arial" panose="020B0604020202020204" pitchFamily="34" charset="0"/>
              <a:buChar char="•"/>
            </a:pPr>
            <a:r>
              <a:rPr lang="en-US" sz="1400" dirty="0"/>
              <a:t>Calculate the distance through it to each unvisited neighbor</a:t>
            </a:r>
          </a:p>
          <a:p>
            <a:pPr marL="742950" lvl="1" indent="-285750">
              <a:buFont typeface="Arial" panose="020B0604020202020204" pitchFamily="34" charset="0"/>
              <a:buChar char="•"/>
            </a:pPr>
            <a:r>
              <a:rPr lang="en-US" sz="1400" dirty="0"/>
              <a:t>Update the neighbor's distance if smaller</a:t>
            </a:r>
          </a:p>
          <a:p>
            <a:pPr marL="742950" lvl="1" indent="-285750">
              <a:buFont typeface="Arial" panose="020B0604020202020204" pitchFamily="34" charset="0"/>
              <a:buChar char="•"/>
            </a:pPr>
            <a:r>
              <a:rPr lang="en-US" sz="1400" dirty="0"/>
              <a:t>Mark as visited when done with neighbors</a:t>
            </a:r>
            <a:endParaRPr lang="nl-NL" sz="1400" dirty="0"/>
          </a:p>
        </p:txBody>
      </p:sp>
    </p:spTree>
    <p:extLst>
      <p:ext uri="{BB962C8B-B14F-4D97-AF65-F5344CB8AC3E}">
        <p14:creationId xmlns:p14="http://schemas.microsoft.com/office/powerpoint/2010/main" val="195018143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Graphs – </a:t>
            </a:r>
            <a:r>
              <a:rPr lang="en-GB" dirty="0" err="1" smtClean="0"/>
              <a:t>Dijkstra’s</a:t>
            </a:r>
            <a:r>
              <a:rPr lang="en-GB" dirty="0" smtClean="0"/>
              <a:t> algorithm</a:t>
            </a:r>
            <a:endParaRPr lang="en-GB" dirty="0"/>
          </a:p>
        </p:txBody>
      </p:sp>
      <p:sp>
        <p:nvSpPr>
          <p:cNvPr id="3" name="Content Placeholder 2"/>
          <p:cNvSpPr>
            <a:spLocks noGrp="1"/>
          </p:cNvSpPr>
          <p:nvPr>
            <p:ph idx="1"/>
          </p:nvPr>
        </p:nvSpPr>
        <p:spPr/>
        <p:txBody>
          <a:bodyPr/>
          <a:lstStyle/>
          <a:p>
            <a:r>
              <a:rPr lang="en-US" dirty="0" smtClean="0"/>
              <a:t>Example</a:t>
            </a:r>
          </a:p>
          <a:p>
            <a:pPr lvl="1"/>
            <a:r>
              <a:rPr lang="en-US" dirty="0" smtClean="0"/>
              <a:t>Starting node </a:t>
            </a:r>
            <a:r>
              <a:rPr lang="en-US" b="1" dirty="0" smtClean="0"/>
              <a:t>A</a:t>
            </a:r>
          </a:p>
          <a:p>
            <a:endParaRPr lang="en-GB" dirty="0"/>
          </a:p>
        </p:txBody>
      </p:sp>
      <p:sp>
        <p:nvSpPr>
          <p:cNvPr id="4" name="Footer Placeholder 3"/>
          <p:cNvSpPr>
            <a:spLocks noGrp="1"/>
          </p:cNvSpPr>
          <p:nvPr>
            <p:ph type="ftr" sz="quarter" idx="11"/>
          </p:nvPr>
        </p:nvSpPr>
        <p:spPr/>
        <p:txBody>
          <a:bodyPr/>
          <a:lstStyle/>
          <a:p>
            <a:r>
              <a:rPr lang="en-GB" dirty="0" smtClean="0"/>
              <a:t>INFDEV016A - G. Costantini</a:t>
            </a:r>
            <a:endParaRPr lang="en-GB" dirty="0"/>
          </a:p>
        </p:txBody>
      </p:sp>
      <p:sp>
        <p:nvSpPr>
          <p:cNvPr id="5" name="Oval 4"/>
          <p:cNvSpPr/>
          <p:nvPr/>
        </p:nvSpPr>
        <p:spPr>
          <a:xfrm>
            <a:off x="2095928" y="3657599"/>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b="1" dirty="0" smtClean="0">
                <a:solidFill>
                  <a:schemeClr val="tx1"/>
                </a:solidFill>
              </a:rPr>
              <a:t>A</a:t>
            </a:r>
            <a:endParaRPr lang="en-GB" b="1" dirty="0">
              <a:solidFill>
                <a:schemeClr val="tx1"/>
              </a:solidFill>
            </a:endParaRPr>
          </a:p>
        </p:txBody>
      </p:sp>
      <p:sp>
        <p:nvSpPr>
          <p:cNvPr id="6" name="Oval 5"/>
          <p:cNvSpPr/>
          <p:nvPr/>
        </p:nvSpPr>
        <p:spPr>
          <a:xfrm>
            <a:off x="3388759" y="2668714"/>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B</a:t>
            </a:r>
            <a:endParaRPr lang="en-GB" dirty="0"/>
          </a:p>
        </p:txBody>
      </p:sp>
      <p:sp>
        <p:nvSpPr>
          <p:cNvPr id="7" name="Oval 6"/>
          <p:cNvSpPr/>
          <p:nvPr/>
        </p:nvSpPr>
        <p:spPr>
          <a:xfrm>
            <a:off x="3388759" y="4721054"/>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smtClean="0"/>
              <a:t>C</a:t>
            </a:r>
            <a:endParaRPr lang="en-GB" dirty="0"/>
          </a:p>
        </p:txBody>
      </p:sp>
      <p:sp>
        <p:nvSpPr>
          <p:cNvPr id="8" name="Oval 7"/>
          <p:cNvSpPr/>
          <p:nvPr/>
        </p:nvSpPr>
        <p:spPr>
          <a:xfrm>
            <a:off x="4975668" y="4721053"/>
            <a:ext cx="513708" cy="513707"/>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dirty="0" smtClean="0"/>
              <a:t>D</a:t>
            </a:r>
            <a:endParaRPr lang="en-GB" dirty="0"/>
          </a:p>
        </p:txBody>
      </p:sp>
      <p:sp>
        <p:nvSpPr>
          <p:cNvPr id="9" name="Oval 8"/>
          <p:cNvSpPr/>
          <p:nvPr/>
        </p:nvSpPr>
        <p:spPr>
          <a:xfrm>
            <a:off x="4975668" y="2667732"/>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E</a:t>
            </a:r>
          </a:p>
        </p:txBody>
      </p:sp>
      <p:sp>
        <p:nvSpPr>
          <p:cNvPr id="10" name="Oval 9"/>
          <p:cNvSpPr/>
          <p:nvPr/>
        </p:nvSpPr>
        <p:spPr>
          <a:xfrm>
            <a:off x="6637105" y="3657599"/>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F</a:t>
            </a:r>
            <a:endParaRPr lang="en-GB" dirty="0"/>
          </a:p>
        </p:txBody>
      </p:sp>
      <p:cxnSp>
        <p:nvCxnSpPr>
          <p:cNvPr id="12" name="Straight Connector 11"/>
          <p:cNvCxnSpPr>
            <a:stCxn id="5" idx="7"/>
            <a:endCxn id="6" idx="3"/>
          </p:cNvCxnSpPr>
          <p:nvPr/>
        </p:nvCxnSpPr>
        <p:spPr>
          <a:xfrm flipV="1">
            <a:off x="2534405" y="3107190"/>
            <a:ext cx="929585" cy="625640"/>
          </a:xfrm>
          <a:prstGeom prst="line">
            <a:avLst/>
          </a:prstGeom>
          <a:ln w="28575"/>
        </p:spPr>
        <p:style>
          <a:lnRef idx="1">
            <a:schemeClr val="dk1"/>
          </a:lnRef>
          <a:fillRef idx="0">
            <a:schemeClr val="dk1"/>
          </a:fillRef>
          <a:effectRef idx="0">
            <a:schemeClr val="dk1"/>
          </a:effectRef>
          <a:fontRef idx="minor">
            <a:schemeClr val="tx1"/>
          </a:fontRef>
        </p:style>
      </p:cxnSp>
      <p:cxnSp>
        <p:nvCxnSpPr>
          <p:cNvPr id="13" name="Straight Connector 12"/>
          <p:cNvCxnSpPr>
            <a:stCxn id="5" idx="5"/>
            <a:endCxn id="7" idx="1"/>
          </p:cNvCxnSpPr>
          <p:nvPr/>
        </p:nvCxnSpPr>
        <p:spPr>
          <a:xfrm>
            <a:off x="2534405" y="4096075"/>
            <a:ext cx="929585" cy="700210"/>
          </a:xfrm>
          <a:prstGeom prst="line">
            <a:avLst/>
          </a:prstGeom>
          <a:ln w="28575"/>
        </p:spPr>
        <p:style>
          <a:lnRef idx="1">
            <a:schemeClr val="dk1"/>
          </a:lnRef>
          <a:fillRef idx="0">
            <a:schemeClr val="dk1"/>
          </a:fillRef>
          <a:effectRef idx="0">
            <a:schemeClr val="dk1"/>
          </a:effectRef>
          <a:fontRef idx="minor">
            <a:schemeClr val="tx1"/>
          </a:fontRef>
        </p:style>
      </p:cxnSp>
      <p:cxnSp>
        <p:nvCxnSpPr>
          <p:cNvPr id="21" name="Straight Connector 20"/>
          <p:cNvCxnSpPr>
            <a:stCxn id="8" idx="0"/>
            <a:endCxn id="9" idx="4"/>
          </p:cNvCxnSpPr>
          <p:nvPr/>
        </p:nvCxnSpPr>
        <p:spPr>
          <a:xfrm flipV="1">
            <a:off x="5232522" y="3181439"/>
            <a:ext cx="0" cy="1539614"/>
          </a:xfrm>
          <a:prstGeom prst="line">
            <a:avLst/>
          </a:prstGeom>
          <a:ln w="28575"/>
        </p:spPr>
        <p:style>
          <a:lnRef idx="1">
            <a:schemeClr val="dk1"/>
          </a:lnRef>
          <a:fillRef idx="0">
            <a:schemeClr val="dk1"/>
          </a:fillRef>
          <a:effectRef idx="0">
            <a:schemeClr val="dk1"/>
          </a:effectRef>
          <a:fontRef idx="minor">
            <a:schemeClr val="tx1"/>
          </a:fontRef>
        </p:style>
      </p:cxnSp>
      <p:cxnSp>
        <p:nvCxnSpPr>
          <p:cNvPr id="24" name="Straight Connector 23"/>
          <p:cNvCxnSpPr>
            <a:stCxn id="7" idx="6"/>
            <a:endCxn id="8" idx="2"/>
          </p:cNvCxnSpPr>
          <p:nvPr/>
        </p:nvCxnSpPr>
        <p:spPr>
          <a:xfrm flipV="1">
            <a:off x="3902467" y="4977907"/>
            <a:ext cx="1073201" cy="1"/>
          </a:xfrm>
          <a:prstGeom prst="line">
            <a:avLst/>
          </a:prstGeom>
          <a:ln w="28575"/>
        </p:spPr>
        <p:style>
          <a:lnRef idx="1">
            <a:schemeClr val="dk1"/>
          </a:lnRef>
          <a:fillRef idx="0">
            <a:schemeClr val="dk1"/>
          </a:fillRef>
          <a:effectRef idx="0">
            <a:schemeClr val="dk1"/>
          </a:effectRef>
          <a:fontRef idx="minor">
            <a:schemeClr val="tx1"/>
          </a:fontRef>
        </p:style>
      </p:cxnSp>
      <p:cxnSp>
        <p:nvCxnSpPr>
          <p:cNvPr id="27" name="Straight Connector 26"/>
          <p:cNvCxnSpPr>
            <a:stCxn id="10" idx="1"/>
            <a:endCxn id="9" idx="5"/>
          </p:cNvCxnSpPr>
          <p:nvPr/>
        </p:nvCxnSpPr>
        <p:spPr>
          <a:xfrm flipH="1" flipV="1">
            <a:off x="5414145" y="3106208"/>
            <a:ext cx="1298191" cy="626622"/>
          </a:xfrm>
          <a:prstGeom prst="line">
            <a:avLst/>
          </a:prstGeom>
          <a:ln w="28575"/>
        </p:spPr>
        <p:style>
          <a:lnRef idx="1">
            <a:schemeClr val="dk1"/>
          </a:lnRef>
          <a:fillRef idx="0">
            <a:schemeClr val="dk1"/>
          </a:fillRef>
          <a:effectRef idx="0">
            <a:schemeClr val="dk1"/>
          </a:effectRef>
          <a:fontRef idx="minor">
            <a:schemeClr val="tx1"/>
          </a:fontRef>
        </p:style>
      </p:cxnSp>
      <p:cxnSp>
        <p:nvCxnSpPr>
          <p:cNvPr id="32" name="Straight Connector 31"/>
          <p:cNvCxnSpPr>
            <a:stCxn id="8" idx="6"/>
            <a:endCxn id="10" idx="3"/>
          </p:cNvCxnSpPr>
          <p:nvPr/>
        </p:nvCxnSpPr>
        <p:spPr>
          <a:xfrm flipV="1">
            <a:off x="5489376" y="4096075"/>
            <a:ext cx="1222960" cy="881832"/>
          </a:xfrm>
          <a:prstGeom prst="line">
            <a:avLst/>
          </a:prstGeom>
          <a:ln w="28575"/>
        </p:spPr>
        <p:style>
          <a:lnRef idx="1">
            <a:schemeClr val="dk1"/>
          </a:lnRef>
          <a:fillRef idx="0">
            <a:schemeClr val="dk1"/>
          </a:fillRef>
          <a:effectRef idx="0">
            <a:schemeClr val="dk1"/>
          </a:effectRef>
          <a:fontRef idx="minor">
            <a:schemeClr val="tx1"/>
          </a:fontRef>
        </p:style>
      </p:cxnSp>
      <p:cxnSp>
        <p:nvCxnSpPr>
          <p:cNvPr id="35" name="Straight Connector 34"/>
          <p:cNvCxnSpPr>
            <a:stCxn id="6" idx="5"/>
            <a:endCxn id="8" idx="1"/>
          </p:cNvCxnSpPr>
          <p:nvPr/>
        </p:nvCxnSpPr>
        <p:spPr>
          <a:xfrm>
            <a:off x="3827236" y="3107190"/>
            <a:ext cx="1223663" cy="1689094"/>
          </a:xfrm>
          <a:prstGeom prst="line">
            <a:avLst/>
          </a:prstGeom>
          <a:ln w="28575"/>
        </p:spPr>
        <p:style>
          <a:lnRef idx="1">
            <a:schemeClr val="dk1"/>
          </a:lnRef>
          <a:fillRef idx="0">
            <a:schemeClr val="dk1"/>
          </a:fillRef>
          <a:effectRef idx="0">
            <a:schemeClr val="dk1"/>
          </a:effectRef>
          <a:fontRef idx="minor">
            <a:schemeClr val="tx1"/>
          </a:fontRef>
        </p:style>
      </p:cxnSp>
      <p:sp>
        <p:nvSpPr>
          <p:cNvPr id="38" name="TextBox 37"/>
          <p:cNvSpPr txBox="1"/>
          <p:nvPr/>
        </p:nvSpPr>
        <p:spPr>
          <a:xfrm>
            <a:off x="2743200" y="3106208"/>
            <a:ext cx="255997" cy="369332"/>
          </a:xfrm>
          <a:prstGeom prst="rect">
            <a:avLst/>
          </a:prstGeom>
          <a:noFill/>
        </p:spPr>
        <p:txBody>
          <a:bodyPr wrap="square" rtlCol="0">
            <a:spAutoFit/>
          </a:bodyPr>
          <a:lstStyle/>
          <a:p>
            <a:r>
              <a:rPr lang="en-GB" dirty="0" smtClean="0"/>
              <a:t>8</a:t>
            </a:r>
            <a:endParaRPr lang="en-GB" dirty="0"/>
          </a:p>
        </p:txBody>
      </p:sp>
      <p:sp>
        <p:nvSpPr>
          <p:cNvPr id="40" name="TextBox 39"/>
          <p:cNvSpPr txBox="1"/>
          <p:nvPr/>
        </p:nvSpPr>
        <p:spPr>
          <a:xfrm>
            <a:off x="2769516" y="4421159"/>
            <a:ext cx="255997" cy="369332"/>
          </a:xfrm>
          <a:prstGeom prst="rect">
            <a:avLst/>
          </a:prstGeom>
          <a:noFill/>
        </p:spPr>
        <p:txBody>
          <a:bodyPr wrap="square" rtlCol="0">
            <a:spAutoFit/>
          </a:bodyPr>
          <a:lstStyle/>
          <a:p>
            <a:r>
              <a:rPr lang="en-GB" dirty="0" smtClean="0"/>
              <a:t>1</a:t>
            </a:r>
            <a:endParaRPr lang="en-GB" dirty="0"/>
          </a:p>
        </p:txBody>
      </p:sp>
      <p:sp>
        <p:nvSpPr>
          <p:cNvPr id="41" name="TextBox 40"/>
          <p:cNvSpPr txBox="1"/>
          <p:nvPr/>
        </p:nvSpPr>
        <p:spPr>
          <a:xfrm>
            <a:off x="4349728" y="3419519"/>
            <a:ext cx="255997" cy="369332"/>
          </a:xfrm>
          <a:prstGeom prst="rect">
            <a:avLst/>
          </a:prstGeom>
          <a:noFill/>
        </p:spPr>
        <p:txBody>
          <a:bodyPr wrap="square" rtlCol="0">
            <a:spAutoFit/>
          </a:bodyPr>
          <a:lstStyle/>
          <a:p>
            <a:r>
              <a:rPr lang="en-GB" dirty="0" smtClean="0"/>
              <a:t>2</a:t>
            </a:r>
            <a:endParaRPr lang="en-GB" dirty="0"/>
          </a:p>
        </p:txBody>
      </p:sp>
      <p:sp>
        <p:nvSpPr>
          <p:cNvPr id="42" name="TextBox 41"/>
          <p:cNvSpPr txBox="1"/>
          <p:nvPr/>
        </p:nvSpPr>
        <p:spPr>
          <a:xfrm>
            <a:off x="4265713" y="4976185"/>
            <a:ext cx="255997" cy="369332"/>
          </a:xfrm>
          <a:prstGeom prst="rect">
            <a:avLst/>
          </a:prstGeom>
          <a:noFill/>
        </p:spPr>
        <p:txBody>
          <a:bodyPr wrap="square" rtlCol="0">
            <a:spAutoFit/>
          </a:bodyPr>
          <a:lstStyle/>
          <a:p>
            <a:r>
              <a:rPr lang="en-GB" dirty="0" smtClean="0"/>
              <a:t>3</a:t>
            </a:r>
            <a:endParaRPr lang="en-GB" dirty="0"/>
          </a:p>
        </p:txBody>
      </p:sp>
      <p:sp>
        <p:nvSpPr>
          <p:cNvPr id="43" name="TextBox 42"/>
          <p:cNvSpPr txBox="1"/>
          <p:nvPr/>
        </p:nvSpPr>
        <p:spPr>
          <a:xfrm>
            <a:off x="5232521" y="3657599"/>
            <a:ext cx="255997" cy="369332"/>
          </a:xfrm>
          <a:prstGeom prst="rect">
            <a:avLst/>
          </a:prstGeom>
          <a:noFill/>
        </p:spPr>
        <p:txBody>
          <a:bodyPr wrap="square" rtlCol="0">
            <a:spAutoFit/>
          </a:bodyPr>
          <a:lstStyle/>
          <a:p>
            <a:r>
              <a:rPr lang="en-GB" dirty="0" smtClean="0"/>
              <a:t>4</a:t>
            </a:r>
            <a:endParaRPr lang="en-GB" dirty="0"/>
          </a:p>
        </p:txBody>
      </p:sp>
      <p:sp>
        <p:nvSpPr>
          <p:cNvPr id="44" name="TextBox 43"/>
          <p:cNvSpPr txBox="1"/>
          <p:nvPr/>
        </p:nvSpPr>
        <p:spPr>
          <a:xfrm>
            <a:off x="6079619" y="4536991"/>
            <a:ext cx="255997" cy="369332"/>
          </a:xfrm>
          <a:prstGeom prst="rect">
            <a:avLst/>
          </a:prstGeom>
          <a:noFill/>
        </p:spPr>
        <p:txBody>
          <a:bodyPr wrap="square" rtlCol="0">
            <a:spAutoFit/>
          </a:bodyPr>
          <a:lstStyle/>
          <a:p>
            <a:r>
              <a:rPr lang="en-GB" dirty="0" smtClean="0"/>
              <a:t>6</a:t>
            </a:r>
            <a:endParaRPr lang="en-GB" dirty="0"/>
          </a:p>
        </p:txBody>
      </p:sp>
      <p:sp>
        <p:nvSpPr>
          <p:cNvPr id="45" name="TextBox 44"/>
          <p:cNvSpPr txBox="1"/>
          <p:nvPr/>
        </p:nvSpPr>
        <p:spPr>
          <a:xfrm>
            <a:off x="6012502" y="3032620"/>
            <a:ext cx="255997" cy="369332"/>
          </a:xfrm>
          <a:prstGeom prst="rect">
            <a:avLst/>
          </a:prstGeom>
          <a:noFill/>
        </p:spPr>
        <p:txBody>
          <a:bodyPr wrap="square" rtlCol="0">
            <a:spAutoFit/>
          </a:bodyPr>
          <a:lstStyle/>
          <a:p>
            <a:r>
              <a:rPr lang="en-GB" dirty="0" smtClean="0"/>
              <a:t>1</a:t>
            </a:r>
            <a:endParaRPr lang="en-GB" dirty="0"/>
          </a:p>
        </p:txBody>
      </p:sp>
      <p:sp>
        <p:nvSpPr>
          <p:cNvPr id="46" name="TextBox 45"/>
          <p:cNvSpPr txBox="1"/>
          <p:nvPr/>
        </p:nvSpPr>
        <p:spPr>
          <a:xfrm>
            <a:off x="2107228" y="3363498"/>
            <a:ext cx="255997" cy="369332"/>
          </a:xfrm>
          <a:prstGeom prst="rect">
            <a:avLst/>
          </a:prstGeom>
          <a:noFill/>
        </p:spPr>
        <p:txBody>
          <a:bodyPr wrap="square" rtlCol="0">
            <a:spAutoFit/>
          </a:bodyPr>
          <a:lstStyle/>
          <a:p>
            <a:r>
              <a:rPr lang="en-GB" dirty="0" smtClean="0">
                <a:solidFill>
                  <a:srgbClr val="FF0000"/>
                </a:solidFill>
              </a:rPr>
              <a:t>0</a:t>
            </a:r>
            <a:endParaRPr lang="en-GB" dirty="0">
              <a:solidFill>
                <a:srgbClr val="FF0000"/>
              </a:solidFill>
            </a:endParaRPr>
          </a:p>
        </p:txBody>
      </p:sp>
      <mc:AlternateContent xmlns:mc="http://schemas.openxmlformats.org/markup-compatibility/2006" xmlns:a14="http://schemas.microsoft.com/office/drawing/2010/main">
        <mc:Choice Requires="a14">
          <p:sp>
            <p:nvSpPr>
              <p:cNvPr id="47" name="TextBox 46"/>
              <p:cNvSpPr txBox="1"/>
              <p:nvPr/>
            </p:nvSpPr>
            <p:spPr>
              <a:xfrm>
                <a:off x="3388759" y="2350700"/>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8</m:t>
                      </m:r>
                    </m:oMath>
                  </m:oMathPara>
                </a14:m>
                <a:endParaRPr lang="en-GB" dirty="0">
                  <a:solidFill>
                    <a:srgbClr val="FF0000"/>
                  </a:solidFill>
                </a:endParaRPr>
              </a:p>
            </p:txBody>
          </p:sp>
        </mc:Choice>
        <mc:Fallback xmlns="">
          <p:sp>
            <p:nvSpPr>
              <p:cNvPr id="47" name="TextBox 46"/>
              <p:cNvSpPr txBox="1">
                <a:spLocks noRot="1" noChangeAspect="1" noMove="1" noResize="1" noEditPoints="1" noAdjustHandles="1" noChangeArrowheads="1" noChangeShapeType="1" noTextEdit="1"/>
              </p:cNvSpPr>
              <p:nvPr/>
            </p:nvSpPr>
            <p:spPr>
              <a:xfrm>
                <a:off x="3388759" y="2350700"/>
                <a:ext cx="255997" cy="369332"/>
              </a:xfrm>
              <a:prstGeom prst="rect">
                <a:avLst/>
              </a:prstGeom>
              <a:blipFill rotWithShape="0">
                <a:blip r:embed="rId2"/>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8" name="TextBox 47"/>
              <p:cNvSpPr txBox="1"/>
              <p:nvPr/>
            </p:nvSpPr>
            <p:spPr>
              <a:xfrm>
                <a:off x="3460362" y="4405422"/>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1</m:t>
                      </m:r>
                    </m:oMath>
                  </m:oMathPara>
                </a14:m>
                <a:endParaRPr lang="en-GB" dirty="0">
                  <a:solidFill>
                    <a:srgbClr val="FF0000"/>
                  </a:solidFill>
                </a:endParaRPr>
              </a:p>
            </p:txBody>
          </p:sp>
        </mc:Choice>
        <mc:Fallback xmlns="">
          <p:sp>
            <p:nvSpPr>
              <p:cNvPr id="48" name="TextBox 47"/>
              <p:cNvSpPr txBox="1">
                <a:spLocks noRot="1" noChangeAspect="1" noMove="1" noResize="1" noEditPoints="1" noAdjustHandles="1" noChangeArrowheads="1" noChangeShapeType="1" noTextEdit="1"/>
              </p:cNvSpPr>
              <p:nvPr/>
            </p:nvSpPr>
            <p:spPr>
              <a:xfrm>
                <a:off x="3460362" y="4405422"/>
                <a:ext cx="255997" cy="369332"/>
              </a:xfrm>
              <a:prstGeom prst="rect">
                <a:avLst/>
              </a:prstGeom>
              <a:blipFill rotWithShape="0">
                <a:blip r:embed="rId3"/>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9" name="TextBox 48"/>
              <p:cNvSpPr txBox="1"/>
              <p:nvPr/>
            </p:nvSpPr>
            <p:spPr>
              <a:xfrm>
                <a:off x="5050899" y="2340377"/>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m:t>
                      </m:r>
                    </m:oMath>
                  </m:oMathPara>
                </a14:m>
                <a:endParaRPr lang="en-GB" dirty="0">
                  <a:solidFill>
                    <a:srgbClr val="FF0000"/>
                  </a:solidFill>
                </a:endParaRPr>
              </a:p>
            </p:txBody>
          </p:sp>
        </mc:Choice>
        <mc:Fallback xmlns="">
          <p:sp>
            <p:nvSpPr>
              <p:cNvPr id="49" name="TextBox 48"/>
              <p:cNvSpPr txBox="1">
                <a:spLocks noRot="1" noChangeAspect="1" noMove="1" noResize="1" noEditPoints="1" noAdjustHandles="1" noChangeArrowheads="1" noChangeShapeType="1" noTextEdit="1"/>
              </p:cNvSpPr>
              <p:nvPr/>
            </p:nvSpPr>
            <p:spPr>
              <a:xfrm>
                <a:off x="5050899" y="2340377"/>
                <a:ext cx="255997" cy="369332"/>
              </a:xfrm>
              <a:prstGeom prst="rect">
                <a:avLst/>
              </a:prstGeom>
              <a:blipFill rotWithShape="0">
                <a:blip r:embed="rId4"/>
                <a:stretch>
                  <a:fillRect r="-3333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0" name="TextBox 49"/>
              <p:cNvSpPr txBox="1"/>
              <p:nvPr/>
            </p:nvSpPr>
            <p:spPr>
              <a:xfrm>
                <a:off x="5221389" y="4417799"/>
                <a:ext cx="51456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4</m:t>
                      </m:r>
                    </m:oMath>
                  </m:oMathPara>
                </a14:m>
                <a:endParaRPr lang="en-GB" dirty="0">
                  <a:solidFill>
                    <a:srgbClr val="FF0000"/>
                  </a:solidFill>
                </a:endParaRPr>
              </a:p>
            </p:txBody>
          </p:sp>
        </mc:Choice>
        <mc:Fallback xmlns="">
          <p:sp>
            <p:nvSpPr>
              <p:cNvPr id="50" name="TextBox 49"/>
              <p:cNvSpPr txBox="1">
                <a:spLocks noRot="1" noChangeAspect="1" noMove="1" noResize="1" noEditPoints="1" noAdjustHandles="1" noChangeArrowheads="1" noChangeShapeType="1" noTextEdit="1"/>
              </p:cNvSpPr>
              <p:nvPr/>
            </p:nvSpPr>
            <p:spPr>
              <a:xfrm>
                <a:off x="5221389" y="4417799"/>
                <a:ext cx="514566" cy="369332"/>
              </a:xfrm>
              <a:prstGeom prst="rect">
                <a:avLst/>
              </a:prstGeom>
              <a:blipFill rotWithShape="0">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1" name="TextBox 50"/>
              <p:cNvSpPr txBox="1"/>
              <p:nvPr/>
            </p:nvSpPr>
            <p:spPr>
              <a:xfrm>
                <a:off x="6863271" y="3354479"/>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m:t>
                      </m:r>
                    </m:oMath>
                  </m:oMathPara>
                </a14:m>
                <a:endParaRPr lang="en-GB" dirty="0">
                  <a:solidFill>
                    <a:srgbClr val="FF0000"/>
                  </a:solidFill>
                </a:endParaRPr>
              </a:p>
            </p:txBody>
          </p:sp>
        </mc:Choice>
        <mc:Fallback xmlns="">
          <p:sp>
            <p:nvSpPr>
              <p:cNvPr id="51" name="TextBox 50"/>
              <p:cNvSpPr txBox="1">
                <a:spLocks noRot="1" noChangeAspect="1" noMove="1" noResize="1" noEditPoints="1" noAdjustHandles="1" noChangeArrowheads="1" noChangeShapeType="1" noTextEdit="1"/>
              </p:cNvSpPr>
              <p:nvPr/>
            </p:nvSpPr>
            <p:spPr>
              <a:xfrm>
                <a:off x="6863271" y="3354479"/>
                <a:ext cx="255997" cy="369332"/>
              </a:xfrm>
              <a:prstGeom prst="rect">
                <a:avLst/>
              </a:prstGeom>
              <a:blipFill rotWithShape="0">
                <a:blip r:embed="rId6"/>
                <a:stretch>
                  <a:fillRect r="-33333"/>
                </a:stretch>
              </a:blipFill>
            </p:spPr>
            <p:txBody>
              <a:bodyPr/>
              <a:lstStyle/>
              <a:p>
                <a:r>
                  <a:rPr lang="en-GB">
                    <a:noFill/>
                  </a:rPr>
                  <a:t> </a:t>
                </a:r>
              </a:p>
            </p:txBody>
          </p:sp>
        </mc:Fallback>
      </mc:AlternateContent>
      <p:sp>
        <p:nvSpPr>
          <p:cNvPr id="31" name="Rechthoek 30"/>
          <p:cNvSpPr/>
          <p:nvPr/>
        </p:nvSpPr>
        <p:spPr>
          <a:xfrm>
            <a:off x="2388416" y="5712233"/>
            <a:ext cx="6200203" cy="954107"/>
          </a:xfrm>
          <a:prstGeom prst="rect">
            <a:avLst/>
          </a:prstGeom>
        </p:spPr>
        <p:txBody>
          <a:bodyPr wrap="square">
            <a:spAutoFit/>
          </a:bodyPr>
          <a:lstStyle/>
          <a:p>
            <a:pPr marL="742950" lvl="1" indent="-285750">
              <a:buFont typeface="Arial" panose="020B0604020202020204" pitchFamily="34" charset="0"/>
              <a:buChar char="•"/>
            </a:pPr>
            <a:r>
              <a:rPr lang="en-US" sz="1400" dirty="0" smtClean="0"/>
              <a:t>Pick </a:t>
            </a:r>
            <a:r>
              <a:rPr lang="en-US" sz="1400" dirty="0"/>
              <a:t>the unvisited vertex with the lowest-distance</a:t>
            </a:r>
          </a:p>
          <a:p>
            <a:pPr marL="742950" lvl="1" indent="-285750">
              <a:buFont typeface="Arial" panose="020B0604020202020204" pitchFamily="34" charset="0"/>
              <a:buChar char="•"/>
            </a:pPr>
            <a:r>
              <a:rPr lang="en-US" sz="1400" dirty="0"/>
              <a:t>Calculate the distance through it to each unvisited neighbor</a:t>
            </a:r>
          </a:p>
          <a:p>
            <a:pPr marL="742950" lvl="1" indent="-285750">
              <a:buFont typeface="Arial" panose="020B0604020202020204" pitchFamily="34" charset="0"/>
              <a:buChar char="•"/>
            </a:pPr>
            <a:r>
              <a:rPr lang="en-US" sz="1400" dirty="0"/>
              <a:t>Update the neighbor's distance if smaller</a:t>
            </a:r>
          </a:p>
          <a:p>
            <a:pPr marL="742950" lvl="1" indent="-285750">
              <a:buFont typeface="Arial" panose="020B0604020202020204" pitchFamily="34" charset="0"/>
              <a:buChar char="•"/>
            </a:pPr>
            <a:r>
              <a:rPr lang="en-US" sz="1400" dirty="0"/>
              <a:t>Mark as visited when done with neighbors</a:t>
            </a:r>
            <a:endParaRPr lang="nl-NL" sz="1400" dirty="0"/>
          </a:p>
        </p:txBody>
      </p:sp>
    </p:spTree>
    <p:extLst>
      <p:ext uri="{BB962C8B-B14F-4D97-AF65-F5344CB8AC3E}">
        <p14:creationId xmlns:p14="http://schemas.microsoft.com/office/powerpoint/2010/main" val="115860791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Graphs – </a:t>
            </a:r>
            <a:r>
              <a:rPr lang="en-GB" dirty="0" err="1" smtClean="0"/>
              <a:t>Dijkstra’s</a:t>
            </a:r>
            <a:r>
              <a:rPr lang="en-GB" dirty="0" smtClean="0"/>
              <a:t> algorithm</a:t>
            </a:r>
            <a:endParaRPr lang="en-GB" dirty="0"/>
          </a:p>
        </p:txBody>
      </p:sp>
      <p:sp>
        <p:nvSpPr>
          <p:cNvPr id="3" name="Content Placeholder 2"/>
          <p:cNvSpPr>
            <a:spLocks noGrp="1"/>
          </p:cNvSpPr>
          <p:nvPr>
            <p:ph idx="1"/>
          </p:nvPr>
        </p:nvSpPr>
        <p:spPr/>
        <p:txBody>
          <a:bodyPr/>
          <a:lstStyle/>
          <a:p>
            <a:r>
              <a:rPr lang="en-US" dirty="0" smtClean="0"/>
              <a:t>Example</a:t>
            </a:r>
          </a:p>
          <a:p>
            <a:pPr lvl="1"/>
            <a:r>
              <a:rPr lang="en-US" dirty="0" smtClean="0"/>
              <a:t>Starting node </a:t>
            </a:r>
            <a:r>
              <a:rPr lang="en-US" b="1" dirty="0" smtClean="0"/>
              <a:t>A</a:t>
            </a:r>
          </a:p>
          <a:p>
            <a:endParaRPr lang="en-GB" dirty="0"/>
          </a:p>
        </p:txBody>
      </p:sp>
      <p:sp>
        <p:nvSpPr>
          <p:cNvPr id="4" name="Footer Placeholder 3"/>
          <p:cNvSpPr>
            <a:spLocks noGrp="1"/>
          </p:cNvSpPr>
          <p:nvPr>
            <p:ph type="ftr" sz="quarter" idx="11"/>
          </p:nvPr>
        </p:nvSpPr>
        <p:spPr/>
        <p:txBody>
          <a:bodyPr/>
          <a:lstStyle/>
          <a:p>
            <a:r>
              <a:rPr lang="en-GB" dirty="0" smtClean="0"/>
              <a:t>INFDEV016A - G. Costantini</a:t>
            </a:r>
            <a:endParaRPr lang="en-GB" dirty="0"/>
          </a:p>
        </p:txBody>
      </p:sp>
      <p:sp>
        <p:nvSpPr>
          <p:cNvPr id="5" name="Oval 4"/>
          <p:cNvSpPr/>
          <p:nvPr/>
        </p:nvSpPr>
        <p:spPr>
          <a:xfrm>
            <a:off x="2095928" y="3657599"/>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b="1" dirty="0" smtClean="0">
                <a:solidFill>
                  <a:schemeClr val="tx1"/>
                </a:solidFill>
              </a:rPr>
              <a:t>A</a:t>
            </a:r>
            <a:endParaRPr lang="en-GB" b="1" dirty="0">
              <a:solidFill>
                <a:schemeClr val="tx1"/>
              </a:solidFill>
            </a:endParaRPr>
          </a:p>
        </p:txBody>
      </p:sp>
      <p:sp>
        <p:nvSpPr>
          <p:cNvPr id="6" name="Oval 5"/>
          <p:cNvSpPr/>
          <p:nvPr/>
        </p:nvSpPr>
        <p:spPr>
          <a:xfrm>
            <a:off x="3388759" y="2668714"/>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B</a:t>
            </a:r>
            <a:endParaRPr lang="en-GB" dirty="0"/>
          </a:p>
        </p:txBody>
      </p:sp>
      <p:sp>
        <p:nvSpPr>
          <p:cNvPr id="7" name="Oval 6"/>
          <p:cNvSpPr/>
          <p:nvPr/>
        </p:nvSpPr>
        <p:spPr>
          <a:xfrm>
            <a:off x="3388759" y="4721054"/>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smtClean="0"/>
              <a:t>C</a:t>
            </a:r>
            <a:endParaRPr lang="en-GB" dirty="0"/>
          </a:p>
        </p:txBody>
      </p:sp>
      <p:sp>
        <p:nvSpPr>
          <p:cNvPr id="8" name="Oval 7"/>
          <p:cNvSpPr/>
          <p:nvPr/>
        </p:nvSpPr>
        <p:spPr>
          <a:xfrm>
            <a:off x="4975668" y="4721053"/>
            <a:ext cx="513708" cy="513707"/>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dirty="0" smtClean="0"/>
              <a:t>D</a:t>
            </a:r>
            <a:endParaRPr lang="en-GB" dirty="0"/>
          </a:p>
        </p:txBody>
      </p:sp>
      <p:sp>
        <p:nvSpPr>
          <p:cNvPr id="9" name="Oval 8"/>
          <p:cNvSpPr/>
          <p:nvPr/>
        </p:nvSpPr>
        <p:spPr>
          <a:xfrm>
            <a:off x="4975668" y="2667732"/>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E</a:t>
            </a:r>
          </a:p>
        </p:txBody>
      </p:sp>
      <p:sp>
        <p:nvSpPr>
          <p:cNvPr id="10" name="Oval 9"/>
          <p:cNvSpPr/>
          <p:nvPr/>
        </p:nvSpPr>
        <p:spPr>
          <a:xfrm>
            <a:off x="6637105" y="3657599"/>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F</a:t>
            </a:r>
            <a:endParaRPr lang="en-GB" dirty="0"/>
          </a:p>
        </p:txBody>
      </p:sp>
      <p:cxnSp>
        <p:nvCxnSpPr>
          <p:cNvPr id="12" name="Straight Connector 11"/>
          <p:cNvCxnSpPr>
            <a:stCxn id="5" idx="7"/>
            <a:endCxn id="6" idx="3"/>
          </p:cNvCxnSpPr>
          <p:nvPr/>
        </p:nvCxnSpPr>
        <p:spPr>
          <a:xfrm flipV="1">
            <a:off x="2534405" y="3107190"/>
            <a:ext cx="929585" cy="625640"/>
          </a:xfrm>
          <a:prstGeom prst="line">
            <a:avLst/>
          </a:prstGeom>
          <a:ln w="28575"/>
        </p:spPr>
        <p:style>
          <a:lnRef idx="1">
            <a:schemeClr val="dk1"/>
          </a:lnRef>
          <a:fillRef idx="0">
            <a:schemeClr val="dk1"/>
          </a:fillRef>
          <a:effectRef idx="0">
            <a:schemeClr val="dk1"/>
          </a:effectRef>
          <a:fontRef idx="minor">
            <a:schemeClr val="tx1"/>
          </a:fontRef>
        </p:style>
      </p:cxnSp>
      <p:cxnSp>
        <p:nvCxnSpPr>
          <p:cNvPr id="13" name="Straight Connector 12"/>
          <p:cNvCxnSpPr>
            <a:stCxn id="5" idx="5"/>
            <a:endCxn id="7" idx="1"/>
          </p:cNvCxnSpPr>
          <p:nvPr/>
        </p:nvCxnSpPr>
        <p:spPr>
          <a:xfrm>
            <a:off x="2534405" y="4096075"/>
            <a:ext cx="929585" cy="700210"/>
          </a:xfrm>
          <a:prstGeom prst="line">
            <a:avLst/>
          </a:prstGeom>
          <a:ln w="28575"/>
        </p:spPr>
        <p:style>
          <a:lnRef idx="1">
            <a:schemeClr val="dk1"/>
          </a:lnRef>
          <a:fillRef idx="0">
            <a:schemeClr val="dk1"/>
          </a:fillRef>
          <a:effectRef idx="0">
            <a:schemeClr val="dk1"/>
          </a:effectRef>
          <a:fontRef idx="minor">
            <a:schemeClr val="tx1"/>
          </a:fontRef>
        </p:style>
      </p:cxnSp>
      <p:cxnSp>
        <p:nvCxnSpPr>
          <p:cNvPr id="21" name="Straight Connector 20"/>
          <p:cNvCxnSpPr>
            <a:stCxn id="8" idx="0"/>
            <a:endCxn id="9" idx="4"/>
          </p:cNvCxnSpPr>
          <p:nvPr/>
        </p:nvCxnSpPr>
        <p:spPr>
          <a:xfrm flipV="1">
            <a:off x="5232522" y="3181439"/>
            <a:ext cx="0" cy="1539614"/>
          </a:xfrm>
          <a:prstGeom prst="line">
            <a:avLst/>
          </a:prstGeom>
          <a:ln w="28575"/>
        </p:spPr>
        <p:style>
          <a:lnRef idx="1">
            <a:schemeClr val="dk1"/>
          </a:lnRef>
          <a:fillRef idx="0">
            <a:schemeClr val="dk1"/>
          </a:fillRef>
          <a:effectRef idx="0">
            <a:schemeClr val="dk1"/>
          </a:effectRef>
          <a:fontRef idx="minor">
            <a:schemeClr val="tx1"/>
          </a:fontRef>
        </p:style>
      </p:cxnSp>
      <p:cxnSp>
        <p:nvCxnSpPr>
          <p:cNvPr id="24" name="Straight Connector 23"/>
          <p:cNvCxnSpPr>
            <a:stCxn id="7" idx="6"/>
            <a:endCxn id="8" idx="2"/>
          </p:cNvCxnSpPr>
          <p:nvPr/>
        </p:nvCxnSpPr>
        <p:spPr>
          <a:xfrm flipV="1">
            <a:off x="3902467" y="4977907"/>
            <a:ext cx="1073201" cy="1"/>
          </a:xfrm>
          <a:prstGeom prst="line">
            <a:avLst/>
          </a:prstGeom>
          <a:ln w="28575"/>
        </p:spPr>
        <p:style>
          <a:lnRef idx="1">
            <a:schemeClr val="dk1"/>
          </a:lnRef>
          <a:fillRef idx="0">
            <a:schemeClr val="dk1"/>
          </a:fillRef>
          <a:effectRef idx="0">
            <a:schemeClr val="dk1"/>
          </a:effectRef>
          <a:fontRef idx="minor">
            <a:schemeClr val="tx1"/>
          </a:fontRef>
        </p:style>
      </p:cxnSp>
      <p:cxnSp>
        <p:nvCxnSpPr>
          <p:cNvPr id="27" name="Straight Connector 26"/>
          <p:cNvCxnSpPr>
            <a:stCxn id="10" idx="1"/>
            <a:endCxn id="9" idx="5"/>
          </p:cNvCxnSpPr>
          <p:nvPr/>
        </p:nvCxnSpPr>
        <p:spPr>
          <a:xfrm flipH="1" flipV="1">
            <a:off x="5414145" y="3106208"/>
            <a:ext cx="1298191" cy="626622"/>
          </a:xfrm>
          <a:prstGeom prst="line">
            <a:avLst/>
          </a:prstGeom>
          <a:ln w="28575"/>
        </p:spPr>
        <p:style>
          <a:lnRef idx="1">
            <a:schemeClr val="dk1"/>
          </a:lnRef>
          <a:fillRef idx="0">
            <a:schemeClr val="dk1"/>
          </a:fillRef>
          <a:effectRef idx="0">
            <a:schemeClr val="dk1"/>
          </a:effectRef>
          <a:fontRef idx="minor">
            <a:schemeClr val="tx1"/>
          </a:fontRef>
        </p:style>
      </p:cxnSp>
      <p:cxnSp>
        <p:nvCxnSpPr>
          <p:cNvPr id="32" name="Straight Connector 31"/>
          <p:cNvCxnSpPr>
            <a:stCxn id="8" idx="6"/>
            <a:endCxn id="10" idx="3"/>
          </p:cNvCxnSpPr>
          <p:nvPr/>
        </p:nvCxnSpPr>
        <p:spPr>
          <a:xfrm flipV="1">
            <a:off x="5489376" y="4096075"/>
            <a:ext cx="1222960" cy="881832"/>
          </a:xfrm>
          <a:prstGeom prst="line">
            <a:avLst/>
          </a:prstGeom>
          <a:ln w="28575"/>
        </p:spPr>
        <p:style>
          <a:lnRef idx="1">
            <a:schemeClr val="dk1"/>
          </a:lnRef>
          <a:fillRef idx="0">
            <a:schemeClr val="dk1"/>
          </a:fillRef>
          <a:effectRef idx="0">
            <a:schemeClr val="dk1"/>
          </a:effectRef>
          <a:fontRef idx="minor">
            <a:schemeClr val="tx1"/>
          </a:fontRef>
        </p:style>
      </p:cxnSp>
      <p:cxnSp>
        <p:nvCxnSpPr>
          <p:cNvPr id="35" name="Straight Connector 34"/>
          <p:cNvCxnSpPr>
            <a:stCxn id="6" idx="5"/>
            <a:endCxn id="8" idx="1"/>
          </p:cNvCxnSpPr>
          <p:nvPr/>
        </p:nvCxnSpPr>
        <p:spPr>
          <a:xfrm>
            <a:off x="3827236" y="3107190"/>
            <a:ext cx="1223663" cy="1689094"/>
          </a:xfrm>
          <a:prstGeom prst="line">
            <a:avLst/>
          </a:prstGeom>
          <a:ln w="28575"/>
        </p:spPr>
        <p:style>
          <a:lnRef idx="1">
            <a:schemeClr val="dk1"/>
          </a:lnRef>
          <a:fillRef idx="0">
            <a:schemeClr val="dk1"/>
          </a:fillRef>
          <a:effectRef idx="0">
            <a:schemeClr val="dk1"/>
          </a:effectRef>
          <a:fontRef idx="minor">
            <a:schemeClr val="tx1"/>
          </a:fontRef>
        </p:style>
      </p:cxnSp>
      <p:sp>
        <p:nvSpPr>
          <p:cNvPr id="38" name="TextBox 37"/>
          <p:cNvSpPr txBox="1"/>
          <p:nvPr/>
        </p:nvSpPr>
        <p:spPr>
          <a:xfrm>
            <a:off x="2743200" y="3106208"/>
            <a:ext cx="255997" cy="369332"/>
          </a:xfrm>
          <a:prstGeom prst="rect">
            <a:avLst/>
          </a:prstGeom>
          <a:noFill/>
        </p:spPr>
        <p:txBody>
          <a:bodyPr wrap="square" rtlCol="0">
            <a:spAutoFit/>
          </a:bodyPr>
          <a:lstStyle/>
          <a:p>
            <a:r>
              <a:rPr lang="en-GB" dirty="0" smtClean="0"/>
              <a:t>8</a:t>
            </a:r>
            <a:endParaRPr lang="en-GB" dirty="0"/>
          </a:p>
        </p:txBody>
      </p:sp>
      <p:sp>
        <p:nvSpPr>
          <p:cNvPr id="40" name="TextBox 39"/>
          <p:cNvSpPr txBox="1"/>
          <p:nvPr/>
        </p:nvSpPr>
        <p:spPr>
          <a:xfrm>
            <a:off x="2769516" y="4421159"/>
            <a:ext cx="255997" cy="369332"/>
          </a:xfrm>
          <a:prstGeom prst="rect">
            <a:avLst/>
          </a:prstGeom>
          <a:noFill/>
        </p:spPr>
        <p:txBody>
          <a:bodyPr wrap="square" rtlCol="0">
            <a:spAutoFit/>
          </a:bodyPr>
          <a:lstStyle/>
          <a:p>
            <a:r>
              <a:rPr lang="en-GB" dirty="0" smtClean="0"/>
              <a:t>1</a:t>
            </a:r>
            <a:endParaRPr lang="en-GB" dirty="0"/>
          </a:p>
        </p:txBody>
      </p:sp>
      <p:sp>
        <p:nvSpPr>
          <p:cNvPr id="41" name="TextBox 40"/>
          <p:cNvSpPr txBox="1"/>
          <p:nvPr/>
        </p:nvSpPr>
        <p:spPr>
          <a:xfrm>
            <a:off x="4349728" y="3419519"/>
            <a:ext cx="255997" cy="369332"/>
          </a:xfrm>
          <a:prstGeom prst="rect">
            <a:avLst/>
          </a:prstGeom>
          <a:noFill/>
        </p:spPr>
        <p:txBody>
          <a:bodyPr wrap="square" rtlCol="0">
            <a:spAutoFit/>
          </a:bodyPr>
          <a:lstStyle/>
          <a:p>
            <a:r>
              <a:rPr lang="en-GB" dirty="0" smtClean="0"/>
              <a:t>2</a:t>
            </a:r>
            <a:endParaRPr lang="en-GB" dirty="0"/>
          </a:p>
        </p:txBody>
      </p:sp>
      <p:sp>
        <p:nvSpPr>
          <p:cNvPr id="42" name="TextBox 41"/>
          <p:cNvSpPr txBox="1"/>
          <p:nvPr/>
        </p:nvSpPr>
        <p:spPr>
          <a:xfrm>
            <a:off x="4265713" y="4976185"/>
            <a:ext cx="255997" cy="369332"/>
          </a:xfrm>
          <a:prstGeom prst="rect">
            <a:avLst/>
          </a:prstGeom>
          <a:noFill/>
        </p:spPr>
        <p:txBody>
          <a:bodyPr wrap="square" rtlCol="0">
            <a:spAutoFit/>
          </a:bodyPr>
          <a:lstStyle/>
          <a:p>
            <a:r>
              <a:rPr lang="en-GB" dirty="0" smtClean="0"/>
              <a:t>3</a:t>
            </a:r>
            <a:endParaRPr lang="en-GB" dirty="0"/>
          </a:p>
        </p:txBody>
      </p:sp>
      <p:sp>
        <p:nvSpPr>
          <p:cNvPr id="43" name="TextBox 42"/>
          <p:cNvSpPr txBox="1"/>
          <p:nvPr/>
        </p:nvSpPr>
        <p:spPr>
          <a:xfrm>
            <a:off x="5232521" y="3657599"/>
            <a:ext cx="255997" cy="369332"/>
          </a:xfrm>
          <a:prstGeom prst="rect">
            <a:avLst/>
          </a:prstGeom>
          <a:noFill/>
        </p:spPr>
        <p:txBody>
          <a:bodyPr wrap="square" rtlCol="0">
            <a:spAutoFit/>
          </a:bodyPr>
          <a:lstStyle/>
          <a:p>
            <a:r>
              <a:rPr lang="en-GB" dirty="0" smtClean="0"/>
              <a:t>4</a:t>
            </a:r>
            <a:endParaRPr lang="en-GB" dirty="0"/>
          </a:p>
        </p:txBody>
      </p:sp>
      <p:sp>
        <p:nvSpPr>
          <p:cNvPr id="44" name="TextBox 43"/>
          <p:cNvSpPr txBox="1"/>
          <p:nvPr/>
        </p:nvSpPr>
        <p:spPr>
          <a:xfrm>
            <a:off x="6079619" y="4536991"/>
            <a:ext cx="255997" cy="369332"/>
          </a:xfrm>
          <a:prstGeom prst="rect">
            <a:avLst/>
          </a:prstGeom>
          <a:noFill/>
        </p:spPr>
        <p:txBody>
          <a:bodyPr wrap="square" rtlCol="0">
            <a:spAutoFit/>
          </a:bodyPr>
          <a:lstStyle/>
          <a:p>
            <a:r>
              <a:rPr lang="en-GB" dirty="0" smtClean="0"/>
              <a:t>6</a:t>
            </a:r>
            <a:endParaRPr lang="en-GB" dirty="0"/>
          </a:p>
        </p:txBody>
      </p:sp>
      <p:sp>
        <p:nvSpPr>
          <p:cNvPr id="45" name="TextBox 44"/>
          <p:cNvSpPr txBox="1"/>
          <p:nvPr/>
        </p:nvSpPr>
        <p:spPr>
          <a:xfrm>
            <a:off x="6012502" y="3032620"/>
            <a:ext cx="255997" cy="369332"/>
          </a:xfrm>
          <a:prstGeom prst="rect">
            <a:avLst/>
          </a:prstGeom>
          <a:noFill/>
        </p:spPr>
        <p:txBody>
          <a:bodyPr wrap="square" rtlCol="0">
            <a:spAutoFit/>
          </a:bodyPr>
          <a:lstStyle/>
          <a:p>
            <a:r>
              <a:rPr lang="en-GB" dirty="0" smtClean="0"/>
              <a:t>1</a:t>
            </a:r>
            <a:endParaRPr lang="en-GB" dirty="0"/>
          </a:p>
        </p:txBody>
      </p:sp>
      <p:sp>
        <p:nvSpPr>
          <p:cNvPr id="46" name="TextBox 45"/>
          <p:cNvSpPr txBox="1"/>
          <p:nvPr/>
        </p:nvSpPr>
        <p:spPr>
          <a:xfrm>
            <a:off x="2107228" y="3363498"/>
            <a:ext cx="255997" cy="369332"/>
          </a:xfrm>
          <a:prstGeom prst="rect">
            <a:avLst/>
          </a:prstGeom>
          <a:noFill/>
        </p:spPr>
        <p:txBody>
          <a:bodyPr wrap="square" rtlCol="0">
            <a:spAutoFit/>
          </a:bodyPr>
          <a:lstStyle/>
          <a:p>
            <a:r>
              <a:rPr lang="en-GB" dirty="0" smtClean="0">
                <a:solidFill>
                  <a:srgbClr val="FF0000"/>
                </a:solidFill>
              </a:rPr>
              <a:t>0</a:t>
            </a:r>
            <a:endParaRPr lang="en-GB" dirty="0">
              <a:solidFill>
                <a:srgbClr val="FF0000"/>
              </a:solidFill>
            </a:endParaRPr>
          </a:p>
        </p:txBody>
      </p:sp>
      <mc:AlternateContent xmlns:mc="http://schemas.openxmlformats.org/markup-compatibility/2006" xmlns:a14="http://schemas.microsoft.com/office/drawing/2010/main">
        <mc:Choice Requires="a14">
          <p:sp>
            <p:nvSpPr>
              <p:cNvPr id="47" name="TextBox 46"/>
              <p:cNvSpPr txBox="1"/>
              <p:nvPr/>
            </p:nvSpPr>
            <p:spPr>
              <a:xfrm>
                <a:off x="3388759" y="2350700"/>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6</m:t>
                      </m:r>
                    </m:oMath>
                  </m:oMathPara>
                </a14:m>
                <a:endParaRPr lang="en-GB" dirty="0">
                  <a:solidFill>
                    <a:srgbClr val="FF0000"/>
                  </a:solidFill>
                </a:endParaRPr>
              </a:p>
            </p:txBody>
          </p:sp>
        </mc:Choice>
        <mc:Fallback xmlns="">
          <p:sp>
            <p:nvSpPr>
              <p:cNvPr id="47" name="TextBox 46"/>
              <p:cNvSpPr txBox="1">
                <a:spLocks noRot="1" noChangeAspect="1" noMove="1" noResize="1" noEditPoints="1" noAdjustHandles="1" noChangeArrowheads="1" noChangeShapeType="1" noTextEdit="1"/>
              </p:cNvSpPr>
              <p:nvPr/>
            </p:nvSpPr>
            <p:spPr>
              <a:xfrm>
                <a:off x="3388759" y="2350700"/>
                <a:ext cx="255997" cy="369332"/>
              </a:xfrm>
              <a:prstGeom prst="rect">
                <a:avLst/>
              </a:prstGeom>
              <a:blipFill rotWithShape="0">
                <a:blip r:embed="rId2"/>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8" name="TextBox 47"/>
              <p:cNvSpPr txBox="1"/>
              <p:nvPr/>
            </p:nvSpPr>
            <p:spPr>
              <a:xfrm>
                <a:off x="3460362" y="4405422"/>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1</m:t>
                      </m:r>
                    </m:oMath>
                  </m:oMathPara>
                </a14:m>
                <a:endParaRPr lang="en-GB" dirty="0">
                  <a:solidFill>
                    <a:srgbClr val="FF0000"/>
                  </a:solidFill>
                </a:endParaRPr>
              </a:p>
            </p:txBody>
          </p:sp>
        </mc:Choice>
        <mc:Fallback xmlns="">
          <p:sp>
            <p:nvSpPr>
              <p:cNvPr id="48" name="TextBox 47"/>
              <p:cNvSpPr txBox="1">
                <a:spLocks noRot="1" noChangeAspect="1" noMove="1" noResize="1" noEditPoints="1" noAdjustHandles="1" noChangeArrowheads="1" noChangeShapeType="1" noTextEdit="1"/>
              </p:cNvSpPr>
              <p:nvPr/>
            </p:nvSpPr>
            <p:spPr>
              <a:xfrm>
                <a:off x="3460362" y="4405422"/>
                <a:ext cx="255997" cy="369332"/>
              </a:xfrm>
              <a:prstGeom prst="rect">
                <a:avLst/>
              </a:prstGeom>
              <a:blipFill rotWithShape="0">
                <a:blip r:embed="rId3"/>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9" name="TextBox 48"/>
              <p:cNvSpPr txBox="1"/>
              <p:nvPr/>
            </p:nvSpPr>
            <p:spPr>
              <a:xfrm>
                <a:off x="5050899" y="2340377"/>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8</m:t>
                      </m:r>
                    </m:oMath>
                  </m:oMathPara>
                </a14:m>
                <a:endParaRPr lang="en-GB" dirty="0">
                  <a:solidFill>
                    <a:srgbClr val="FF0000"/>
                  </a:solidFill>
                </a:endParaRPr>
              </a:p>
            </p:txBody>
          </p:sp>
        </mc:Choice>
        <mc:Fallback xmlns="">
          <p:sp>
            <p:nvSpPr>
              <p:cNvPr id="49" name="TextBox 48"/>
              <p:cNvSpPr txBox="1">
                <a:spLocks noRot="1" noChangeAspect="1" noMove="1" noResize="1" noEditPoints="1" noAdjustHandles="1" noChangeArrowheads="1" noChangeShapeType="1" noTextEdit="1"/>
              </p:cNvSpPr>
              <p:nvPr/>
            </p:nvSpPr>
            <p:spPr>
              <a:xfrm>
                <a:off x="5050899" y="2340377"/>
                <a:ext cx="255997" cy="369332"/>
              </a:xfrm>
              <a:prstGeom prst="rect">
                <a:avLst/>
              </a:prstGeom>
              <a:blipFill rotWithShape="0">
                <a:blip r:embed="rId4"/>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0" name="TextBox 49"/>
              <p:cNvSpPr txBox="1"/>
              <p:nvPr/>
            </p:nvSpPr>
            <p:spPr>
              <a:xfrm>
                <a:off x="5221389" y="4417799"/>
                <a:ext cx="51456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4</m:t>
                      </m:r>
                    </m:oMath>
                  </m:oMathPara>
                </a14:m>
                <a:endParaRPr lang="en-GB" dirty="0">
                  <a:solidFill>
                    <a:srgbClr val="FF0000"/>
                  </a:solidFill>
                </a:endParaRPr>
              </a:p>
            </p:txBody>
          </p:sp>
        </mc:Choice>
        <mc:Fallback xmlns="">
          <p:sp>
            <p:nvSpPr>
              <p:cNvPr id="50" name="TextBox 49"/>
              <p:cNvSpPr txBox="1">
                <a:spLocks noRot="1" noChangeAspect="1" noMove="1" noResize="1" noEditPoints="1" noAdjustHandles="1" noChangeArrowheads="1" noChangeShapeType="1" noTextEdit="1"/>
              </p:cNvSpPr>
              <p:nvPr/>
            </p:nvSpPr>
            <p:spPr>
              <a:xfrm>
                <a:off x="5221389" y="4417799"/>
                <a:ext cx="514566" cy="369332"/>
              </a:xfrm>
              <a:prstGeom prst="rect">
                <a:avLst/>
              </a:prstGeom>
              <a:blipFill rotWithShape="0">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1" name="TextBox 50"/>
              <p:cNvSpPr txBox="1"/>
              <p:nvPr/>
            </p:nvSpPr>
            <p:spPr>
              <a:xfrm>
                <a:off x="6863271" y="3354479"/>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10</m:t>
                      </m:r>
                    </m:oMath>
                  </m:oMathPara>
                </a14:m>
                <a:endParaRPr lang="en-GB" dirty="0">
                  <a:solidFill>
                    <a:srgbClr val="FF0000"/>
                  </a:solidFill>
                </a:endParaRPr>
              </a:p>
            </p:txBody>
          </p:sp>
        </mc:Choice>
        <mc:Fallback xmlns="">
          <p:sp>
            <p:nvSpPr>
              <p:cNvPr id="51" name="TextBox 50"/>
              <p:cNvSpPr txBox="1">
                <a:spLocks noRot="1" noChangeAspect="1" noMove="1" noResize="1" noEditPoints="1" noAdjustHandles="1" noChangeArrowheads="1" noChangeShapeType="1" noTextEdit="1"/>
              </p:cNvSpPr>
              <p:nvPr/>
            </p:nvSpPr>
            <p:spPr>
              <a:xfrm>
                <a:off x="6863271" y="3354479"/>
                <a:ext cx="255997" cy="369332"/>
              </a:xfrm>
              <a:prstGeom prst="rect">
                <a:avLst/>
              </a:prstGeom>
              <a:blipFill rotWithShape="0">
                <a:blip r:embed="rId6"/>
                <a:stretch>
                  <a:fillRect r="-66667"/>
                </a:stretch>
              </a:blipFill>
            </p:spPr>
            <p:txBody>
              <a:bodyPr/>
              <a:lstStyle/>
              <a:p>
                <a:r>
                  <a:rPr lang="en-GB">
                    <a:noFill/>
                  </a:rPr>
                  <a:t> </a:t>
                </a:r>
              </a:p>
            </p:txBody>
          </p:sp>
        </mc:Fallback>
      </mc:AlternateContent>
      <p:sp>
        <p:nvSpPr>
          <p:cNvPr id="31" name="Rechthoek 30"/>
          <p:cNvSpPr/>
          <p:nvPr/>
        </p:nvSpPr>
        <p:spPr>
          <a:xfrm>
            <a:off x="2388416" y="5712233"/>
            <a:ext cx="6200203" cy="954107"/>
          </a:xfrm>
          <a:prstGeom prst="rect">
            <a:avLst/>
          </a:prstGeom>
        </p:spPr>
        <p:txBody>
          <a:bodyPr wrap="square">
            <a:spAutoFit/>
          </a:bodyPr>
          <a:lstStyle/>
          <a:p>
            <a:pPr marL="742950" lvl="1" indent="-285750">
              <a:buFont typeface="Arial" panose="020B0604020202020204" pitchFamily="34" charset="0"/>
              <a:buChar char="•"/>
            </a:pPr>
            <a:r>
              <a:rPr lang="en-US" sz="1400" dirty="0" smtClean="0"/>
              <a:t>Pick </a:t>
            </a:r>
            <a:r>
              <a:rPr lang="en-US" sz="1400" dirty="0"/>
              <a:t>the unvisited vertex with the lowest-distance</a:t>
            </a:r>
          </a:p>
          <a:p>
            <a:pPr marL="742950" lvl="1" indent="-285750">
              <a:buFont typeface="Arial" panose="020B0604020202020204" pitchFamily="34" charset="0"/>
              <a:buChar char="•"/>
            </a:pPr>
            <a:r>
              <a:rPr lang="en-US" sz="1400" dirty="0"/>
              <a:t>Calculate the distance through it to each unvisited neighbor</a:t>
            </a:r>
          </a:p>
          <a:p>
            <a:pPr marL="742950" lvl="1" indent="-285750">
              <a:buFont typeface="Arial" panose="020B0604020202020204" pitchFamily="34" charset="0"/>
              <a:buChar char="•"/>
            </a:pPr>
            <a:r>
              <a:rPr lang="en-US" sz="1400" dirty="0"/>
              <a:t>Update the neighbor's distance if smaller</a:t>
            </a:r>
          </a:p>
          <a:p>
            <a:pPr marL="742950" lvl="1" indent="-285750">
              <a:buFont typeface="Arial" panose="020B0604020202020204" pitchFamily="34" charset="0"/>
              <a:buChar char="•"/>
            </a:pPr>
            <a:r>
              <a:rPr lang="en-US" sz="1400" dirty="0"/>
              <a:t>Mark as visited when done with neighbors</a:t>
            </a:r>
            <a:endParaRPr lang="nl-NL" sz="1400" dirty="0"/>
          </a:p>
        </p:txBody>
      </p:sp>
    </p:spTree>
    <p:extLst>
      <p:ext uri="{BB962C8B-B14F-4D97-AF65-F5344CB8AC3E}">
        <p14:creationId xmlns:p14="http://schemas.microsoft.com/office/powerpoint/2010/main" val="334058809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Graphs – </a:t>
            </a:r>
            <a:r>
              <a:rPr lang="en-GB" dirty="0" err="1" smtClean="0"/>
              <a:t>Dijkstra’s</a:t>
            </a:r>
            <a:r>
              <a:rPr lang="en-GB" dirty="0" smtClean="0"/>
              <a:t> algorithm</a:t>
            </a:r>
            <a:endParaRPr lang="en-GB" dirty="0"/>
          </a:p>
        </p:txBody>
      </p:sp>
      <p:sp>
        <p:nvSpPr>
          <p:cNvPr id="3" name="Content Placeholder 2"/>
          <p:cNvSpPr>
            <a:spLocks noGrp="1"/>
          </p:cNvSpPr>
          <p:nvPr>
            <p:ph idx="1"/>
          </p:nvPr>
        </p:nvSpPr>
        <p:spPr/>
        <p:txBody>
          <a:bodyPr/>
          <a:lstStyle/>
          <a:p>
            <a:r>
              <a:rPr lang="en-US" dirty="0" smtClean="0"/>
              <a:t>Example</a:t>
            </a:r>
          </a:p>
          <a:p>
            <a:pPr lvl="1"/>
            <a:r>
              <a:rPr lang="en-US" dirty="0" smtClean="0"/>
              <a:t>Starting node </a:t>
            </a:r>
            <a:r>
              <a:rPr lang="en-US" b="1" dirty="0" smtClean="0"/>
              <a:t>A</a:t>
            </a:r>
          </a:p>
          <a:p>
            <a:endParaRPr lang="en-GB" dirty="0"/>
          </a:p>
        </p:txBody>
      </p:sp>
      <p:sp>
        <p:nvSpPr>
          <p:cNvPr id="4" name="Footer Placeholder 3"/>
          <p:cNvSpPr>
            <a:spLocks noGrp="1"/>
          </p:cNvSpPr>
          <p:nvPr>
            <p:ph type="ftr" sz="quarter" idx="11"/>
          </p:nvPr>
        </p:nvSpPr>
        <p:spPr/>
        <p:txBody>
          <a:bodyPr/>
          <a:lstStyle/>
          <a:p>
            <a:r>
              <a:rPr lang="en-GB" dirty="0" smtClean="0"/>
              <a:t>INFDEV016A - G. Costantini</a:t>
            </a:r>
            <a:endParaRPr lang="en-GB" dirty="0"/>
          </a:p>
        </p:txBody>
      </p:sp>
      <p:sp>
        <p:nvSpPr>
          <p:cNvPr id="5" name="Oval 4"/>
          <p:cNvSpPr/>
          <p:nvPr/>
        </p:nvSpPr>
        <p:spPr>
          <a:xfrm>
            <a:off x="2095928" y="3657599"/>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b="1" dirty="0" smtClean="0">
                <a:solidFill>
                  <a:schemeClr val="tx1"/>
                </a:solidFill>
              </a:rPr>
              <a:t>A</a:t>
            </a:r>
            <a:endParaRPr lang="en-GB" b="1" dirty="0">
              <a:solidFill>
                <a:schemeClr val="tx1"/>
              </a:solidFill>
            </a:endParaRPr>
          </a:p>
        </p:txBody>
      </p:sp>
      <p:sp>
        <p:nvSpPr>
          <p:cNvPr id="6" name="Oval 5"/>
          <p:cNvSpPr/>
          <p:nvPr/>
        </p:nvSpPr>
        <p:spPr>
          <a:xfrm>
            <a:off x="3388759" y="2668714"/>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B</a:t>
            </a:r>
            <a:endParaRPr lang="en-GB" dirty="0"/>
          </a:p>
        </p:txBody>
      </p:sp>
      <p:sp>
        <p:nvSpPr>
          <p:cNvPr id="7" name="Oval 6"/>
          <p:cNvSpPr/>
          <p:nvPr/>
        </p:nvSpPr>
        <p:spPr>
          <a:xfrm>
            <a:off x="3388759" y="4721054"/>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smtClean="0"/>
              <a:t>C</a:t>
            </a:r>
            <a:endParaRPr lang="en-GB" dirty="0"/>
          </a:p>
        </p:txBody>
      </p:sp>
      <p:sp>
        <p:nvSpPr>
          <p:cNvPr id="8" name="Oval 7"/>
          <p:cNvSpPr/>
          <p:nvPr/>
        </p:nvSpPr>
        <p:spPr>
          <a:xfrm>
            <a:off x="4975668" y="4721053"/>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smtClean="0"/>
              <a:t>D</a:t>
            </a:r>
            <a:endParaRPr lang="en-GB" dirty="0"/>
          </a:p>
        </p:txBody>
      </p:sp>
      <p:sp>
        <p:nvSpPr>
          <p:cNvPr id="9" name="Oval 8"/>
          <p:cNvSpPr/>
          <p:nvPr/>
        </p:nvSpPr>
        <p:spPr>
          <a:xfrm>
            <a:off x="4975668" y="2667732"/>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E</a:t>
            </a:r>
          </a:p>
        </p:txBody>
      </p:sp>
      <p:sp>
        <p:nvSpPr>
          <p:cNvPr id="10" name="Oval 9"/>
          <p:cNvSpPr/>
          <p:nvPr/>
        </p:nvSpPr>
        <p:spPr>
          <a:xfrm>
            <a:off x="6637105" y="3657599"/>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F</a:t>
            </a:r>
            <a:endParaRPr lang="en-GB" dirty="0"/>
          </a:p>
        </p:txBody>
      </p:sp>
      <p:cxnSp>
        <p:nvCxnSpPr>
          <p:cNvPr id="12" name="Straight Connector 11"/>
          <p:cNvCxnSpPr>
            <a:stCxn id="5" idx="7"/>
            <a:endCxn id="6" idx="3"/>
          </p:cNvCxnSpPr>
          <p:nvPr/>
        </p:nvCxnSpPr>
        <p:spPr>
          <a:xfrm flipV="1">
            <a:off x="2534405" y="3107190"/>
            <a:ext cx="929585" cy="625640"/>
          </a:xfrm>
          <a:prstGeom prst="line">
            <a:avLst/>
          </a:prstGeom>
          <a:ln w="28575"/>
        </p:spPr>
        <p:style>
          <a:lnRef idx="1">
            <a:schemeClr val="dk1"/>
          </a:lnRef>
          <a:fillRef idx="0">
            <a:schemeClr val="dk1"/>
          </a:fillRef>
          <a:effectRef idx="0">
            <a:schemeClr val="dk1"/>
          </a:effectRef>
          <a:fontRef idx="minor">
            <a:schemeClr val="tx1"/>
          </a:fontRef>
        </p:style>
      </p:cxnSp>
      <p:cxnSp>
        <p:nvCxnSpPr>
          <p:cNvPr id="13" name="Straight Connector 12"/>
          <p:cNvCxnSpPr>
            <a:stCxn id="5" idx="5"/>
            <a:endCxn id="7" idx="1"/>
          </p:cNvCxnSpPr>
          <p:nvPr/>
        </p:nvCxnSpPr>
        <p:spPr>
          <a:xfrm>
            <a:off x="2534405" y="4096075"/>
            <a:ext cx="929585" cy="700210"/>
          </a:xfrm>
          <a:prstGeom prst="line">
            <a:avLst/>
          </a:prstGeom>
          <a:ln w="28575"/>
        </p:spPr>
        <p:style>
          <a:lnRef idx="1">
            <a:schemeClr val="dk1"/>
          </a:lnRef>
          <a:fillRef idx="0">
            <a:schemeClr val="dk1"/>
          </a:fillRef>
          <a:effectRef idx="0">
            <a:schemeClr val="dk1"/>
          </a:effectRef>
          <a:fontRef idx="minor">
            <a:schemeClr val="tx1"/>
          </a:fontRef>
        </p:style>
      </p:cxnSp>
      <p:cxnSp>
        <p:nvCxnSpPr>
          <p:cNvPr id="21" name="Straight Connector 20"/>
          <p:cNvCxnSpPr>
            <a:stCxn id="8" idx="0"/>
            <a:endCxn id="9" idx="4"/>
          </p:cNvCxnSpPr>
          <p:nvPr/>
        </p:nvCxnSpPr>
        <p:spPr>
          <a:xfrm flipV="1">
            <a:off x="5232522" y="3181439"/>
            <a:ext cx="0" cy="1539614"/>
          </a:xfrm>
          <a:prstGeom prst="line">
            <a:avLst/>
          </a:prstGeom>
          <a:ln w="28575"/>
        </p:spPr>
        <p:style>
          <a:lnRef idx="1">
            <a:schemeClr val="dk1"/>
          </a:lnRef>
          <a:fillRef idx="0">
            <a:schemeClr val="dk1"/>
          </a:fillRef>
          <a:effectRef idx="0">
            <a:schemeClr val="dk1"/>
          </a:effectRef>
          <a:fontRef idx="minor">
            <a:schemeClr val="tx1"/>
          </a:fontRef>
        </p:style>
      </p:cxnSp>
      <p:cxnSp>
        <p:nvCxnSpPr>
          <p:cNvPr id="24" name="Straight Connector 23"/>
          <p:cNvCxnSpPr>
            <a:stCxn id="7" idx="6"/>
            <a:endCxn id="8" idx="2"/>
          </p:cNvCxnSpPr>
          <p:nvPr/>
        </p:nvCxnSpPr>
        <p:spPr>
          <a:xfrm flipV="1">
            <a:off x="3902467" y="4977907"/>
            <a:ext cx="1073201" cy="1"/>
          </a:xfrm>
          <a:prstGeom prst="line">
            <a:avLst/>
          </a:prstGeom>
          <a:ln w="28575"/>
        </p:spPr>
        <p:style>
          <a:lnRef idx="1">
            <a:schemeClr val="dk1"/>
          </a:lnRef>
          <a:fillRef idx="0">
            <a:schemeClr val="dk1"/>
          </a:fillRef>
          <a:effectRef idx="0">
            <a:schemeClr val="dk1"/>
          </a:effectRef>
          <a:fontRef idx="minor">
            <a:schemeClr val="tx1"/>
          </a:fontRef>
        </p:style>
      </p:cxnSp>
      <p:cxnSp>
        <p:nvCxnSpPr>
          <p:cNvPr id="27" name="Straight Connector 26"/>
          <p:cNvCxnSpPr>
            <a:stCxn id="10" idx="1"/>
            <a:endCxn id="9" idx="5"/>
          </p:cNvCxnSpPr>
          <p:nvPr/>
        </p:nvCxnSpPr>
        <p:spPr>
          <a:xfrm flipH="1" flipV="1">
            <a:off x="5414145" y="3106208"/>
            <a:ext cx="1298191" cy="626622"/>
          </a:xfrm>
          <a:prstGeom prst="line">
            <a:avLst/>
          </a:prstGeom>
          <a:ln w="28575"/>
        </p:spPr>
        <p:style>
          <a:lnRef idx="1">
            <a:schemeClr val="dk1"/>
          </a:lnRef>
          <a:fillRef idx="0">
            <a:schemeClr val="dk1"/>
          </a:fillRef>
          <a:effectRef idx="0">
            <a:schemeClr val="dk1"/>
          </a:effectRef>
          <a:fontRef idx="minor">
            <a:schemeClr val="tx1"/>
          </a:fontRef>
        </p:style>
      </p:cxnSp>
      <p:cxnSp>
        <p:nvCxnSpPr>
          <p:cNvPr id="32" name="Straight Connector 31"/>
          <p:cNvCxnSpPr>
            <a:stCxn id="8" idx="6"/>
            <a:endCxn id="10" idx="3"/>
          </p:cNvCxnSpPr>
          <p:nvPr/>
        </p:nvCxnSpPr>
        <p:spPr>
          <a:xfrm flipV="1">
            <a:off x="5489376" y="4096075"/>
            <a:ext cx="1222960" cy="881832"/>
          </a:xfrm>
          <a:prstGeom prst="line">
            <a:avLst/>
          </a:prstGeom>
          <a:ln w="28575"/>
        </p:spPr>
        <p:style>
          <a:lnRef idx="1">
            <a:schemeClr val="dk1"/>
          </a:lnRef>
          <a:fillRef idx="0">
            <a:schemeClr val="dk1"/>
          </a:fillRef>
          <a:effectRef idx="0">
            <a:schemeClr val="dk1"/>
          </a:effectRef>
          <a:fontRef idx="minor">
            <a:schemeClr val="tx1"/>
          </a:fontRef>
        </p:style>
      </p:cxnSp>
      <p:cxnSp>
        <p:nvCxnSpPr>
          <p:cNvPr id="35" name="Straight Connector 34"/>
          <p:cNvCxnSpPr>
            <a:stCxn id="6" idx="5"/>
            <a:endCxn id="8" idx="1"/>
          </p:cNvCxnSpPr>
          <p:nvPr/>
        </p:nvCxnSpPr>
        <p:spPr>
          <a:xfrm>
            <a:off x="3827236" y="3107190"/>
            <a:ext cx="1223663" cy="1689094"/>
          </a:xfrm>
          <a:prstGeom prst="line">
            <a:avLst/>
          </a:prstGeom>
          <a:ln w="28575"/>
        </p:spPr>
        <p:style>
          <a:lnRef idx="1">
            <a:schemeClr val="dk1"/>
          </a:lnRef>
          <a:fillRef idx="0">
            <a:schemeClr val="dk1"/>
          </a:fillRef>
          <a:effectRef idx="0">
            <a:schemeClr val="dk1"/>
          </a:effectRef>
          <a:fontRef idx="minor">
            <a:schemeClr val="tx1"/>
          </a:fontRef>
        </p:style>
      </p:cxnSp>
      <p:sp>
        <p:nvSpPr>
          <p:cNvPr id="38" name="TextBox 37"/>
          <p:cNvSpPr txBox="1"/>
          <p:nvPr/>
        </p:nvSpPr>
        <p:spPr>
          <a:xfrm>
            <a:off x="2743200" y="3106208"/>
            <a:ext cx="255997" cy="369332"/>
          </a:xfrm>
          <a:prstGeom prst="rect">
            <a:avLst/>
          </a:prstGeom>
          <a:noFill/>
        </p:spPr>
        <p:txBody>
          <a:bodyPr wrap="square" rtlCol="0">
            <a:spAutoFit/>
          </a:bodyPr>
          <a:lstStyle/>
          <a:p>
            <a:r>
              <a:rPr lang="en-GB" dirty="0" smtClean="0"/>
              <a:t>8</a:t>
            </a:r>
            <a:endParaRPr lang="en-GB" dirty="0"/>
          </a:p>
        </p:txBody>
      </p:sp>
      <p:sp>
        <p:nvSpPr>
          <p:cNvPr id="40" name="TextBox 39"/>
          <p:cNvSpPr txBox="1"/>
          <p:nvPr/>
        </p:nvSpPr>
        <p:spPr>
          <a:xfrm>
            <a:off x="2769516" y="4421159"/>
            <a:ext cx="255997" cy="369332"/>
          </a:xfrm>
          <a:prstGeom prst="rect">
            <a:avLst/>
          </a:prstGeom>
          <a:noFill/>
        </p:spPr>
        <p:txBody>
          <a:bodyPr wrap="square" rtlCol="0">
            <a:spAutoFit/>
          </a:bodyPr>
          <a:lstStyle/>
          <a:p>
            <a:r>
              <a:rPr lang="en-GB" dirty="0" smtClean="0"/>
              <a:t>1</a:t>
            </a:r>
            <a:endParaRPr lang="en-GB" dirty="0"/>
          </a:p>
        </p:txBody>
      </p:sp>
      <p:sp>
        <p:nvSpPr>
          <p:cNvPr id="41" name="TextBox 40"/>
          <p:cNvSpPr txBox="1"/>
          <p:nvPr/>
        </p:nvSpPr>
        <p:spPr>
          <a:xfrm>
            <a:off x="4349728" y="3419519"/>
            <a:ext cx="255997" cy="369332"/>
          </a:xfrm>
          <a:prstGeom prst="rect">
            <a:avLst/>
          </a:prstGeom>
          <a:noFill/>
        </p:spPr>
        <p:txBody>
          <a:bodyPr wrap="square" rtlCol="0">
            <a:spAutoFit/>
          </a:bodyPr>
          <a:lstStyle/>
          <a:p>
            <a:r>
              <a:rPr lang="en-GB" dirty="0" smtClean="0"/>
              <a:t>2</a:t>
            </a:r>
            <a:endParaRPr lang="en-GB" dirty="0"/>
          </a:p>
        </p:txBody>
      </p:sp>
      <p:sp>
        <p:nvSpPr>
          <p:cNvPr id="42" name="TextBox 41"/>
          <p:cNvSpPr txBox="1"/>
          <p:nvPr/>
        </p:nvSpPr>
        <p:spPr>
          <a:xfrm>
            <a:off x="4265713" y="4976185"/>
            <a:ext cx="255997" cy="369332"/>
          </a:xfrm>
          <a:prstGeom prst="rect">
            <a:avLst/>
          </a:prstGeom>
          <a:noFill/>
        </p:spPr>
        <p:txBody>
          <a:bodyPr wrap="square" rtlCol="0">
            <a:spAutoFit/>
          </a:bodyPr>
          <a:lstStyle/>
          <a:p>
            <a:r>
              <a:rPr lang="en-GB" dirty="0" smtClean="0"/>
              <a:t>3</a:t>
            </a:r>
            <a:endParaRPr lang="en-GB" dirty="0"/>
          </a:p>
        </p:txBody>
      </p:sp>
      <p:sp>
        <p:nvSpPr>
          <p:cNvPr id="43" name="TextBox 42"/>
          <p:cNvSpPr txBox="1"/>
          <p:nvPr/>
        </p:nvSpPr>
        <p:spPr>
          <a:xfrm>
            <a:off x="5232521" y="3657599"/>
            <a:ext cx="255997" cy="369332"/>
          </a:xfrm>
          <a:prstGeom prst="rect">
            <a:avLst/>
          </a:prstGeom>
          <a:noFill/>
        </p:spPr>
        <p:txBody>
          <a:bodyPr wrap="square" rtlCol="0">
            <a:spAutoFit/>
          </a:bodyPr>
          <a:lstStyle/>
          <a:p>
            <a:r>
              <a:rPr lang="en-GB" dirty="0" smtClean="0"/>
              <a:t>4</a:t>
            </a:r>
            <a:endParaRPr lang="en-GB" dirty="0"/>
          </a:p>
        </p:txBody>
      </p:sp>
      <p:sp>
        <p:nvSpPr>
          <p:cNvPr id="44" name="TextBox 43"/>
          <p:cNvSpPr txBox="1"/>
          <p:nvPr/>
        </p:nvSpPr>
        <p:spPr>
          <a:xfrm>
            <a:off x="6079619" y="4536991"/>
            <a:ext cx="255997" cy="369332"/>
          </a:xfrm>
          <a:prstGeom prst="rect">
            <a:avLst/>
          </a:prstGeom>
          <a:noFill/>
        </p:spPr>
        <p:txBody>
          <a:bodyPr wrap="square" rtlCol="0">
            <a:spAutoFit/>
          </a:bodyPr>
          <a:lstStyle/>
          <a:p>
            <a:r>
              <a:rPr lang="en-GB" dirty="0" smtClean="0"/>
              <a:t>6</a:t>
            </a:r>
            <a:endParaRPr lang="en-GB" dirty="0"/>
          </a:p>
        </p:txBody>
      </p:sp>
      <p:sp>
        <p:nvSpPr>
          <p:cNvPr id="45" name="TextBox 44"/>
          <p:cNvSpPr txBox="1"/>
          <p:nvPr/>
        </p:nvSpPr>
        <p:spPr>
          <a:xfrm>
            <a:off x="6012502" y="3032620"/>
            <a:ext cx="255997" cy="369332"/>
          </a:xfrm>
          <a:prstGeom prst="rect">
            <a:avLst/>
          </a:prstGeom>
          <a:noFill/>
        </p:spPr>
        <p:txBody>
          <a:bodyPr wrap="square" rtlCol="0">
            <a:spAutoFit/>
          </a:bodyPr>
          <a:lstStyle/>
          <a:p>
            <a:r>
              <a:rPr lang="en-GB" dirty="0" smtClean="0"/>
              <a:t>1</a:t>
            </a:r>
            <a:endParaRPr lang="en-GB" dirty="0"/>
          </a:p>
        </p:txBody>
      </p:sp>
      <p:sp>
        <p:nvSpPr>
          <p:cNvPr id="46" name="TextBox 45"/>
          <p:cNvSpPr txBox="1"/>
          <p:nvPr/>
        </p:nvSpPr>
        <p:spPr>
          <a:xfrm>
            <a:off x="2107228" y="3363498"/>
            <a:ext cx="255997" cy="369332"/>
          </a:xfrm>
          <a:prstGeom prst="rect">
            <a:avLst/>
          </a:prstGeom>
          <a:noFill/>
        </p:spPr>
        <p:txBody>
          <a:bodyPr wrap="square" rtlCol="0">
            <a:spAutoFit/>
          </a:bodyPr>
          <a:lstStyle/>
          <a:p>
            <a:r>
              <a:rPr lang="en-GB" dirty="0" smtClean="0">
                <a:solidFill>
                  <a:srgbClr val="FF0000"/>
                </a:solidFill>
              </a:rPr>
              <a:t>0</a:t>
            </a:r>
            <a:endParaRPr lang="en-GB" dirty="0">
              <a:solidFill>
                <a:srgbClr val="FF0000"/>
              </a:solidFill>
            </a:endParaRPr>
          </a:p>
        </p:txBody>
      </p:sp>
      <mc:AlternateContent xmlns:mc="http://schemas.openxmlformats.org/markup-compatibility/2006" xmlns:a14="http://schemas.microsoft.com/office/drawing/2010/main">
        <mc:Choice Requires="a14">
          <p:sp>
            <p:nvSpPr>
              <p:cNvPr id="47" name="TextBox 46"/>
              <p:cNvSpPr txBox="1"/>
              <p:nvPr/>
            </p:nvSpPr>
            <p:spPr>
              <a:xfrm>
                <a:off x="3388759" y="2350700"/>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6</m:t>
                      </m:r>
                    </m:oMath>
                  </m:oMathPara>
                </a14:m>
                <a:endParaRPr lang="en-GB" dirty="0">
                  <a:solidFill>
                    <a:srgbClr val="FF0000"/>
                  </a:solidFill>
                </a:endParaRPr>
              </a:p>
            </p:txBody>
          </p:sp>
        </mc:Choice>
        <mc:Fallback xmlns="">
          <p:sp>
            <p:nvSpPr>
              <p:cNvPr id="47" name="TextBox 46"/>
              <p:cNvSpPr txBox="1">
                <a:spLocks noRot="1" noChangeAspect="1" noMove="1" noResize="1" noEditPoints="1" noAdjustHandles="1" noChangeArrowheads="1" noChangeShapeType="1" noTextEdit="1"/>
              </p:cNvSpPr>
              <p:nvPr/>
            </p:nvSpPr>
            <p:spPr>
              <a:xfrm>
                <a:off x="3388759" y="2350700"/>
                <a:ext cx="255997" cy="369332"/>
              </a:xfrm>
              <a:prstGeom prst="rect">
                <a:avLst/>
              </a:prstGeom>
              <a:blipFill rotWithShape="0">
                <a:blip r:embed="rId2"/>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8" name="TextBox 47"/>
              <p:cNvSpPr txBox="1"/>
              <p:nvPr/>
            </p:nvSpPr>
            <p:spPr>
              <a:xfrm>
                <a:off x="3460362" y="4405422"/>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1</m:t>
                      </m:r>
                    </m:oMath>
                  </m:oMathPara>
                </a14:m>
                <a:endParaRPr lang="en-GB" dirty="0">
                  <a:solidFill>
                    <a:srgbClr val="FF0000"/>
                  </a:solidFill>
                </a:endParaRPr>
              </a:p>
            </p:txBody>
          </p:sp>
        </mc:Choice>
        <mc:Fallback xmlns="">
          <p:sp>
            <p:nvSpPr>
              <p:cNvPr id="48" name="TextBox 47"/>
              <p:cNvSpPr txBox="1">
                <a:spLocks noRot="1" noChangeAspect="1" noMove="1" noResize="1" noEditPoints="1" noAdjustHandles="1" noChangeArrowheads="1" noChangeShapeType="1" noTextEdit="1"/>
              </p:cNvSpPr>
              <p:nvPr/>
            </p:nvSpPr>
            <p:spPr>
              <a:xfrm>
                <a:off x="3460362" y="4405422"/>
                <a:ext cx="255997" cy="369332"/>
              </a:xfrm>
              <a:prstGeom prst="rect">
                <a:avLst/>
              </a:prstGeom>
              <a:blipFill rotWithShape="0">
                <a:blip r:embed="rId3"/>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9" name="TextBox 48"/>
              <p:cNvSpPr txBox="1"/>
              <p:nvPr/>
            </p:nvSpPr>
            <p:spPr>
              <a:xfrm>
                <a:off x="5050899" y="2340377"/>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8</m:t>
                      </m:r>
                    </m:oMath>
                  </m:oMathPara>
                </a14:m>
                <a:endParaRPr lang="en-GB" dirty="0">
                  <a:solidFill>
                    <a:srgbClr val="FF0000"/>
                  </a:solidFill>
                </a:endParaRPr>
              </a:p>
            </p:txBody>
          </p:sp>
        </mc:Choice>
        <mc:Fallback xmlns="">
          <p:sp>
            <p:nvSpPr>
              <p:cNvPr id="49" name="TextBox 48"/>
              <p:cNvSpPr txBox="1">
                <a:spLocks noRot="1" noChangeAspect="1" noMove="1" noResize="1" noEditPoints="1" noAdjustHandles="1" noChangeArrowheads="1" noChangeShapeType="1" noTextEdit="1"/>
              </p:cNvSpPr>
              <p:nvPr/>
            </p:nvSpPr>
            <p:spPr>
              <a:xfrm>
                <a:off x="5050899" y="2340377"/>
                <a:ext cx="255997" cy="369332"/>
              </a:xfrm>
              <a:prstGeom prst="rect">
                <a:avLst/>
              </a:prstGeom>
              <a:blipFill rotWithShape="0">
                <a:blip r:embed="rId4"/>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0" name="TextBox 49"/>
              <p:cNvSpPr txBox="1"/>
              <p:nvPr/>
            </p:nvSpPr>
            <p:spPr>
              <a:xfrm>
                <a:off x="5221389" y="4417799"/>
                <a:ext cx="51456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4</m:t>
                      </m:r>
                    </m:oMath>
                  </m:oMathPara>
                </a14:m>
                <a:endParaRPr lang="en-GB" dirty="0">
                  <a:solidFill>
                    <a:srgbClr val="FF0000"/>
                  </a:solidFill>
                </a:endParaRPr>
              </a:p>
            </p:txBody>
          </p:sp>
        </mc:Choice>
        <mc:Fallback xmlns="">
          <p:sp>
            <p:nvSpPr>
              <p:cNvPr id="50" name="TextBox 49"/>
              <p:cNvSpPr txBox="1">
                <a:spLocks noRot="1" noChangeAspect="1" noMove="1" noResize="1" noEditPoints="1" noAdjustHandles="1" noChangeArrowheads="1" noChangeShapeType="1" noTextEdit="1"/>
              </p:cNvSpPr>
              <p:nvPr/>
            </p:nvSpPr>
            <p:spPr>
              <a:xfrm>
                <a:off x="5221389" y="4417799"/>
                <a:ext cx="514566" cy="369332"/>
              </a:xfrm>
              <a:prstGeom prst="rect">
                <a:avLst/>
              </a:prstGeom>
              <a:blipFill rotWithShape="0">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1" name="TextBox 50"/>
              <p:cNvSpPr txBox="1"/>
              <p:nvPr/>
            </p:nvSpPr>
            <p:spPr>
              <a:xfrm>
                <a:off x="6863271" y="3354479"/>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10</m:t>
                      </m:r>
                    </m:oMath>
                  </m:oMathPara>
                </a14:m>
                <a:endParaRPr lang="en-GB" dirty="0">
                  <a:solidFill>
                    <a:srgbClr val="FF0000"/>
                  </a:solidFill>
                </a:endParaRPr>
              </a:p>
            </p:txBody>
          </p:sp>
        </mc:Choice>
        <mc:Fallback xmlns="">
          <p:sp>
            <p:nvSpPr>
              <p:cNvPr id="51" name="TextBox 50"/>
              <p:cNvSpPr txBox="1">
                <a:spLocks noRot="1" noChangeAspect="1" noMove="1" noResize="1" noEditPoints="1" noAdjustHandles="1" noChangeArrowheads="1" noChangeShapeType="1" noTextEdit="1"/>
              </p:cNvSpPr>
              <p:nvPr/>
            </p:nvSpPr>
            <p:spPr>
              <a:xfrm>
                <a:off x="6863271" y="3354479"/>
                <a:ext cx="255997" cy="369332"/>
              </a:xfrm>
              <a:prstGeom prst="rect">
                <a:avLst/>
              </a:prstGeom>
              <a:blipFill rotWithShape="0">
                <a:blip r:embed="rId6"/>
                <a:stretch>
                  <a:fillRect r="-66667"/>
                </a:stretch>
              </a:blipFill>
            </p:spPr>
            <p:txBody>
              <a:bodyPr/>
              <a:lstStyle/>
              <a:p>
                <a:r>
                  <a:rPr lang="en-GB">
                    <a:noFill/>
                  </a:rPr>
                  <a:t> </a:t>
                </a:r>
              </a:p>
            </p:txBody>
          </p:sp>
        </mc:Fallback>
      </mc:AlternateContent>
      <p:sp>
        <p:nvSpPr>
          <p:cNvPr id="31" name="Rechthoek 30"/>
          <p:cNvSpPr/>
          <p:nvPr/>
        </p:nvSpPr>
        <p:spPr>
          <a:xfrm>
            <a:off x="2388416" y="5712233"/>
            <a:ext cx="6200203" cy="954107"/>
          </a:xfrm>
          <a:prstGeom prst="rect">
            <a:avLst/>
          </a:prstGeom>
        </p:spPr>
        <p:txBody>
          <a:bodyPr wrap="square">
            <a:spAutoFit/>
          </a:bodyPr>
          <a:lstStyle/>
          <a:p>
            <a:pPr marL="742950" lvl="1" indent="-285750">
              <a:buFont typeface="Arial" panose="020B0604020202020204" pitchFamily="34" charset="0"/>
              <a:buChar char="•"/>
            </a:pPr>
            <a:r>
              <a:rPr lang="en-US" sz="1400" dirty="0" smtClean="0"/>
              <a:t>Pick </a:t>
            </a:r>
            <a:r>
              <a:rPr lang="en-US" sz="1400" dirty="0"/>
              <a:t>the unvisited vertex with the lowest-distance</a:t>
            </a:r>
          </a:p>
          <a:p>
            <a:pPr marL="742950" lvl="1" indent="-285750">
              <a:buFont typeface="Arial" panose="020B0604020202020204" pitchFamily="34" charset="0"/>
              <a:buChar char="•"/>
            </a:pPr>
            <a:r>
              <a:rPr lang="en-US" sz="1400" dirty="0"/>
              <a:t>Calculate the distance through it to each unvisited neighbor</a:t>
            </a:r>
          </a:p>
          <a:p>
            <a:pPr marL="742950" lvl="1" indent="-285750">
              <a:buFont typeface="Arial" panose="020B0604020202020204" pitchFamily="34" charset="0"/>
              <a:buChar char="•"/>
            </a:pPr>
            <a:r>
              <a:rPr lang="en-US" sz="1400" dirty="0"/>
              <a:t>Update the neighbor's distance if smaller</a:t>
            </a:r>
          </a:p>
          <a:p>
            <a:pPr marL="742950" lvl="1" indent="-285750">
              <a:buFont typeface="Arial" panose="020B0604020202020204" pitchFamily="34" charset="0"/>
              <a:buChar char="•"/>
            </a:pPr>
            <a:r>
              <a:rPr lang="en-US" sz="1400" dirty="0"/>
              <a:t>Mark as visited when done with neighbors</a:t>
            </a:r>
            <a:endParaRPr lang="nl-NL" sz="1400" dirty="0"/>
          </a:p>
        </p:txBody>
      </p:sp>
    </p:spTree>
    <p:extLst>
      <p:ext uri="{BB962C8B-B14F-4D97-AF65-F5344CB8AC3E}">
        <p14:creationId xmlns:p14="http://schemas.microsoft.com/office/powerpoint/2010/main" val="280878659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Graphs – </a:t>
            </a:r>
            <a:r>
              <a:rPr lang="en-GB" dirty="0" err="1" smtClean="0"/>
              <a:t>Dijkstra’s</a:t>
            </a:r>
            <a:r>
              <a:rPr lang="en-GB" dirty="0" smtClean="0"/>
              <a:t> algorithm</a:t>
            </a:r>
            <a:endParaRPr lang="en-GB" dirty="0"/>
          </a:p>
        </p:txBody>
      </p:sp>
      <p:sp>
        <p:nvSpPr>
          <p:cNvPr id="3" name="Content Placeholder 2"/>
          <p:cNvSpPr>
            <a:spLocks noGrp="1"/>
          </p:cNvSpPr>
          <p:nvPr>
            <p:ph idx="1"/>
          </p:nvPr>
        </p:nvSpPr>
        <p:spPr/>
        <p:txBody>
          <a:bodyPr/>
          <a:lstStyle/>
          <a:p>
            <a:r>
              <a:rPr lang="en-US" dirty="0" smtClean="0"/>
              <a:t>Example</a:t>
            </a:r>
          </a:p>
          <a:p>
            <a:pPr lvl="1"/>
            <a:r>
              <a:rPr lang="en-US" dirty="0" smtClean="0"/>
              <a:t>Starting node </a:t>
            </a:r>
            <a:r>
              <a:rPr lang="en-US" b="1" dirty="0" smtClean="0"/>
              <a:t>A</a:t>
            </a:r>
          </a:p>
          <a:p>
            <a:endParaRPr lang="en-GB" dirty="0"/>
          </a:p>
        </p:txBody>
      </p:sp>
      <p:sp>
        <p:nvSpPr>
          <p:cNvPr id="4" name="Footer Placeholder 3"/>
          <p:cNvSpPr>
            <a:spLocks noGrp="1"/>
          </p:cNvSpPr>
          <p:nvPr>
            <p:ph type="ftr" sz="quarter" idx="11"/>
          </p:nvPr>
        </p:nvSpPr>
        <p:spPr/>
        <p:txBody>
          <a:bodyPr/>
          <a:lstStyle/>
          <a:p>
            <a:r>
              <a:rPr lang="en-GB" dirty="0" smtClean="0"/>
              <a:t>INFDEV016A - G. Costantini</a:t>
            </a:r>
            <a:endParaRPr lang="en-GB" dirty="0"/>
          </a:p>
        </p:txBody>
      </p:sp>
      <p:sp>
        <p:nvSpPr>
          <p:cNvPr id="5" name="Oval 4"/>
          <p:cNvSpPr/>
          <p:nvPr/>
        </p:nvSpPr>
        <p:spPr>
          <a:xfrm>
            <a:off x="2095928" y="3657599"/>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b="1" dirty="0" smtClean="0">
                <a:solidFill>
                  <a:schemeClr val="tx1"/>
                </a:solidFill>
              </a:rPr>
              <a:t>A</a:t>
            </a:r>
            <a:endParaRPr lang="en-GB" b="1" dirty="0">
              <a:solidFill>
                <a:schemeClr val="tx1"/>
              </a:solidFill>
            </a:endParaRPr>
          </a:p>
        </p:txBody>
      </p:sp>
      <p:sp>
        <p:nvSpPr>
          <p:cNvPr id="6" name="Oval 5"/>
          <p:cNvSpPr/>
          <p:nvPr/>
        </p:nvSpPr>
        <p:spPr>
          <a:xfrm>
            <a:off x="3388759" y="2668714"/>
            <a:ext cx="513708" cy="513707"/>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dirty="0" smtClean="0"/>
              <a:t>B</a:t>
            </a:r>
            <a:endParaRPr lang="en-GB" dirty="0"/>
          </a:p>
        </p:txBody>
      </p:sp>
      <p:sp>
        <p:nvSpPr>
          <p:cNvPr id="7" name="Oval 6"/>
          <p:cNvSpPr/>
          <p:nvPr/>
        </p:nvSpPr>
        <p:spPr>
          <a:xfrm>
            <a:off x="3388759" y="4721054"/>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smtClean="0"/>
              <a:t>C</a:t>
            </a:r>
            <a:endParaRPr lang="en-GB" dirty="0"/>
          </a:p>
        </p:txBody>
      </p:sp>
      <p:sp>
        <p:nvSpPr>
          <p:cNvPr id="8" name="Oval 7"/>
          <p:cNvSpPr/>
          <p:nvPr/>
        </p:nvSpPr>
        <p:spPr>
          <a:xfrm>
            <a:off x="4975668" y="4721053"/>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smtClean="0"/>
              <a:t>D</a:t>
            </a:r>
            <a:endParaRPr lang="en-GB" dirty="0"/>
          </a:p>
        </p:txBody>
      </p:sp>
      <p:sp>
        <p:nvSpPr>
          <p:cNvPr id="9" name="Oval 8"/>
          <p:cNvSpPr/>
          <p:nvPr/>
        </p:nvSpPr>
        <p:spPr>
          <a:xfrm>
            <a:off x="4975668" y="2667732"/>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E</a:t>
            </a:r>
          </a:p>
        </p:txBody>
      </p:sp>
      <p:sp>
        <p:nvSpPr>
          <p:cNvPr id="10" name="Oval 9"/>
          <p:cNvSpPr/>
          <p:nvPr/>
        </p:nvSpPr>
        <p:spPr>
          <a:xfrm>
            <a:off x="6637105" y="3657599"/>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F</a:t>
            </a:r>
            <a:endParaRPr lang="en-GB" dirty="0"/>
          </a:p>
        </p:txBody>
      </p:sp>
      <p:cxnSp>
        <p:nvCxnSpPr>
          <p:cNvPr id="12" name="Straight Connector 11"/>
          <p:cNvCxnSpPr>
            <a:stCxn id="5" idx="7"/>
            <a:endCxn id="6" idx="3"/>
          </p:cNvCxnSpPr>
          <p:nvPr/>
        </p:nvCxnSpPr>
        <p:spPr>
          <a:xfrm flipV="1">
            <a:off x="2534405" y="3107190"/>
            <a:ext cx="929585" cy="625640"/>
          </a:xfrm>
          <a:prstGeom prst="line">
            <a:avLst/>
          </a:prstGeom>
          <a:ln w="28575"/>
        </p:spPr>
        <p:style>
          <a:lnRef idx="1">
            <a:schemeClr val="dk1"/>
          </a:lnRef>
          <a:fillRef idx="0">
            <a:schemeClr val="dk1"/>
          </a:fillRef>
          <a:effectRef idx="0">
            <a:schemeClr val="dk1"/>
          </a:effectRef>
          <a:fontRef idx="minor">
            <a:schemeClr val="tx1"/>
          </a:fontRef>
        </p:style>
      </p:cxnSp>
      <p:cxnSp>
        <p:nvCxnSpPr>
          <p:cNvPr id="13" name="Straight Connector 12"/>
          <p:cNvCxnSpPr>
            <a:stCxn id="5" idx="5"/>
            <a:endCxn id="7" idx="1"/>
          </p:cNvCxnSpPr>
          <p:nvPr/>
        </p:nvCxnSpPr>
        <p:spPr>
          <a:xfrm>
            <a:off x="2534405" y="4096075"/>
            <a:ext cx="929585" cy="700210"/>
          </a:xfrm>
          <a:prstGeom prst="line">
            <a:avLst/>
          </a:prstGeom>
          <a:ln w="28575"/>
        </p:spPr>
        <p:style>
          <a:lnRef idx="1">
            <a:schemeClr val="dk1"/>
          </a:lnRef>
          <a:fillRef idx="0">
            <a:schemeClr val="dk1"/>
          </a:fillRef>
          <a:effectRef idx="0">
            <a:schemeClr val="dk1"/>
          </a:effectRef>
          <a:fontRef idx="minor">
            <a:schemeClr val="tx1"/>
          </a:fontRef>
        </p:style>
      </p:cxnSp>
      <p:cxnSp>
        <p:nvCxnSpPr>
          <p:cNvPr id="21" name="Straight Connector 20"/>
          <p:cNvCxnSpPr>
            <a:stCxn id="8" idx="0"/>
            <a:endCxn id="9" idx="4"/>
          </p:cNvCxnSpPr>
          <p:nvPr/>
        </p:nvCxnSpPr>
        <p:spPr>
          <a:xfrm flipV="1">
            <a:off x="5232522" y="3181439"/>
            <a:ext cx="0" cy="1539614"/>
          </a:xfrm>
          <a:prstGeom prst="line">
            <a:avLst/>
          </a:prstGeom>
          <a:ln w="28575"/>
        </p:spPr>
        <p:style>
          <a:lnRef idx="1">
            <a:schemeClr val="dk1"/>
          </a:lnRef>
          <a:fillRef idx="0">
            <a:schemeClr val="dk1"/>
          </a:fillRef>
          <a:effectRef idx="0">
            <a:schemeClr val="dk1"/>
          </a:effectRef>
          <a:fontRef idx="minor">
            <a:schemeClr val="tx1"/>
          </a:fontRef>
        </p:style>
      </p:cxnSp>
      <p:cxnSp>
        <p:nvCxnSpPr>
          <p:cNvPr id="24" name="Straight Connector 23"/>
          <p:cNvCxnSpPr>
            <a:stCxn id="7" idx="6"/>
            <a:endCxn id="8" idx="2"/>
          </p:cNvCxnSpPr>
          <p:nvPr/>
        </p:nvCxnSpPr>
        <p:spPr>
          <a:xfrm flipV="1">
            <a:off x="3902467" y="4977907"/>
            <a:ext cx="1073201" cy="1"/>
          </a:xfrm>
          <a:prstGeom prst="line">
            <a:avLst/>
          </a:prstGeom>
          <a:ln w="28575"/>
        </p:spPr>
        <p:style>
          <a:lnRef idx="1">
            <a:schemeClr val="dk1"/>
          </a:lnRef>
          <a:fillRef idx="0">
            <a:schemeClr val="dk1"/>
          </a:fillRef>
          <a:effectRef idx="0">
            <a:schemeClr val="dk1"/>
          </a:effectRef>
          <a:fontRef idx="minor">
            <a:schemeClr val="tx1"/>
          </a:fontRef>
        </p:style>
      </p:cxnSp>
      <p:cxnSp>
        <p:nvCxnSpPr>
          <p:cNvPr id="27" name="Straight Connector 26"/>
          <p:cNvCxnSpPr>
            <a:stCxn id="10" idx="1"/>
            <a:endCxn id="9" idx="5"/>
          </p:cNvCxnSpPr>
          <p:nvPr/>
        </p:nvCxnSpPr>
        <p:spPr>
          <a:xfrm flipH="1" flipV="1">
            <a:off x="5414145" y="3106208"/>
            <a:ext cx="1298191" cy="626622"/>
          </a:xfrm>
          <a:prstGeom prst="line">
            <a:avLst/>
          </a:prstGeom>
          <a:ln w="28575"/>
        </p:spPr>
        <p:style>
          <a:lnRef idx="1">
            <a:schemeClr val="dk1"/>
          </a:lnRef>
          <a:fillRef idx="0">
            <a:schemeClr val="dk1"/>
          </a:fillRef>
          <a:effectRef idx="0">
            <a:schemeClr val="dk1"/>
          </a:effectRef>
          <a:fontRef idx="minor">
            <a:schemeClr val="tx1"/>
          </a:fontRef>
        </p:style>
      </p:cxnSp>
      <p:cxnSp>
        <p:nvCxnSpPr>
          <p:cNvPr id="32" name="Straight Connector 31"/>
          <p:cNvCxnSpPr>
            <a:stCxn id="8" idx="6"/>
            <a:endCxn id="10" idx="3"/>
          </p:cNvCxnSpPr>
          <p:nvPr/>
        </p:nvCxnSpPr>
        <p:spPr>
          <a:xfrm flipV="1">
            <a:off x="5489376" y="4096075"/>
            <a:ext cx="1222960" cy="881832"/>
          </a:xfrm>
          <a:prstGeom prst="line">
            <a:avLst/>
          </a:prstGeom>
          <a:ln w="28575"/>
        </p:spPr>
        <p:style>
          <a:lnRef idx="1">
            <a:schemeClr val="dk1"/>
          </a:lnRef>
          <a:fillRef idx="0">
            <a:schemeClr val="dk1"/>
          </a:fillRef>
          <a:effectRef idx="0">
            <a:schemeClr val="dk1"/>
          </a:effectRef>
          <a:fontRef idx="minor">
            <a:schemeClr val="tx1"/>
          </a:fontRef>
        </p:style>
      </p:cxnSp>
      <p:cxnSp>
        <p:nvCxnSpPr>
          <p:cNvPr id="35" name="Straight Connector 34"/>
          <p:cNvCxnSpPr>
            <a:stCxn id="6" idx="5"/>
            <a:endCxn id="8" idx="1"/>
          </p:cNvCxnSpPr>
          <p:nvPr/>
        </p:nvCxnSpPr>
        <p:spPr>
          <a:xfrm>
            <a:off x="3827236" y="3107190"/>
            <a:ext cx="1223663" cy="1689094"/>
          </a:xfrm>
          <a:prstGeom prst="line">
            <a:avLst/>
          </a:prstGeom>
          <a:ln w="28575"/>
        </p:spPr>
        <p:style>
          <a:lnRef idx="1">
            <a:schemeClr val="dk1"/>
          </a:lnRef>
          <a:fillRef idx="0">
            <a:schemeClr val="dk1"/>
          </a:fillRef>
          <a:effectRef idx="0">
            <a:schemeClr val="dk1"/>
          </a:effectRef>
          <a:fontRef idx="minor">
            <a:schemeClr val="tx1"/>
          </a:fontRef>
        </p:style>
      </p:cxnSp>
      <p:sp>
        <p:nvSpPr>
          <p:cNvPr id="38" name="TextBox 37"/>
          <p:cNvSpPr txBox="1"/>
          <p:nvPr/>
        </p:nvSpPr>
        <p:spPr>
          <a:xfrm>
            <a:off x="2743200" y="3106208"/>
            <a:ext cx="255997" cy="369332"/>
          </a:xfrm>
          <a:prstGeom prst="rect">
            <a:avLst/>
          </a:prstGeom>
          <a:noFill/>
        </p:spPr>
        <p:txBody>
          <a:bodyPr wrap="square" rtlCol="0">
            <a:spAutoFit/>
          </a:bodyPr>
          <a:lstStyle/>
          <a:p>
            <a:r>
              <a:rPr lang="en-GB" dirty="0" smtClean="0"/>
              <a:t>8</a:t>
            </a:r>
            <a:endParaRPr lang="en-GB" dirty="0"/>
          </a:p>
        </p:txBody>
      </p:sp>
      <p:sp>
        <p:nvSpPr>
          <p:cNvPr id="40" name="TextBox 39"/>
          <p:cNvSpPr txBox="1"/>
          <p:nvPr/>
        </p:nvSpPr>
        <p:spPr>
          <a:xfrm>
            <a:off x="2769516" y="4421159"/>
            <a:ext cx="255997" cy="369332"/>
          </a:xfrm>
          <a:prstGeom prst="rect">
            <a:avLst/>
          </a:prstGeom>
          <a:noFill/>
        </p:spPr>
        <p:txBody>
          <a:bodyPr wrap="square" rtlCol="0">
            <a:spAutoFit/>
          </a:bodyPr>
          <a:lstStyle/>
          <a:p>
            <a:r>
              <a:rPr lang="en-GB" dirty="0" smtClean="0"/>
              <a:t>1</a:t>
            </a:r>
            <a:endParaRPr lang="en-GB" dirty="0"/>
          </a:p>
        </p:txBody>
      </p:sp>
      <p:sp>
        <p:nvSpPr>
          <p:cNvPr id="41" name="TextBox 40"/>
          <p:cNvSpPr txBox="1"/>
          <p:nvPr/>
        </p:nvSpPr>
        <p:spPr>
          <a:xfrm>
            <a:off x="4349728" y="3419519"/>
            <a:ext cx="255997" cy="369332"/>
          </a:xfrm>
          <a:prstGeom prst="rect">
            <a:avLst/>
          </a:prstGeom>
          <a:noFill/>
        </p:spPr>
        <p:txBody>
          <a:bodyPr wrap="square" rtlCol="0">
            <a:spAutoFit/>
          </a:bodyPr>
          <a:lstStyle/>
          <a:p>
            <a:r>
              <a:rPr lang="en-GB" dirty="0" smtClean="0"/>
              <a:t>2</a:t>
            </a:r>
            <a:endParaRPr lang="en-GB" dirty="0"/>
          </a:p>
        </p:txBody>
      </p:sp>
      <p:sp>
        <p:nvSpPr>
          <p:cNvPr id="42" name="TextBox 41"/>
          <p:cNvSpPr txBox="1"/>
          <p:nvPr/>
        </p:nvSpPr>
        <p:spPr>
          <a:xfrm>
            <a:off x="4265713" y="4976185"/>
            <a:ext cx="255997" cy="369332"/>
          </a:xfrm>
          <a:prstGeom prst="rect">
            <a:avLst/>
          </a:prstGeom>
          <a:noFill/>
        </p:spPr>
        <p:txBody>
          <a:bodyPr wrap="square" rtlCol="0">
            <a:spAutoFit/>
          </a:bodyPr>
          <a:lstStyle/>
          <a:p>
            <a:r>
              <a:rPr lang="en-GB" dirty="0" smtClean="0"/>
              <a:t>3</a:t>
            </a:r>
            <a:endParaRPr lang="en-GB" dirty="0"/>
          </a:p>
        </p:txBody>
      </p:sp>
      <p:sp>
        <p:nvSpPr>
          <p:cNvPr id="43" name="TextBox 42"/>
          <p:cNvSpPr txBox="1"/>
          <p:nvPr/>
        </p:nvSpPr>
        <p:spPr>
          <a:xfrm>
            <a:off x="5232521" y="3657599"/>
            <a:ext cx="255997" cy="369332"/>
          </a:xfrm>
          <a:prstGeom prst="rect">
            <a:avLst/>
          </a:prstGeom>
          <a:noFill/>
        </p:spPr>
        <p:txBody>
          <a:bodyPr wrap="square" rtlCol="0">
            <a:spAutoFit/>
          </a:bodyPr>
          <a:lstStyle/>
          <a:p>
            <a:r>
              <a:rPr lang="en-GB" dirty="0" smtClean="0"/>
              <a:t>4</a:t>
            </a:r>
            <a:endParaRPr lang="en-GB" dirty="0"/>
          </a:p>
        </p:txBody>
      </p:sp>
      <p:sp>
        <p:nvSpPr>
          <p:cNvPr id="44" name="TextBox 43"/>
          <p:cNvSpPr txBox="1"/>
          <p:nvPr/>
        </p:nvSpPr>
        <p:spPr>
          <a:xfrm>
            <a:off x="6079619" y="4536991"/>
            <a:ext cx="255997" cy="369332"/>
          </a:xfrm>
          <a:prstGeom prst="rect">
            <a:avLst/>
          </a:prstGeom>
          <a:noFill/>
        </p:spPr>
        <p:txBody>
          <a:bodyPr wrap="square" rtlCol="0">
            <a:spAutoFit/>
          </a:bodyPr>
          <a:lstStyle/>
          <a:p>
            <a:r>
              <a:rPr lang="en-GB" dirty="0" smtClean="0"/>
              <a:t>6</a:t>
            </a:r>
            <a:endParaRPr lang="en-GB" dirty="0"/>
          </a:p>
        </p:txBody>
      </p:sp>
      <p:sp>
        <p:nvSpPr>
          <p:cNvPr id="45" name="TextBox 44"/>
          <p:cNvSpPr txBox="1"/>
          <p:nvPr/>
        </p:nvSpPr>
        <p:spPr>
          <a:xfrm>
            <a:off x="6012502" y="3032620"/>
            <a:ext cx="255997" cy="369332"/>
          </a:xfrm>
          <a:prstGeom prst="rect">
            <a:avLst/>
          </a:prstGeom>
          <a:noFill/>
        </p:spPr>
        <p:txBody>
          <a:bodyPr wrap="square" rtlCol="0">
            <a:spAutoFit/>
          </a:bodyPr>
          <a:lstStyle/>
          <a:p>
            <a:r>
              <a:rPr lang="en-GB" dirty="0" smtClean="0"/>
              <a:t>1</a:t>
            </a:r>
            <a:endParaRPr lang="en-GB" dirty="0"/>
          </a:p>
        </p:txBody>
      </p:sp>
      <p:sp>
        <p:nvSpPr>
          <p:cNvPr id="46" name="TextBox 45"/>
          <p:cNvSpPr txBox="1"/>
          <p:nvPr/>
        </p:nvSpPr>
        <p:spPr>
          <a:xfrm>
            <a:off x="2107228" y="3363498"/>
            <a:ext cx="255997" cy="369332"/>
          </a:xfrm>
          <a:prstGeom prst="rect">
            <a:avLst/>
          </a:prstGeom>
          <a:noFill/>
        </p:spPr>
        <p:txBody>
          <a:bodyPr wrap="square" rtlCol="0">
            <a:spAutoFit/>
          </a:bodyPr>
          <a:lstStyle/>
          <a:p>
            <a:r>
              <a:rPr lang="en-GB" dirty="0" smtClean="0">
                <a:solidFill>
                  <a:srgbClr val="FF0000"/>
                </a:solidFill>
              </a:rPr>
              <a:t>0</a:t>
            </a:r>
            <a:endParaRPr lang="en-GB" dirty="0">
              <a:solidFill>
                <a:srgbClr val="FF0000"/>
              </a:solidFill>
            </a:endParaRPr>
          </a:p>
        </p:txBody>
      </p:sp>
      <mc:AlternateContent xmlns:mc="http://schemas.openxmlformats.org/markup-compatibility/2006" xmlns:a14="http://schemas.microsoft.com/office/drawing/2010/main">
        <mc:Choice Requires="a14">
          <p:sp>
            <p:nvSpPr>
              <p:cNvPr id="47" name="TextBox 46"/>
              <p:cNvSpPr txBox="1"/>
              <p:nvPr/>
            </p:nvSpPr>
            <p:spPr>
              <a:xfrm>
                <a:off x="3388759" y="2350700"/>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6</m:t>
                      </m:r>
                    </m:oMath>
                  </m:oMathPara>
                </a14:m>
                <a:endParaRPr lang="en-GB" dirty="0">
                  <a:solidFill>
                    <a:srgbClr val="FF0000"/>
                  </a:solidFill>
                </a:endParaRPr>
              </a:p>
            </p:txBody>
          </p:sp>
        </mc:Choice>
        <mc:Fallback xmlns="">
          <p:sp>
            <p:nvSpPr>
              <p:cNvPr id="47" name="TextBox 46"/>
              <p:cNvSpPr txBox="1">
                <a:spLocks noRot="1" noChangeAspect="1" noMove="1" noResize="1" noEditPoints="1" noAdjustHandles="1" noChangeArrowheads="1" noChangeShapeType="1" noTextEdit="1"/>
              </p:cNvSpPr>
              <p:nvPr/>
            </p:nvSpPr>
            <p:spPr>
              <a:xfrm>
                <a:off x="3388759" y="2350700"/>
                <a:ext cx="255997" cy="369332"/>
              </a:xfrm>
              <a:prstGeom prst="rect">
                <a:avLst/>
              </a:prstGeom>
              <a:blipFill rotWithShape="0">
                <a:blip r:embed="rId2"/>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8" name="TextBox 47"/>
              <p:cNvSpPr txBox="1"/>
              <p:nvPr/>
            </p:nvSpPr>
            <p:spPr>
              <a:xfrm>
                <a:off x="3460362" y="4405422"/>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1</m:t>
                      </m:r>
                    </m:oMath>
                  </m:oMathPara>
                </a14:m>
                <a:endParaRPr lang="en-GB" dirty="0">
                  <a:solidFill>
                    <a:srgbClr val="FF0000"/>
                  </a:solidFill>
                </a:endParaRPr>
              </a:p>
            </p:txBody>
          </p:sp>
        </mc:Choice>
        <mc:Fallback xmlns="">
          <p:sp>
            <p:nvSpPr>
              <p:cNvPr id="48" name="TextBox 47"/>
              <p:cNvSpPr txBox="1">
                <a:spLocks noRot="1" noChangeAspect="1" noMove="1" noResize="1" noEditPoints="1" noAdjustHandles="1" noChangeArrowheads="1" noChangeShapeType="1" noTextEdit="1"/>
              </p:cNvSpPr>
              <p:nvPr/>
            </p:nvSpPr>
            <p:spPr>
              <a:xfrm>
                <a:off x="3460362" y="4405422"/>
                <a:ext cx="255997" cy="369332"/>
              </a:xfrm>
              <a:prstGeom prst="rect">
                <a:avLst/>
              </a:prstGeom>
              <a:blipFill rotWithShape="0">
                <a:blip r:embed="rId3"/>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9" name="TextBox 48"/>
              <p:cNvSpPr txBox="1"/>
              <p:nvPr/>
            </p:nvSpPr>
            <p:spPr>
              <a:xfrm>
                <a:off x="5050899" y="2340377"/>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8</m:t>
                      </m:r>
                    </m:oMath>
                  </m:oMathPara>
                </a14:m>
                <a:endParaRPr lang="en-GB" dirty="0">
                  <a:solidFill>
                    <a:srgbClr val="FF0000"/>
                  </a:solidFill>
                </a:endParaRPr>
              </a:p>
            </p:txBody>
          </p:sp>
        </mc:Choice>
        <mc:Fallback xmlns="">
          <p:sp>
            <p:nvSpPr>
              <p:cNvPr id="49" name="TextBox 48"/>
              <p:cNvSpPr txBox="1">
                <a:spLocks noRot="1" noChangeAspect="1" noMove="1" noResize="1" noEditPoints="1" noAdjustHandles="1" noChangeArrowheads="1" noChangeShapeType="1" noTextEdit="1"/>
              </p:cNvSpPr>
              <p:nvPr/>
            </p:nvSpPr>
            <p:spPr>
              <a:xfrm>
                <a:off x="5050899" y="2340377"/>
                <a:ext cx="255997" cy="369332"/>
              </a:xfrm>
              <a:prstGeom prst="rect">
                <a:avLst/>
              </a:prstGeom>
              <a:blipFill rotWithShape="0">
                <a:blip r:embed="rId4"/>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0" name="TextBox 49"/>
              <p:cNvSpPr txBox="1"/>
              <p:nvPr/>
            </p:nvSpPr>
            <p:spPr>
              <a:xfrm>
                <a:off x="5221389" y="4417799"/>
                <a:ext cx="51456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4</m:t>
                      </m:r>
                    </m:oMath>
                  </m:oMathPara>
                </a14:m>
                <a:endParaRPr lang="en-GB" dirty="0">
                  <a:solidFill>
                    <a:srgbClr val="FF0000"/>
                  </a:solidFill>
                </a:endParaRPr>
              </a:p>
            </p:txBody>
          </p:sp>
        </mc:Choice>
        <mc:Fallback xmlns="">
          <p:sp>
            <p:nvSpPr>
              <p:cNvPr id="50" name="TextBox 49"/>
              <p:cNvSpPr txBox="1">
                <a:spLocks noRot="1" noChangeAspect="1" noMove="1" noResize="1" noEditPoints="1" noAdjustHandles="1" noChangeArrowheads="1" noChangeShapeType="1" noTextEdit="1"/>
              </p:cNvSpPr>
              <p:nvPr/>
            </p:nvSpPr>
            <p:spPr>
              <a:xfrm>
                <a:off x="5221389" y="4417799"/>
                <a:ext cx="514566" cy="369332"/>
              </a:xfrm>
              <a:prstGeom prst="rect">
                <a:avLst/>
              </a:prstGeom>
              <a:blipFill rotWithShape="0">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1" name="TextBox 50"/>
              <p:cNvSpPr txBox="1"/>
              <p:nvPr/>
            </p:nvSpPr>
            <p:spPr>
              <a:xfrm>
                <a:off x="6863271" y="3354479"/>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10</m:t>
                      </m:r>
                    </m:oMath>
                  </m:oMathPara>
                </a14:m>
                <a:endParaRPr lang="en-GB" dirty="0">
                  <a:solidFill>
                    <a:srgbClr val="FF0000"/>
                  </a:solidFill>
                </a:endParaRPr>
              </a:p>
            </p:txBody>
          </p:sp>
        </mc:Choice>
        <mc:Fallback xmlns="">
          <p:sp>
            <p:nvSpPr>
              <p:cNvPr id="51" name="TextBox 50"/>
              <p:cNvSpPr txBox="1">
                <a:spLocks noRot="1" noChangeAspect="1" noMove="1" noResize="1" noEditPoints="1" noAdjustHandles="1" noChangeArrowheads="1" noChangeShapeType="1" noTextEdit="1"/>
              </p:cNvSpPr>
              <p:nvPr/>
            </p:nvSpPr>
            <p:spPr>
              <a:xfrm>
                <a:off x="6863271" y="3354479"/>
                <a:ext cx="255997" cy="369332"/>
              </a:xfrm>
              <a:prstGeom prst="rect">
                <a:avLst/>
              </a:prstGeom>
              <a:blipFill rotWithShape="0">
                <a:blip r:embed="rId6"/>
                <a:stretch>
                  <a:fillRect r="-66667"/>
                </a:stretch>
              </a:blipFill>
            </p:spPr>
            <p:txBody>
              <a:bodyPr/>
              <a:lstStyle/>
              <a:p>
                <a:r>
                  <a:rPr lang="en-GB">
                    <a:noFill/>
                  </a:rPr>
                  <a:t> </a:t>
                </a:r>
              </a:p>
            </p:txBody>
          </p:sp>
        </mc:Fallback>
      </mc:AlternateContent>
      <p:sp>
        <p:nvSpPr>
          <p:cNvPr id="31" name="Rechthoek 30"/>
          <p:cNvSpPr/>
          <p:nvPr/>
        </p:nvSpPr>
        <p:spPr>
          <a:xfrm>
            <a:off x="2388416" y="5712233"/>
            <a:ext cx="6200203" cy="954107"/>
          </a:xfrm>
          <a:prstGeom prst="rect">
            <a:avLst/>
          </a:prstGeom>
        </p:spPr>
        <p:txBody>
          <a:bodyPr wrap="square">
            <a:spAutoFit/>
          </a:bodyPr>
          <a:lstStyle/>
          <a:p>
            <a:pPr marL="742950" lvl="1" indent="-285750">
              <a:buFont typeface="Arial" panose="020B0604020202020204" pitchFamily="34" charset="0"/>
              <a:buChar char="•"/>
            </a:pPr>
            <a:r>
              <a:rPr lang="en-US" sz="1400" dirty="0" smtClean="0"/>
              <a:t>Pick </a:t>
            </a:r>
            <a:r>
              <a:rPr lang="en-US" sz="1400" dirty="0"/>
              <a:t>the unvisited vertex with the lowest-distance</a:t>
            </a:r>
          </a:p>
          <a:p>
            <a:pPr marL="742950" lvl="1" indent="-285750">
              <a:buFont typeface="Arial" panose="020B0604020202020204" pitchFamily="34" charset="0"/>
              <a:buChar char="•"/>
            </a:pPr>
            <a:r>
              <a:rPr lang="en-US" sz="1400" dirty="0"/>
              <a:t>Calculate the distance through it to each unvisited neighbor</a:t>
            </a:r>
          </a:p>
          <a:p>
            <a:pPr marL="742950" lvl="1" indent="-285750">
              <a:buFont typeface="Arial" panose="020B0604020202020204" pitchFamily="34" charset="0"/>
              <a:buChar char="•"/>
            </a:pPr>
            <a:r>
              <a:rPr lang="en-US" sz="1400" dirty="0"/>
              <a:t>Update the neighbor's distance if smaller</a:t>
            </a:r>
          </a:p>
          <a:p>
            <a:pPr marL="742950" lvl="1" indent="-285750">
              <a:buFont typeface="Arial" panose="020B0604020202020204" pitchFamily="34" charset="0"/>
              <a:buChar char="•"/>
            </a:pPr>
            <a:r>
              <a:rPr lang="en-US" sz="1400" dirty="0"/>
              <a:t>Mark as visited when done with neighbors</a:t>
            </a:r>
            <a:endParaRPr lang="nl-NL" sz="1400" dirty="0"/>
          </a:p>
        </p:txBody>
      </p:sp>
    </p:spTree>
    <p:extLst>
      <p:ext uri="{BB962C8B-B14F-4D97-AF65-F5344CB8AC3E}">
        <p14:creationId xmlns:p14="http://schemas.microsoft.com/office/powerpoint/2010/main" val="415806681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Graphs – </a:t>
            </a:r>
            <a:r>
              <a:rPr lang="en-GB" dirty="0" err="1" smtClean="0"/>
              <a:t>Dijkstra’s</a:t>
            </a:r>
            <a:r>
              <a:rPr lang="en-GB" dirty="0" smtClean="0"/>
              <a:t> algorithm</a:t>
            </a:r>
            <a:endParaRPr lang="en-GB" dirty="0"/>
          </a:p>
        </p:txBody>
      </p:sp>
      <p:sp>
        <p:nvSpPr>
          <p:cNvPr id="3" name="Content Placeholder 2"/>
          <p:cNvSpPr>
            <a:spLocks noGrp="1"/>
          </p:cNvSpPr>
          <p:nvPr>
            <p:ph idx="1"/>
          </p:nvPr>
        </p:nvSpPr>
        <p:spPr/>
        <p:txBody>
          <a:bodyPr/>
          <a:lstStyle/>
          <a:p>
            <a:r>
              <a:rPr lang="en-US" dirty="0" smtClean="0"/>
              <a:t>Example</a:t>
            </a:r>
          </a:p>
          <a:p>
            <a:pPr lvl="1"/>
            <a:r>
              <a:rPr lang="en-US" dirty="0" smtClean="0"/>
              <a:t>Starting node </a:t>
            </a:r>
            <a:r>
              <a:rPr lang="en-US" b="1" dirty="0" smtClean="0"/>
              <a:t>A</a:t>
            </a:r>
          </a:p>
          <a:p>
            <a:endParaRPr lang="en-GB" dirty="0"/>
          </a:p>
        </p:txBody>
      </p:sp>
      <p:sp>
        <p:nvSpPr>
          <p:cNvPr id="4" name="Footer Placeholder 3"/>
          <p:cNvSpPr>
            <a:spLocks noGrp="1"/>
          </p:cNvSpPr>
          <p:nvPr>
            <p:ph type="ftr" sz="quarter" idx="11"/>
          </p:nvPr>
        </p:nvSpPr>
        <p:spPr/>
        <p:txBody>
          <a:bodyPr/>
          <a:lstStyle/>
          <a:p>
            <a:r>
              <a:rPr lang="en-GB" dirty="0" smtClean="0"/>
              <a:t>INFDEV016A - G. Costantini</a:t>
            </a:r>
            <a:endParaRPr lang="en-GB" dirty="0"/>
          </a:p>
        </p:txBody>
      </p:sp>
      <p:sp>
        <p:nvSpPr>
          <p:cNvPr id="5" name="Oval 4"/>
          <p:cNvSpPr/>
          <p:nvPr/>
        </p:nvSpPr>
        <p:spPr>
          <a:xfrm>
            <a:off x="2095928" y="3657599"/>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b="1" dirty="0" smtClean="0">
                <a:solidFill>
                  <a:schemeClr val="tx1"/>
                </a:solidFill>
              </a:rPr>
              <a:t>A</a:t>
            </a:r>
            <a:endParaRPr lang="en-GB" b="1" dirty="0">
              <a:solidFill>
                <a:schemeClr val="tx1"/>
              </a:solidFill>
            </a:endParaRPr>
          </a:p>
        </p:txBody>
      </p:sp>
      <p:sp>
        <p:nvSpPr>
          <p:cNvPr id="6" name="Oval 5"/>
          <p:cNvSpPr/>
          <p:nvPr/>
        </p:nvSpPr>
        <p:spPr>
          <a:xfrm>
            <a:off x="3388759" y="2668714"/>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smtClean="0"/>
              <a:t>B</a:t>
            </a:r>
            <a:endParaRPr lang="en-GB" dirty="0"/>
          </a:p>
        </p:txBody>
      </p:sp>
      <p:sp>
        <p:nvSpPr>
          <p:cNvPr id="7" name="Oval 6"/>
          <p:cNvSpPr/>
          <p:nvPr/>
        </p:nvSpPr>
        <p:spPr>
          <a:xfrm>
            <a:off x="3388759" y="4721054"/>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smtClean="0"/>
              <a:t>C</a:t>
            </a:r>
            <a:endParaRPr lang="en-GB" dirty="0"/>
          </a:p>
        </p:txBody>
      </p:sp>
      <p:sp>
        <p:nvSpPr>
          <p:cNvPr id="8" name="Oval 7"/>
          <p:cNvSpPr/>
          <p:nvPr/>
        </p:nvSpPr>
        <p:spPr>
          <a:xfrm>
            <a:off x="4975668" y="4721053"/>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smtClean="0"/>
              <a:t>D</a:t>
            </a:r>
            <a:endParaRPr lang="en-GB" dirty="0"/>
          </a:p>
        </p:txBody>
      </p:sp>
      <p:sp>
        <p:nvSpPr>
          <p:cNvPr id="9" name="Oval 8"/>
          <p:cNvSpPr/>
          <p:nvPr/>
        </p:nvSpPr>
        <p:spPr>
          <a:xfrm>
            <a:off x="4975668" y="2667732"/>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E</a:t>
            </a:r>
          </a:p>
        </p:txBody>
      </p:sp>
      <p:sp>
        <p:nvSpPr>
          <p:cNvPr id="10" name="Oval 9"/>
          <p:cNvSpPr/>
          <p:nvPr/>
        </p:nvSpPr>
        <p:spPr>
          <a:xfrm>
            <a:off x="6637105" y="3657599"/>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F</a:t>
            </a:r>
            <a:endParaRPr lang="en-GB" dirty="0"/>
          </a:p>
        </p:txBody>
      </p:sp>
      <p:cxnSp>
        <p:nvCxnSpPr>
          <p:cNvPr id="12" name="Straight Connector 11"/>
          <p:cNvCxnSpPr>
            <a:stCxn id="5" idx="7"/>
            <a:endCxn id="6" idx="3"/>
          </p:cNvCxnSpPr>
          <p:nvPr/>
        </p:nvCxnSpPr>
        <p:spPr>
          <a:xfrm flipV="1">
            <a:off x="2534405" y="3107190"/>
            <a:ext cx="929585" cy="625640"/>
          </a:xfrm>
          <a:prstGeom prst="line">
            <a:avLst/>
          </a:prstGeom>
          <a:ln w="28575"/>
        </p:spPr>
        <p:style>
          <a:lnRef idx="1">
            <a:schemeClr val="dk1"/>
          </a:lnRef>
          <a:fillRef idx="0">
            <a:schemeClr val="dk1"/>
          </a:fillRef>
          <a:effectRef idx="0">
            <a:schemeClr val="dk1"/>
          </a:effectRef>
          <a:fontRef idx="minor">
            <a:schemeClr val="tx1"/>
          </a:fontRef>
        </p:style>
      </p:cxnSp>
      <p:cxnSp>
        <p:nvCxnSpPr>
          <p:cNvPr id="13" name="Straight Connector 12"/>
          <p:cNvCxnSpPr>
            <a:stCxn id="5" idx="5"/>
            <a:endCxn id="7" idx="1"/>
          </p:cNvCxnSpPr>
          <p:nvPr/>
        </p:nvCxnSpPr>
        <p:spPr>
          <a:xfrm>
            <a:off x="2534405" y="4096075"/>
            <a:ext cx="929585" cy="700210"/>
          </a:xfrm>
          <a:prstGeom prst="line">
            <a:avLst/>
          </a:prstGeom>
          <a:ln w="28575"/>
        </p:spPr>
        <p:style>
          <a:lnRef idx="1">
            <a:schemeClr val="dk1"/>
          </a:lnRef>
          <a:fillRef idx="0">
            <a:schemeClr val="dk1"/>
          </a:fillRef>
          <a:effectRef idx="0">
            <a:schemeClr val="dk1"/>
          </a:effectRef>
          <a:fontRef idx="minor">
            <a:schemeClr val="tx1"/>
          </a:fontRef>
        </p:style>
      </p:cxnSp>
      <p:cxnSp>
        <p:nvCxnSpPr>
          <p:cNvPr id="21" name="Straight Connector 20"/>
          <p:cNvCxnSpPr>
            <a:stCxn id="8" idx="0"/>
            <a:endCxn id="9" idx="4"/>
          </p:cNvCxnSpPr>
          <p:nvPr/>
        </p:nvCxnSpPr>
        <p:spPr>
          <a:xfrm flipV="1">
            <a:off x="5232522" y="3181439"/>
            <a:ext cx="0" cy="1539614"/>
          </a:xfrm>
          <a:prstGeom prst="line">
            <a:avLst/>
          </a:prstGeom>
          <a:ln w="28575"/>
        </p:spPr>
        <p:style>
          <a:lnRef idx="1">
            <a:schemeClr val="dk1"/>
          </a:lnRef>
          <a:fillRef idx="0">
            <a:schemeClr val="dk1"/>
          </a:fillRef>
          <a:effectRef idx="0">
            <a:schemeClr val="dk1"/>
          </a:effectRef>
          <a:fontRef idx="minor">
            <a:schemeClr val="tx1"/>
          </a:fontRef>
        </p:style>
      </p:cxnSp>
      <p:cxnSp>
        <p:nvCxnSpPr>
          <p:cNvPr id="24" name="Straight Connector 23"/>
          <p:cNvCxnSpPr>
            <a:stCxn id="7" idx="6"/>
            <a:endCxn id="8" idx="2"/>
          </p:cNvCxnSpPr>
          <p:nvPr/>
        </p:nvCxnSpPr>
        <p:spPr>
          <a:xfrm flipV="1">
            <a:off x="3902467" y="4977907"/>
            <a:ext cx="1073201" cy="1"/>
          </a:xfrm>
          <a:prstGeom prst="line">
            <a:avLst/>
          </a:prstGeom>
          <a:ln w="28575"/>
        </p:spPr>
        <p:style>
          <a:lnRef idx="1">
            <a:schemeClr val="dk1"/>
          </a:lnRef>
          <a:fillRef idx="0">
            <a:schemeClr val="dk1"/>
          </a:fillRef>
          <a:effectRef idx="0">
            <a:schemeClr val="dk1"/>
          </a:effectRef>
          <a:fontRef idx="minor">
            <a:schemeClr val="tx1"/>
          </a:fontRef>
        </p:style>
      </p:cxnSp>
      <p:cxnSp>
        <p:nvCxnSpPr>
          <p:cNvPr id="27" name="Straight Connector 26"/>
          <p:cNvCxnSpPr>
            <a:stCxn id="10" idx="1"/>
            <a:endCxn id="9" idx="5"/>
          </p:cNvCxnSpPr>
          <p:nvPr/>
        </p:nvCxnSpPr>
        <p:spPr>
          <a:xfrm flipH="1" flipV="1">
            <a:off x="5414145" y="3106208"/>
            <a:ext cx="1298191" cy="626622"/>
          </a:xfrm>
          <a:prstGeom prst="line">
            <a:avLst/>
          </a:prstGeom>
          <a:ln w="28575"/>
        </p:spPr>
        <p:style>
          <a:lnRef idx="1">
            <a:schemeClr val="dk1"/>
          </a:lnRef>
          <a:fillRef idx="0">
            <a:schemeClr val="dk1"/>
          </a:fillRef>
          <a:effectRef idx="0">
            <a:schemeClr val="dk1"/>
          </a:effectRef>
          <a:fontRef idx="minor">
            <a:schemeClr val="tx1"/>
          </a:fontRef>
        </p:style>
      </p:cxnSp>
      <p:cxnSp>
        <p:nvCxnSpPr>
          <p:cNvPr id="32" name="Straight Connector 31"/>
          <p:cNvCxnSpPr>
            <a:stCxn id="8" idx="6"/>
            <a:endCxn id="10" idx="3"/>
          </p:cNvCxnSpPr>
          <p:nvPr/>
        </p:nvCxnSpPr>
        <p:spPr>
          <a:xfrm flipV="1">
            <a:off x="5489376" y="4096075"/>
            <a:ext cx="1222960" cy="881832"/>
          </a:xfrm>
          <a:prstGeom prst="line">
            <a:avLst/>
          </a:prstGeom>
          <a:ln w="28575"/>
        </p:spPr>
        <p:style>
          <a:lnRef idx="1">
            <a:schemeClr val="dk1"/>
          </a:lnRef>
          <a:fillRef idx="0">
            <a:schemeClr val="dk1"/>
          </a:fillRef>
          <a:effectRef idx="0">
            <a:schemeClr val="dk1"/>
          </a:effectRef>
          <a:fontRef idx="minor">
            <a:schemeClr val="tx1"/>
          </a:fontRef>
        </p:style>
      </p:cxnSp>
      <p:cxnSp>
        <p:nvCxnSpPr>
          <p:cNvPr id="35" name="Straight Connector 34"/>
          <p:cNvCxnSpPr>
            <a:stCxn id="6" idx="5"/>
            <a:endCxn id="8" idx="1"/>
          </p:cNvCxnSpPr>
          <p:nvPr/>
        </p:nvCxnSpPr>
        <p:spPr>
          <a:xfrm>
            <a:off x="3827236" y="3107190"/>
            <a:ext cx="1223663" cy="1689094"/>
          </a:xfrm>
          <a:prstGeom prst="line">
            <a:avLst/>
          </a:prstGeom>
          <a:ln w="28575"/>
        </p:spPr>
        <p:style>
          <a:lnRef idx="1">
            <a:schemeClr val="dk1"/>
          </a:lnRef>
          <a:fillRef idx="0">
            <a:schemeClr val="dk1"/>
          </a:fillRef>
          <a:effectRef idx="0">
            <a:schemeClr val="dk1"/>
          </a:effectRef>
          <a:fontRef idx="minor">
            <a:schemeClr val="tx1"/>
          </a:fontRef>
        </p:style>
      </p:cxnSp>
      <p:sp>
        <p:nvSpPr>
          <p:cNvPr id="38" name="TextBox 37"/>
          <p:cNvSpPr txBox="1"/>
          <p:nvPr/>
        </p:nvSpPr>
        <p:spPr>
          <a:xfrm>
            <a:off x="2743200" y="3106208"/>
            <a:ext cx="255997" cy="369332"/>
          </a:xfrm>
          <a:prstGeom prst="rect">
            <a:avLst/>
          </a:prstGeom>
          <a:noFill/>
        </p:spPr>
        <p:txBody>
          <a:bodyPr wrap="square" rtlCol="0">
            <a:spAutoFit/>
          </a:bodyPr>
          <a:lstStyle/>
          <a:p>
            <a:r>
              <a:rPr lang="en-GB" dirty="0" smtClean="0"/>
              <a:t>8</a:t>
            </a:r>
            <a:endParaRPr lang="en-GB" dirty="0"/>
          </a:p>
        </p:txBody>
      </p:sp>
      <p:sp>
        <p:nvSpPr>
          <p:cNvPr id="40" name="TextBox 39"/>
          <p:cNvSpPr txBox="1"/>
          <p:nvPr/>
        </p:nvSpPr>
        <p:spPr>
          <a:xfrm>
            <a:off x="2769516" y="4421159"/>
            <a:ext cx="255997" cy="369332"/>
          </a:xfrm>
          <a:prstGeom prst="rect">
            <a:avLst/>
          </a:prstGeom>
          <a:noFill/>
        </p:spPr>
        <p:txBody>
          <a:bodyPr wrap="square" rtlCol="0">
            <a:spAutoFit/>
          </a:bodyPr>
          <a:lstStyle/>
          <a:p>
            <a:r>
              <a:rPr lang="en-GB" dirty="0" smtClean="0"/>
              <a:t>1</a:t>
            </a:r>
            <a:endParaRPr lang="en-GB" dirty="0"/>
          </a:p>
        </p:txBody>
      </p:sp>
      <p:sp>
        <p:nvSpPr>
          <p:cNvPr id="41" name="TextBox 40"/>
          <p:cNvSpPr txBox="1"/>
          <p:nvPr/>
        </p:nvSpPr>
        <p:spPr>
          <a:xfrm>
            <a:off x="4349728" y="3419519"/>
            <a:ext cx="255997" cy="369332"/>
          </a:xfrm>
          <a:prstGeom prst="rect">
            <a:avLst/>
          </a:prstGeom>
          <a:noFill/>
        </p:spPr>
        <p:txBody>
          <a:bodyPr wrap="square" rtlCol="0">
            <a:spAutoFit/>
          </a:bodyPr>
          <a:lstStyle/>
          <a:p>
            <a:r>
              <a:rPr lang="en-GB" dirty="0" smtClean="0"/>
              <a:t>2</a:t>
            </a:r>
            <a:endParaRPr lang="en-GB" dirty="0"/>
          </a:p>
        </p:txBody>
      </p:sp>
      <p:sp>
        <p:nvSpPr>
          <p:cNvPr id="42" name="TextBox 41"/>
          <p:cNvSpPr txBox="1"/>
          <p:nvPr/>
        </p:nvSpPr>
        <p:spPr>
          <a:xfrm>
            <a:off x="4265713" y="4976185"/>
            <a:ext cx="255997" cy="369332"/>
          </a:xfrm>
          <a:prstGeom prst="rect">
            <a:avLst/>
          </a:prstGeom>
          <a:noFill/>
        </p:spPr>
        <p:txBody>
          <a:bodyPr wrap="square" rtlCol="0">
            <a:spAutoFit/>
          </a:bodyPr>
          <a:lstStyle/>
          <a:p>
            <a:r>
              <a:rPr lang="en-GB" dirty="0" smtClean="0"/>
              <a:t>3</a:t>
            </a:r>
            <a:endParaRPr lang="en-GB" dirty="0"/>
          </a:p>
        </p:txBody>
      </p:sp>
      <p:sp>
        <p:nvSpPr>
          <p:cNvPr id="43" name="TextBox 42"/>
          <p:cNvSpPr txBox="1"/>
          <p:nvPr/>
        </p:nvSpPr>
        <p:spPr>
          <a:xfrm>
            <a:off x="5232521" y="3657599"/>
            <a:ext cx="255997" cy="369332"/>
          </a:xfrm>
          <a:prstGeom prst="rect">
            <a:avLst/>
          </a:prstGeom>
          <a:noFill/>
        </p:spPr>
        <p:txBody>
          <a:bodyPr wrap="square" rtlCol="0">
            <a:spAutoFit/>
          </a:bodyPr>
          <a:lstStyle/>
          <a:p>
            <a:r>
              <a:rPr lang="en-GB" dirty="0" smtClean="0"/>
              <a:t>4</a:t>
            </a:r>
            <a:endParaRPr lang="en-GB" dirty="0"/>
          </a:p>
        </p:txBody>
      </p:sp>
      <p:sp>
        <p:nvSpPr>
          <p:cNvPr id="44" name="TextBox 43"/>
          <p:cNvSpPr txBox="1"/>
          <p:nvPr/>
        </p:nvSpPr>
        <p:spPr>
          <a:xfrm>
            <a:off x="6079619" y="4536991"/>
            <a:ext cx="255997" cy="369332"/>
          </a:xfrm>
          <a:prstGeom prst="rect">
            <a:avLst/>
          </a:prstGeom>
          <a:noFill/>
        </p:spPr>
        <p:txBody>
          <a:bodyPr wrap="square" rtlCol="0">
            <a:spAutoFit/>
          </a:bodyPr>
          <a:lstStyle/>
          <a:p>
            <a:r>
              <a:rPr lang="en-GB" dirty="0" smtClean="0"/>
              <a:t>6</a:t>
            </a:r>
            <a:endParaRPr lang="en-GB" dirty="0"/>
          </a:p>
        </p:txBody>
      </p:sp>
      <p:sp>
        <p:nvSpPr>
          <p:cNvPr id="45" name="TextBox 44"/>
          <p:cNvSpPr txBox="1"/>
          <p:nvPr/>
        </p:nvSpPr>
        <p:spPr>
          <a:xfrm>
            <a:off x="6012502" y="3032620"/>
            <a:ext cx="255997" cy="369332"/>
          </a:xfrm>
          <a:prstGeom prst="rect">
            <a:avLst/>
          </a:prstGeom>
          <a:noFill/>
        </p:spPr>
        <p:txBody>
          <a:bodyPr wrap="square" rtlCol="0">
            <a:spAutoFit/>
          </a:bodyPr>
          <a:lstStyle/>
          <a:p>
            <a:r>
              <a:rPr lang="en-GB" dirty="0" smtClean="0"/>
              <a:t>1</a:t>
            </a:r>
            <a:endParaRPr lang="en-GB" dirty="0"/>
          </a:p>
        </p:txBody>
      </p:sp>
      <p:sp>
        <p:nvSpPr>
          <p:cNvPr id="46" name="TextBox 45"/>
          <p:cNvSpPr txBox="1"/>
          <p:nvPr/>
        </p:nvSpPr>
        <p:spPr>
          <a:xfrm>
            <a:off x="2107228" y="3363498"/>
            <a:ext cx="255997" cy="369332"/>
          </a:xfrm>
          <a:prstGeom prst="rect">
            <a:avLst/>
          </a:prstGeom>
          <a:noFill/>
        </p:spPr>
        <p:txBody>
          <a:bodyPr wrap="square" rtlCol="0">
            <a:spAutoFit/>
          </a:bodyPr>
          <a:lstStyle/>
          <a:p>
            <a:r>
              <a:rPr lang="en-GB" dirty="0" smtClean="0">
                <a:solidFill>
                  <a:srgbClr val="FF0000"/>
                </a:solidFill>
              </a:rPr>
              <a:t>0</a:t>
            </a:r>
            <a:endParaRPr lang="en-GB" dirty="0">
              <a:solidFill>
                <a:srgbClr val="FF0000"/>
              </a:solidFill>
            </a:endParaRPr>
          </a:p>
        </p:txBody>
      </p:sp>
      <mc:AlternateContent xmlns:mc="http://schemas.openxmlformats.org/markup-compatibility/2006" xmlns:a14="http://schemas.microsoft.com/office/drawing/2010/main">
        <mc:Choice Requires="a14">
          <p:sp>
            <p:nvSpPr>
              <p:cNvPr id="47" name="TextBox 46"/>
              <p:cNvSpPr txBox="1"/>
              <p:nvPr/>
            </p:nvSpPr>
            <p:spPr>
              <a:xfrm>
                <a:off x="3388759" y="2350700"/>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6</m:t>
                      </m:r>
                    </m:oMath>
                  </m:oMathPara>
                </a14:m>
                <a:endParaRPr lang="en-GB" dirty="0">
                  <a:solidFill>
                    <a:srgbClr val="FF0000"/>
                  </a:solidFill>
                </a:endParaRPr>
              </a:p>
            </p:txBody>
          </p:sp>
        </mc:Choice>
        <mc:Fallback xmlns="">
          <p:sp>
            <p:nvSpPr>
              <p:cNvPr id="47" name="TextBox 46"/>
              <p:cNvSpPr txBox="1">
                <a:spLocks noRot="1" noChangeAspect="1" noMove="1" noResize="1" noEditPoints="1" noAdjustHandles="1" noChangeArrowheads="1" noChangeShapeType="1" noTextEdit="1"/>
              </p:cNvSpPr>
              <p:nvPr/>
            </p:nvSpPr>
            <p:spPr>
              <a:xfrm>
                <a:off x="3388759" y="2350700"/>
                <a:ext cx="255997" cy="369332"/>
              </a:xfrm>
              <a:prstGeom prst="rect">
                <a:avLst/>
              </a:prstGeom>
              <a:blipFill rotWithShape="0">
                <a:blip r:embed="rId2"/>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8" name="TextBox 47"/>
              <p:cNvSpPr txBox="1"/>
              <p:nvPr/>
            </p:nvSpPr>
            <p:spPr>
              <a:xfrm>
                <a:off x="3460362" y="4405422"/>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1</m:t>
                      </m:r>
                    </m:oMath>
                  </m:oMathPara>
                </a14:m>
                <a:endParaRPr lang="en-GB" dirty="0">
                  <a:solidFill>
                    <a:srgbClr val="FF0000"/>
                  </a:solidFill>
                </a:endParaRPr>
              </a:p>
            </p:txBody>
          </p:sp>
        </mc:Choice>
        <mc:Fallback xmlns="">
          <p:sp>
            <p:nvSpPr>
              <p:cNvPr id="48" name="TextBox 47"/>
              <p:cNvSpPr txBox="1">
                <a:spLocks noRot="1" noChangeAspect="1" noMove="1" noResize="1" noEditPoints="1" noAdjustHandles="1" noChangeArrowheads="1" noChangeShapeType="1" noTextEdit="1"/>
              </p:cNvSpPr>
              <p:nvPr/>
            </p:nvSpPr>
            <p:spPr>
              <a:xfrm>
                <a:off x="3460362" y="4405422"/>
                <a:ext cx="255997" cy="369332"/>
              </a:xfrm>
              <a:prstGeom prst="rect">
                <a:avLst/>
              </a:prstGeom>
              <a:blipFill rotWithShape="0">
                <a:blip r:embed="rId3"/>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9" name="TextBox 48"/>
              <p:cNvSpPr txBox="1"/>
              <p:nvPr/>
            </p:nvSpPr>
            <p:spPr>
              <a:xfrm>
                <a:off x="5050899" y="2340377"/>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8</m:t>
                      </m:r>
                    </m:oMath>
                  </m:oMathPara>
                </a14:m>
                <a:endParaRPr lang="en-GB" dirty="0">
                  <a:solidFill>
                    <a:srgbClr val="FF0000"/>
                  </a:solidFill>
                </a:endParaRPr>
              </a:p>
            </p:txBody>
          </p:sp>
        </mc:Choice>
        <mc:Fallback xmlns="">
          <p:sp>
            <p:nvSpPr>
              <p:cNvPr id="49" name="TextBox 48"/>
              <p:cNvSpPr txBox="1">
                <a:spLocks noRot="1" noChangeAspect="1" noMove="1" noResize="1" noEditPoints="1" noAdjustHandles="1" noChangeArrowheads="1" noChangeShapeType="1" noTextEdit="1"/>
              </p:cNvSpPr>
              <p:nvPr/>
            </p:nvSpPr>
            <p:spPr>
              <a:xfrm>
                <a:off x="5050899" y="2340377"/>
                <a:ext cx="255997" cy="369332"/>
              </a:xfrm>
              <a:prstGeom prst="rect">
                <a:avLst/>
              </a:prstGeom>
              <a:blipFill rotWithShape="0">
                <a:blip r:embed="rId4"/>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0" name="TextBox 49"/>
              <p:cNvSpPr txBox="1"/>
              <p:nvPr/>
            </p:nvSpPr>
            <p:spPr>
              <a:xfrm>
                <a:off x="5221389" y="4417799"/>
                <a:ext cx="51456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4</m:t>
                      </m:r>
                    </m:oMath>
                  </m:oMathPara>
                </a14:m>
                <a:endParaRPr lang="en-GB" dirty="0">
                  <a:solidFill>
                    <a:srgbClr val="FF0000"/>
                  </a:solidFill>
                </a:endParaRPr>
              </a:p>
            </p:txBody>
          </p:sp>
        </mc:Choice>
        <mc:Fallback xmlns="">
          <p:sp>
            <p:nvSpPr>
              <p:cNvPr id="50" name="TextBox 49"/>
              <p:cNvSpPr txBox="1">
                <a:spLocks noRot="1" noChangeAspect="1" noMove="1" noResize="1" noEditPoints="1" noAdjustHandles="1" noChangeArrowheads="1" noChangeShapeType="1" noTextEdit="1"/>
              </p:cNvSpPr>
              <p:nvPr/>
            </p:nvSpPr>
            <p:spPr>
              <a:xfrm>
                <a:off x="5221389" y="4417799"/>
                <a:ext cx="514566" cy="369332"/>
              </a:xfrm>
              <a:prstGeom prst="rect">
                <a:avLst/>
              </a:prstGeom>
              <a:blipFill rotWithShape="0">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1" name="TextBox 50"/>
              <p:cNvSpPr txBox="1"/>
              <p:nvPr/>
            </p:nvSpPr>
            <p:spPr>
              <a:xfrm>
                <a:off x="6863271" y="3354479"/>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10</m:t>
                      </m:r>
                    </m:oMath>
                  </m:oMathPara>
                </a14:m>
                <a:endParaRPr lang="en-GB" dirty="0">
                  <a:solidFill>
                    <a:srgbClr val="FF0000"/>
                  </a:solidFill>
                </a:endParaRPr>
              </a:p>
            </p:txBody>
          </p:sp>
        </mc:Choice>
        <mc:Fallback xmlns="">
          <p:sp>
            <p:nvSpPr>
              <p:cNvPr id="51" name="TextBox 50"/>
              <p:cNvSpPr txBox="1">
                <a:spLocks noRot="1" noChangeAspect="1" noMove="1" noResize="1" noEditPoints="1" noAdjustHandles="1" noChangeArrowheads="1" noChangeShapeType="1" noTextEdit="1"/>
              </p:cNvSpPr>
              <p:nvPr/>
            </p:nvSpPr>
            <p:spPr>
              <a:xfrm>
                <a:off x="6863271" y="3354479"/>
                <a:ext cx="255997" cy="369332"/>
              </a:xfrm>
              <a:prstGeom prst="rect">
                <a:avLst/>
              </a:prstGeom>
              <a:blipFill rotWithShape="0">
                <a:blip r:embed="rId6"/>
                <a:stretch>
                  <a:fillRect r="-66667"/>
                </a:stretch>
              </a:blipFill>
            </p:spPr>
            <p:txBody>
              <a:bodyPr/>
              <a:lstStyle/>
              <a:p>
                <a:r>
                  <a:rPr lang="en-GB">
                    <a:noFill/>
                  </a:rPr>
                  <a:t> </a:t>
                </a:r>
              </a:p>
            </p:txBody>
          </p:sp>
        </mc:Fallback>
      </mc:AlternateContent>
      <p:sp>
        <p:nvSpPr>
          <p:cNvPr id="31" name="Rechthoek 30"/>
          <p:cNvSpPr/>
          <p:nvPr/>
        </p:nvSpPr>
        <p:spPr>
          <a:xfrm>
            <a:off x="2388416" y="5712233"/>
            <a:ext cx="6200203" cy="954107"/>
          </a:xfrm>
          <a:prstGeom prst="rect">
            <a:avLst/>
          </a:prstGeom>
        </p:spPr>
        <p:txBody>
          <a:bodyPr wrap="square">
            <a:spAutoFit/>
          </a:bodyPr>
          <a:lstStyle/>
          <a:p>
            <a:pPr marL="742950" lvl="1" indent="-285750">
              <a:buFont typeface="Arial" panose="020B0604020202020204" pitchFamily="34" charset="0"/>
              <a:buChar char="•"/>
            </a:pPr>
            <a:r>
              <a:rPr lang="en-US" sz="1400" dirty="0" smtClean="0"/>
              <a:t>Pick </a:t>
            </a:r>
            <a:r>
              <a:rPr lang="en-US" sz="1400" dirty="0"/>
              <a:t>the unvisited vertex with the lowest-distance</a:t>
            </a:r>
          </a:p>
          <a:p>
            <a:pPr marL="742950" lvl="1" indent="-285750">
              <a:buFont typeface="Arial" panose="020B0604020202020204" pitchFamily="34" charset="0"/>
              <a:buChar char="•"/>
            </a:pPr>
            <a:r>
              <a:rPr lang="en-US" sz="1400" dirty="0"/>
              <a:t>Calculate the distance through it to each unvisited neighbor</a:t>
            </a:r>
          </a:p>
          <a:p>
            <a:pPr marL="742950" lvl="1" indent="-285750">
              <a:buFont typeface="Arial" panose="020B0604020202020204" pitchFamily="34" charset="0"/>
              <a:buChar char="•"/>
            </a:pPr>
            <a:r>
              <a:rPr lang="en-US" sz="1400" dirty="0"/>
              <a:t>Update the neighbor's distance if smaller</a:t>
            </a:r>
          </a:p>
          <a:p>
            <a:pPr marL="742950" lvl="1" indent="-285750">
              <a:buFont typeface="Arial" panose="020B0604020202020204" pitchFamily="34" charset="0"/>
              <a:buChar char="•"/>
            </a:pPr>
            <a:r>
              <a:rPr lang="en-US" sz="1400" dirty="0"/>
              <a:t>Mark as visited when done with neighbors</a:t>
            </a:r>
            <a:endParaRPr lang="nl-NL" sz="1400" dirty="0"/>
          </a:p>
        </p:txBody>
      </p:sp>
    </p:spTree>
    <p:extLst>
      <p:ext uri="{BB962C8B-B14F-4D97-AF65-F5344CB8AC3E}">
        <p14:creationId xmlns:p14="http://schemas.microsoft.com/office/powerpoint/2010/main" val="287854298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Graphs – </a:t>
            </a:r>
            <a:r>
              <a:rPr lang="en-GB" dirty="0" err="1" smtClean="0"/>
              <a:t>Dijkstra’s</a:t>
            </a:r>
            <a:r>
              <a:rPr lang="en-GB" dirty="0" smtClean="0"/>
              <a:t> algorithm</a:t>
            </a:r>
            <a:endParaRPr lang="en-GB" dirty="0"/>
          </a:p>
        </p:txBody>
      </p:sp>
      <p:sp>
        <p:nvSpPr>
          <p:cNvPr id="3" name="Content Placeholder 2"/>
          <p:cNvSpPr>
            <a:spLocks noGrp="1"/>
          </p:cNvSpPr>
          <p:nvPr>
            <p:ph idx="1"/>
          </p:nvPr>
        </p:nvSpPr>
        <p:spPr/>
        <p:txBody>
          <a:bodyPr/>
          <a:lstStyle/>
          <a:p>
            <a:r>
              <a:rPr lang="en-US" dirty="0" smtClean="0"/>
              <a:t>Example</a:t>
            </a:r>
          </a:p>
          <a:p>
            <a:pPr lvl="1"/>
            <a:r>
              <a:rPr lang="en-US" dirty="0" smtClean="0"/>
              <a:t>Starting node </a:t>
            </a:r>
            <a:r>
              <a:rPr lang="en-US" b="1" dirty="0" smtClean="0"/>
              <a:t>A</a:t>
            </a:r>
          </a:p>
          <a:p>
            <a:endParaRPr lang="en-GB" dirty="0"/>
          </a:p>
        </p:txBody>
      </p:sp>
      <p:sp>
        <p:nvSpPr>
          <p:cNvPr id="4" name="Footer Placeholder 3"/>
          <p:cNvSpPr>
            <a:spLocks noGrp="1"/>
          </p:cNvSpPr>
          <p:nvPr>
            <p:ph type="ftr" sz="quarter" idx="11"/>
          </p:nvPr>
        </p:nvSpPr>
        <p:spPr/>
        <p:txBody>
          <a:bodyPr/>
          <a:lstStyle/>
          <a:p>
            <a:r>
              <a:rPr lang="en-GB" dirty="0" smtClean="0"/>
              <a:t>INFDEV016A - G. Costantini</a:t>
            </a:r>
            <a:endParaRPr lang="en-GB" dirty="0"/>
          </a:p>
        </p:txBody>
      </p:sp>
      <p:sp>
        <p:nvSpPr>
          <p:cNvPr id="5" name="Oval 4"/>
          <p:cNvSpPr/>
          <p:nvPr/>
        </p:nvSpPr>
        <p:spPr>
          <a:xfrm>
            <a:off x="2095928" y="3657599"/>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b="1" dirty="0" smtClean="0">
                <a:solidFill>
                  <a:schemeClr val="tx1"/>
                </a:solidFill>
              </a:rPr>
              <a:t>A</a:t>
            </a:r>
            <a:endParaRPr lang="en-GB" b="1" dirty="0">
              <a:solidFill>
                <a:schemeClr val="tx1"/>
              </a:solidFill>
            </a:endParaRPr>
          </a:p>
        </p:txBody>
      </p:sp>
      <p:sp>
        <p:nvSpPr>
          <p:cNvPr id="6" name="Oval 5"/>
          <p:cNvSpPr/>
          <p:nvPr/>
        </p:nvSpPr>
        <p:spPr>
          <a:xfrm>
            <a:off x="3388759" y="2668714"/>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smtClean="0"/>
              <a:t>B</a:t>
            </a:r>
            <a:endParaRPr lang="en-GB" dirty="0"/>
          </a:p>
        </p:txBody>
      </p:sp>
      <p:sp>
        <p:nvSpPr>
          <p:cNvPr id="7" name="Oval 6"/>
          <p:cNvSpPr/>
          <p:nvPr/>
        </p:nvSpPr>
        <p:spPr>
          <a:xfrm>
            <a:off x="3388759" y="4721054"/>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smtClean="0"/>
              <a:t>C</a:t>
            </a:r>
            <a:endParaRPr lang="en-GB" dirty="0"/>
          </a:p>
        </p:txBody>
      </p:sp>
      <p:sp>
        <p:nvSpPr>
          <p:cNvPr id="8" name="Oval 7"/>
          <p:cNvSpPr/>
          <p:nvPr/>
        </p:nvSpPr>
        <p:spPr>
          <a:xfrm>
            <a:off x="4975668" y="4721053"/>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smtClean="0"/>
              <a:t>D</a:t>
            </a:r>
            <a:endParaRPr lang="en-GB" dirty="0"/>
          </a:p>
        </p:txBody>
      </p:sp>
      <p:sp>
        <p:nvSpPr>
          <p:cNvPr id="9" name="Oval 8"/>
          <p:cNvSpPr/>
          <p:nvPr/>
        </p:nvSpPr>
        <p:spPr>
          <a:xfrm>
            <a:off x="4975668" y="2667732"/>
            <a:ext cx="513708" cy="513707"/>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dirty="0"/>
              <a:t>E</a:t>
            </a:r>
          </a:p>
        </p:txBody>
      </p:sp>
      <p:sp>
        <p:nvSpPr>
          <p:cNvPr id="10" name="Oval 9"/>
          <p:cNvSpPr/>
          <p:nvPr/>
        </p:nvSpPr>
        <p:spPr>
          <a:xfrm>
            <a:off x="6637105" y="3657599"/>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F</a:t>
            </a:r>
            <a:endParaRPr lang="en-GB" dirty="0"/>
          </a:p>
        </p:txBody>
      </p:sp>
      <p:cxnSp>
        <p:nvCxnSpPr>
          <p:cNvPr id="12" name="Straight Connector 11"/>
          <p:cNvCxnSpPr>
            <a:stCxn id="5" idx="7"/>
            <a:endCxn id="6" idx="3"/>
          </p:cNvCxnSpPr>
          <p:nvPr/>
        </p:nvCxnSpPr>
        <p:spPr>
          <a:xfrm flipV="1">
            <a:off x="2534405" y="3107190"/>
            <a:ext cx="929585" cy="625640"/>
          </a:xfrm>
          <a:prstGeom prst="line">
            <a:avLst/>
          </a:prstGeom>
          <a:ln w="28575"/>
        </p:spPr>
        <p:style>
          <a:lnRef idx="1">
            <a:schemeClr val="dk1"/>
          </a:lnRef>
          <a:fillRef idx="0">
            <a:schemeClr val="dk1"/>
          </a:fillRef>
          <a:effectRef idx="0">
            <a:schemeClr val="dk1"/>
          </a:effectRef>
          <a:fontRef idx="minor">
            <a:schemeClr val="tx1"/>
          </a:fontRef>
        </p:style>
      </p:cxnSp>
      <p:cxnSp>
        <p:nvCxnSpPr>
          <p:cNvPr id="13" name="Straight Connector 12"/>
          <p:cNvCxnSpPr>
            <a:stCxn id="5" idx="5"/>
            <a:endCxn id="7" idx="1"/>
          </p:cNvCxnSpPr>
          <p:nvPr/>
        </p:nvCxnSpPr>
        <p:spPr>
          <a:xfrm>
            <a:off x="2534405" y="4096075"/>
            <a:ext cx="929585" cy="700210"/>
          </a:xfrm>
          <a:prstGeom prst="line">
            <a:avLst/>
          </a:prstGeom>
          <a:ln w="28575"/>
        </p:spPr>
        <p:style>
          <a:lnRef idx="1">
            <a:schemeClr val="dk1"/>
          </a:lnRef>
          <a:fillRef idx="0">
            <a:schemeClr val="dk1"/>
          </a:fillRef>
          <a:effectRef idx="0">
            <a:schemeClr val="dk1"/>
          </a:effectRef>
          <a:fontRef idx="minor">
            <a:schemeClr val="tx1"/>
          </a:fontRef>
        </p:style>
      </p:cxnSp>
      <p:cxnSp>
        <p:nvCxnSpPr>
          <p:cNvPr id="21" name="Straight Connector 20"/>
          <p:cNvCxnSpPr>
            <a:stCxn id="8" idx="0"/>
            <a:endCxn id="9" idx="4"/>
          </p:cNvCxnSpPr>
          <p:nvPr/>
        </p:nvCxnSpPr>
        <p:spPr>
          <a:xfrm flipV="1">
            <a:off x="5232522" y="3181439"/>
            <a:ext cx="0" cy="1539614"/>
          </a:xfrm>
          <a:prstGeom prst="line">
            <a:avLst/>
          </a:prstGeom>
          <a:ln w="28575"/>
        </p:spPr>
        <p:style>
          <a:lnRef idx="1">
            <a:schemeClr val="dk1"/>
          </a:lnRef>
          <a:fillRef idx="0">
            <a:schemeClr val="dk1"/>
          </a:fillRef>
          <a:effectRef idx="0">
            <a:schemeClr val="dk1"/>
          </a:effectRef>
          <a:fontRef idx="minor">
            <a:schemeClr val="tx1"/>
          </a:fontRef>
        </p:style>
      </p:cxnSp>
      <p:cxnSp>
        <p:nvCxnSpPr>
          <p:cNvPr id="24" name="Straight Connector 23"/>
          <p:cNvCxnSpPr>
            <a:stCxn id="7" idx="6"/>
            <a:endCxn id="8" idx="2"/>
          </p:cNvCxnSpPr>
          <p:nvPr/>
        </p:nvCxnSpPr>
        <p:spPr>
          <a:xfrm flipV="1">
            <a:off x="3902467" y="4977907"/>
            <a:ext cx="1073201" cy="1"/>
          </a:xfrm>
          <a:prstGeom prst="line">
            <a:avLst/>
          </a:prstGeom>
          <a:ln w="28575"/>
        </p:spPr>
        <p:style>
          <a:lnRef idx="1">
            <a:schemeClr val="dk1"/>
          </a:lnRef>
          <a:fillRef idx="0">
            <a:schemeClr val="dk1"/>
          </a:fillRef>
          <a:effectRef idx="0">
            <a:schemeClr val="dk1"/>
          </a:effectRef>
          <a:fontRef idx="minor">
            <a:schemeClr val="tx1"/>
          </a:fontRef>
        </p:style>
      </p:cxnSp>
      <p:cxnSp>
        <p:nvCxnSpPr>
          <p:cNvPr id="27" name="Straight Connector 26"/>
          <p:cNvCxnSpPr>
            <a:stCxn id="10" idx="1"/>
            <a:endCxn id="9" idx="5"/>
          </p:cNvCxnSpPr>
          <p:nvPr/>
        </p:nvCxnSpPr>
        <p:spPr>
          <a:xfrm flipH="1" flipV="1">
            <a:off x="5414145" y="3106208"/>
            <a:ext cx="1298191" cy="626622"/>
          </a:xfrm>
          <a:prstGeom prst="line">
            <a:avLst/>
          </a:prstGeom>
          <a:ln w="28575"/>
        </p:spPr>
        <p:style>
          <a:lnRef idx="1">
            <a:schemeClr val="dk1"/>
          </a:lnRef>
          <a:fillRef idx="0">
            <a:schemeClr val="dk1"/>
          </a:fillRef>
          <a:effectRef idx="0">
            <a:schemeClr val="dk1"/>
          </a:effectRef>
          <a:fontRef idx="minor">
            <a:schemeClr val="tx1"/>
          </a:fontRef>
        </p:style>
      </p:cxnSp>
      <p:cxnSp>
        <p:nvCxnSpPr>
          <p:cNvPr id="32" name="Straight Connector 31"/>
          <p:cNvCxnSpPr>
            <a:stCxn id="8" idx="6"/>
            <a:endCxn id="10" idx="3"/>
          </p:cNvCxnSpPr>
          <p:nvPr/>
        </p:nvCxnSpPr>
        <p:spPr>
          <a:xfrm flipV="1">
            <a:off x="5489376" y="4096075"/>
            <a:ext cx="1222960" cy="881832"/>
          </a:xfrm>
          <a:prstGeom prst="line">
            <a:avLst/>
          </a:prstGeom>
          <a:ln w="28575"/>
        </p:spPr>
        <p:style>
          <a:lnRef idx="1">
            <a:schemeClr val="dk1"/>
          </a:lnRef>
          <a:fillRef idx="0">
            <a:schemeClr val="dk1"/>
          </a:fillRef>
          <a:effectRef idx="0">
            <a:schemeClr val="dk1"/>
          </a:effectRef>
          <a:fontRef idx="minor">
            <a:schemeClr val="tx1"/>
          </a:fontRef>
        </p:style>
      </p:cxnSp>
      <p:cxnSp>
        <p:nvCxnSpPr>
          <p:cNvPr id="35" name="Straight Connector 34"/>
          <p:cNvCxnSpPr>
            <a:stCxn id="6" idx="5"/>
            <a:endCxn id="8" idx="1"/>
          </p:cNvCxnSpPr>
          <p:nvPr/>
        </p:nvCxnSpPr>
        <p:spPr>
          <a:xfrm>
            <a:off x="3827236" y="3107190"/>
            <a:ext cx="1223663" cy="1689094"/>
          </a:xfrm>
          <a:prstGeom prst="line">
            <a:avLst/>
          </a:prstGeom>
          <a:ln w="28575"/>
        </p:spPr>
        <p:style>
          <a:lnRef idx="1">
            <a:schemeClr val="dk1"/>
          </a:lnRef>
          <a:fillRef idx="0">
            <a:schemeClr val="dk1"/>
          </a:fillRef>
          <a:effectRef idx="0">
            <a:schemeClr val="dk1"/>
          </a:effectRef>
          <a:fontRef idx="minor">
            <a:schemeClr val="tx1"/>
          </a:fontRef>
        </p:style>
      </p:cxnSp>
      <p:sp>
        <p:nvSpPr>
          <p:cNvPr id="38" name="TextBox 37"/>
          <p:cNvSpPr txBox="1"/>
          <p:nvPr/>
        </p:nvSpPr>
        <p:spPr>
          <a:xfrm>
            <a:off x="2743200" y="3106208"/>
            <a:ext cx="255997" cy="369332"/>
          </a:xfrm>
          <a:prstGeom prst="rect">
            <a:avLst/>
          </a:prstGeom>
          <a:noFill/>
        </p:spPr>
        <p:txBody>
          <a:bodyPr wrap="square" rtlCol="0">
            <a:spAutoFit/>
          </a:bodyPr>
          <a:lstStyle/>
          <a:p>
            <a:r>
              <a:rPr lang="en-GB" dirty="0" smtClean="0"/>
              <a:t>8</a:t>
            </a:r>
            <a:endParaRPr lang="en-GB" dirty="0"/>
          </a:p>
        </p:txBody>
      </p:sp>
      <p:sp>
        <p:nvSpPr>
          <p:cNvPr id="40" name="TextBox 39"/>
          <p:cNvSpPr txBox="1"/>
          <p:nvPr/>
        </p:nvSpPr>
        <p:spPr>
          <a:xfrm>
            <a:off x="2769516" y="4421159"/>
            <a:ext cx="255997" cy="369332"/>
          </a:xfrm>
          <a:prstGeom prst="rect">
            <a:avLst/>
          </a:prstGeom>
          <a:noFill/>
        </p:spPr>
        <p:txBody>
          <a:bodyPr wrap="square" rtlCol="0">
            <a:spAutoFit/>
          </a:bodyPr>
          <a:lstStyle/>
          <a:p>
            <a:r>
              <a:rPr lang="en-GB" dirty="0" smtClean="0"/>
              <a:t>1</a:t>
            </a:r>
            <a:endParaRPr lang="en-GB" dirty="0"/>
          </a:p>
        </p:txBody>
      </p:sp>
      <p:sp>
        <p:nvSpPr>
          <p:cNvPr id="41" name="TextBox 40"/>
          <p:cNvSpPr txBox="1"/>
          <p:nvPr/>
        </p:nvSpPr>
        <p:spPr>
          <a:xfrm>
            <a:off x="4349728" y="3419519"/>
            <a:ext cx="255997" cy="369332"/>
          </a:xfrm>
          <a:prstGeom prst="rect">
            <a:avLst/>
          </a:prstGeom>
          <a:noFill/>
        </p:spPr>
        <p:txBody>
          <a:bodyPr wrap="square" rtlCol="0">
            <a:spAutoFit/>
          </a:bodyPr>
          <a:lstStyle/>
          <a:p>
            <a:r>
              <a:rPr lang="en-GB" dirty="0" smtClean="0"/>
              <a:t>2</a:t>
            </a:r>
            <a:endParaRPr lang="en-GB" dirty="0"/>
          </a:p>
        </p:txBody>
      </p:sp>
      <p:sp>
        <p:nvSpPr>
          <p:cNvPr id="42" name="TextBox 41"/>
          <p:cNvSpPr txBox="1"/>
          <p:nvPr/>
        </p:nvSpPr>
        <p:spPr>
          <a:xfrm>
            <a:off x="4265713" y="4976185"/>
            <a:ext cx="255997" cy="369332"/>
          </a:xfrm>
          <a:prstGeom prst="rect">
            <a:avLst/>
          </a:prstGeom>
          <a:noFill/>
        </p:spPr>
        <p:txBody>
          <a:bodyPr wrap="square" rtlCol="0">
            <a:spAutoFit/>
          </a:bodyPr>
          <a:lstStyle/>
          <a:p>
            <a:r>
              <a:rPr lang="en-GB" dirty="0" smtClean="0"/>
              <a:t>3</a:t>
            </a:r>
            <a:endParaRPr lang="en-GB" dirty="0"/>
          </a:p>
        </p:txBody>
      </p:sp>
      <p:sp>
        <p:nvSpPr>
          <p:cNvPr id="43" name="TextBox 42"/>
          <p:cNvSpPr txBox="1"/>
          <p:nvPr/>
        </p:nvSpPr>
        <p:spPr>
          <a:xfrm>
            <a:off x="5232521" y="3657599"/>
            <a:ext cx="255997" cy="369332"/>
          </a:xfrm>
          <a:prstGeom prst="rect">
            <a:avLst/>
          </a:prstGeom>
          <a:noFill/>
        </p:spPr>
        <p:txBody>
          <a:bodyPr wrap="square" rtlCol="0">
            <a:spAutoFit/>
          </a:bodyPr>
          <a:lstStyle/>
          <a:p>
            <a:r>
              <a:rPr lang="en-GB" dirty="0" smtClean="0"/>
              <a:t>4</a:t>
            </a:r>
            <a:endParaRPr lang="en-GB" dirty="0"/>
          </a:p>
        </p:txBody>
      </p:sp>
      <p:sp>
        <p:nvSpPr>
          <p:cNvPr id="44" name="TextBox 43"/>
          <p:cNvSpPr txBox="1"/>
          <p:nvPr/>
        </p:nvSpPr>
        <p:spPr>
          <a:xfrm>
            <a:off x="6079619" y="4536991"/>
            <a:ext cx="255997" cy="369332"/>
          </a:xfrm>
          <a:prstGeom prst="rect">
            <a:avLst/>
          </a:prstGeom>
          <a:noFill/>
        </p:spPr>
        <p:txBody>
          <a:bodyPr wrap="square" rtlCol="0">
            <a:spAutoFit/>
          </a:bodyPr>
          <a:lstStyle/>
          <a:p>
            <a:r>
              <a:rPr lang="en-GB" dirty="0" smtClean="0"/>
              <a:t>6</a:t>
            </a:r>
            <a:endParaRPr lang="en-GB" dirty="0"/>
          </a:p>
        </p:txBody>
      </p:sp>
      <p:sp>
        <p:nvSpPr>
          <p:cNvPr id="45" name="TextBox 44"/>
          <p:cNvSpPr txBox="1"/>
          <p:nvPr/>
        </p:nvSpPr>
        <p:spPr>
          <a:xfrm>
            <a:off x="6012502" y="3032620"/>
            <a:ext cx="255997" cy="369332"/>
          </a:xfrm>
          <a:prstGeom prst="rect">
            <a:avLst/>
          </a:prstGeom>
          <a:noFill/>
        </p:spPr>
        <p:txBody>
          <a:bodyPr wrap="square" rtlCol="0">
            <a:spAutoFit/>
          </a:bodyPr>
          <a:lstStyle/>
          <a:p>
            <a:r>
              <a:rPr lang="en-GB" dirty="0" smtClean="0"/>
              <a:t>1</a:t>
            </a:r>
            <a:endParaRPr lang="en-GB" dirty="0"/>
          </a:p>
        </p:txBody>
      </p:sp>
      <p:sp>
        <p:nvSpPr>
          <p:cNvPr id="46" name="TextBox 45"/>
          <p:cNvSpPr txBox="1"/>
          <p:nvPr/>
        </p:nvSpPr>
        <p:spPr>
          <a:xfrm>
            <a:off x="2107228" y="3363498"/>
            <a:ext cx="255997" cy="369332"/>
          </a:xfrm>
          <a:prstGeom prst="rect">
            <a:avLst/>
          </a:prstGeom>
          <a:noFill/>
        </p:spPr>
        <p:txBody>
          <a:bodyPr wrap="square" rtlCol="0">
            <a:spAutoFit/>
          </a:bodyPr>
          <a:lstStyle/>
          <a:p>
            <a:r>
              <a:rPr lang="en-GB" dirty="0" smtClean="0">
                <a:solidFill>
                  <a:srgbClr val="FF0000"/>
                </a:solidFill>
              </a:rPr>
              <a:t>0</a:t>
            </a:r>
            <a:endParaRPr lang="en-GB" dirty="0">
              <a:solidFill>
                <a:srgbClr val="FF0000"/>
              </a:solidFill>
            </a:endParaRPr>
          </a:p>
        </p:txBody>
      </p:sp>
      <mc:AlternateContent xmlns:mc="http://schemas.openxmlformats.org/markup-compatibility/2006" xmlns:a14="http://schemas.microsoft.com/office/drawing/2010/main">
        <mc:Choice Requires="a14">
          <p:sp>
            <p:nvSpPr>
              <p:cNvPr id="47" name="TextBox 46"/>
              <p:cNvSpPr txBox="1"/>
              <p:nvPr/>
            </p:nvSpPr>
            <p:spPr>
              <a:xfrm>
                <a:off x="3388759" y="2350700"/>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6</m:t>
                      </m:r>
                    </m:oMath>
                  </m:oMathPara>
                </a14:m>
                <a:endParaRPr lang="en-GB" dirty="0">
                  <a:solidFill>
                    <a:srgbClr val="FF0000"/>
                  </a:solidFill>
                </a:endParaRPr>
              </a:p>
            </p:txBody>
          </p:sp>
        </mc:Choice>
        <mc:Fallback xmlns="">
          <p:sp>
            <p:nvSpPr>
              <p:cNvPr id="47" name="TextBox 46"/>
              <p:cNvSpPr txBox="1">
                <a:spLocks noRot="1" noChangeAspect="1" noMove="1" noResize="1" noEditPoints="1" noAdjustHandles="1" noChangeArrowheads="1" noChangeShapeType="1" noTextEdit="1"/>
              </p:cNvSpPr>
              <p:nvPr/>
            </p:nvSpPr>
            <p:spPr>
              <a:xfrm>
                <a:off x="3388759" y="2350700"/>
                <a:ext cx="255997" cy="369332"/>
              </a:xfrm>
              <a:prstGeom prst="rect">
                <a:avLst/>
              </a:prstGeom>
              <a:blipFill rotWithShape="0">
                <a:blip r:embed="rId2"/>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8" name="TextBox 47"/>
              <p:cNvSpPr txBox="1"/>
              <p:nvPr/>
            </p:nvSpPr>
            <p:spPr>
              <a:xfrm>
                <a:off x="3460362" y="4405422"/>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1</m:t>
                      </m:r>
                    </m:oMath>
                  </m:oMathPara>
                </a14:m>
                <a:endParaRPr lang="en-GB" dirty="0">
                  <a:solidFill>
                    <a:srgbClr val="FF0000"/>
                  </a:solidFill>
                </a:endParaRPr>
              </a:p>
            </p:txBody>
          </p:sp>
        </mc:Choice>
        <mc:Fallback xmlns="">
          <p:sp>
            <p:nvSpPr>
              <p:cNvPr id="48" name="TextBox 47"/>
              <p:cNvSpPr txBox="1">
                <a:spLocks noRot="1" noChangeAspect="1" noMove="1" noResize="1" noEditPoints="1" noAdjustHandles="1" noChangeArrowheads="1" noChangeShapeType="1" noTextEdit="1"/>
              </p:cNvSpPr>
              <p:nvPr/>
            </p:nvSpPr>
            <p:spPr>
              <a:xfrm>
                <a:off x="3460362" y="4405422"/>
                <a:ext cx="255997" cy="369332"/>
              </a:xfrm>
              <a:prstGeom prst="rect">
                <a:avLst/>
              </a:prstGeom>
              <a:blipFill rotWithShape="0">
                <a:blip r:embed="rId3"/>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9" name="TextBox 48"/>
              <p:cNvSpPr txBox="1"/>
              <p:nvPr/>
            </p:nvSpPr>
            <p:spPr>
              <a:xfrm>
                <a:off x="5050899" y="2340377"/>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8</m:t>
                      </m:r>
                    </m:oMath>
                  </m:oMathPara>
                </a14:m>
                <a:endParaRPr lang="en-GB" dirty="0">
                  <a:solidFill>
                    <a:srgbClr val="FF0000"/>
                  </a:solidFill>
                </a:endParaRPr>
              </a:p>
            </p:txBody>
          </p:sp>
        </mc:Choice>
        <mc:Fallback xmlns="">
          <p:sp>
            <p:nvSpPr>
              <p:cNvPr id="49" name="TextBox 48"/>
              <p:cNvSpPr txBox="1">
                <a:spLocks noRot="1" noChangeAspect="1" noMove="1" noResize="1" noEditPoints="1" noAdjustHandles="1" noChangeArrowheads="1" noChangeShapeType="1" noTextEdit="1"/>
              </p:cNvSpPr>
              <p:nvPr/>
            </p:nvSpPr>
            <p:spPr>
              <a:xfrm>
                <a:off x="5050899" y="2340377"/>
                <a:ext cx="255997" cy="369332"/>
              </a:xfrm>
              <a:prstGeom prst="rect">
                <a:avLst/>
              </a:prstGeom>
              <a:blipFill rotWithShape="0">
                <a:blip r:embed="rId4"/>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0" name="TextBox 49"/>
              <p:cNvSpPr txBox="1"/>
              <p:nvPr/>
            </p:nvSpPr>
            <p:spPr>
              <a:xfrm>
                <a:off x="5221389" y="4417799"/>
                <a:ext cx="51456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4</m:t>
                      </m:r>
                    </m:oMath>
                  </m:oMathPara>
                </a14:m>
                <a:endParaRPr lang="en-GB" dirty="0">
                  <a:solidFill>
                    <a:srgbClr val="FF0000"/>
                  </a:solidFill>
                </a:endParaRPr>
              </a:p>
            </p:txBody>
          </p:sp>
        </mc:Choice>
        <mc:Fallback xmlns="">
          <p:sp>
            <p:nvSpPr>
              <p:cNvPr id="50" name="TextBox 49"/>
              <p:cNvSpPr txBox="1">
                <a:spLocks noRot="1" noChangeAspect="1" noMove="1" noResize="1" noEditPoints="1" noAdjustHandles="1" noChangeArrowheads="1" noChangeShapeType="1" noTextEdit="1"/>
              </p:cNvSpPr>
              <p:nvPr/>
            </p:nvSpPr>
            <p:spPr>
              <a:xfrm>
                <a:off x="5221389" y="4417799"/>
                <a:ext cx="514566" cy="369332"/>
              </a:xfrm>
              <a:prstGeom prst="rect">
                <a:avLst/>
              </a:prstGeom>
              <a:blipFill rotWithShape="0">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1" name="TextBox 50"/>
              <p:cNvSpPr txBox="1"/>
              <p:nvPr/>
            </p:nvSpPr>
            <p:spPr>
              <a:xfrm>
                <a:off x="6863271" y="3354479"/>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10</m:t>
                      </m:r>
                    </m:oMath>
                  </m:oMathPara>
                </a14:m>
                <a:endParaRPr lang="en-GB" dirty="0">
                  <a:solidFill>
                    <a:srgbClr val="FF0000"/>
                  </a:solidFill>
                </a:endParaRPr>
              </a:p>
            </p:txBody>
          </p:sp>
        </mc:Choice>
        <mc:Fallback xmlns="">
          <p:sp>
            <p:nvSpPr>
              <p:cNvPr id="51" name="TextBox 50"/>
              <p:cNvSpPr txBox="1">
                <a:spLocks noRot="1" noChangeAspect="1" noMove="1" noResize="1" noEditPoints="1" noAdjustHandles="1" noChangeArrowheads="1" noChangeShapeType="1" noTextEdit="1"/>
              </p:cNvSpPr>
              <p:nvPr/>
            </p:nvSpPr>
            <p:spPr>
              <a:xfrm>
                <a:off x="6863271" y="3354479"/>
                <a:ext cx="255997" cy="369332"/>
              </a:xfrm>
              <a:prstGeom prst="rect">
                <a:avLst/>
              </a:prstGeom>
              <a:blipFill rotWithShape="0">
                <a:blip r:embed="rId6"/>
                <a:stretch>
                  <a:fillRect r="-66667"/>
                </a:stretch>
              </a:blipFill>
            </p:spPr>
            <p:txBody>
              <a:bodyPr/>
              <a:lstStyle/>
              <a:p>
                <a:r>
                  <a:rPr lang="en-GB">
                    <a:noFill/>
                  </a:rPr>
                  <a:t> </a:t>
                </a:r>
              </a:p>
            </p:txBody>
          </p:sp>
        </mc:Fallback>
      </mc:AlternateContent>
      <p:sp>
        <p:nvSpPr>
          <p:cNvPr id="31" name="Rechthoek 30"/>
          <p:cNvSpPr/>
          <p:nvPr/>
        </p:nvSpPr>
        <p:spPr>
          <a:xfrm>
            <a:off x="2388416" y="5712233"/>
            <a:ext cx="6200203" cy="954107"/>
          </a:xfrm>
          <a:prstGeom prst="rect">
            <a:avLst/>
          </a:prstGeom>
        </p:spPr>
        <p:txBody>
          <a:bodyPr wrap="square">
            <a:spAutoFit/>
          </a:bodyPr>
          <a:lstStyle/>
          <a:p>
            <a:pPr marL="742950" lvl="1" indent="-285750">
              <a:buFont typeface="Arial" panose="020B0604020202020204" pitchFamily="34" charset="0"/>
              <a:buChar char="•"/>
            </a:pPr>
            <a:r>
              <a:rPr lang="en-US" sz="1400" dirty="0" smtClean="0"/>
              <a:t>Pick </a:t>
            </a:r>
            <a:r>
              <a:rPr lang="en-US" sz="1400" dirty="0"/>
              <a:t>the unvisited vertex with the lowest-distance</a:t>
            </a:r>
          </a:p>
          <a:p>
            <a:pPr marL="742950" lvl="1" indent="-285750">
              <a:buFont typeface="Arial" panose="020B0604020202020204" pitchFamily="34" charset="0"/>
              <a:buChar char="•"/>
            </a:pPr>
            <a:r>
              <a:rPr lang="en-US" sz="1400" dirty="0"/>
              <a:t>Calculate the distance through it to each unvisited neighbor</a:t>
            </a:r>
          </a:p>
          <a:p>
            <a:pPr marL="742950" lvl="1" indent="-285750">
              <a:buFont typeface="Arial" panose="020B0604020202020204" pitchFamily="34" charset="0"/>
              <a:buChar char="•"/>
            </a:pPr>
            <a:r>
              <a:rPr lang="en-US" sz="1400" dirty="0"/>
              <a:t>Update the neighbor's distance if smaller</a:t>
            </a:r>
          </a:p>
          <a:p>
            <a:pPr marL="742950" lvl="1" indent="-285750">
              <a:buFont typeface="Arial" panose="020B0604020202020204" pitchFamily="34" charset="0"/>
              <a:buChar char="•"/>
            </a:pPr>
            <a:r>
              <a:rPr lang="en-US" sz="1400" dirty="0"/>
              <a:t>Mark as visited when done with neighbors</a:t>
            </a:r>
            <a:endParaRPr lang="nl-NL" sz="1400" dirty="0"/>
          </a:p>
        </p:txBody>
      </p:sp>
    </p:spTree>
    <p:extLst>
      <p:ext uri="{BB962C8B-B14F-4D97-AF65-F5344CB8AC3E}">
        <p14:creationId xmlns:p14="http://schemas.microsoft.com/office/powerpoint/2010/main" val="28323876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ctrTitle"/>
          </p:nvPr>
        </p:nvSpPr>
        <p:spPr/>
        <p:txBody>
          <a:bodyPr/>
          <a:lstStyle/>
          <a:p>
            <a:r>
              <a:rPr lang="en-GB" dirty="0" smtClean="0"/>
              <a:t>Graphs</a:t>
            </a:r>
            <a:endParaRPr lang="nl-NL" dirty="0"/>
          </a:p>
        </p:txBody>
      </p:sp>
      <p:sp>
        <p:nvSpPr>
          <p:cNvPr id="8" name="Ondertitel 7"/>
          <p:cNvSpPr>
            <a:spLocks noGrp="1"/>
          </p:cNvSpPr>
          <p:nvPr>
            <p:ph type="subTitle" idx="1"/>
          </p:nvPr>
        </p:nvSpPr>
        <p:spPr/>
        <p:txBody>
          <a:bodyPr/>
          <a:lstStyle/>
          <a:p>
            <a:endParaRPr lang="nl-NL"/>
          </a:p>
        </p:txBody>
      </p:sp>
      <p:sp>
        <p:nvSpPr>
          <p:cNvPr id="4" name="Footer Placeholder 3"/>
          <p:cNvSpPr>
            <a:spLocks noGrp="1"/>
          </p:cNvSpPr>
          <p:nvPr>
            <p:ph type="ftr" sz="quarter" idx="11"/>
          </p:nvPr>
        </p:nvSpPr>
        <p:spPr/>
        <p:txBody>
          <a:bodyPr/>
          <a:lstStyle/>
          <a:p>
            <a:r>
              <a:rPr lang="en-GB" smtClean="0"/>
              <a:t>INFDEV016A - G. Costantini</a:t>
            </a:r>
            <a:endParaRPr lang="en-GB"/>
          </a:p>
        </p:txBody>
      </p:sp>
      <p:pic>
        <p:nvPicPr>
          <p:cNvPr id="1026" name="Picture 2" descr="http://tctechcrunch2011.files.wordpress.com/2013/01/facebook-social-graph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0788" y="505583"/>
            <a:ext cx="3123215" cy="228141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www.csit.parkland.edu/~mbrandyberry/CS2Java/Lessons/TreesRecursionGraphs/images/StateGraph.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30360" y="200576"/>
            <a:ext cx="2625654" cy="2625654"/>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graph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59703" y="3645554"/>
            <a:ext cx="3415243" cy="2690798"/>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descr="http://pages.cs.wisc.edu/~siff/CS367/Notes/class-web.gif"/>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5010" y="2864261"/>
            <a:ext cx="2993383" cy="26666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260713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Graphs – </a:t>
            </a:r>
            <a:r>
              <a:rPr lang="en-GB" dirty="0" err="1" smtClean="0"/>
              <a:t>Dijkstra’s</a:t>
            </a:r>
            <a:r>
              <a:rPr lang="en-GB" dirty="0" smtClean="0"/>
              <a:t> algorithm</a:t>
            </a:r>
            <a:endParaRPr lang="en-GB" dirty="0"/>
          </a:p>
        </p:txBody>
      </p:sp>
      <p:sp>
        <p:nvSpPr>
          <p:cNvPr id="3" name="Content Placeholder 2"/>
          <p:cNvSpPr>
            <a:spLocks noGrp="1"/>
          </p:cNvSpPr>
          <p:nvPr>
            <p:ph idx="1"/>
          </p:nvPr>
        </p:nvSpPr>
        <p:spPr/>
        <p:txBody>
          <a:bodyPr/>
          <a:lstStyle/>
          <a:p>
            <a:r>
              <a:rPr lang="en-US" dirty="0" smtClean="0"/>
              <a:t>Example</a:t>
            </a:r>
          </a:p>
          <a:p>
            <a:pPr lvl="1"/>
            <a:r>
              <a:rPr lang="en-US" dirty="0" smtClean="0"/>
              <a:t>Starting node </a:t>
            </a:r>
            <a:r>
              <a:rPr lang="en-US" b="1" dirty="0" smtClean="0"/>
              <a:t>A</a:t>
            </a:r>
          </a:p>
          <a:p>
            <a:endParaRPr lang="en-GB" dirty="0"/>
          </a:p>
        </p:txBody>
      </p:sp>
      <p:sp>
        <p:nvSpPr>
          <p:cNvPr id="4" name="Footer Placeholder 3"/>
          <p:cNvSpPr>
            <a:spLocks noGrp="1"/>
          </p:cNvSpPr>
          <p:nvPr>
            <p:ph type="ftr" sz="quarter" idx="11"/>
          </p:nvPr>
        </p:nvSpPr>
        <p:spPr/>
        <p:txBody>
          <a:bodyPr/>
          <a:lstStyle/>
          <a:p>
            <a:r>
              <a:rPr lang="en-GB" dirty="0" smtClean="0"/>
              <a:t>INFDEV016A - G. Costantini</a:t>
            </a:r>
            <a:endParaRPr lang="en-GB" dirty="0"/>
          </a:p>
        </p:txBody>
      </p:sp>
      <p:sp>
        <p:nvSpPr>
          <p:cNvPr id="5" name="Oval 4"/>
          <p:cNvSpPr/>
          <p:nvPr/>
        </p:nvSpPr>
        <p:spPr>
          <a:xfrm>
            <a:off x="2095928" y="3657599"/>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b="1" dirty="0" smtClean="0">
                <a:solidFill>
                  <a:schemeClr val="tx1"/>
                </a:solidFill>
              </a:rPr>
              <a:t>A</a:t>
            </a:r>
            <a:endParaRPr lang="en-GB" b="1" dirty="0">
              <a:solidFill>
                <a:schemeClr val="tx1"/>
              </a:solidFill>
            </a:endParaRPr>
          </a:p>
        </p:txBody>
      </p:sp>
      <p:sp>
        <p:nvSpPr>
          <p:cNvPr id="6" name="Oval 5"/>
          <p:cNvSpPr/>
          <p:nvPr/>
        </p:nvSpPr>
        <p:spPr>
          <a:xfrm>
            <a:off x="3388759" y="2668714"/>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smtClean="0"/>
              <a:t>B</a:t>
            </a:r>
            <a:endParaRPr lang="en-GB" dirty="0"/>
          </a:p>
        </p:txBody>
      </p:sp>
      <p:sp>
        <p:nvSpPr>
          <p:cNvPr id="7" name="Oval 6"/>
          <p:cNvSpPr/>
          <p:nvPr/>
        </p:nvSpPr>
        <p:spPr>
          <a:xfrm>
            <a:off x="3388759" y="4721054"/>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smtClean="0"/>
              <a:t>C</a:t>
            </a:r>
            <a:endParaRPr lang="en-GB" dirty="0"/>
          </a:p>
        </p:txBody>
      </p:sp>
      <p:sp>
        <p:nvSpPr>
          <p:cNvPr id="8" name="Oval 7"/>
          <p:cNvSpPr/>
          <p:nvPr/>
        </p:nvSpPr>
        <p:spPr>
          <a:xfrm>
            <a:off x="4975668" y="4721053"/>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smtClean="0"/>
              <a:t>D</a:t>
            </a:r>
            <a:endParaRPr lang="en-GB" dirty="0"/>
          </a:p>
        </p:txBody>
      </p:sp>
      <p:sp>
        <p:nvSpPr>
          <p:cNvPr id="9" name="Oval 8"/>
          <p:cNvSpPr/>
          <p:nvPr/>
        </p:nvSpPr>
        <p:spPr>
          <a:xfrm>
            <a:off x="4975668" y="2667732"/>
            <a:ext cx="513708" cy="513707"/>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dirty="0"/>
              <a:t>E</a:t>
            </a:r>
          </a:p>
        </p:txBody>
      </p:sp>
      <p:sp>
        <p:nvSpPr>
          <p:cNvPr id="10" name="Oval 9"/>
          <p:cNvSpPr/>
          <p:nvPr/>
        </p:nvSpPr>
        <p:spPr>
          <a:xfrm>
            <a:off x="6637105" y="3657599"/>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F</a:t>
            </a:r>
            <a:endParaRPr lang="en-GB" dirty="0"/>
          </a:p>
        </p:txBody>
      </p:sp>
      <p:cxnSp>
        <p:nvCxnSpPr>
          <p:cNvPr id="12" name="Straight Connector 11"/>
          <p:cNvCxnSpPr>
            <a:stCxn id="5" idx="7"/>
            <a:endCxn id="6" idx="3"/>
          </p:cNvCxnSpPr>
          <p:nvPr/>
        </p:nvCxnSpPr>
        <p:spPr>
          <a:xfrm flipV="1">
            <a:off x="2534405" y="3107190"/>
            <a:ext cx="929585" cy="625640"/>
          </a:xfrm>
          <a:prstGeom prst="line">
            <a:avLst/>
          </a:prstGeom>
          <a:ln w="28575"/>
        </p:spPr>
        <p:style>
          <a:lnRef idx="1">
            <a:schemeClr val="dk1"/>
          </a:lnRef>
          <a:fillRef idx="0">
            <a:schemeClr val="dk1"/>
          </a:fillRef>
          <a:effectRef idx="0">
            <a:schemeClr val="dk1"/>
          </a:effectRef>
          <a:fontRef idx="minor">
            <a:schemeClr val="tx1"/>
          </a:fontRef>
        </p:style>
      </p:cxnSp>
      <p:cxnSp>
        <p:nvCxnSpPr>
          <p:cNvPr id="13" name="Straight Connector 12"/>
          <p:cNvCxnSpPr>
            <a:stCxn id="5" idx="5"/>
            <a:endCxn id="7" idx="1"/>
          </p:cNvCxnSpPr>
          <p:nvPr/>
        </p:nvCxnSpPr>
        <p:spPr>
          <a:xfrm>
            <a:off x="2534405" y="4096075"/>
            <a:ext cx="929585" cy="700210"/>
          </a:xfrm>
          <a:prstGeom prst="line">
            <a:avLst/>
          </a:prstGeom>
          <a:ln w="28575"/>
        </p:spPr>
        <p:style>
          <a:lnRef idx="1">
            <a:schemeClr val="dk1"/>
          </a:lnRef>
          <a:fillRef idx="0">
            <a:schemeClr val="dk1"/>
          </a:fillRef>
          <a:effectRef idx="0">
            <a:schemeClr val="dk1"/>
          </a:effectRef>
          <a:fontRef idx="minor">
            <a:schemeClr val="tx1"/>
          </a:fontRef>
        </p:style>
      </p:cxnSp>
      <p:cxnSp>
        <p:nvCxnSpPr>
          <p:cNvPr id="21" name="Straight Connector 20"/>
          <p:cNvCxnSpPr>
            <a:stCxn id="8" idx="0"/>
            <a:endCxn id="9" idx="4"/>
          </p:cNvCxnSpPr>
          <p:nvPr/>
        </p:nvCxnSpPr>
        <p:spPr>
          <a:xfrm flipV="1">
            <a:off x="5232522" y="3181439"/>
            <a:ext cx="0" cy="1539614"/>
          </a:xfrm>
          <a:prstGeom prst="line">
            <a:avLst/>
          </a:prstGeom>
          <a:ln w="28575"/>
        </p:spPr>
        <p:style>
          <a:lnRef idx="1">
            <a:schemeClr val="dk1"/>
          </a:lnRef>
          <a:fillRef idx="0">
            <a:schemeClr val="dk1"/>
          </a:fillRef>
          <a:effectRef idx="0">
            <a:schemeClr val="dk1"/>
          </a:effectRef>
          <a:fontRef idx="minor">
            <a:schemeClr val="tx1"/>
          </a:fontRef>
        </p:style>
      </p:cxnSp>
      <p:cxnSp>
        <p:nvCxnSpPr>
          <p:cNvPr id="24" name="Straight Connector 23"/>
          <p:cNvCxnSpPr>
            <a:stCxn id="7" idx="6"/>
            <a:endCxn id="8" idx="2"/>
          </p:cNvCxnSpPr>
          <p:nvPr/>
        </p:nvCxnSpPr>
        <p:spPr>
          <a:xfrm flipV="1">
            <a:off x="3902467" y="4977907"/>
            <a:ext cx="1073201" cy="1"/>
          </a:xfrm>
          <a:prstGeom prst="line">
            <a:avLst/>
          </a:prstGeom>
          <a:ln w="28575"/>
        </p:spPr>
        <p:style>
          <a:lnRef idx="1">
            <a:schemeClr val="dk1"/>
          </a:lnRef>
          <a:fillRef idx="0">
            <a:schemeClr val="dk1"/>
          </a:fillRef>
          <a:effectRef idx="0">
            <a:schemeClr val="dk1"/>
          </a:effectRef>
          <a:fontRef idx="minor">
            <a:schemeClr val="tx1"/>
          </a:fontRef>
        </p:style>
      </p:cxnSp>
      <p:cxnSp>
        <p:nvCxnSpPr>
          <p:cNvPr id="27" name="Straight Connector 26"/>
          <p:cNvCxnSpPr>
            <a:stCxn id="10" idx="1"/>
            <a:endCxn id="9" idx="5"/>
          </p:cNvCxnSpPr>
          <p:nvPr/>
        </p:nvCxnSpPr>
        <p:spPr>
          <a:xfrm flipH="1" flipV="1">
            <a:off x="5414145" y="3106208"/>
            <a:ext cx="1298191" cy="626622"/>
          </a:xfrm>
          <a:prstGeom prst="line">
            <a:avLst/>
          </a:prstGeom>
          <a:ln w="28575"/>
        </p:spPr>
        <p:style>
          <a:lnRef idx="1">
            <a:schemeClr val="dk1"/>
          </a:lnRef>
          <a:fillRef idx="0">
            <a:schemeClr val="dk1"/>
          </a:fillRef>
          <a:effectRef idx="0">
            <a:schemeClr val="dk1"/>
          </a:effectRef>
          <a:fontRef idx="minor">
            <a:schemeClr val="tx1"/>
          </a:fontRef>
        </p:style>
      </p:cxnSp>
      <p:cxnSp>
        <p:nvCxnSpPr>
          <p:cNvPr id="32" name="Straight Connector 31"/>
          <p:cNvCxnSpPr>
            <a:stCxn id="8" idx="6"/>
            <a:endCxn id="10" idx="3"/>
          </p:cNvCxnSpPr>
          <p:nvPr/>
        </p:nvCxnSpPr>
        <p:spPr>
          <a:xfrm flipV="1">
            <a:off x="5489376" y="4096075"/>
            <a:ext cx="1222960" cy="881832"/>
          </a:xfrm>
          <a:prstGeom prst="line">
            <a:avLst/>
          </a:prstGeom>
          <a:ln w="28575"/>
        </p:spPr>
        <p:style>
          <a:lnRef idx="1">
            <a:schemeClr val="dk1"/>
          </a:lnRef>
          <a:fillRef idx="0">
            <a:schemeClr val="dk1"/>
          </a:fillRef>
          <a:effectRef idx="0">
            <a:schemeClr val="dk1"/>
          </a:effectRef>
          <a:fontRef idx="minor">
            <a:schemeClr val="tx1"/>
          </a:fontRef>
        </p:style>
      </p:cxnSp>
      <p:cxnSp>
        <p:nvCxnSpPr>
          <p:cNvPr id="35" name="Straight Connector 34"/>
          <p:cNvCxnSpPr>
            <a:stCxn id="6" idx="5"/>
            <a:endCxn id="8" idx="1"/>
          </p:cNvCxnSpPr>
          <p:nvPr/>
        </p:nvCxnSpPr>
        <p:spPr>
          <a:xfrm>
            <a:off x="3827236" y="3107190"/>
            <a:ext cx="1223663" cy="1689094"/>
          </a:xfrm>
          <a:prstGeom prst="line">
            <a:avLst/>
          </a:prstGeom>
          <a:ln w="28575"/>
        </p:spPr>
        <p:style>
          <a:lnRef idx="1">
            <a:schemeClr val="dk1"/>
          </a:lnRef>
          <a:fillRef idx="0">
            <a:schemeClr val="dk1"/>
          </a:fillRef>
          <a:effectRef idx="0">
            <a:schemeClr val="dk1"/>
          </a:effectRef>
          <a:fontRef idx="minor">
            <a:schemeClr val="tx1"/>
          </a:fontRef>
        </p:style>
      </p:cxnSp>
      <p:sp>
        <p:nvSpPr>
          <p:cNvPr id="38" name="TextBox 37"/>
          <p:cNvSpPr txBox="1"/>
          <p:nvPr/>
        </p:nvSpPr>
        <p:spPr>
          <a:xfrm>
            <a:off x="2743200" y="3106208"/>
            <a:ext cx="255997" cy="369332"/>
          </a:xfrm>
          <a:prstGeom prst="rect">
            <a:avLst/>
          </a:prstGeom>
          <a:noFill/>
        </p:spPr>
        <p:txBody>
          <a:bodyPr wrap="square" rtlCol="0">
            <a:spAutoFit/>
          </a:bodyPr>
          <a:lstStyle/>
          <a:p>
            <a:r>
              <a:rPr lang="en-GB" dirty="0" smtClean="0"/>
              <a:t>8</a:t>
            </a:r>
            <a:endParaRPr lang="en-GB" dirty="0"/>
          </a:p>
        </p:txBody>
      </p:sp>
      <p:sp>
        <p:nvSpPr>
          <p:cNvPr id="40" name="TextBox 39"/>
          <p:cNvSpPr txBox="1"/>
          <p:nvPr/>
        </p:nvSpPr>
        <p:spPr>
          <a:xfrm>
            <a:off x="2769516" y="4421159"/>
            <a:ext cx="255997" cy="369332"/>
          </a:xfrm>
          <a:prstGeom prst="rect">
            <a:avLst/>
          </a:prstGeom>
          <a:noFill/>
        </p:spPr>
        <p:txBody>
          <a:bodyPr wrap="square" rtlCol="0">
            <a:spAutoFit/>
          </a:bodyPr>
          <a:lstStyle/>
          <a:p>
            <a:r>
              <a:rPr lang="en-GB" dirty="0" smtClean="0"/>
              <a:t>1</a:t>
            </a:r>
            <a:endParaRPr lang="en-GB" dirty="0"/>
          </a:p>
        </p:txBody>
      </p:sp>
      <p:sp>
        <p:nvSpPr>
          <p:cNvPr id="41" name="TextBox 40"/>
          <p:cNvSpPr txBox="1"/>
          <p:nvPr/>
        </p:nvSpPr>
        <p:spPr>
          <a:xfrm>
            <a:off x="4349728" y="3419519"/>
            <a:ext cx="255997" cy="369332"/>
          </a:xfrm>
          <a:prstGeom prst="rect">
            <a:avLst/>
          </a:prstGeom>
          <a:noFill/>
        </p:spPr>
        <p:txBody>
          <a:bodyPr wrap="square" rtlCol="0">
            <a:spAutoFit/>
          </a:bodyPr>
          <a:lstStyle/>
          <a:p>
            <a:r>
              <a:rPr lang="en-GB" dirty="0" smtClean="0"/>
              <a:t>2</a:t>
            </a:r>
            <a:endParaRPr lang="en-GB" dirty="0"/>
          </a:p>
        </p:txBody>
      </p:sp>
      <p:sp>
        <p:nvSpPr>
          <p:cNvPr id="42" name="TextBox 41"/>
          <p:cNvSpPr txBox="1"/>
          <p:nvPr/>
        </p:nvSpPr>
        <p:spPr>
          <a:xfrm>
            <a:off x="4265713" y="4976185"/>
            <a:ext cx="255997" cy="369332"/>
          </a:xfrm>
          <a:prstGeom prst="rect">
            <a:avLst/>
          </a:prstGeom>
          <a:noFill/>
        </p:spPr>
        <p:txBody>
          <a:bodyPr wrap="square" rtlCol="0">
            <a:spAutoFit/>
          </a:bodyPr>
          <a:lstStyle/>
          <a:p>
            <a:r>
              <a:rPr lang="en-GB" dirty="0" smtClean="0"/>
              <a:t>3</a:t>
            </a:r>
            <a:endParaRPr lang="en-GB" dirty="0"/>
          </a:p>
        </p:txBody>
      </p:sp>
      <p:sp>
        <p:nvSpPr>
          <p:cNvPr id="43" name="TextBox 42"/>
          <p:cNvSpPr txBox="1"/>
          <p:nvPr/>
        </p:nvSpPr>
        <p:spPr>
          <a:xfrm>
            <a:off x="5232521" y="3657599"/>
            <a:ext cx="255997" cy="369332"/>
          </a:xfrm>
          <a:prstGeom prst="rect">
            <a:avLst/>
          </a:prstGeom>
          <a:noFill/>
        </p:spPr>
        <p:txBody>
          <a:bodyPr wrap="square" rtlCol="0">
            <a:spAutoFit/>
          </a:bodyPr>
          <a:lstStyle/>
          <a:p>
            <a:r>
              <a:rPr lang="en-GB" dirty="0" smtClean="0"/>
              <a:t>4</a:t>
            </a:r>
            <a:endParaRPr lang="en-GB" dirty="0"/>
          </a:p>
        </p:txBody>
      </p:sp>
      <p:sp>
        <p:nvSpPr>
          <p:cNvPr id="44" name="TextBox 43"/>
          <p:cNvSpPr txBox="1"/>
          <p:nvPr/>
        </p:nvSpPr>
        <p:spPr>
          <a:xfrm>
            <a:off x="6079619" y="4536991"/>
            <a:ext cx="255997" cy="369332"/>
          </a:xfrm>
          <a:prstGeom prst="rect">
            <a:avLst/>
          </a:prstGeom>
          <a:noFill/>
        </p:spPr>
        <p:txBody>
          <a:bodyPr wrap="square" rtlCol="0">
            <a:spAutoFit/>
          </a:bodyPr>
          <a:lstStyle/>
          <a:p>
            <a:r>
              <a:rPr lang="en-GB" dirty="0" smtClean="0"/>
              <a:t>6</a:t>
            </a:r>
            <a:endParaRPr lang="en-GB" dirty="0"/>
          </a:p>
        </p:txBody>
      </p:sp>
      <p:sp>
        <p:nvSpPr>
          <p:cNvPr id="45" name="TextBox 44"/>
          <p:cNvSpPr txBox="1"/>
          <p:nvPr/>
        </p:nvSpPr>
        <p:spPr>
          <a:xfrm>
            <a:off x="6012502" y="3032620"/>
            <a:ext cx="255997" cy="369332"/>
          </a:xfrm>
          <a:prstGeom prst="rect">
            <a:avLst/>
          </a:prstGeom>
          <a:noFill/>
        </p:spPr>
        <p:txBody>
          <a:bodyPr wrap="square" rtlCol="0">
            <a:spAutoFit/>
          </a:bodyPr>
          <a:lstStyle/>
          <a:p>
            <a:r>
              <a:rPr lang="en-GB" dirty="0" smtClean="0"/>
              <a:t>1</a:t>
            </a:r>
            <a:endParaRPr lang="en-GB" dirty="0"/>
          </a:p>
        </p:txBody>
      </p:sp>
      <p:sp>
        <p:nvSpPr>
          <p:cNvPr id="46" name="TextBox 45"/>
          <p:cNvSpPr txBox="1"/>
          <p:nvPr/>
        </p:nvSpPr>
        <p:spPr>
          <a:xfrm>
            <a:off x="2107228" y="3363498"/>
            <a:ext cx="255997" cy="369332"/>
          </a:xfrm>
          <a:prstGeom prst="rect">
            <a:avLst/>
          </a:prstGeom>
          <a:noFill/>
        </p:spPr>
        <p:txBody>
          <a:bodyPr wrap="square" rtlCol="0">
            <a:spAutoFit/>
          </a:bodyPr>
          <a:lstStyle/>
          <a:p>
            <a:r>
              <a:rPr lang="en-GB" dirty="0" smtClean="0">
                <a:solidFill>
                  <a:srgbClr val="FF0000"/>
                </a:solidFill>
              </a:rPr>
              <a:t>0</a:t>
            </a:r>
            <a:endParaRPr lang="en-GB" dirty="0">
              <a:solidFill>
                <a:srgbClr val="FF0000"/>
              </a:solidFill>
            </a:endParaRPr>
          </a:p>
        </p:txBody>
      </p:sp>
      <mc:AlternateContent xmlns:mc="http://schemas.openxmlformats.org/markup-compatibility/2006" xmlns:a14="http://schemas.microsoft.com/office/drawing/2010/main">
        <mc:Choice Requires="a14">
          <p:sp>
            <p:nvSpPr>
              <p:cNvPr id="47" name="TextBox 46"/>
              <p:cNvSpPr txBox="1"/>
              <p:nvPr/>
            </p:nvSpPr>
            <p:spPr>
              <a:xfrm>
                <a:off x="3388759" y="2350700"/>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6</m:t>
                      </m:r>
                    </m:oMath>
                  </m:oMathPara>
                </a14:m>
                <a:endParaRPr lang="en-GB" dirty="0">
                  <a:solidFill>
                    <a:srgbClr val="FF0000"/>
                  </a:solidFill>
                </a:endParaRPr>
              </a:p>
            </p:txBody>
          </p:sp>
        </mc:Choice>
        <mc:Fallback xmlns="">
          <p:sp>
            <p:nvSpPr>
              <p:cNvPr id="47" name="TextBox 46"/>
              <p:cNvSpPr txBox="1">
                <a:spLocks noRot="1" noChangeAspect="1" noMove="1" noResize="1" noEditPoints="1" noAdjustHandles="1" noChangeArrowheads="1" noChangeShapeType="1" noTextEdit="1"/>
              </p:cNvSpPr>
              <p:nvPr/>
            </p:nvSpPr>
            <p:spPr>
              <a:xfrm>
                <a:off x="3388759" y="2350700"/>
                <a:ext cx="255997" cy="369332"/>
              </a:xfrm>
              <a:prstGeom prst="rect">
                <a:avLst/>
              </a:prstGeom>
              <a:blipFill rotWithShape="0">
                <a:blip r:embed="rId2"/>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8" name="TextBox 47"/>
              <p:cNvSpPr txBox="1"/>
              <p:nvPr/>
            </p:nvSpPr>
            <p:spPr>
              <a:xfrm>
                <a:off x="3460362" y="4405422"/>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1</m:t>
                      </m:r>
                    </m:oMath>
                  </m:oMathPara>
                </a14:m>
                <a:endParaRPr lang="en-GB" dirty="0">
                  <a:solidFill>
                    <a:srgbClr val="FF0000"/>
                  </a:solidFill>
                </a:endParaRPr>
              </a:p>
            </p:txBody>
          </p:sp>
        </mc:Choice>
        <mc:Fallback xmlns="">
          <p:sp>
            <p:nvSpPr>
              <p:cNvPr id="48" name="TextBox 47"/>
              <p:cNvSpPr txBox="1">
                <a:spLocks noRot="1" noChangeAspect="1" noMove="1" noResize="1" noEditPoints="1" noAdjustHandles="1" noChangeArrowheads="1" noChangeShapeType="1" noTextEdit="1"/>
              </p:cNvSpPr>
              <p:nvPr/>
            </p:nvSpPr>
            <p:spPr>
              <a:xfrm>
                <a:off x="3460362" y="4405422"/>
                <a:ext cx="255997" cy="369332"/>
              </a:xfrm>
              <a:prstGeom prst="rect">
                <a:avLst/>
              </a:prstGeom>
              <a:blipFill rotWithShape="0">
                <a:blip r:embed="rId3"/>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9" name="TextBox 48"/>
              <p:cNvSpPr txBox="1"/>
              <p:nvPr/>
            </p:nvSpPr>
            <p:spPr>
              <a:xfrm>
                <a:off x="5050899" y="2340377"/>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8</m:t>
                      </m:r>
                    </m:oMath>
                  </m:oMathPara>
                </a14:m>
                <a:endParaRPr lang="en-GB" dirty="0">
                  <a:solidFill>
                    <a:srgbClr val="FF0000"/>
                  </a:solidFill>
                </a:endParaRPr>
              </a:p>
            </p:txBody>
          </p:sp>
        </mc:Choice>
        <mc:Fallback xmlns="">
          <p:sp>
            <p:nvSpPr>
              <p:cNvPr id="49" name="TextBox 48"/>
              <p:cNvSpPr txBox="1">
                <a:spLocks noRot="1" noChangeAspect="1" noMove="1" noResize="1" noEditPoints="1" noAdjustHandles="1" noChangeArrowheads="1" noChangeShapeType="1" noTextEdit="1"/>
              </p:cNvSpPr>
              <p:nvPr/>
            </p:nvSpPr>
            <p:spPr>
              <a:xfrm>
                <a:off x="5050899" y="2340377"/>
                <a:ext cx="255997" cy="369332"/>
              </a:xfrm>
              <a:prstGeom prst="rect">
                <a:avLst/>
              </a:prstGeom>
              <a:blipFill rotWithShape="0">
                <a:blip r:embed="rId4"/>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0" name="TextBox 49"/>
              <p:cNvSpPr txBox="1"/>
              <p:nvPr/>
            </p:nvSpPr>
            <p:spPr>
              <a:xfrm>
                <a:off x="5221389" y="4417799"/>
                <a:ext cx="51456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4</m:t>
                      </m:r>
                    </m:oMath>
                  </m:oMathPara>
                </a14:m>
                <a:endParaRPr lang="en-GB" dirty="0">
                  <a:solidFill>
                    <a:srgbClr val="FF0000"/>
                  </a:solidFill>
                </a:endParaRPr>
              </a:p>
            </p:txBody>
          </p:sp>
        </mc:Choice>
        <mc:Fallback xmlns="">
          <p:sp>
            <p:nvSpPr>
              <p:cNvPr id="50" name="TextBox 49"/>
              <p:cNvSpPr txBox="1">
                <a:spLocks noRot="1" noChangeAspect="1" noMove="1" noResize="1" noEditPoints="1" noAdjustHandles="1" noChangeArrowheads="1" noChangeShapeType="1" noTextEdit="1"/>
              </p:cNvSpPr>
              <p:nvPr/>
            </p:nvSpPr>
            <p:spPr>
              <a:xfrm>
                <a:off x="5221389" y="4417799"/>
                <a:ext cx="514566" cy="369332"/>
              </a:xfrm>
              <a:prstGeom prst="rect">
                <a:avLst/>
              </a:prstGeom>
              <a:blipFill rotWithShape="0">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1" name="TextBox 50"/>
              <p:cNvSpPr txBox="1"/>
              <p:nvPr/>
            </p:nvSpPr>
            <p:spPr>
              <a:xfrm>
                <a:off x="6863271" y="3354479"/>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9</m:t>
                      </m:r>
                    </m:oMath>
                  </m:oMathPara>
                </a14:m>
                <a:endParaRPr lang="en-GB" dirty="0">
                  <a:solidFill>
                    <a:srgbClr val="FF0000"/>
                  </a:solidFill>
                </a:endParaRPr>
              </a:p>
            </p:txBody>
          </p:sp>
        </mc:Choice>
        <mc:Fallback xmlns="">
          <p:sp>
            <p:nvSpPr>
              <p:cNvPr id="51" name="TextBox 50"/>
              <p:cNvSpPr txBox="1">
                <a:spLocks noRot="1" noChangeAspect="1" noMove="1" noResize="1" noEditPoints="1" noAdjustHandles="1" noChangeArrowheads="1" noChangeShapeType="1" noTextEdit="1"/>
              </p:cNvSpPr>
              <p:nvPr/>
            </p:nvSpPr>
            <p:spPr>
              <a:xfrm>
                <a:off x="6863271" y="3354479"/>
                <a:ext cx="255997" cy="369332"/>
              </a:xfrm>
              <a:prstGeom prst="rect">
                <a:avLst/>
              </a:prstGeom>
              <a:blipFill rotWithShape="0">
                <a:blip r:embed="rId6"/>
                <a:stretch>
                  <a:fillRect r="-16667"/>
                </a:stretch>
              </a:blipFill>
            </p:spPr>
            <p:txBody>
              <a:bodyPr/>
              <a:lstStyle/>
              <a:p>
                <a:r>
                  <a:rPr lang="en-GB">
                    <a:noFill/>
                  </a:rPr>
                  <a:t> </a:t>
                </a:r>
              </a:p>
            </p:txBody>
          </p:sp>
        </mc:Fallback>
      </mc:AlternateContent>
      <p:sp>
        <p:nvSpPr>
          <p:cNvPr id="31" name="Rechthoek 30"/>
          <p:cNvSpPr/>
          <p:nvPr/>
        </p:nvSpPr>
        <p:spPr>
          <a:xfrm>
            <a:off x="2388416" y="5712233"/>
            <a:ext cx="6200203" cy="954107"/>
          </a:xfrm>
          <a:prstGeom prst="rect">
            <a:avLst/>
          </a:prstGeom>
        </p:spPr>
        <p:txBody>
          <a:bodyPr wrap="square">
            <a:spAutoFit/>
          </a:bodyPr>
          <a:lstStyle/>
          <a:p>
            <a:pPr marL="742950" lvl="1" indent="-285750">
              <a:buFont typeface="Arial" panose="020B0604020202020204" pitchFamily="34" charset="0"/>
              <a:buChar char="•"/>
            </a:pPr>
            <a:r>
              <a:rPr lang="en-US" sz="1400" dirty="0" smtClean="0"/>
              <a:t>Pick </a:t>
            </a:r>
            <a:r>
              <a:rPr lang="en-US" sz="1400" dirty="0"/>
              <a:t>the unvisited vertex with the lowest-distance</a:t>
            </a:r>
          </a:p>
          <a:p>
            <a:pPr marL="742950" lvl="1" indent="-285750">
              <a:buFont typeface="Arial" panose="020B0604020202020204" pitchFamily="34" charset="0"/>
              <a:buChar char="•"/>
            </a:pPr>
            <a:r>
              <a:rPr lang="en-US" sz="1400" dirty="0"/>
              <a:t>Calculate the distance through it to each unvisited neighbor</a:t>
            </a:r>
          </a:p>
          <a:p>
            <a:pPr marL="742950" lvl="1" indent="-285750">
              <a:buFont typeface="Arial" panose="020B0604020202020204" pitchFamily="34" charset="0"/>
              <a:buChar char="•"/>
            </a:pPr>
            <a:r>
              <a:rPr lang="en-US" sz="1400" dirty="0"/>
              <a:t>Update the neighbor's distance if smaller</a:t>
            </a:r>
          </a:p>
          <a:p>
            <a:pPr marL="742950" lvl="1" indent="-285750">
              <a:buFont typeface="Arial" panose="020B0604020202020204" pitchFamily="34" charset="0"/>
              <a:buChar char="•"/>
            </a:pPr>
            <a:r>
              <a:rPr lang="en-US" sz="1400" dirty="0"/>
              <a:t>Mark as visited when done with neighbors</a:t>
            </a:r>
            <a:endParaRPr lang="nl-NL" sz="1400" dirty="0"/>
          </a:p>
        </p:txBody>
      </p:sp>
    </p:spTree>
    <p:extLst>
      <p:ext uri="{BB962C8B-B14F-4D97-AF65-F5344CB8AC3E}">
        <p14:creationId xmlns:p14="http://schemas.microsoft.com/office/powerpoint/2010/main" val="339178661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Graphs – </a:t>
            </a:r>
            <a:r>
              <a:rPr lang="en-GB" dirty="0" err="1" smtClean="0"/>
              <a:t>Dijkstra’s</a:t>
            </a:r>
            <a:r>
              <a:rPr lang="en-GB" dirty="0" smtClean="0"/>
              <a:t> algorithm</a:t>
            </a:r>
            <a:endParaRPr lang="en-GB" dirty="0"/>
          </a:p>
        </p:txBody>
      </p:sp>
      <p:sp>
        <p:nvSpPr>
          <p:cNvPr id="3" name="Content Placeholder 2"/>
          <p:cNvSpPr>
            <a:spLocks noGrp="1"/>
          </p:cNvSpPr>
          <p:nvPr>
            <p:ph idx="1"/>
          </p:nvPr>
        </p:nvSpPr>
        <p:spPr/>
        <p:txBody>
          <a:bodyPr/>
          <a:lstStyle/>
          <a:p>
            <a:r>
              <a:rPr lang="en-US" dirty="0" smtClean="0"/>
              <a:t>Example</a:t>
            </a:r>
          </a:p>
          <a:p>
            <a:pPr lvl="1"/>
            <a:r>
              <a:rPr lang="en-US" dirty="0" smtClean="0"/>
              <a:t>Starting node </a:t>
            </a:r>
            <a:r>
              <a:rPr lang="en-US" b="1" dirty="0" smtClean="0"/>
              <a:t>A</a:t>
            </a:r>
          </a:p>
          <a:p>
            <a:endParaRPr lang="en-GB" dirty="0"/>
          </a:p>
        </p:txBody>
      </p:sp>
      <p:sp>
        <p:nvSpPr>
          <p:cNvPr id="4" name="Footer Placeholder 3"/>
          <p:cNvSpPr>
            <a:spLocks noGrp="1"/>
          </p:cNvSpPr>
          <p:nvPr>
            <p:ph type="ftr" sz="quarter" idx="11"/>
          </p:nvPr>
        </p:nvSpPr>
        <p:spPr/>
        <p:txBody>
          <a:bodyPr/>
          <a:lstStyle/>
          <a:p>
            <a:r>
              <a:rPr lang="en-GB" dirty="0" smtClean="0"/>
              <a:t>INFDEV016A - G. Costantini</a:t>
            </a:r>
            <a:endParaRPr lang="en-GB" dirty="0"/>
          </a:p>
        </p:txBody>
      </p:sp>
      <p:sp>
        <p:nvSpPr>
          <p:cNvPr id="5" name="Oval 4"/>
          <p:cNvSpPr/>
          <p:nvPr/>
        </p:nvSpPr>
        <p:spPr>
          <a:xfrm>
            <a:off x="2095928" y="3657599"/>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b="1" dirty="0" smtClean="0">
                <a:solidFill>
                  <a:schemeClr val="tx1"/>
                </a:solidFill>
              </a:rPr>
              <a:t>A</a:t>
            </a:r>
            <a:endParaRPr lang="en-GB" b="1" dirty="0">
              <a:solidFill>
                <a:schemeClr val="tx1"/>
              </a:solidFill>
            </a:endParaRPr>
          </a:p>
        </p:txBody>
      </p:sp>
      <p:sp>
        <p:nvSpPr>
          <p:cNvPr id="6" name="Oval 5"/>
          <p:cNvSpPr/>
          <p:nvPr/>
        </p:nvSpPr>
        <p:spPr>
          <a:xfrm>
            <a:off x="3388759" y="2668714"/>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smtClean="0"/>
              <a:t>B</a:t>
            </a:r>
            <a:endParaRPr lang="en-GB" dirty="0"/>
          </a:p>
        </p:txBody>
      </p:sp>
      <p:sp>
        <p:nvSpPr>
          <p:cNvPr id="7" name="Oval 6"/>
          <p:cNvSpPr/>
          <p:nvPr/>
        </p:nvSpPr>
        <p:spPr>
          <a:xfrm>
            <a:off x="3388759" y="4721054"/>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smtClean="0"/>
              <a:t>C</a:t>
            </a:r>
            <a:endParaRPr lang="en-GB" dirty="0"/>
          </a:p>
        </p:txBody>
      </p:sp>
      <p:sp>
        <p:nvSpPr>
          <p:cNvPr id="8" name="Oval 7"/>
          <p:cNvSpPr/>
          <p:nvPr/>
        </p:nvSpPr>
        <p:spPr>
          <a:xfrm>
            <a:off x="4975668" y="4721053"/>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smtClean="0"/>
              <a:t>D</a:t>
            </a:r>
            <a:endParaRPr lang="en-GB" dirty="0"/>
          </a:p>
        </p:txBody>
      </p:sp>
      <p:sp>
        <p:nvSpPr>
          <p:cNvPr id="9" name="Oval 8"/>
          <p:cNvSpPr/>
          <p:nvPr/>
        </p:nvSpPr>
        <p:spPr>
          <a:xfrm>
            <a:off x="4975668" y="2667732"/>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a:t>E</a:t>
            </a:r>
          </a:p>
        </p:txBody>
      </p:sp>
      <p:sp>
        <p:nvSpPr>
          <p:cNvPr id="10" name="Oval 9"/>
          <p:cNvSpPr/>
          <p:nvPr/>
        </p:nvSpPr>
        <p:spPr>
          <a:xfrm>
            <a:off x="6637105" y="3657599"/>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F</a:t>
            </a:r>
            <a:endParaRPr lang="en-GB" dirty="0"/>
          </a:p>
        </p:txBody>
      </p:sp>
      <p:cxnSp>
        <p:nvCxnSpPr>
          <p:cNvPr id="12" name="Straight Connector 11"/>
          <p:cNvCxnSpPr>
            <a:stCxn id="5" idx="7"/>
            <a:endCxn id="6" idx="3"/>
          </p:cNvCxnSpPr>
          <p:nvPr/>
        </p:nvCxnSpPr>
        <p:spPr>
          <a:xfrm flipV="1">
            <a:off x="2534405" y="3107190"/>
            <a:ext cx="929585" cy="625640"/>
          </a:xfrm>
          <a:prstGeom prst="line">
            <a:avLst/>
          </a:prstGeom>
          <a:ln w="28575"/>
        </p:spPr>
        <p:style>
          <a:lnRef idx="1">
            <a:schemeClr val="dk1"/>
          </a:lnRef>
          <a:fillRef idx="0">
            <a:schemeClr val="dk1"/>
          </a:fillRef>
          <a:effectRef idx="0">
            <a:schemeClr val="dk1"/>
          </a:effectRef>
          <a:fontRef idx="minor">
            <a:schemeClr val="tx1"/>
          </a:fontRef>
        </p:style>
      </p:cxnSp>
      <p:cxnSp>
        <p:nvCxnSpPr>
          <p:cNvPr id="13" name="Straight Connector 12"/>
          <p:cNvCxnSpPr>
            <a:stCxn id="5" idx="5"/>
            <a:endCxn id="7" idx="1"/>
          </p:cNvCxnSpPr>
          <p:nvPr/>
        </p:nvCxnSpPr>
        <p:spPr>
          <a:xfrm>
            <a:off x="2534405" y="4096075"/>
            <a:ext cx="929585" cy="700210"/>
          </a:xfrm>
          <a:prstGeom prst="line">
            <a:avLst/>
          </a:prstGeom>
          <a:ln w="28575"/>
        </p:spPr>
        <p:style>
          <a:lnRef idx="1">
            <a:schemeClr val="dk1"/>
          </a:lnRef>
          <a:fillRef idx="0">
            <a:schemeClr val="dk1"/>
          </a:fillRef>
          <a:effectRef idx="0">
            <a:schemeClr val="dk1"/>
          </a:effectRef>
          <a:fontRef idx="minor">
            <a:schemeClr val="tx1"/>
          </a:fontRef>
        </p:style>
      </p:cxnSp>
      <p:cxnSp>
        <p:nvCxnSpPr>
          <p:cNvPr id="21" name="Straight Connector 20"/>
          <p:cNvCxnSpPr>
            <a:stCxn id="8" idx="0"/>
            <a:endCxn id="9" idx="4"/>
          </p:cNvCxnSpPr>
          <p:nvPr/>
        </p:nvCxnSpPr>
        <p:spPr>
          <a:xfrm flipV="1">
            <a:off x="5232522" y="3181439"/>
            <a:ext cx="0" cy="1539614"/>
          </a:xfrm>
          <a:prstGeom prst="line">
            <a:avLst/>
          </a:prstGeom>
          <a:ln w="28575"/>
        </p:spPr>
        <p:style>
          <a:lnRef idx="1">
            <a:schemeClr val="dk1"/>
          </a:lnRef>
          <a:fillRef idx="0">
            <a:schemeClr val="dk1"/>
          </a:fillRef>
          <a:effectRef idx="0">
            <a:schemeClr val="dk1"/>
          </a:effectRef>
          <a:fontRef idx="minor">
            <a:schemeClr val="tx1"/>
          </a:fontRef>
        </p:style>
      </p:cxnSp>
      <p:cxnSp>
        <p:nvCxnSpPr>
          <p:cNvPr id="24" name="Straight Connector 23"/>
          <p:cNvCxnSpPr>
            <a:stCxn id="7" idx="6"/>
            <a:endCxn id="8" idx="2"/>
          </p:cNvCxnSpPr>
          <p:nvPr/>
        </p:nvCxnSpPr>
        <p:spPr>
          <a:xfrm flipV="1">
            <a:off x="3902467" y="4977907"/>
            <a:ext cx="1073201" cy="1"/>
          </a:xfrm>
          <a:prstGeom prst="line">
            <a:avLst/>
          </a:prstGeom>
          <a:ln w="28575"/>
        </p:spPr>
        <p:style>
          <a:lnRef idx="1">
            <a:schemeClr val="dk1"/>
          </a:lnRef>
          <a:fillRef idx="0">
            <a:schemeClr val="dk1"/>
          </a:fillRef>
          <a:effectRef idx="0">
            <a:schemeClr val="dk1"/>
          </a:effectRef>
          <a:fontRef idx="minor">
            <a:schemeClr val="tx1"/>
          </a:fontRef>
        </p:style>
      </p:cxnSp>
      <p:cxnSp>
        <p:nvCxnSpPr>
          <p:cNvPr id="27" name="Straight Connector 26"/>
          <p:cNvCxnSpPr>
            <a:stCxn id="10" idx="1"/>
            <a:endCxn id="9" idx="5"/>
          </p:cNvCxnSpPr>
          <p:nvPr/>
        </p:nvCxnSpPr>
        <p:spPr>
          <a:xfrm flipH="1" flipV="1">
            <a:off x="5414145" y="3106208"/>
            <a:ext cx="1298191" cy="626622"/>
          </a:xfrm>
          <a:prstGeom prst="line">
            <a:avLst/>
          </a:prstGeom>
          <a:ln w="28575"/>
        </p:spPr>
        <p:style>
          <a:lnRef idx="1">
            <a:schemeClr val="dk1"/>
          </a:lnRef>
          <a:fillRef idx="0">
            <a:schemeClr val="dk1"/>
          </a:fillRef>
          <a:effectRef idx="0">
            <a:schemeClr val="dk1"/>
          </a:effectRef>
          <a:fontRef idx="minor">
            <a:schemeClr val="tx1"/>
          </a:fontRef>
        </p:style>
      </p:cxnSp>
      <p:cxnSp>
        <p:nvCxnSpPr>
          <p:cNvPr id="32" name="Straight Connector 31"/>
          <p:cNvCxnSpPr>
            <a:stCxn id="8" idx="6"/>
            <a:endCxn id="10" idx="3"/>
          </p:cNvCxnSpPr>
          <p:nvPr/>
        </p:nvCxnSpPr>
        <p:spPr>
          <a:xfrm flipV="1">
            <a:off x="5489376" y="4096075"/>
            <a:ext cx="1222960" cy="881832"/>
          </a:xfrm>
          <a:prstGeom prst="line">
            <a:avLst/>
          </a:prstGeom>
          <a:ln w="28575"/>
        </p:spPr>
        <p:style>
          <a:lnRef idx="1">
            <a:schemeClr val="dk1"/>
          </a:lnRef>
          <a:fillRef idx="0">
            <a:schemeClr val="dk1"/>
          </a:fillRef>
          <a:effectRef idx="0">
            <a:schemeClr val="dk1"/>
          </a:effectRef>
          <a:fontRef idx="minor">
            <a:schemeClr val="tx1"/>
          </a:fontRef>
        </p:style>
      </p:cxnSp>
      <p:cxnSp>
        <p:nvCxnSpPr>
          <p:cNvPr id="35" name="Straight Connector 34"/>
          <p:cNvCxnSpPr>
            <a:stCxn id="6" idx="5"/>
            <a:endCxn id="8" idx="1"/>
          </p:cNvCxnSpPr>
          <p:nvPr/>
        </p:nvCxnSpPr>
        <p:spPr>
          <a:xfrm>
            <a:off x="3827236" y="3107190"/>
            <a:ext cx="1223663" cy="1689094"/>
          </a:xfrm>
          <a:prstGeom prst="line">
            <a:avLst/>
          </a:prstGeom>
          <a:ln w="28575"/>
        </p:spPr>
        <p:style>
          <a:lnRef idx="1">
            <a:schemeClr val="dk1"/>
          </a:lnRef>
          <a:fillRef idx="0">
            <a:schemeClr val="dk1"/>
          </a:fillRef>
          <a:effectRef idx="0">
            <a:schemeClr val="dk1"/>
          </a:effectRef>
          <a:fontRef idx="minor">
            <a:schemeClr val="tx1"/>
          </a:fontRef>
        </p:style>
      </p:cxnSp>
      <p:sp>
        <p:nvSpPr>
          <p:cNvPr id="38" name="TextBox 37"/>
          <p:cNvSpPr txBox="1"/>
          <p:nvPr/>
        </p:nvSpPr>
        <p:spPr>
          <a:xfrm>
            <a:off x="2743200" y="3106208"/>
            <a:ext cx="255997" cy="369332"/>
          </a:xfrm>
          <a:prstGeom prst="rect">
            <a:avLst/>
          </a:prstGeom>
          <a:noFill/>
        </p:spPr>
        <p:txBody>
          <a:bodyPr wrap="square" rtlCol="0">
            <a:spAutoFit/>
          </a:bodyPr>
          <a:lstStyle/>
          <a:p>
            <a:r>
              <a:rPr lang="en-GB" dirty="0" smtClean="0"/>
              <a:t>8</a:t>
            </a:r>
            <a:endParaRPr lang="en-GB" dirty="0"/>
          </a:p>
        </p:txBody>
      </p:sp>
      <p:sp>
        <p:nvSpPr>
          <p:cNvPr id="40" name="TextBox 39"/>
          <p:cNvSpPr txBox="1"/>
          <p:nvPr/>
        </p:nvSpPr>
        <p:spPr>
          <a:xfrm>
            <a:off x="2769516" y="4421159"/>
            <a:ext cx="255997" cy="369332"/>
          </a:xfrm>
          <a:prstGeom prst="rect">
            <a:avLst/>
          </a:prstGeom>
          <a:noFill/>
        </p:spPr>
        <p:txBody>
          <a:bodyPr wrap="square" rtlCol="0">
            <a:spAutoFit/>
          </a:bodyPr>
          <a:lstStyle/>
          <a:p>
            <a:r>
              <a:rPr lang="en-GB" dirty="0" smtClean="0"/>
              <a:t>1</a:t>
            </a:r>
            <a:endParaRPr lang="en-GB" dirty="0"/>
          </a:p>
        </p:txBody>
      </p:sp>
      <p:sp>
        <p:nvSpPr>
          <p:cNvPr id="41" name="TextBox 40"/>
          <p:cNvSpPr txBox="1"/>
          <p:nvPr/>
        </p:nvSpPr>
        <p:spPr>
          <a:xfrm>
            <a:off x="4349728" y="3419519"/>
            <a:ext cx="255997" cy="369332"/>
          </a:xfrm>
          <a:prstGeom prst="rect">
            <a:avLst/>
          </a:prstGeom>
          <a:noFill/>
        </p:spPr>
        <p:txBody>
          <a:bodyPr wrap="square" rtlCol="0">
            <a:spAutoFit/>
          </a:bodyPr>
          <a:lstStyle/>
          <a:p>
            <a:r>
              <a:rPr lang="en-GB" dirty="0" smtClean="0"/>
              <a:t>2</a:t>
            </a:r>
            <a:endParaRPr lang="en-GB" dirty="0"/>
          </a:p>
        </p:txBody>
      </p:sp>
      <p:sp>
        <p:nvSpPr>
          <p:cNvPr id="42" name="TextBox 41"/>
          <p:cNvSpPr txBox="1"/>
          <p:nvPr/>
        </p:nvSpPr>
        <p:spPr>
          <a:xfrm>
            <a:off x="4265713" y="4976185"/>
            <a:ext cx="255997" cy="369332"/>
          </a:xfrm>
          <a:prstGeom prst="rect">
            <a:avLst/>
          </a:prstGeom>
          <a:noFill/>
        </p:spPr>
        <p:txBody>
          <a:bodyPr wrap="square" rtlCol="0">
            <a:spAutoFit/>
          </a:bodyPr>
          <a:lstStyle/>
          <a:p>
            <a:r>
              <a:rPr lang="en-GB" dirty="0" smtClean="0"/>
              <a:t>3</a:t>
            </a:r>
            <a:endParaRPr lang="en-GB" dirty="0"/>
          </a:p>
        </p:txBody>
      </p:sp>
      <p:sp>
        <p:nvSpPr>
          <p:cNvPr id="43" name="TextBox 42"/>
          <p:cNvSpPr txBox="1"/>
          <p:nvPr/>
        </p:nvSpPr>
        <p:spPr>
          <a:xfrm>
            <a:off x="5232521" y="3657599"/>
            <a:ext cx="255997" cy="369332"/>
          </a:xfrm>
          <a:prstGeom prst="rect">
            <a:avLst/>
          </a:prstGeom>
          <a:noFill/>
        </p:spPr>
        <p:txBody>
          <a:bodyPr wrap="square" rtlCol="0">
            <a:spAutoFit/>
          </a:bodyPr>
          <a:lstStyle/>
          <a:p>
            <a:r>
              <a:rPr lang="en-GB" dirty="0" smtClean="0"/>
              <a:t>4</a:t>
            </a:r>
            <a:endParaRPr lang="en-GB" dirty="0"/>
          </a:p>
        </p:txBody>
      </p:sp>
      <p:sp>
        <p:nvSpPr>
          <p:cNvPr id="44" name="TextBox 43"/>
          <p:cNvSpPr txBox="1"/>
          <p:nvPr/>
        </p:nvSpPr>
        <p:spPr>
          <a:xfrm>
            <a:off x="6079619" y="4536991"/>
            <a:ext cx="255997" cy="369332"/>
          </a:xfrm>
          <a:prstGeom prst="rect">
            <a:avLst/>
          </a:prstGeom>
          <a:noFill/>
        </p:spPr>
        <p:txBody>
          <a:bodyPr wrap="square" rtlCol="0">
            <a:spAutoFit/>
          </a:bodyPr>
          <a:lstStyle/>
          <a:p>
            <a:r>
              <a:rPr lang="en-GB" dirty="0" smtClean="0"/>
              <a:t>6</a:t>
            </a:r>
            <a:endParaRPr lang="en-GB" dirty="0"/>
          </a:p>
        </p:txBody>
      </p:sp>
      <p:sp>
        <p:nvSpPr>
          <p:cNvPr id="45" name="TextBox 44"/>
          <p:cNvSpPr txBox="1"/>
          <p:nvPr/>
        </p:nvSpPr>
        <p:spPr>
          <a:xfrm>
            <a:off x="6012502" y="3032620"/>
            <a:ext cx="255997" cy="369332"/>
          </a:xfrm>
          <a:prstGeom prst="rect">
            <a:avLst/>
          </a:prstGeom>
          <a:noFill/>
        </p:spPr>
        <p:txBody>
          <a:bodyPr wrap="square" rtlCol="0">
            <a:spAutoFit/>
          </a:bodyPr>
          <a:lstStyle/>
          <a:p>
            <a:r>
              <a:rPr lang="en-GB" dirty="0" smtClean="0"/>
              <a:t>1</a:t>
            </a:r>
            <a:endParaRPr lang="en-GB" dirty="0"/>
          </a:p>
        </p:txBody>
      </p:sp>
      <p:sp>
        <p:nvSpPr>
          <p:cNvPr id="46" name="TextBox 45"/>
          <p:cNvSpPr txBox="1"/>
          <p:nvPr/>
        </p:nvSpPr>
        <p:spPr>
          <a:xfrm>
            <a:off x="2107228" y="3363498"/>
            <a:ext cx="255997" cy="369332"/>
          </a:xfrm>
          <a:prstGeom prst="rect">
            <a:avLst/>
          </a:prstGeom>
          <a:noFill/>
        </p:spPr>
        <p:txBody>
          <a:bodyPr wrap="square" rtlCol="0">
            <a:spAutoFit/>
          </a:bodyPr>
          <a:lstStyle/>
          <a:p>
            <a:r>
              <a:rPr lang="en-GB" dirty="0" smtClean="0">
                <a:solidFill>
                  <a:srgbClr val="FF0000"/>
                </a:solidFill>
              </a:rPr>
              <a:t>0</a:t>
            </a:r>
            <a:endParaRPr lang="en-GB" dirty="0">
              <a:solidFill>
                <a:srgbClr val="FF0000"/>
              </a:solidFill>
            </a:endParaRPr>
          </a:p>
        </p:txBody>
      </p:sp>
      <mc:AlternateContent xmlns:mc="http://schemas.openxmlformats.org/markup-compatibility/2006" xmlns:a14="http://schemas.microsoft.com/office/drawing/2010/main">
        <mc:Choice Requires="a14">
          <p:sp>
            <p:nvSpPr>
              <p:cNvPr id="47" name="TextBox 46"/>
              <p:cNvSpPr txBox="1"/>
              <p:nvPr/>
            </p:nvSpPr>
            <p:spPr>
              <a:xfrm>
                <a:off x="3388759" y="2350700"/>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6</m:t>
                      </m:r>
                    </m:oMath>
                  </m:oMathPara>
                </a14:m>
                <a:endParaRPr lang="en-GB" dirty="0">
                  <a:solidFill>
                    <a:srgbClr val="FF0000"/>
                  </a:solidFill>
                </a:endParaRPr>
              </a:p>
            </p:txBody>
          </p:sp>
        </mc:Choice>
        <mc:Fallback xmlns="">
          <p:sp>
            <p:nvSpPr>
              <p:cNvPr id="47" name="TextBox 46"/>
              <p:cNvSpPr txBox="1">
                <a:spLocks noRot="1" noChangeAspect="1" noMove="1" noResize="1" noEditPoints="1" noAdjustHandles="1" noChangeArrowheads="1" noChangeShapeType="1" noTextEdit="1"/>
              </p:cNvSpPr>
              <p:nvPr/>
            </p:nvSpPr>
            <p:spPr>
              <a:xfrm>
                <a:off x="3388759" y="2350700"/>
                <a:ext cx="255997" cy="369332"/>
              </a:xfrm>
              <a:prstGeom prst="rect">
                <a:avLst/>
              </a:prstGeom>
              <a:blipFill rotWithShape="0">
                <a:blip r:embed="rId2"/>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8" name="TextBox 47"/>
              <p:cNvSpPr txBox="1"/>
              <p:nvPr/>
            </p:nvSpPr>
            <p:spPr>
              <a:xfrm>
                <a:off x="3460362" y="4405422"/>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1</m:t>
                      </m:r>
                    </m:oMath>
                  </m:oMathPara>
                </a14:m>
                <a:endParaRPr lang="en-GB" dirty="0">
                  <a:solidFill>
                    <a:srgbClr val="FF0000"/>
                  </a:solidFill>
                </a:endParaRPr>
              </a:p>
            </p:txBody>
          </p:sp>
        </mc:Choice>
        <mc:Fallback xmlns="">
          <p:sp>
            <p:nvSpPr>
              <p:cNvPr id="48" name="TextBox 47"/>
              <p:cNvSpPr txBox="1">
                <a:spLocks noRot="1" noChangeAspect="1" noMove="1" noResize="1" noEditPoints="1" noAdjustHandles="1" noChangeArrowheads="1" noChangeShapeType="1" noTextEdit="1"/>
              </p:cNvSpPr>
              <p:nvPr/>
            </p:nvSpPr>
            <p:spPr>
              <a:xfrm>
                <a:off x="3460362" y="4405422"/>
                <a:ext cx="255997" cy="369332"/>
              </a:xfrm>
              <a:prstGeom prst="rect">
                <a:avLst/>
              </a:prstGeom>
              <a:blipFill rotWithShape="0">
                <a:blip r:embed="rId3"/>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9" name="TextBox 48"/>
              <p:cNvSpPr txBox="1"/>
              <p:nvPr/>
            </p:nvSpPr>
            <p:spPr>
              <a:xfrm>
                <a:off x="5050899" y="2340377"/>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8</m:t>
                      </m:r>
                    </m:oMath>
                  </m:oMathPara>
                </a14:m>
                <a:endParaRPr lang="en-GB" dirty="0">
                  <a:solidFill>
                    <a:srgbClr val="FF0000"/>
                  </a:solidFill>
                </a:endParaRPr>
              </a:p>
            </p:txBody>
          </p:sp>
        </mc:Choice>
        <mc:Fallback xmlns="">
          <p:sp>
            <p:nvSpPr>
              <p:cNvPr id="49" name="TextBox 48"/>
              <p:cNvSpPr txBox="1">
                <a:spLocks noRot="1" noChangeAspect="1" noMove="1" noResize="1" noEditPoints="1" noAdjustHandles="1" noChangeArrowheads="1" noChangeShapeType="1" noTextEdit="1"/>
              </p:cNvSpPr>
              <p:nvPr/>
            </p:nvSpPr>
            <p:spPr>
              <a:xfrm>
                <a:off x="5050899" y="2340377"/>
                <a:ext cx="255997" cy="369332"/>
              </a:xfrm>
              <a:prstGeom prst="rect">
                <a:avLst/>
              </a:prstGeom>
              <a:blipFill rotWithShape="0">
                <a:blip r:embed="rId4"/>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0" name="TextBox 49"/>
              <p:cNvSpPr txBox="1"/>
              <p:nvPr/>
            </p:nvSpPr>
            <p:spPr>
              <a:xfrm>
                <a:off x="5221389" y="4417799"/>
                <a:ext cx="51456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4</m:t>
                      </m:r>
                    </m:oMath>
                  </m:oMathPara>
                </a14:m>
                <a:endParaRPr lang="en-GB" dirty="0">
                  <a:solidFill>
                    <a:srgbClr val="FF0000"/>
                  </a:solidFill>
                </a:endParaRPr>
              </a:p>
            </p:txBody>
          </p:sp>
        </mc:Choice>
        <mc:Fallback xmlns="">
          <p:sp>
            <p:nvSpPr>
              <p:cNvPr id="50" name="TextBox 49"/>
              <p:cNvSpPr txBox="1">
                <a:spLocks noRot="1" noChangeAspect="1" noMove="1" noResize="1" noEditPoints="1" noAdjustHandles="1" noChangeArrowheads="1" noChangeShapeType="1" noTextEdit="1"/>
              </p:cNvSpPr>
              <p:nvPr/>
            </p:nvSpPr>
            <p:spPr>
              <a:xfrm>
                <a:off x="5221389" y="4417799"/>
                <a:ext cx="514566" cy="369332"/>
              </a:xfrm>
              <a:prstGeom prst="rect">
                <a:avLst/>
              </a:prstGeom>
              <a:blipFill rotWithShape="0">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1" name="TextBox 50"/>
              <p:cNvSpPr txBox="1"/>
              <p:nvPr/>
            </p:nvSpPr>
            <p:spPr>
              <a:xfrm>
                <a:off x="6863271" y="3354479"/>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9</m:t>
                      </m:r>
                    </m:oMath>
                  </m:oMathPara>
                </a14:m>
                <a:endParaRPr lang="en-GB" dirty="0">
                  <a:solidFill>
                    <a:srgbClr val="FF0000"/>
                  </a:solidFill>
                </a:endParaRPr>
              </a:p>
            </p:txBody>
          </p:sp>
        </mc:Choice>
        <mc:Fallback xmlns="">
          <p:sp>
            <p:nvSpPr>
              <p:cNvPr id="51" name="TextBox 50"/>
              <p:cNvSpPr txBox="1">
                <a:spLocks noRot="1" noChangeAspect="1" noMove="1" noResize="1" noEditPoints="1" noAdjustHandles="1" noChangeArrowheads="1" noChangeShapeType="1" noTextEdit="1"/>
              </p:cNvSpPr>
              <p:nvPr/>
            </p:nvSpPr>
            <p:spPr>
              <a:xfrm>
                <a:off x="6863271" y="3354479"/>
                <a:ext cx="255997" cy="369332"/>
              </a:xfrm>
              <a:prstGeom prst="rect">
                <a:avLst/>
              </a:prstGeom>
              <a:blipFill rotWithShape="0">
                <a:blip r:embed="rId6"/>
                <a:stretch>
                  <a:fillRect r="-16667"/>
                </a:stretch>
              </a:blipFill>
            </p:spPr>
            <p:txBody>
              <a:bodyPr/>
              <a:lstStyle/>
              <a:p>
                <a:r>
                  <a:rPr lang="en-GB">
                    <a:noFill/>
                  </a:rPr>
                  <a:t> </a:t>
                </a:r>
              </a:p>
            </p:txBody>
          </p:sp>
        </mc:Fallback>
      </mc:AlternateContent>
      <p:sp>
        <p:nvSpPr>
          <p:cNvPr id="31" name="Rechthoek 30"/>
          <p:cNvSpPr/>
          <p:nvPr/>
        </p:nvSpPr>
        <p:spPr>
          <a:xfrm>
            <a:off x="2388416" y="5712233"/>
            <a:ext cx="6200203" cy="954107"/>
          </a:xfrm>
          <a:prstGeom prst="rect">
            <a:avLst/>
          </a:prstGeom>
        </p:spPr>
        <p:txBody>
          <a:bodyPr wrap="square">
            <a:spAutoFit/>
          </a:bodyPr>
          <a:lstStyle/>
          <a:p>
            <a:pPr marL="742950" lvl="1" indent="-285750">
              <a:buFont typeface="Arial" panose="020B0604020202020204" pitchFamily="34" charset="0"/>
              <a:buChar char="•"/>
            </a:pPr>
            <a:r>
              <a:rPr lang="en-US" sz="1400" dirty="0" smtClean="0"/>
              <a:t>Pick </a:t>
            </a:r>
            <a:r>
              <a:rPr lang="en-US" sz="1400" dirty="0"/>
              <a:t>the unvisited vertex with the lowest-distance</a:t>
            </a:r>
          </a:p>
          <a:p>
            <a:pPr marL="742950" lvl="1" indent="-285750">
              <a:buFont typeface="Arial" panose="020B0604020202020204" pitchFamily="34" charset="0"/>
              <a:buChar char="•"/>
            </a:pPr>
            <a:r>
              <a:rPr lang="en-US" sz="1400" dirty="0"/>
              <a:t>Calculate the distance through it to each unvisited neighbor</a:t>
            </a:r>
          </a:p>
          <a:p>
            <a:pPr marL="742950" lvl="1" indent="-285750">
              <a:buFont typeface="Arial" panose="020B0604020202020204" pitchFamily="34" charset="0"/>
              <a:buChar char="•"/>
            </a:pPr>
            <a:r>
              <a:rPr lang="en-US" sz="1400" dirty="0"/>
              <a:t>Update the neighbor's distance if smaller</a:t>
            </a:r>
          </a:p>
          <a:p>
            <a:pPr marL="742950" lvl="1" indent="-285750">
              <a:buFont typeface="Arial" panose="020B0604020202020204" pitchFamily="34" charset="0"/>
              <a:buChar char="•"/>
            </a:pPr>
            <a:r>
              <a:rPr lang="en-US" sz="1400" dirty="0"/>
              <a:t>Mark as visited when done with neighbors</a:t>
            </a:r>
            <a:endParaRPr lang="nl-NL" sz="1400" dirty="0"/>
          </a:p>
        </p:txBody>
      </p:sp>
    </p:spTree>
    <p:extLst>
      <p:ext uri="{BB962C8B-B14F-4D97-AF65-F5344CB8AC3E}">
        <p14:creationId xmlns:p14="http://schemas.microsoft.com/office/powerpoint/2010/main" val="41117976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Graphs – </a:t>
            </a:r>
            <a:r>
              <a:rPr lang="en-GB" dirty="0" err="1" smtClean="0"/>
              <a:t>Dijkstra’s</a:t>
            </a:r>
            <a:r>
              <a:rPr lang="en-GB" dirty="0" smtClean="0"/>
              <a:t> algorithm</a:t>
            </a:r>
            <a:endParaRPr lang="en-GB" dirty="0"/>
          </a:p>
        </p:txBody>
      </p:sp>
      <p:sp>
        <p:nvSpPr>
          <p:cNvPr id="3" name="Content Placeholder 2"/>
          <p:cNvSpPr>
            <a:spLocks noGrp="1"/>
          </p:cNvSpPr>
          <p:nvPr>
            <p:ph idx="1"/>
          </p:nvPr>
        </p:nvSpPr>
        <p:spPr/>
        <p:txBody>
          <a:bodyPr/>
          <a:lstStyle/>
          <a:p>
            <a:r>
              <a:rPr lang="en-US" dirty="0" smtClean="0"/>
              <a:t>Example</a:t>
            </a:r>
          </a:p>
          <a:p>
            <a:pPr lvl="1"/>
            <a:r>
              <a:rPr lang="en-US" dirty="0" smtClean="0"/>
              <a:t>Starting node </a:t>
            </a:r>
            <a:r>
              <a:rPr lang="en-US" b="1" dirty="0" smtClean="0"/>
              <a:t>A</a:t>
            </a:r>
          </a:p>
          <a:p>
            <a:endParaRPr lang="en-GB" dirty="0"/>
          </a:p>
        </p:txBody>
      </p:sp>
      <p:sp>
        <p:nvSpPr>
          <p:cNvPr id="4" name="Footer Placeholder 3"/>
          <p:cNvSpPr>
            <a:spLocks noGrp="1"/>
          </p:cNvSpPr>
          <p:nvPr>
            <p:ph type="ftr" sz="quarter" idx="11"/>
          </p:nvPr>
        </p:nvSpPr>
        <p:spPr/>
        <p:txBody>
          <a:bodyPr/>
          <a:lstStyle/>
          <a:p>
            <a:r>
              <a:rPr lang="en-GB" dirty="0" smtClean="0"/>
              <a:t>INFDEV016A - G. Costantini</a:t>
            </a:r>
            <a:endParaRPr lang="en-GB" dirty="0"/>
          </a:p>
        </p:txBody>
      </p:sp>
      <p:sp>
        <p:nvSpPr>
          <p:cNvPr id="5" name="Oval 4"/>
          <p:cNvSpPr/>
          <p:nvPr/>
        </p:nvSpPr>
        <p:spPr>
          <a:xfrm>
            <a:off x="2095928" y="3657599"/>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b="1" dirty="0" smtClean="0">
                <a:solidFill>
                  <a:schemeClr val="tx1"/>
                </a:solidFill>
              </a:rPr>
              <a:t>A</a:t>
            </a:r>
            <a:endParaRPr lang="en-GB" b="1" dirty="0">
              <a:solidFill>
                <a:schemeClr val="tx1"/>
              </a:solidFill>
            </a:endParaRPr>
          </a:p>
        </p:txBody>
      </p:sp>
      <p:sp>
        <p:nvSpPr>
          <p:cNvPr id="6" name="Oval 5"/>
          <p:cNvSpPr/>
          <p:nvPr/>
        </p:nvSpPr>
        <p:spPr>
          <a:xfrm>
            <a:off x="3388759" y="2668714"/>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smtClean="0"/>
              <a:t>B</a:t>
            </a:r>
            <a:endParaRPr lang="en-GB" dirty="0"/>
          </a:p>
        </p:txBody>
      </p:sp>
      <p:sp>
        <p:nvSpPr>
          <p:cNvPr id="7" name="Oval 6"/>
          <p:cNvSpPr/>
          <p:nvPr/>
        </p:nvSpPr>
        <p:spPr>
          <a:xfrm>
            <a:off x="3388759" y="4721054"/>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smtClean="0"/>
              <a:t>C</a:t>
            </a:r>
            <a:endParaRPr lang="en-GB" dirty="0"/>
          </a:p>
        </p:txBody>
      </p:sp>
      <p:sp>
        <p:nvSpPr>
          <p:cNvPr id="8" name="Oval 7"/>
          <p:cNvSpPr/>
          <p:nvPr/>
        </p:nvSpPr>
        <p:spPr>
          <a:xfrm>
            <a:off x="4975668" y="4721053"/>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smtClean="0"/>
              <a:t>D</a:t>
            </a:r>
            <a:endParaRPr lang="en-GB" dirty="0"/>
          </a:p>
        </p:txBody>
      </p:sp>
      <p:sp>
        <p:nvSpPr>
          <p:cNvPr id="9" name="Oval 8"/>
          <p:cNvSpPr/>
          <p:nvPr/>
        </p:nvSpPr>
        <p:spPr>
          <a:xfrm>
            <a:off x="4975668" y="2667732"/>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a:t>E</a:t>
            </a:r>
          </a:p>
        </p:txBody>
      </p:sp>
      <p:sp>
        <p:nvSpPr>
          <p:cNvPr id="10" name="Oval 9"/>
          <p:cNvSpPr/>
          <p:nvPr/>
        </p:nvSpPr>
        <p:spPr>
          <a:xfrm>
            <a:off x="6637105" y="3657599"/>
            <a:ext cx="513708" cy="513707"/>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dirty="0" smtClean="0"/>
              <a:t>F</a:t>
            </a:r>
            <a:endParaRPr lang="en-GB" dirty="0"/>
          </a:p>
        </p:txBody>
      </p:sp>
      <p:cxnSp>
        <p:nvCxnSpPr>
          <p:cNvPr id="12" name="Straight Connector 11"/>
          <p:cNvCxnSpPr>
            <a:stCxn id="5" idx="7"/>
            <a:endCxn id="6" idx="3"/>
          </p:cNvCxnSpPr>
          <p:nvPr/>
        </p:nvCxnSpPr>
        <p:spPr>
          <a:xfrm flipV="1">
            <a:off x="2534405" y="3107190"/>
            <a:ext cx="929585" cy="625640"/>
          </a:xfrm>
          <a:prstGeom prst="line">
            <a:avLst/>
          </a:prstGeom>
          <a:ln w="28575"/>
        </p:spPr>
        <p:style>
          <a:lnRef idx="1">
            <a:schemeClr val="dk1"/>
          </a:lnRef>
          <a:fillRef idx="0">
            <a:schemeClr val="dk1"/>
          </a:fillRef>
          <a:effectRef idx="0">
            <a:schemeClr val="dk1"/>
          </a:effectRef>
          <a:fontRef idx="minor">
            <a:schemeClr val="tx1"/>
          </a:fontRef>
        </p:style>
      </p:cxnSp>
      <p:cxnSp>
        <p:nvCxnSpPr>
          <p:cNvPr id="13" name="Straight Connector 12"/>
          <p:cNvCxnSpPr>
            <a:stCxn id="5" idx="5"/>
            <a:endCxn id="7" idx="1"/>
          </p:cNvCxnSpPr>
          <p:nvPr/>
        </p:nvCxnSpPr>
        <p:spPr>
          <a:xfrm>
            <a:off x="2534405" y="4096075"/>
            <a:ext cx="929585" cy="700210"/>
          </a:xfrm>
          <a:prstGeom prst="line">
            <a:avLst/>
          </a:prstGeom>
          <a:ln w="28575"/>
        </p:spPr>
        <p:style>
          <a:lnRef idx="1">
            <a:schemeClr val="dk1"/>
          </a:lnRef>
          <a:fillRef idx="0">
            <a:schemeClr val="dk1"/>
          </a:fillRef>
          <a:effectRef idx="0">
            <a:schemeClr val="dk1"/>
          </a:effectRef>
          <a:fontRef idx="minor">
            <a:schemeClr val="tx1"/>
          </a:fontRef>
        </p:style>
      </p:cxnSp>
      <p:cxnSp>
        <p:nvCxnSpPr>
          <p:cNvPr id="21" name="Straight Connector 20"/>
          <p:cNvCxnSpPr>
            <a:stCxn id="8" idx="0"/>
            <a:endCxn id="9" idx="4"/>
          </p:cNvCxnSpPr>
          <p:nvPr/>
        </p:nvCxnSpPr>
        <p:spPr>
          <a:xfrm flipV="1">
            <a:off x="5232522" y="3181439"/>
            <a:ext cx="0" cy="1539614"/>
          </a:xfrm>
          <a:prstGeom prst="line">
            <a:avLst/>
          </a:prstGeom>
          <a:ln w="28575"/>
        </p:spPr>
        <p:style>
          <a:lnRef idx="1">
            <a:schemeClr val="dk1"/>
          </a:lnRef>
          <a:fillRef idx="0">
            <a:schemeClr val="dk1"/>
          </a:fillRef>
          <a:effectRef idx="0">
            <a:schemeClr val="dk1"/>
          </a:effectRef>
          <a:fontRef idx="minor">
            <a:schemeClr val="tx1"/>
          </a:fontRef>
        </p:style>
      </p:cxnSp>
      <p:cxnSp>
        <p:nvCxnSpPr>
          <p:cNvPr id="24" name="Straight Connector 23"/>
          <p:cNvCxnSpPr>
            <a:stCxn id="7" idx="6"/>
            <a:endCxn id="8" idx="2"/>
          </p:cNvCxnSpPr>
          <p:nvPr/>
        </p:nvCxnSpPr>
        <p:spPr>
          <a:xfrm flipV="1">
            <a:off x="3902467" y="4977907"/>
            <a:ext cx="1073201" cy="1"/>
          </a:xfrm>
          <a:prstGeom prst="line">
            <a:avLst/>
          </a:prstGeom>
          <a:ln w="28575"/>
        </p:spPr>
        <p:style>
          <a:lnRef idx="1">
            <a:schemeClr val="dk1"/>
          </a:lnRef>
          <a:fillRef idx="0">
            <a:schemeClr val="dk1"/>
          </a:fillRef>
          <a:effectRef idx="0">
            <a:schemeClr val="dk1"/>
          </a:effectRef>
          <a:fontRef idx="minor">
            <a:schemeClr val="tx1"/>
          </a:fontRef>
        </p:style>
      </p:cxnSp>
      <p:cxnSp>
        <p:nvCxnSpPr>
          <p:cNvPr id="27" name="Straight Connector 26"/>
          <p:cNvCxnSpPr>
            <a:stCxn id="10" idx="1"/>
            <a:endCxn id="9" idx="5"/>
          </p:cNvCxnSpPr>
          <p:nvPr/>
        </p:nvCxnSpPr>
        <p:spPr>
          <a:xfrm flipH="1" flipV="1">
            <a:off x="5414145" y="3106208"/>
            <a:ext cx="1298191" cy="626622"/>
          </a:xfrm>
          <a:prstGeom prst="line">
            <a:avLst/>
          </a:prstGeom>
          <a:ln w="28575"/>
        </p:spPr>
        <p:style>
          <a:lnRef idx="1">
            <a:schemeClr val="dk1"/>
          </a:lnRef>
          <a:fillRef idx="0">
            <a:schemeClr val="dk1"/>
          </a:fillRef>
          <a:effectRef idx="0">
            <a:schemeClr val="dk1"/>
          </a:effectRef>
          <a:fontRef idx="minor">
            <a:schemeClr val="tx1"/>
          </a:fontRef>
        </p:style>
      </p:cxnSp>
      <p:cxnSp>
        <p:nvCxnSpPr>
          <p:cNvPr id="32" name="Straight Connector 31"/>
          <p:cNvCxnSpPr>
            <a:stCxn id="8" idx="6"/>
            <a:endCxn id="10" idx="3"/>
          </p:cNvCxnSpPr>
          <p:nvPr/>
        </p:nvCxnSpPr>
        <p:spPr>
          <a:xfrm flipV="1">
            <a:off x="5489376" y="4096075"/>
            <a:ext cx="1222960" cy="881832"/>
          </a:xfrm>
          <a:prstGeom prst="line">
            <a:avLst/>
          </a:prstGeom>
          <a:ln w="28575"/>
        </p:spPr>
        <p:style>
          <a:lnRef idx="1">
            <a:schemeClr val="dk1"/>
          </a:lnRef>
          <a:fillRef idx="0">
            <a:schemeClr val="dk1"/>
          </a:fillRef>
          <a:effectRef idx="0">
            <a:schemeClr val="dk1"/>
          </a:effectRef>
          <a:fontRef idx="minor">
            <a:schemeClr val="tx1"/>
          </a:fontRef>
        </p:style>
      </p:cxnSp>
      <p:cxnSp>
        <p:nvCxnSpPr>
          <p:cNvPr id="35" name="Straight Connector 34"/>
          <p:cNvCxnSpPr>
            <a:stCxn id="6" idx="5"/>
            <a:endCxn id="8" idx="1"/>
          </p:cNvCxnSpPr>
          <p:nvPr/>
        </p:nvCxnSpPr>
        <p:spPr>
          <a:xfrm>
            <a:off x="3827236" y="3107190"/>
            <a:ext cx="1223663" cy="1689094"/>
          </a:xfrm>
          <a:prstGeom prst="line">
            <a:avLst/>
          </a:prstGeom>
          <a:ln w="28575"/>
        </p:spPr>
        <p:style>
          <a:lnRef idx="1">
            <a:schemeClr val="dk1"/>
          </a:lnRef>
          <a:fillRef idx="0">
            <a:schemeClr val="dk1"/>
          </a:fillRef>
          <a:effectRef idx="0">
            <a:schemeClr val="dk1"/>
          </a:effectRef>
          <a:fontRef idx="minor">
            <a:schemeClr val="tx1"/>
          </a:fontRef>
        </p:style>
      </p:cxnSp>
      <p:sp>
        <p:nvSpPr>
          <p:cNvPr id="38" name="TextBox 37"/>
          <p:cNvSpPr txBox="1"/>
          <p:nvPr/>
        </p:nvSpPr>
        <p:spPr>
          <a:xfrm>
            <a:off x="2743200" y="3106208"/>
            <a:ext cx="255997" cy="369332"/>
          </a:xfrm>
          <a:prstGeom prst="rect">
            <a:avLst/>
          </a:prstGeom>
          <a:noFill/>
        </p:spPr>
        <p:txBody>
          <a:bodyPr wrap="square" rtlCol="0">
            <a:spAutoFit/>
          </a:bodyPr>
          <a:lstStyle/>
          <a:p>
            <a:r>
              <a:rPr lang="en-GB" dirty="0" smtClean="0"/>
              <a:t>8</a:t>
            </a:r>
            <a:endParaRPr lang="en-GB" dirty="0"/>
          </a:p>
        </p:txBody>
      </p:sp>
      <p:sp>
        <p:nvSpPr>
          <p:cNvPr id="40" name="TextBox 39"/>
          <p:cNvSpPr txBox="1"/>
          <p:nvPr/>
        </p:nvSpPr>
        <p:spPr>
          <a:xfrm>
            <a:off x="2769516" y="4421159"/>
            <a:ext cx="255997" cy="369332"/>
          </a:xfrm>
          <a:prstGeom prst="rect">
            <a:avLst/>
          </a:prstGeom>
          <a:noFill/>
        </p:spPr>
        <p:txBody>
          <a:bodyPr wrap="square" rtlCol="0">
            <a:spAutoFit/>
          </a:bodyPr>
          <a:lstStyle/>
          <a:p>
            <a:r>
              <a:rPr lang="en-GB" dirty="0" smtClean="0"/>
              <a:t>1</a:t>
            </a:r>
            <a:endParaRPr lang="en-GB" dirty="0"/>
          </a:p>
        </p:txBody>
      </p:sp>
      <p:sp>
        <p:nvSpPr>
          <p:cNvPr id="41" name="TextBox 40"/>
          <p:cNvSpPr txBox="1"/>
          <p:nvPr/>
        </p:nvSpPr>
        <p:spPr>
          <a:xfrm>
            <a:off x="4349728" y="3419519"/>
            <a:ext cx="255997" cy="369332"/>
          </a:xfrm>
          <a:prstGeom prst="rect">
            <a:avLst/>
          </a:prstGeom>
          <a:noFill/>
        </p:spPr>
        <p:txBody>
          <a:bodyPr wrap="square" rtlCol="0">
            <a:spAutoFit/>
          </a:bodyPr>
          <a:lstStyle/>
          <a:p>
            <a:r>
              <a:rPr lang="en-GB" dirty="0" smtClean="0"/>
              <a:t>2</a:t>
            </a:r>
            <a:endParaRPr lang="en-GB" dirty="0"/>
          </a:p>
        </p:txBody>
      </p:sp>
      <p:sp>
        <p:nvSpPr>
          <p:cNvPr id="42" name="TextBox 41"/>
          <p:cNvSpPr txBox="1"/>
          <p:nvPr/>
        </p:nvSpPr>
        <p:spPr>
          <a:xfrm>
            <a:off x="4265713" y="4976185"/>
            <a:ext cx="255997" cy="369332"/>
          </a:xfrm>
          <a:prstGeom prst="rect">
            <a:avLst/>
          </a:prstGeom>
          <a:noFill/>
        </p:spPr>
        <p:txBody>
          <a:bodyPr wrap="square" rtlCol="0">
            <a:spAutoFit/>
          </a:bodyPr>
          <a:lstStyle/>
          <a:p>
            <a:r>
              <a:rPr lang="en-GB" dirty="0" smtClean="0"/>
              <a:t>3</a:t>
            </a:r>
            <a:endParaRPr lang="en-GB" dirty="0"/>
          </a:p>
        </p:txBody>
      </p:sp>
      <p:sp>
        <p:nvSpPr>
          <p:cNvPr id="43" name="TextBox 42"/>
          <p:cNvSpPr txBox="1"/>
          <p:nvPr/>
        </p:nvSpPr>
        <p:spPr>
          <a:xfrm>
            <a:off x="5232521" y="3657599"/>
            <a:ext cx="255997" cy="369332"/>
          </a:xfrm>
          <a:prstGeom prst="rect">
            <a:avLst/>
          </a:prstGeom>
          <a:noFill/>
        </p:spPr>
        <p:txBody>
          <a:bodyPr wrap="square" rtlCol="0">
            <a:spAutoFit/>
          </a:bodyPr>
          <a:lstStyle/>
          <a:p>
            <a:r>
              <a:rPr lang="en-GB" dirty="0" smtClean="0"/>
              <a:t>4</a:t>
            </a:r>
            <a:endParaRPr lang="en-GB" dirty="0"/>
          </a:p>
        </p:txBody>
      </p:sp>
      <p:sp>
        <p:nvSpPr>
          <p:cNvPr id="44" name="TextBox 43"/>
          <p:cNvSpPr txBox="1"/>
          <p:nvPr/>
        </p:nvSpPr>
        <p:spPr>
          <a:xfrm>
            <a:off x="6079619" y="4536991"/>
            <a:ext cx="255997" cy="369332"/>
          </a:xfrm>
          <a:prstGeom prst="rect">
            <a:avLst/>
          </a:prstGeom>
          <a:noFill/>
        </p:spPr>
        <p:txBody>
          <a:bodyPr wrap="square" rtlCol="0">
            <a:spAutoFit/>
          </a:bodyPr>
          <a:lstStyle/>
          <a:p>
            <a:r>
              <a:rPr lang="en-GB" dirty="0" smtClean="0"/>
              <a:t>6</a:t>
            </a:r>
            <a:endParaRPr lang="en-GB" dirty="0"/>
          </a:p>
        </p:txBody>
      </p:sp>
      <p:sp>
        <p:nvSpPr>
          <p:cNvPr id="45" name="TextBox 44"/>
          <p:cNvSpPr txBox="1"/>
          <p:nvPr/>
        </p:nvSpPr>
        <p:spPr>
          <a:xfrm>
            <a:off x="6012502" y="3032620"/>
            <a:ext cx="255997" cy="369332"/>
          </a:xfrm>
          <a:prstGeom prst="rect">
            <a:avLst/>
          </a:prstGeom>
          <a:noFill/>
        </p:spPr>
        <p:txBody>
          <a:bodyPr wrap="square" rtlCol="0">
            <a:spAutoFit/>
          </a:bodyPr>
          <a:lstStyle/>
          <a:p>
            <a:r>
              <a:rPr lang="en-GB" dirty="0" smtClean="0"/>
              <a:t>1</a:t>
            </a:r>
            <a:endParaRPr lang="en-GB" dirty="0"/>
          </a:p>
        </p:txBody>
      </p:sp>
      <p:sp>
        <p:nvSpPr>
          <p:cNvPr id="46" name="TextBox 45"/>
          <p:cNvSpPr txBox="1"/>
          <p:nvPr/>
        </p:nvSpPr>
        <p:spPr>
          <a:xfrm>
            <a:off x="2107228" y="3363498"/>
            <a:ext cx="255997" cy="369332"/>
          </a:xfrm>
          <a:prstGeom prst="rect">
            <a:avLst/>
          </a:prstGeom>
          <a:noFill/>
        </p:spPr>
        <p:txBody>
          <a:bodyPr wrap="square" rtlCol="0">
            <a:spAutoFit/>
          </a:bodyPr>
          <a:lstStyle/>
          <a:p>
            <a:r>
              <a:rPr lang="en-GB" dirty="0" smtClean="0">
                <a:solidFill>
                  <a:srgbClr val="FF0000"/>
                </a:solidFill>
              </a:rPr>
              <a:t>0</a:t>
            </a:r>
            <a:endParaRPr lang="en-GB" dirty="0">
              <a:solidFill>
                <a:srgbClr val="FF0000"/>
              </a:solidFill>
            </a:endParaRPr>
          </a:p>
        </p:txBody>
      </p:sp>
      <mc:AlternateContent xmlns:mc="http://schemas.openxmlformats.org/markup-compatibility/2006" xmlns:a14="http://schemas.microsoft.com/office/drawing/2010/main">
        <mc:Choice Requires="a14">
          <p:sp>
            <p:nvSpPr>
              <p:cNvPr id="47" name="TextBox 46"/>
              <p:cNvSpPr txBox="1"/>
              <p:nvPr/>
            </p:nvSpPr>
            <p:spPr>
              <a:xfrm>
                <a:off x="3388759" y="2350700"/>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6</m:t>
                      </m:r>
                    </m:oMath>
                  </m:oMathPara>
                </a14:m>
                <a:endParaRPr lang="en-GB" dirty="0">
                  <a:solidFill>
                    <a:srgbClr val="FF0000"/>
                  </a:solidFill>
                </a:endParaRPr>
              </a:p>
            </p:txBody>
          </p:sp>
        </mc:Choice>
        <mc:Fallback xmlns="">
          <p:sp>
            <p:nvSpPr>
              <p:cNvPr id="47" name="TextBox 46"/>
              <p:cNvSpPr txBox="1">
                <a:spLocks noRot="1" noChangeAspect="1" noMove="1" noResize="1" noEditPoints="1" noAdjustHandles="1" noChangeArrowheads="1" noChangeShapeType="1" noTextEdit="1"/>
              </p:cNvSpPr>
              <p:nvPr/>
            </p:nvSpPr>
            <p:spPr>
              <a:xfrm>
                <a:off x="3388759" y="2350700"/>
                <a:ext cx="255997" cy="369332"/>
              </a:xfrm>
              <a:prstGeom prst="rect">
                <a:avLst/>
              </a:prstGeom>
              <a:blipFill rotWithShape="0">
                <a:blip r:embed="rId2"/>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8" name="TextBox 47"/>
              <p:cNvSpPr txBox="1"/>
              <p:nvPr/>
            </p:nvSpPr>
            <p:spPr>
              <a:xfrm>
                <a:off x="3460362" y="4405422"/>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1</m:t>
                      </m:r>
                    </m:oMath>
                  </m:oMathPara>
                </a14:m>
                <a:endParaRPr lang="en-GB" dirty="0">
                  <a:solidFill>
                    <a:srgbClr val="FF0000"/>
                  </a:solidFill>
                </a:endParaRPr>
              </a:p>
            </p:txBody>
          </p:sp>
        </mc:Choice>
        <mc:Fallback xmlns="">
          <p:sp>
            <p:nvSpPr>
              <p:cNvPr id="48" name="TextBox 47"/>
              <p:cNvSpPr txBox="1">
                <a:spLocks noRot="1" noChangeAspect="1" noMove="1" noResize="1" noEditPoints="1" noAdjustHandles="1" noChangeArrowheads="1" noChangeShapeType="1" noTextEdit="1"/>
              </p:cNvSpPr>
              <p:nvPr/>
            </p:nvSpPr>
            <p:spPr>
              <a:xfrm>
                <a:off x="3460362" y="4405422"/>
                <a:ext cx="255997" cy="369332"/>
              </a:xfrm>
              <a:prstGeom prst="rect">
                <a:avLst/>
              </a:prstGeom>
              <a:blipFill rotWithShape="0">
                <a:blip r:embed="rId3"/>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9" name="TextBox 48"/>
              <p:cNvSpPr txBox="1"/>
              <p:nvPr/>
            </p:nvSpPr>
            <p:spPr>
              <a:xfrm>
                <a:off x="5050899" y="2340377"/>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8</m:t>
                      </m:r>
                    </m:oMath>
                  </m:oMathPara>
                </a14:m>
                <a:endParaRPr lang="en-GB" dirty="0">
                  <a:solidFill>
                    <a:srgbClr val="FF0000"/>
                  </a:solidFill>
                </a:endParaRPr>
              </a:p>
            </p:txBody>
          </p:sp>
        </mc:Choice>
        <mc:Fallback xmlns="">
          <p:sp>
            <p:nvSpPr>
              <p:cNvPr id="49" name="TextBox 48"/>
              <p:cNvSpPr txBox="1">
                <a:spLocks noRot="1" noChangeAspect="1" noMove="1" noResize="1" noEditPoints="1" noAdjustHandles="1" noChangeArrowheads="1" noChangeShapeType="1" noTextEdit="1"/>
              </p:cNvSpPr>
              <p:nvPr/>
            </p:nvSpPr>
            <p:spPr>
              <a:xfrm>
                <a:off x="5050899" y="2340377"/>
                <a:ext cx="255997" cy="369332"/>
              </a:xfrm>
              <a:prstGeom prst="rect">
                <a:avLst/>
              </a:prstGeom>
              <a:blipFill rotWithShape="0">
                <a:blip r:embed="rId4"/>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0" name="TextBox 49"/>
              <p:cNvSpPr txBox="1"/>
              <p:nvPr/>
            </p:nvSpPr>
            <p:spPr>
              <a:xfrm>
                <a:off x="5221389" y="4417799"/>
                <a:ext cx="51456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4</m:t>
                      </m:r>
                    </m:oMath>
                  </m:oMathPara>
                </a14:m>
                <a:endParaRPr lang="en-GB" dirty="0">
                  <a:solidFill>
                    <a:srgbClr val="FF0000"/>
                  </a:solidFill>
                </a:endParaRPr>
              </a:p>
            </p:txBody>
          </p:sp>
        </mc:Choice>
        <mc:Fallback xmlns="">
          <p:sp>
            <p:nvSpPr>
              <p:cNvPr id="50" name="TextBox 49"/>
              <p:cNvSpPr txBox="1">
                <a:spLocks noRot="1" noChangeAspect="1" noMove="1" noResize="1" noEditPoints="1" noAdjustHandles="1" noChangeArrowheads="1" noChangeShapeType="1" noTextEdit="1"/>
              </p:cNvSpPr>
              <p:nvPr/>
            </p:nvSpPr>
            <p:spPr>
              <a:xfrm>
                <a:off x="5221389" y="4417799"/>
                <a:ext cx="514566" cy="369332"/>
              </a:xfrm>
              <a:prstGeom prst="rect">
                <a:avLst/>
              </a:prstGeom>
              <a:blipFill rotWithShape="0">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1" name="TextBox 50"/>
              <p:cNvSpPr txBox="1"/>
              <p:nvPr/>
            </p:nvSpPr>
            <p:spPr>
              <a:xfrm>
                <a:off x="6863271" y="3354479"/>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9</m:t>
                      </m:r>
                    </m:oMath>
                  </m:oMathPara>
                </a14:m>
                <a:endParaRPr lang="en-GB" dirty="0">
                  <a:solidFill>
                    <a:srgbClr val="FF0000"/>
                  </a:solidFill>
                </a:endParaRPr>
              </a:p>
            </p:txBody>
          </p:sp>
        </mc:Choice>
        <mc:Fallback xmlns="">
          <p:sp>
            <p:nvSpPr>
              <p:cNvPr id="51" name="TextBox 50"/>
              <p:cNvSpPr txBox="1">
                <a:spLocks noRot="1" noChangeAspect="1" noMove="1" noResize="1" noEditPoints="1" noAdjustHandles="1" noChangeArrowheads="1" noChangeShapeType="1" noTextEdit="1"/>
              </p:cNvSpPr>
              <p:nvPr/>
            </p:nvSpPr>
            <p:spPr>
              <a:xfrm>
                <a:off x="6863271" y="3354479"/>
                <a:ext cx="255997" cy="369332"/>
              </a:xfrm>
              <a:prstGeom prst="rect">
                <a:avLst/>
              </a:prstGeom>
              <a:blipFill rotWithShape="0">
                <a:blip r:embed="rId6"/>
                <a:stretch>
                  <a:fillRect r="-16667"/>
                </a:stretch>
              </a:blipFill>
            </p:spPr>
            <p:txBody>
              <a:bodyPr/>
              <a:lstStyle/>
              <a:p>
                <a:r>
                  <a:rPr lang="en-GB">
                    <a:noFill/>
                  </a:rPr>
                  <a:t> </a:t>
                </a:r>
              </a:p>
            </p:txBody>
          </p:sp>
        </mc:Fallback>
      </mc:AlternateContent>
      <p:sp>
        <p:nvSpPr>
          <p:cNvPr id="31" name="Rechthoek 30"/>
          <p:cNvSpPr/>
          <p:nvPr/>
        </p:nvSpPr>
        <p:spPr>
          <a:xfrm>
            <a:off x="2388416" y="5712233"/>
            <a:ext cx="6200203" cy="954107"/>
          </a:xfrm>
          <a:prstGeom prst="rect">
            <a:avLst/>
          </a:prstGeom>
        </p:spPr>
        <p:txBody>
          <a:bodyPr wrap="square">
            <a:spAutoFit/>
          </a:bodyPr>
          <a:lstStyle/>
          <a:p>
            <a:pPr marL="742950" lvl="1" indent="-285750">
              <a:buFont typeface="Arial" panose="020B0604020202020204" pitchFamily="34" charset="0"/>
              <a:buChar char="•"/>
            </a:pPr>
            <a:r>
              <a:rPr lang="en-US" sz="1400" dirty="0" smtClean="0"/>
              <a:t>Pick </a:t>
            </a:r>
            <a:r>
              <a:rPr lang="en-US" sz="1400" dirty="0"/>
              <a:t>the unvisited vertex with the lowest-distance</a:t>
            </a:r>
          </a:p>
          <a:p>
            <a:pPr marL="742950" lvl="1" indent="-285750">
              <a:buFont typeface="Arial" panose="020B0604020202020204" pitchFamily="34" charset="0"/>
              <a:buChar char="•"/>
            </a:pPr>
            <a:r>
              <a:rPr lang="en-US" sz="1400" dirty="0"/>
              <a:t>Calculate the distance through it to each unvisited neighbor</a:t>
            </a:r>
          </a:p>
          <a:p>
            <a:pPr marL="742950" lvl="1" indent="-285750">
              <a:buFont typeface="Arial" panose="020B0604020202020204" pitchFamily="34" charset="0"/>
              <a:buChar char="•"/>
            </a:pPr>
            <a:r>
              <a:rPr lang="en-US" sz="1400" dirty="0"/>
              <a:t>Update the neighbor's distance if smaller</a:t>
            </a:r>
          </a:p>
          <a:p>
            <a:pPr marL="742950" lvl="1" indent="-285750">
              <a:buFont typeface="Arial" panose="020B0604020202020204" pitchFamily="34" charset="0"/>
              <a:buChar char="•"/>
            </a:pPr>
            <a:r>
              <a:rPr lang="en-US" sz="1400" dirty="0"/>
              <a:t>Mark as visited when done with neighbors</a:t>
            </a:r>
            <a:endParaRPr lang="nl-NL" sz="1400" dirty="0"/>
          </a:p>
        </p:txBody>
      </p:sp>
    </p:spTree>
    <p:extLst>
      <p:ext uri="{BB962C8B-B14F-4D97-AF65-F5344CB8AC3E}">
        <p14:creationId xmlns:p14="http://schemas.microsoft.com/office/powerpoint/2010/main" val="271758172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Graphs – </a:t>
            </a:r>
            <a:r>
              <a:rPr lang="en-GB" dirty="0" err="1" smtClean="0"/>
              <a:t>Dijkstra’s</a:t>
            </a:r>
            <a:r>
              <a:rPr lang="en-GB" dirty="0" smtClean="0"/>
              <a:t> algorithm</a:t>
            </a:r>
            <a:endParaRPr lang="en-GB" dirty="0"/>
          </a:p>
        </p:txBody>
      </p:sp>
      <p:sp>
        <p:nvSpPr>
          <p:cNvPr id="3" name="Content Placeholder 2"/>
          <p:cNvSpPr>
            <a:spLocks noGrp="1"/>
          </p:cNvSpPr>
          <p:nvPr>
            <p:ph idx="1"/>
          </p:nvPr>
        </p:nvSpPr>
        <p:spPr/>
        <p:txBody>
          <a:bodyPr/>
          <a:lstStyle/>
          <a:p>
            <a:r>
              <a:rPr lang="en-US" dirty="0" smtClean="0"/>
              <a:t>Example</a:t>
            </a:r>
          </a:p>
          <a:p>
            <a:pPr lvl="1"/>
            <a:r>
              <a:rPr lang="en-US" dirty="0" smtClean="0"/>
              <a:t>Starting node </a:t>
            </a:r>
            <a:r>
              <a:rPr lang="en-US" b="1" dirty="0" smtClean="0"/>
              <a:t>A</a:t>
            </a:r>
          </a:p>
          <a:p>
            <a:endParaRPr lang="en-GB" dirty="0"/>
          </a:p>
        </p:txBody>
      </p:sp>
      <p:sp>
        <p:nvSpPr>
          <p:cNvPr id="4" name="Footer Placeholder 3"/>
          <p:cNvSpPr>
            <a:spLocks noGrp="1"/>
          </p:cNvSpPr>
          <p:nvPr>
            <p:ph type="ftr" sz="quarter" idx="11"/>
          </p:nvPr>
        </p:nvSpPr>
        <p:spPr/>
        <p:txBody>
          <a:bodyPr/>
          <a:lstStyle/>
          <a:p>
            <a:r>
              <a:rPr lang="en-GB" dirty="0" smtClean="0"/>
              <a:t>INFDEV016A - G. Costantini</a:t>
            </a:r>
            <a:endParaRPr lang="en-GB" dirty="0"/>
          </a:p>
        </p:txBody>
      </p:sp>
      <p:sp>
        <p:nvSpPr>
          <p:cNvPr id="5" name="Oval 4"/>
          <p:cNvSpPr/>
          <p:nvPr/>
        </p:nvSpPr>
        <p:spPr>
          <a:xfrm>
            <a:off x="2095928" y="3657599"/>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b="1" dirty="0" smtClean="0">
                <a:solidFill>
                  <a:schemeClr val="tx1"/>
                </a:solidFill>
              </a:rPr>
              <a:t>A</a:t>
            </a:r>
            <a:endParaRPr lang="en-GB" b="1" dirty="0">
              <a:solidFill>
                <a:schemeClr val="tx1"/>
              </a:solidFill>
            </a:endParaRPr>
          </a:p>
        </p:txBody>
      </p:sp>
      <p:sp>
        <p:nvSpPr>
          <p:cNvPr id="6" name="Oval 5"/>
          <p:cNvSpPr/>
          <p:nvPr/>
        </p:nvSpPr>
        <p:spPr>
          <a:xfrm>
            <a:off x="3388759" y="2668714"/>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smtClean="0"/>
              <a:t>B</a:t>
            </a:r>
            <a:endParaRPr lang="en-GB" dirty="0"/>
          </a:p>
        </p:txBody>
      </p:sp>
      <p:sp>
        <p:nvSpPr>
          <p:cNvPr id="7" name="Oval 6"/>
          <p:cNvSpPr/>
          <p:nvPr/>
        </p:nvSpPr>
        <p:spPr>
          <a:xfrm>
            <a:off x="3388759" y="4721054"/>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smtClean="0"/>
              <a:t>C</a:t>
            </a:r>
            <a:endParaRPr lang="en-GB" dirty="0"/>
          </a:p>
        </p:txBody>
      </p:sp>
      <p:sp>
        <p:nvSpPr>
          <p:cNvPr id="8" name="Oval 7"/>
          <p:cNvSpPr/>
          <p:nvPr/>
        </p:nvSpPr>
        <p:spPr>
          <a:xfrm>
            <a:off x="4975668" y="4721053"/>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smtClean="0"/>
              <a:t>D</a:t>
            </a:r>
            <a:endParaRPr lang="en-GB" dirty="0"/>
          </a:p>
        </p:txBody>
      </p:sp>
      <p:sp>
        <p:nvSpPr>
          <p:cNvPr id="9" name="Oval 8"/>
          <p:cNvSpPr/>
          <p:nvPr/>
        </p:nvSpPr>
        <p:spPr>
          <a:xfrm>
            <a:off x="4975668" y="2667732"/>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a:t>E</a:t>
            </a:r>
          </a:p>
        </p:txBody>
      </p:sp>
      <p:sp>
        <p:nvSpPr>
          <p:cNvPr id="10" name="Oval 9"/>
          <p:cNvSpPr/>
          <p:nvPr/>
        </p:nvSpPr>
        <p:spPr>
          <a:xfrm>
            <a:off x="6637105" y="3657599"/>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smtClean="0"/>
              <a:t>F</a:t>
            </a:r>
            <a:endParaRPr lang="en-GB" dirty="0"/>
          </a:p>
        </p:txBody>
      </p:sp>
      <p:cxnSp>
        <p:nvCxnSpPr>
          <p:cNvPr id="12" name="Straight Connector 11"/>
          <p:cNvCxnSpPr>
            <a:stCxn id="5" idx="7"/>
            <a:endCxn id="6" idx="3"/>
          </p:cNvCxnSpPr>
          <p:nvPr/>
        </p:nvCxnSpPr>
        <p:spPr>
          <a:xfrm flipV="1">
            <a:off x="2534405" y="3107190"/>
            <a:ext cx="929585" cy="625640"/>
          </a:xfrm>
          <a:prstGeom prst="line">
            <a:avLst/>
          </a:prstGeom>
          <a:ln w="28575"/>
        </p:spPr>
        <p:style>
          <a:lnRef idx="1">
            <a:schemeClr val="dk1"/>
          </a:lnRef>
          <a:fillRef idx="0">
            <a:schemeClr val="dk1"/>
          </a:fillRef>
          <a:effectRef idx="0">
            <a:schemeClr val="dk1"/>
          </a:effectRef>
          <a:fontRef idx="minor">
            <a:schemeClr val="tx1"/>
          </a:fontRef>
        </p:style>
      </p:cxnSp>
      <p:cxnSp>
        <p:nvCxnSpPr>
          <p:cNvPr id="13" name="Straight Connector 12"/>
          <p:cNvCxnSpPr>
            <a:stCxn id="5" idx="5"/>
            <a:endCxn id="7" idx="1"/>
          </p:cNvCxnSpPr>
          <p:nvPr/>
        </p:nvCxnSpPr>
        <p:spPr>
          <a:xfrm>
            <a:off x="2534405" y="4096075"/>
            <a:ext cx="929585" cy="700210"/>
          </a:xfrm>
          <a:prstGeom prst="line">
            <a:avLst/>
          </a:prstGeom>
          <a:ln w="28575"/>
        </p:spPr>
        <p:style>
          <a:lnRef idx="1">
            <a:schemeClr val="dk1"/>
          </a:lnRef>
          <a:fillRef idx="0">
            <a:schemeClr val="dk1"/>
          </a:fillRef>
          <a:effectRef idx="0">
            <a:schemeClr val="dk1"/>
          </a:effectRef>
          <a:fontRef idx="minor">
            <a:schemeClr val="tx1"/>
          </a:fontRef>
        </p:style>
      </p:cxnSp>
      <p:cxnSp>
        <p:nvCxnSpPr>
          <p:cNvPr id="21" name="Straight Connector 20"/>
          <p:cNvCxnSpPr>
            <a:stCxn id="8" idx="0"/>
            <a:endCxn id="9" idx="4"/>
          </p:cNvCxnSpPr>
          <p:nvPr/>
        </p:nvCxnSpPr>
        <p:spPr>
          <a:xfrm flipV="1">
            <a:off x="5232522" y="3181439"/>
            <a:ext cx="0" cy="1539614"/>
          </a:xfrm>
          <a:prstGeom prst="line">
            <a:avLst/>
          </a:prstGeom>
          <a:ln w="28575"/>
        </p:spPr>
        <p:style>
          <a:lnRef idx="1">
            <a:schemeClr val="dk1"/>
          </a:lnRef>
          <a:fillRef idx="0">
            <a:schemeClr val="dk1"/>
          </a:fillRef>
          <a:effectRef idx="0">
            <a:schemeClr val="dk1"/>
          </a:effectRef>
          <a:fontRef idx="minor">
            <a:schemeClr val="tx1"/>
          </a:fontRef>
        </p:style>
      </p:cxnSp>
      <p:cxnSp>
        <p:nvCxnSpPr>
          <p:cNvPr id="24" name="Straight Connector 23"/>
          <p:cNvCxnSpPr>
            <a:stCxn id="7" idx="6"/>
            <a:endCxn id="8" idx="2"/>
          </p:cNvCxnSpPr>
          <p:nvPr/>
        </p:nvCxnSpPr>
        <p:spPr>
          <a:xfrm flipV="1">
            <a:off x="3902467" y="4977907"/>
            <a:ext cx="1073201" cy="1"/>
          </a:xfrm>
          <a:prstGeom prst="line">
            <a:avLst/>
          </a:prstGeom>
          <a:ln w="28575"/>
        </p:spPr>
        <p:style>
          <a:lnRef idx="1">
            <a:schemeClr val="dk1"/>
          </a:lnRef>
          <a:fillRef idx="0">
            <a:schemeClr val="dk1"/>
          </a:fillRef>
          <a:effectRef idx="0">
            <a:schemeClr val="dk1"/>
          </a:effectRef>
          <a:fontRef idx="minor">
            <a:schemeClr val="tx1"/>
          </a:fontRef>
        </p:style>
      </p:cxnSp>
      <p:cxnSp>
        <p:nvCxnSpPr>
          <p:cNvPr id="27" name="Straight Connector 26"/>
          <p:cNvCxnSpPr>
            <a:stCxn id="10" idx="1"/>
            <a:endCxn id="9" idx="5"/>
          </p:cNvCxnSpPr>
          <p:nvPr/>
        </p:nvCxnSpPr>
        <p:spPr>
          <a:xfrm flipH="1" flipV="1">
            <a:off x="5414145" y="3106208"/>
            <a:ext cx="1298191" cy="626622"/>
          </a:xfrm>
          <a:prstGeom prst="line">
            <a:avLst/>
          </a:prstGeom>
          <a:ln w="28575"/>
        </p:spPr>
        <p:style>
          <a:lnRef idx="1">
            <a:schemeClr val="dk1"/>
          </a:lnRef>
          <a:fillRef idx="0">
            <a:schemeClr val="dk1"/>
          </a:fillRef>
          <a:effectRef idx="0">
            <a:schemeClr val="dk1"/>
          </a:effectRef>
          <a:fontRef idx="minor">
            <a:schemeClr val="tx1"/>
          </a:fontRef>
        </p:style>
      </p:cxnSp>
      <p:cxnSp>
        <p:nvCxnSpPr>
          <p:cNvPr id="32" name="Straight Connector 31"/>
          <p:cNvCxnSpPr>
            <a:stCxn id="8" idx="6"/>
            <a:endCxn id="10" idx="3"/>
          </p:cNvCxnSpPr>
          <p:nvPr/>
        </p:nvCxnSpPr>
        <p:spPr>
          <a:xfrm flipV="1">
            <a:off x="5489376" y="4096075"/>
            <a:ext cx="1222960" cy="881832"/>
          </a:xfrm>
          <a:prstGeom prst="line">
            <a:avLst/>
          </a:prstGeom>
          <a:ln w="28575"/>
        </p:spPr>
        <p:style>
          <a:lnRef idx="1">
            <a:schemeClr val="dk1"/>
          </a:lnRef>
          <a:fillRef idx="0">
            <a:schemeClr val="dk1"/>
          </a:fillRef>
          <a:effectRef idx="0">
            <a:schemeClr val="dk1"/>
          </a:effectRef>
          <a:fontRef idx="minor">
            <a:schemeClr val="tx1"/>
          </a:fontRef>
        </p:style>
      </p:cxnSp>
      <p:cxnSp>
        <p:nvCxnSpPr>
          <p:cNvPr id="35" name="Straight Connector 34"/>
          <p:cNvCxnSpPr>
            <a:stCxn id="6" idx="5"/>
            <a:endCxn id="8" idx="1"/>
          </p:cNvCxnSpPr>
          <p:nvPr/>
        </p:nvCxnSpPr>
        <p:spPr>
          <a:xfrm>
            <a:off x="3827236" y="3107190"/>
            <a:ext cx="1223663" cy="1689094"/>
          </a:xfrm>
          <a:prstGeom prst="line">
            <a:avLst/>
          </a:prstGeom>
          <a:ln w="28575"/>
        </p:spPr>
        <p:style>
          <a:lnRef idx="1">
            <a:schemeClr val="dk1"/>
          </a:lnRef>
          <a:fillRef idx="0">
            <a:schemeClr val="dk1"/>
          </a:fillRef>
          <a:effectRef idx="0">
            <a:schemeClr val="dk1"/>
          </a:effectRef>
          <a:fontRef idx="minor">
            <a:schemeClr val="tx1"/>
          </a:fontRef>
        </p:style>
      </p:cxnSp>
      <p:sp>
        <p:nvSpPr>
          <p:cNvPr id="38" name="TextBox 37"/>
          <p:cNvSpPr txBox="1"/>
          <p:nvPr/>
        </p:nvSpPr>
        <p:spPr>
          <a:xfrm>
            <a:off x="2743200" y="3106208"/>
            <a:ext cx="255997" cy="369332"/>
          </a:xfrm>
          <a:prstGeom prst="rect">
            <a:avLst/>
          </a:prstGeom>
          <a:noFill/>
        </p:spPr>
        <p:txBody>
          <a:bodyPr wrap="square" rtlCol="0">
            <a:spAutoFit/>
          </a:bodyPr>
          <a:lstStyle/>
          <a:p>
            <a:r>
              <a:rPr lang="en-GB" dirty="0" smtClean="0"/>
              <a:t>8</a:t>
            </a:r>
            <a:endParaRPr lang="en-GB" dirty="0"/>
          </a:p>
        </p:txBody>
      </p:sp>
      <p:sp>
        <p:nvSpPr>
          <p:cNvPr id="40" name="TextBox 39"/>
          <p:cNvSpPr txBox="1"/>
          <p:nvPr/>
        </p:nvSpPr>
        <p:spPr>
          <a:xfrm>
            <a:off x="2769516" y="4421159"/>
            <a:ext cx="255997" cy="369332"/>
          </a:xfrm>
          <a:prstGeom prst="rect">
            <a:avLst/>
          </a:prstGeom>
          <a:noFill/>
        </p:spPr>
        <p:txBody>
          <a:bodyPr wrap="square" rtlCol="0">
            <a:spAutoFit/>
          </a:bodyPr>
          <a:lstStyle/>
          <a:p>
            <a:r>
              <a:rPr lang="en-GB" dirty="0" smtClean="0"/>
              <a:t>1</a:t>
            </a:r>
            <a:endParaRPr lang="en-GB" dirty="0"/>
          </a:p>
        </p:txBody>
      </p:sp>
      <p:sp>
        <p:nvSpPr>
          <p:cNvPr id="41" name="TextBox 40"/>
          <p:cNvSpPr txBox="1"/>
          <p:nvPr/>
        </p:nvSpPr>
        <p:spPr>
          <a:xfrm>
            <a:off x="4349728" y="3419519"/>
            <a:ext cx="255997" cy="369332"/>
          </a:xfrm>
          <a:prstGeom prst="rect">
            <a:avLst/>
          </a:prstGeom>
          <a:noFill/>
        </p:spPr>
        <p:txBody>
          <a:bodyPr wrap="square" rtlCol="0">
            <a:spAutoFit/>
          </a:bodyPr>
          <a:lstStyle/>
          <a:p>
            <a:r>
              <a:rPr lang="en-GB" dirty="0" smtClean="0"/>
              <a:t>2</a:t>
            </a:r>
            <a:endParaRPr lang="en-GB" dirty="0"/>
          </a:p>
        </p:txBody>
      </p:sp>
      <p:sp>
        <p:nvSpPr>
          <p:cNvPr id="42" name="TextBox 41"/>
          <p:cNvSpPr txBox="1"/>
          <p:nvPr/>
        </p:nvSpPr>
        <p:spPr>
          <a:xfrm>
            <a:off x="4265713" y="4976185"/>
            <a:ext cx="255997" cy="369332"/>
          </a:xfrm>
          <a:prstGeom prst="rect">
            <a:avLst/>
          </a:prstGeom>
          <a:noFill/>
        </p:spPr>
        <p:txBody>
          <a:bodyPr wrap="square" rtlCol="0">
            <a:spAutoFit/>
          </a:bodyPr>
          <a:lstStyle/>
          <a:p>
            <a:r>
              <a:rPr lang="en-GB" dirty="0" smtClean="0"/>
              <a:t>3</a:t>
            </a:r>
            <a:endParaRPr lang="en-GB" dirty="0"/>
          </a:p>
        </p:txBody>
      </p:sp>
      <p:sp>
        <p:nvSpPr>
          <p:cNvPr id="43" name="TextBox 42"/>
          <p:cNvSpPr txBox="1"/>
          <p:nvPr/>
        </p:nvSpPr>
        <p:spPr>
          <a:xfrm>
            <a:off x="5232521" y="3657599"/>
            <a:ext cx="255997" cy="369332"/>
          </a:xfrm>
          <a:prstGeom prst="rect">
            <a:avLst/>
          </a:prstGeom>
          <a:noFill/>
        </p:spPr>
        <p:txBody>
          <a:bodyPr wrap="square" rtlCol="0">
            <a:spAutoFit/>
          </a:bodyPr>
          <a:lstStyle/>
          <a:p>
            <a:r>
              <a:rPr lang="en-GB" dirty="0" smtClean="0"/>
              <a:t>4</a:t>
            </a:r>
            <a:endParaRPr lang="en-GB" dirty="0"/>
          </a:p>
        </p:txBody>
      </p:sp>
      <p:sp>
        <p:nvSpPr>
          <p:cNvPr id="44" name="TextBox 43"/>
          <p:cNvSpPr txBox="1"/>
          <p:nvPr/>
        </p:nvSpPr>
        <p:spPr>
          <a:xfrm>
            <a:off x="6079619" y="4536991"/>
            <a:ext cx="255997" cy="369332"/>
          </a:xfrm>
          <a:prstGeom prst="rect">
            <a:avLst/>
          </a:prstGeom>
          <a:noFill/>
        </p:spPr>
        <p:txBody>
          <a:bodyPr wrap="square" rtlCol="0">
            <a:spAutoFit/>
          </a:bodyPr>
          <a:lstStyle/>
          <a:p>
            <a:r>
              <a:rPr lang="en-GB" dirty="0" smtClean="0"/>
              <a:t>6</a:t>
            </a:r>
            <a:endParaRPr lang="en-GB" dirty="0"/>
          </a:p>
        </p:txBody>
      </p:sp>
      <p:sp>
        <p:nvSpPr>
          <p:cNvPr id="45" name="TextBox 44"/>
          <p:cNvSpPr txBox="1"/>
          <p:nvPr/>
        </p:nvSpPr>
        <p:spPr>
          <a:xfrm>
            <a:off x="6012502" y="3032620"/>
            <a:ext cx="255997" cy="369332"/>
          </a:xfrm>
          <a:prstGeom prst="rect">
            <a:avLst/>
          </a:prstGeom>
          <a:noFill/>
        </p:spPr>
        <p:txBody>
          <a:bodyPr wrap="square" rtlCol="0">
            <a:spAutoFit/>
          </a:bodyPr>
          <a:lstStyle/>
          <a:p>
            <a:r>
              <a:rPr lang="en-GB" dirty="0" smtClean="0"/>
              <a:t>1</a:t>
            </a:r>
            <a:endParaRPr lang="en-GB" dirty="0"/>
          </a:p>
        </p:txBody>
      </p:sp>
      <p:sp>
        <p:nvSpPr>
          <p:cNvPr id="46" name="TextBox 45"/>
          <p:cNvSpPr txBox="1"/>
          <p:nvPr/>
        </p:nvSpPr>
        <p:spPr>
          <a:xfrm>
            <a:off x="2107228" y="3363498"/>
            <a:ext cx="255997" cy="369332"/>
          </a:xfrm>
          <a:prstGeom prst="rect">
            <a:avLst/>
          </a:prstGeom>
          <a:noFill/>
        </p:spPr>
        <p:txBody>
          <a:bodyPr wrap="square" rtlCol="0">
            <a:spAutoFit/>
          </a:bodyPr>
          <a:lstStyle/>
          <a:p>
            <a:r>
              <a:rPr lang="en-GB" dirty="0" smtClean="0">
                <a:solidFill>
                  <a:srgbClr val="FF0000"/>
                </a:solidFill>
              </a:rPr>
              <a:t>0</a:t>
            </a:r>
            <a:endParaRPr lang="en-GB" dirty="0">
              <a:solidFill>
                <a:srgbClr val="FF0000"/>
              </a:solidFill>
            </a:endParaRPr>
          </a:p>
        </p:txBody>
      </p:sp>
      <mc:AlternateContent xmlns:mc="http://schemas.openxmlformats.org/markup-compatibility/2006" xmlns:a14="http://schemas.microsoft.com/office/drawing/2010/main">
        <mc:Choice Requires="a14">
          <p:sp>
            <p:nvSpPr>
              <p:cNvPr id="47" name="TextBox 46"/>
              <p:cNvSpPr txBox="1"/>
              <p:nvPr/>
            </p:nvSpPr>
            <p:spPr>
              <a:xfrm>
                <a:off x="3388759" y="2350700"/>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6</m:t>
                      </m:r>
                    </m:oMath>
                  </m:oMathPara>
                </a14:m>
                <a:endParaRPr lang="en-GB" dirty="0">
                  <a:solidFill>
                    <a:srgbClr val="FF0000"/>
                  </a:solidFill>
                </a:endParaRPr>
              </a:p>
            </p:txBody>
          </p:sp>
        </mc:Choice>
        <mc:Fallback xmlns="">
          <p:sp>
            <p:nvSpPr>
              <p:cNvPr id="47" name="TextBox 46"/>
              <p:cNvSpPr txBox="1">
                <a:spLocks noRot="1" noChangeAspect="1" noMove="1" noResize="1" noEditPoints="1" noAdjustHandles="1" noChangeArrowheads="1" noChangeShapeType="1" noTextEdit="1"/>
              </p:cNvSpPr>
              <p:nvPr/>
            </p:nvSpPr>
            <p:spPr>
              <a:xfrm>
                <a:off x="3388759" y="2350700"/>
                <a:ext cx="255997" cy="369332"/>
              </a:xfrm>
              <a:prstGeom prst="rect">
                <a:avLst/>
              </a:prstGeom>
              <a:blipFill rotWithShape="0">
                <a:blip r:embed="rId2"/>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8" name="TextBox 47"/>
              <p:cNvSpPr txBox="1"/>
              <p:nvPr/>
            </p:nvSpPr>
            <p:spPr>
              <a:xfrm>
                <a:off x="3460362" y="4405422"/>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1</m:t>
                      </m:r>
                    </m:oMath>
                  </m:oMathPara>
                </a14:m>
                <a:endParaRPr lang="en-GB" dirty="0">
                  <a:solidFill>
                    <a:srgbClr val="FF0000"/>
                  </a:solidFill>
                </a:endParaRPr>
              </a:p>
            </p:txBody>
          </p:sp>
        </mc:Choice>
        <mc:Fallback xmlns="">
          <p:sp>
            <p:nvSpPr>
              <p:cNvPr id="48" name="TextBox 47"/>
              <p:cNvSpPr txBox="1">
                <a:spLocks noRot="1" noChangeAspect="1" noMove="1" noResize="1" noEditPoints="1" noAdjustHandles="1" noChangeArrowheads="1" noChangeShapeType="1" noTextEdit="1"/>
              </p:cNvSpPr>
              <p:nvPr/>
            </p:nvSpPr>
            <p:spPr>
              <a:xfrm>
                <a:off x="3460362" y="4405422"/>
                <a:ext cx="255997" cy="369332"/>
              </a:xfrm>
              <a:prstGeom prst="rect">
                <a:avLst/>
              </a:prstGeom>
              <a:blipFill rotWithShape="0">
                <a:blip r:embed="rId3"/>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9" name="TextBox 48"/>
              <p:cNvSpPr txBox="1"/>
              <p:nvPr/>
            </p:nvSpPr>
            <p:spPr>
              <a:xfrm>
                <a:off x="5050899" y="2340377"/>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8</m:t>
                      </m:r>
                    </m:oMath>
                  </m:oMathPara>
                </a14:m>
                <a:endParaRPr lang="en-GB" dirty="0">
                  <a:solidFill>
                    <a:srgbClr val="FF0000"/>
                  </a:solidFill>
                </a:endParaRPr>
              </a:p>
            </p:txBody>
          </p:sp>
        </mc:Choice>
        <mc:Fallback xmlns="">
          <p:sp>
            <p:nvSpPr>
              <p:cNvPr id="49" name="TextBox 48"/>
              <p:cNvSpPr txBox="1">
                <a:spLocks noRot="1" noChangeAspect="1" noMove="1" noResize="1" noEditPoints="1" noAdjustHandles="1" noChangeArrowheads="1" noChangeShapeType="1" noTextEdit="1"/>
              </p:cNvSpPr>
              <p:nvPr/>
            </p:nvSpPr>
            <p:spPr>
              <a:xfrm>
                <a:off x="5050899" y="2340377"/>
                <a:ext cx="255997" cy="369332"/>
              </a:xfrm>
              <a:prstGeom prst="rect">
                <a:avLst/>
              </a:prstGeom>
              <a:blipFill rotWithShape="0">
                <a:blip r:embed="rId4"/>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0" name="TextBox 49"/>
              <p:cNvSpPr txBox="1"/>
              <p:nvPr/>
            </p:nvSpPr>
            <p:spPr>
              <a:xfrm>
                <a:off x="5221389" y="4417799"/>
                <a:ext cx="51456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4</m:t>
                      </m:r>
                    </m:oMath>
                  </m:oMathPara>
                </a14:m>
                <a:endParaRPr lang="en-GB" dirty="0">
                  <a:solidFill>
                    <a:srgbClr val="FF0000"/>
                  </a:solidFill>
                </a:endParaRPr>
              </a:p>
            </p:txBody>
          </p:sp>
        </mc:Choice>
        <mc:Fallback xmlns="">
          <p:sp>
            <p:nvSpPr>
              <p:cNvPr id="50" name="TextBox 49"/>
              <p:cNvSpPr txBox="1">
                <a:spLocks noRot="1" noChangeAspect="1" noMove="1" noResize="1" noEditPoints="1" noAdjustHandles="1" noChangeArrowheads="1" noChangeShapeType="1" noTextEdit="1"/>
              </p:cNvSpPr>
              <p:nvPr/>
            </p:nvSpPr>
            <p:spPr>
              <a:xfrm>
                <a:off x="5221389" y="4417799"/>
                <a:ext cx="514566" cy="369332"/>
              </a:xfrm>
              <a:prstGeom prst="rect">
                <a:avLst/>
              </a:prstGeom>
              <a:blipFill rotWithShape="0">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1" name="TextBox 50"/>
              <p:cNvSpPr txBox="1"/>
              <p:nvPr/>
            </p:nvSpPr>
            <p:spPr>
              <a:xfrm>
                <a:off x="6863271" y="3354479"/>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9</m:t>
                      </m:r>
                    </m:oMath>
                  </m:oMathPara>
                </a14:m>
                <a:endParaRPr lang="en-GB" dirty="0">
                  <a:solidFill>
                    <a:srgbClr val="FF0000"/>
                  </a:solidFill>
                </a:endParaRPr>
              </a:p>
            </p:txBody>
          </p:sp>
        </mc:Choice>
        <mc:Fallback xmlns="">
          <p:sp>
            <p:nvSpPr>
              <p:cNvPr id="51" name="TextBox 50"/>
              <p:cNvSpPr txBox="1">
                <a:spLocks noRot="1" noChangeAspect="1" noMove="1" noResize="1" noEditPoints="1" noAdjustHandles="1" noChangeArrowheads="1" noChangeShapeType="1" noTextEdit="1"/>
              </p:cNvSpPr>
              <p:nvPr/>
            </p:nvSpPr>
            <p:spPr>
              <a:xfrm>
                <a:off x="6863271" y="3354479"/>
                <a:ext cx="255997" cy="369332"/>
              </a:xfrm>
              <a:prstGeom prst="rect">
                <a:avLst/>
              </a:prstGeom>
              <a:blipFill rotWithShape="0">
                <a:blip r:embed="rId6"/>
                <a:stretch>
                  <a:fillRect r="-16667"/>
                </a:stretch>
              </a:blipFill>
            </p:spPr>
            <p:txBody>
              <a:bodyPr/>
              <a:lstStyle/>
              <a:p>
                <a:r>
                  <a:rPr lang="en-GB">
                    <a:noFill/>
                  </a:rPr>
                  <a:t> </a:t>
                </a:r>
              </a:p>
            </p:txBody>
          </p:sp>
        </mc:Fallback>
      </mc:AlternateContent>
      <p:sp>
        <p:nvSpPr>
          <p:cNvPr id="31" name="Rechthoek 30"/>
          <p:cNvSpPr/>
          <p:nvPr/>
        </p:nvSpPr>
        <p:spPr>
          <a:xfrm>
            <a:off x="2472231" y="5742885"/>
            <a:ext cx="6200203" cy="954107"/>
          </a:xfrm>
          <a:prstGeom prst="rect">
            <a:avLst/>
          </a:prstGeom>
        </p:spPr>
        <p:txBody>
          <a:bodyPr wrap="square">
            <a:spAutoFit/>
          </a:bodyPr>
          <a:lstStyle/>
          <a:p>
            <a:pPr marL="742950" lvl="1" indent="-285750">
              <a:buFont typeface="Arial" panose="020B0604020202020204" pitchFamily="34" charset="0"/>
              <a:buChar char="•"/>
            </a:pPr>
            <a:r>
              <a:rPr lang="en-US" sz="1400" dirty="0" smtClean="0"/>
              <a:t>Pick </a:t>
            </a:r>
            <a:r>
              <a:rPr lang="en-US" sz="1400" dirty="0"/>
              <a:t>the unvisited vertex with the lowest-distance</a:t>
            </a:r>
          </a:p>
          <a:p>
            <a:pPr marL="742950" lvl="1" indent="-285750">
              <a:buFont typeface="Arial" panose="020B0604020202020204" pitchFamily="34" charset="0"/>
              <a:buChar char="•"/>
            </a:pPr>
            <a:r>
              <a:rPr lang="en-US" sz="1400" dirty="0"/>
              <a:t>Calculate the distance through it to each unvisited neighbor</a:t>
            </a:r>
          </a:p>
          <a:p>
            <a:pPr marL="742950" lvl="1" indent="-285750">
              <a:buFont typeface="Arial" panose="020B0604020202020204" pitchFamily="34" charset="0"/>
              <a:buChar char="•"/>
            </a:pPr>
            <a:r>
              <a:rPr lang="en-US" sz="1400" dirty="0"/>
              <a:t>Update the neighbor's distance if smaller</a:t>
            </a:r>
          </a:p>
          <a:p>
            <a:pPr marL="742950" lvl="1" indent="-285750">
              <a:buFont typeface="Arial" panose="020B0604020202020204" pitchFamily="34" charset="0"/>
              <a:buChar char="•"/>
            </a:pPr>
            <a:r>
              <a:rPr lang="en-US" sz="1400" dirty="0"/>
              <a:t>Mark as visited when done with neighbors</a:t>
            </a:r>
            <a:endParaRPr lang="nl-NL" sz="1400" dirty="0"/>
          </a:p>
        </p:txBody>
      </p:sp>
    </p:spTree>
    <p:extLst>
      <p:ext uri="{BB962C8B-B14F-4D97-AF65-F5344CB8AC3E}">
        <p14:creationId xmlns:p14="http://schemas.microsoft.com/office/powerpoint/2010/main" val="114716368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Graphs – </a:t>
            </a:r>
            <a:r>
              <a:rPr lang="en-GB" dirty="0" err="1" smtClean="0"/>
              <a:t>Dijkstra’s</a:t>
            </a:r>
            <a:r>
              <a:rPr lang="en-GB" dirty="0" smtClean="0"/>
              <a:t> algorithm</a:t>
            </a:r>
            <a:endParaRPr lang="en-GB" dirty="0"/>
          </a:p>
        </p:txBody>
      </p:sp>
      <p:sp>
        <p:nvSpPr>
          <p:cNvPr id="3" name="Content Placeholder 2"/>
          <p:cNvSpPr>
            <a:spLocks noGrp="1"/>
          </p:cNvSpPr>
          <p:nvPr>
            <p:ph idx="1"/>
          </p:nvPr>
        </p:nvSpPr>
        <p:spPr/>
        <p:txBody>
          <a:bodyPr/>
          <a:lstStyle/>
          <a:p>
            <a:r>
              <a:rPr lang="en-US" dirty="0" smtClean="0"/>
              <a:t>Main steps of the algorithm</a:t>
            </a:r>
          </a:p>
          <a:p>
            <a:pPr lvl="1"/>
            <a:r>
              <a:rPr lang="en-US" dirty="0" smtClean="0"/>
              <a:t>Pick </a:t>
            </a:r>
            <a:r>
              <a:rPr lang="en-US" dirty="0"/>
              <a:t>the unvisited vertex with the lowest-distance</a:t>
            </a:r>
          </a:p>
          <a:p>
            <a:pPr lvl="1"/>
            <a:r>
              <a:rPr lang="en-US" dirty="0"/>
              <a:t>Calculate the distance through it to each unvisited neighbor</a:t>
            </a:r>
          </a:p>
          <a:p>
            <a:pPr lvl="1"/>
            <a:r>
              <a:rPr lang="en-US" dirty="0"/>
              <a:t>Update the neighbor's distance if smaller</a:t>
            </a:r>
          </a:p>
          <a:p>
            <a:pPr lvl="1"/>
            <a:r>
              <a:rPr lang="en-US" dirty="0"/>
              <a:t>Mark visited </a:t>
            </a:r>
            <a:r>
              <a:rPr lang="en-US" dirty="0" smtClean="0"/>
              <a:t>when </a:t>
            </a:r>
            <a:r>
              <a:rPr lang="en-US" dirty="0"/>
              <a:t>done with </a:t>
            </a:r>
            <a:r>
              <a:rPr lang="en-US" dirty="0" smtClean="0"/>
              <a:t>neighbors</a:t>
            </a:r>
          </a:p>
          <a:p>
            <a:pPr lvl="1"/>
            <a:endParaRPr lang="en-US" dirty="0"/>
          </a:p>
          <a:p>
            <a:r>
              <a:rPr lang="en-US" dirty="0" smtClean="0"/>
              <a:t>Pseudo-code</a:t>
            </a:r>
          </a:p>
          <a:p>
            <a:pPr lvl="1"/>
            <a:r>
              <a:rPr lang="en-US" dirty="0">
                <a:hlinkClick r:id="rId2"/>
              </a:rPr>
              <a:t>https://</a:t>
            </a:r>
            <a:r>
              <a:rPr lang="en-US" dirty="0" smtClean="0">
                <a:hlinkClick r:id="rId2"/>
              </a:rPr>
              <a:t>en.wikipedia.org/wiki/Dijkstra%27s_algorithm#Pseudocode</a:t>
            </a:r>
            <a:r>
              <a:rPr lang="en-US" dirty="0" smtClean="0"/>
              <a:t> </a:t>
            </a:r>
          </a:p>
          <a:p>
            <a:pPr lvl="1"/>
            <a:endParaRPr lang="en-US" dirty="0"/>
          </a:p>
          <a:p>
            <a:pPr marL="0" indent="0">
              <a:buNone/>
            </a:pPr>
            <a:endParaRPr lang="en-GB" dirty="0"/>
          </a:p>
        </p:txBody>
      </p:sp>
      <p:sp>
        <p:nvSpPr>
          <p:cNvPr id="4" name="Footer Placeholder 3"/>
          <p:cNvSpPr>
            <a:spLocks noGrp="1"/>
          </p:cNvSpPr>
          <p:nvPr>
            <p:ph type="ftr" sz="quarter" idx="11"/>
          </p:nvPr>
        </p:nvSpPr>
        <p:spPr/>
        <p:txBody>
          <a:bodyPr/>
          <a:lstStyle/>
          <a:p>
            <a:r>
              <a:rPr lang="en-GB" smtClean="0"/>
              <a:t>INFDEV016A - G. Costantini</a:t>
            </a:r>
            <a:endParaRPr lang="en-GB"/>
          </a:p>
        </p:txBody>
      </p:sp>
    </p:spTree>
    <p:extLst>
      <p:ext uri="{BB962C8B-B14F-4D97-AF65-F5344CB8AC3E}">
        <p14:creationId xmlns:p14="http://schemas.microsoft.com/office/powerpoint/2010/main" val="147372811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Graphs – </a:t>
            </a:r>
            <a:r>
              <a:rPr lang="en-GB" dirty="0" err="1" smtClean="0"/>
              <a:t>Dijkstra’s</a:t>
            </a:r>
            <a:r>
              <a:rPr lang="en-GB" dirty="0" smtClean="0"/>
              <a:t> algorithm</a:t>
            </a:r>
            <a:endParaRPr lang="en-GB"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85000" lnSpcReduction="20000"/>
              </a:bodyPr>
              <a:lstStyle/>
              <a:p>
                <a:pPr>
                  <a:buFont typeface="+mj-lt"/>
                  <a:buAutoNum type="arabicPeriod"/>
                </a:pPr>
                <a:r>
                  <a:rPr lang="en-US" dirty="0" smtClean="0"/>
                  <a:t>Assign to every node a tentative distance value: set it to zero for the initial </a:t>
                </a:r>
                <a:r>
                  <a:rPr lang="en-US" dirty="0"/>
                  <a:t>node and to infinity </a:t>
                </a:r>
                <a:r>
                  <a:rPr lang="en-US" dirty="0" smtClean="0"/>
                  <a:t>(</a:t>
                </a:r>
                <a14:m>
                  <m:oMath xmlns:m="http://schemas.openxmlformats.org/officeDocument/2006/math">
                    <m:r>
                      <a:rPr lang="en-GB" b="0" i="1" smtClean="0">
                        <a:latin typeface="Cambria Math" panose="02040503050406030204" pitchFamily="18" charset="0"/>
                      </a:rPr>
                      <m:t>∞</m:t>
                    </m:r>
                  </m:oMath>
                </a14:m>
                <a:r>
                  <a:rPr lang="en-US" dirty="0" smtClean="0"/>
                  <a:t>) for </a:t>
                </a:r>
                <a:r>
                  <a:rPr lang="en-US" dirty="0"/>
                  <a:t>all other nodes.</a:t>
                </a:r>
              </a:p>
              <a:p>
                <a:pPr>
                  <a:buFont typeface="+mj-lt"/>
                  <a:buAutoNum type="arabicPeriod"/>
                </a:pPr>
                <a:r>
                  <a:rPr lang="en-US" dirty="0"/>
                  <a:t>Set the initial node as current. Mark all other nodes unvisited. Create a set of all the unvisited nodes called the </a:t>
                </a:r>
                <a:r>
                  <a:rPr lang="en-US" i="1" dirty="0"/>
                  <a:t>unvisited set</a:t>
                </a:r>
                <a:r>
                  <a:rPr lang="en-US" dirty="0"/>
                  <a:t>.</a:t>
                </a:r>
              </a:p>
              <a:p>
                <a:pPr>
                  <a:buFont typeface="+mj-lt"/>
                  <a:buAutoNum type="arabicPeriod"/>
                </a:pPr>
                <a:r>
                  <a:rPr lang="en-US" dirty="0"/>
                  <a:t>For the current node, consider all of its unvisited neighbors and </a:t>
                </a:r>
                <a:r>
                  <a:rPr lang="en-US" b="1" dirty="0">
                    <a:solidFill>
                      <a:srgbClr val="FF0000"/>
                    </a:solidFill>
                  </a:rPr>
                  <a:t>calculate their </a:t>
                </a:r>
                <a:r>
                  <a:rPr lang="en-US" b="1" i="1" dirty="0">
                    <a:solidFill>
                      <a:srgbClr val="FF0000"/>
                    </a:solidFill>
                  </a:rPr>
                  <a:t>tentative</a:t>
                </a:r>
                <a:r>
                  <a:rPr lang="en-US" b="1" dirty="0">
                    <a:solidFill>
                      <a:srgbClr val="FF0000"/>
                    </a:solidFill>
                  </a:rPr>
                  <a:t> distances</a:t>
                </a:r>
                <a:r>
                  <a:rPr lang="en-US" dirty="0"/>
                  <a:t>. Compare the newly </a:t>
                </a:r>
                <a:r>
                  <a:rPr lang="en-US" dirty="0" smtClean="0"/>
                  <a:t>calculated </a:t>
                </a:r>
                <a:r>
                  <a:rPr lang="en-US" i="1" dirty="0" smtClean="0"/>
                  <a:t>tentative</a:t>
                </a:r>
                <a:r>
                  <a:rPr lang="en-US" dirty="0"/>
                  <a:t> distance to the current assigned value and </a:t>
                </a:r>
                <a:r>
                  <a:rPr lang="en-US" b="1" dirty="0">
                    <a:solidFill>
                      <a:srgbClr val="FF0000"/>
                    </a:solidFill>
                  </a:rPr>
                  <a:t>assign the smaller one</a:t>
                </a:r>
                <a:r>
                  <a:rPr lang="en-US" dirty="0"/>
                  <a:t>. </a:t>
                </a:r>
                <a:endParaRPr lang="en-US" dirty="0" smtClean="0"/>
              </a:p>
              <a:p>
                <a:pPr lvl="1"/>
                <a:r>
                  <a:rPr lang="en-US" dirty="0" smtClean="0"/>
                  <a:t>For </a:t>
                </a:r>
                <a:r>
                  <a:rPr lang="en-US" dirty="0"/>
                  <a:t>example, if the current node </a:t>
                </a:r>
                <a:r>
                  <a:rPr lang="en-US" i="1" dirty="0"/>
                  <a:t>A</a:t>
                </a:r>
                <a:r>
                  <a:rPr lang="en-US" dirty="0"/>
                  <a:t> is marked with a distance of 6, and the edge connecting it with a neighbor </a:t>
                </a:r>
                <a:r>
                  <a:rPr lang="en-US" i="1" dirty="0"/>
                  <a:t>B</a:t>
                </a:r>
                <a:r>
                  <a:rPr lang="en-US" dirty="0"/>
                  <a:t> has length 2, then the distance to </a:t>
                </a:r>
                <a:r>
                  <a:rPr lang="en-US" i="1" dirty="0"/>
                  <a:t>B</a:t>
                </a:r>
                <a:r>
                  <a:rPr lang="en-US" dirty="0"/>
                  <a:t> (through </a:t>
                </a:r>
                <a:r>
                  <a:rPr lang="en-US" i="1" dirty="0"/>
                  <a:t>A</a:t>
                </a:r>
                <a:r>
                  <a:rPr lang="en-US" dirty="0"/>
                  <a:t>) will be 6 + 2 = 8. If B was previously marked with a distance greater than 8 then change it to 8. Otherwise, keep the current value.</a:t>
                </a:r>
              </a:p>
              <a:p>
                <a:pPr>
                  <a:buFont typeface="+mj-lt"/>
                  <a:buAutoNum type="arabicPeriod"/>
                </a:pPr>
                <a:r>
                  <a:rPr lang="en-US" dirty="0"/>
                  <a:t>When we are done considering all of the neighbors of the current node, </a:t>
                </a:r>
                <a:r>
                  <a:rPr lang="en-US" b="1" dirty="0">
                    <a:solidFill>
                      <a:srgbClr val="FF0000"/>
                    </a:solidFill>
                  </a:rPr>
                  <a:t>mark the current node as visited</a:t>
                </a:r>
                <a:r>
                  <a:rPr lang="en-US" dirty="0"/>
                  <a:t> and remove it from </a:t>
                </a:r>
                <a:r>
                  <a:rPr lang="en-US" dirty="0" smtClean="0"/>
                  <a:t>the </a:t>
                </a:r>
                <a:r>
                  <a:rPr lang="en-US" i="1" dirty="0" smtClean="0"/>
                  <a:t>unvisited </a:t>
                </a:r>
                <a:r>
                  <a:rPr lang="en-US" i="1" dirty="0"/>
                  <a:t>set</a:t>
                </a:r>
                <a:r>
                  <a:rPr lang="en-US" dirty="0"/>
                  <a:t>. A visited node will never be checked again.</a:t>
                </a:r>
              </a:p>
              <a:p>
                <a:pPr>
                  <a:buFont typeface="+mj-lt"/>
                  <a:buAutoNum type="arabicPeriod"/>
                </a:pPr>
                <a:r>
                  <a:rPr lang="en-US" b="1" dirty="0" smtClean="0">
                    <a:solidFill>
                      <a:srgbClr val="FF0000"/>
                    </a:solidFill>
                  </a:rPr>
                  <a:t>Select </a:t>
                </a:r>
                <a:r>
                  <a:rPr lang="en-US" b="1" dirty="0">
                    <a:solidFill>
                      <a:srgbClr val="FF0000"/>
                    </a:solidFill>
                  </a:rPr>
                  <a:t>the unvisited node </a:t>
                </a:r>
                <a:r>
                  <a:rPr lang="en-US" b="1" dirty="0"/>
                  <a:t>that is marked </a:t>
                </a:r>
                <a:r>
                  <a:rPr lang="en-US" b="1" dirty="0">
                    <a:solidFill>
                      <a:srgbClr val="FF0000"/>
                    </a:solidFill>
                  </a:rPr>
                  <a:t>with the smallest tentative distance</a:t>
                </a:r>
                <a:r>
                  <a:rPr lang="en-US" dirty="0"/>
                  <a:t>, and set it as the new "current node" then go back to step 3.</a:t>
                </a:r>
              </a:p>
              <a:p>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t="-1413"/>
                </a:stretch>
              </a:blipFill>
            </p:spPr>
            <p:txBody>
              <a:bodyPr/>
              <a:lstStyle/>
              <a:p>
                <a:r>
                  <a:rPr lang="en-GB">
                    <a:noFill/>
                  </a:rPr>
                  <a:t> </a:t>
                </a:r>
              </a:p>
            </p:txBody>
          </p:sp>
        </mc:Fallback>
      </mc:AlternateContent>
      <p:sp>
        <p:nvSpPr>
          <p:cNvPr id="4" name="Footer Placeholder 3"/>
          <p:cNvSpPr>
            <a:spLocks noGrp="1"/>
          </p:cNvSpPr>
          <p:nvPr>
            <p:ph type="ftr" sz="quarter" idx="11"/>
          </p:nvPr>
        </p:nvSpPr>
        <p:spPr/>
        <p:txBody>
          <a:bodyPr/>
          <a:lstStyle/>
          <a:p>
            <a:r>
              <a:rPr lang="en-GB" smtClean="0"/>
              <a:t>INFDEV016A - G. Costantini</a:t>
            </a:r>
            <a:endParaRPr lang="en-GB"/>
          </a:p>
        </p:txBody>
      </p:sp>
    </p:spTree>
    <p:extLst>
      <p:ext uri="{BB962C8B-B14F-4D97-AF65-F5344CB8AC3E}">
        <p14:creationId xmlns:p14="http://schemas.microsoft.com/office/powerpoint/2010/main" val="104037104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Homework</a:t>
            </a:r>
            <a:endParaRPr lang="en-GB" dirty="0"/>
          </a:p>
        </p:txBody>
      </p:sp>
      <p:sp>
        <p:nvSpPr>
          <p:cNvPr id="3" name="Content Placeholder 2"/>
          <p:cNvSpPr>
            <a:spLocks noGrp="1"/>
          </p:cNvSpPr>
          <p:nvPr>
            <p:ph idx="1"/>
          </p:nvPr>
        </p:nvSpPr>
        <p:spPr>
          <a:xfrm>
            <a:off x="677334" y="2160589"/>
            <a:ext cx="7529964" cy="4011611"/>
          </a:xfrm>
        </p:spPr>
        <p:txBody>
          <a:bodyPr numCol="1">
            <a:normAutofit/>
          </a:bodyPr>
          <a:lstStyle/>
          <a:p>
            <a:r>
              <a:rPr lang="en-GB" b="1" i="1" dirty="0" smtClean="0">
                <a:solidFill>
                  <a:srgbClr val="FF0000"/>
                </a:solidFill>
              </a:rPr>
              <a:t>GO </a:t>
            </a:r>
            <a:r>
              <a:rPr lang="en-GB" b="1" i="1" dirty="0">
                <a:solidFill>
                  <a:srgbClr val="FF0000"/>
                </a:solidFill>
              </a:rPr>
              <a:t>ON </a:t>
            </a:r>
            <a:r>
              <a:rPr lang="en-GB" b="1" i="1" dirty="0" smtClean="0">
                <a:solidFill>
                  <a:srgbClr val="FF0000"/>
                </a:solidFill>
              </a:rPr>
              <a:t>WITH THE </a:t>
            </a:r>
            <a:r>
              <a:rPr lang="en-GB" b="1" i="1" dirty="0">
                <a:solidFill>
                  <a:srgbClr val="FF0000"/>
                </a:solidFill>
              </a:rPr>
              <a:t>ASSIGNMENT</a:t>
            </a:r>
            <a:r>
              <a:rPr lang="en-GB" b="1" i="1" dirty="0" smtClean="0">
                <a:solidFill>
                  <a:srgbClr val="FF0000"/>
                </a:solidFill>
              </a:rPr>
              <a:t>!!!</a:t>
            </a:r>
          </a:p>
          <a:p>
            <a:pPr lvl="1"/>
            <a:r>
              <a:rPr lang="en-GB" i="1" dirty="0" smtClean="0">
                <a:solidFill>
                  <a:schemeClr val="tx1"/>
                </a:solidFill>
              </a:rPr>
              <a:t>Exercise 1 should be </a:t>
            </a:r>
            <a:r>
              <a:rPr lang="en-GB" b="1" i="1" dirty="0" smtClean="0">
                <a:solidFill>
                  <a:schemeClr val="tx1"/>
                </a:solidFill>
              </a:rPr>
              <a:t>completed</a:t>
            </a:r>
          </a:p>
          <a:p>
            <a:pPr lvl="1"/>
            <a:r>
              <a:rPr lang="en-GB" i="1" dirty="0" smtClean="0">
                <a:solidFill>
                  <a:schemeClr val="tx1"/>
                </a:solidFill>
              </a:rPr>
              <a:t>Exercise 2 should be </a:t>
            </a:r>
            <a:r>
              <a:rPr lang="en-GB" b="1" i="1" dirty="0" smtClean="0">
                <a:solidFill>
                  <a:schemeClr val="tx1"/>
                </a:solidFill>
              </a:rPr>
              <a:t>in progress</a:t>
            </a:r>
          </a:p>
          <a:p>
            <a:pPr lvl="2"/>
            <a:r>
              <a:rPr lang="en-GB" dirty="0" smtClean="0">
                <a:solidFill>
                  <a:schemeClr val="tx1"/>
                </a:solidFill>
              </a:rPr>
              <a:t>Tip: look for binary tree code from N@tschool, as inspiration</a:t>
            </a:r>
          </a:p>
          <a:p>
            <a:pPr lvl="1"/>
            <a:r>
              <a:rPr lang="en-GB" i="1" dirty="0" smtClean="0">
                <a:solidFill>
                  <a:schemeClr val="tx1"/>
                </a:solidFill>
              </a:rPr>
              <a:t>[for the fastest] Exercise 3 can now be </a:t>
            </a:r>
            <a:r>
              <a:rPr lang="en-GB" b="1" i="1" dirty="0" smtClean="0">
                <a:solidFill>
                  <a:schemeClr val="tx1"/>
                </a:solidFill>
              </a:rPr>
              <a:t>started</a:t>
            </a:r>
            <a:r>
              <a:rPr lang="en-GB" i="1" dirty="0" smtClean="0">
                <a:solidFill>
                  <a:schemeClr val="tx1"/>
                </a:solidFill>
              </a:rPr>
              <a:t> </a:t>
            </a:r>
          </a:p>
          <a:p>
            <a:pPr lvl="2"/>
            <a:r>
              <a:rPr lang="en-GB" dirty="0" smtClean="0">
                <a:solidFill>
                  <a:schemeClr val="tx1"/>
                </a:solidFill>
              </a:rPr>
              <a:t>creation of the adjacency matrix of the graph</a:t>
            </a:r>
            <a:endParaRPr lang="en-GB" dirty="0">
              <a:solidFill>
                <a:schemeClr val="tx1"/>
              </a:solidFill>
            </a:endParaRPr>
          </a:p>
          <a:p>
            <a:endParaRPr lang="en-GB" dirty="0"/>
          </a:p>
        </p:txBody>
      </p:sp>
      <p:sp>
        <p:nvSpPr>
          <p:cNvPr id="4" name="Footer Placeholder 3"/>
          <p:cNvSpPr>
            <a:spLocks noGrp="1"/>
          </p:cNvSpPr>
          <p:nvPr>
            <p:ph type="ftr" sz="quarter" idx="11"/>
          </p:nvPr>
        </p:nvSpPr>
        <p:spPr/>
        <p:txBody>
          <a:bodyPr/>
          <a:lstStyle/>
          <a:p>
            <a:r>
              <a:rPr lang="en-GB" smtClean="0"/>
              <a:t>INFDEV016A - G. Costantini</a:t>
            </a:r>
            <a:endParaRPr lang="en-GB"/>
          </a:p>
        </p:txBody>
      </p:sp>
    </p:spTree>
    <p:extLst>
      <p:ext uri="{BB962C8B-B14F-4D97-AF65-F5344CB8AC3E}">
        <p14:creationId xmlns:p14="http://schemas.microsoft.com/office/powerpoint/2010/main" val="406552976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Graphs – Terminology </a:t>
            </a:r>
            <a:endParaRPr lang="en-GB"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Subgraph </a:t>
                </a:r>
                <a14:m>
                  <m:oMath xmlns:m="http://schemas.openxmlformats.org/officeDocument/2006/math">
                    <m:r>
                      <a:rPr lang="en-GB" b="0" i="1" smtClean="0">
                        <a:latin typeface="Cambria Math" panose="02040503050406030204" pitchFamily="18" charset="0"/>
                      </a:rPr>
                      <m:t>𝐺</m:t>
                    </m:r>
                    <m:r>
                      <a:rPr lang="en-GB" b="0" i="0" smtClean="0">
                        <a:latin typeface="Cambria Math" panose="02040503050406030204" pitchFamily="18" charset="0"/>
                      </a:rPr>
                      <m:t>′</m:t>
                    </m:r>
                  </m:oMath>
                </a14:m>
                <a:r>
                  <a:rPr lang="en-US" dirty="0" smtClean="0"/>
                  <a:t> of graph </a:t>
                </a:r>
                <a14:m>
                  <m:oMath xmlns:m="http://schemas.openxmlformats.org/officeDocument/2006/math">
                    <m:r>
                      <a:rPr lang="en-GB" b="0" i="1" smtClean="0">
                        <a:latin typeface="Cambria Math" panose="02040503050406030204" pitchFamily="18" charset="0"/>
                      </a:rPr>
                      <m:t>𝐺</m:t>
                    </m:r>
                  </m:oMath>
                </a14:m>
                <a:endParaRPr lang="en-US" dirty="0"/>
              </a:p>
              <a:p>
                <a:pPr lvl="1"/>
                <a:r>
                  <a:rPr lang="en-US" dirty="0" smtClean="0"/>
                  <a:t>When the vertices and edges of </a:t>
                </a:r>
                <a14:m>
                  <m:oMath xmlns:m="http://schemas.openxmlformats.org/officeDocument/2006/math">
                    <m:r>
                      <a:rPr lang="en-GB" b="0" i="1" smtClean="0">
                        <a:latin typeface="Cambria Math" panose="02040503050406030204" pitchFamily="18" charset="0"/>
                      </a:rPr>
                      <m:t>𝐺</m:t>
                    </m:r>
                    <m:r>
                      <a:rPr lang="en-GB" b="0" i="1" smtClean="0">
                        <a:latin typeface="Cambria Math" panose="02040503050406030204" pitchFamily="18" charset="0"/>
                      </a:rPr>
                      <m:t>′</m:t>
                    </m:r>
                  </m:oMath>
                </a14:m>
                <a:r>
                  <a:rPr lang="en-US" dirty="0" smtClean="0"/>
                  <a:t> are subset of those of </a:t>
                </a:r>
                <a14:m>
                  <m:oMath xmlns:m="http://schemas.openxmlformats.org/officeDocument/2006/math">
                    <m:r>
                      <a:rPr lang="en-GB" b="0" i="1" smtClean="0">
                        <a:latin typeface="Cambria Math" panose="02040503050406030204" pitchFamily="18" charset="0"/>
                      </a:rPr>
                      <m:t>𝐺</m:t>
                    </m:r>
                  </m:oMath>
                </a14:m>
                <a:r>
                  <a:rPr lang="en-US" dirty="0" smtClean="0"/>
                  <a:t> </a:t>
                </a:r>
              </a:p>
              <a:p>
                <a:r>
                  <a:rPr lang="en-US" dirty="0" smtClean="0"/>
                  <a:t>Spanning </a:t>
                </a:r>
                <a:r>
                  <a:rPr lang="en-US" dirty="0" err="1" smtClean="0"/>
                  <a:t>subgraph</a:t>
                </a:r>
                <a:endParaRPr lang="en-US" dirty="0" smtClean="0"/>
              </a:p>
              <a:p>
                <a:pPr lvl="1"/>
                <a:r>
                  <a:rPr lang="en-US" dirty="0" smtClean="0"/>
                  <a:t>The vertices are the same, but the edges are a subset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42" t="-942"/>
                </a:stretch>
              </a:blipFill>
            </p:spPr>
            <p:txBody>
              <a:bodyPr/>
              <a:lstStyle/>
              <a:p>
                <a:r>
                  <a:rPr lang="en-GB">
                    <a:noFill/>
                  </a:rPr>
                  <a:t> </a:t>
                </a:r>
              </a:p>
            </p:txBody>
          </p:sp>
        </mc:Fallback>
      </mc:AlternateContent>
      <p:sp>
        <p:nvSpPr>
          <p:cNvPr id="4" name="Footer Placeholder 3"/>
          <p:cNvSpPr>
            <a:spLocks noGrp="1"/>
          </p:cNvSpPr>
          <p:nvPr>
            <p:ph type="ftr" sz="quarter" idx="11"/>
          </p:nvPr>
        </p:nvSpPr>
        <p:spPr/>
        <p:txBody>
          <a:bodyPr/>
          <a:lstStyle/>
          <a:p>
            <a:r>
              <a:rPr lang="en-GB" smtClean="0"/>
              <a:t>INFDEV016A - G. Costantini</a:t>
            </a:r>
            <a:endParaRPr lang="en-GB"/>
          </a:p>
        </p:txBody>
      </p:sp>
      <p:pic>
        <p:nvPicPr>
          <p:cNvPr id="5" name="Picture 4"/>
          <p:cNvPicPr>
            <a:picLocks noChangeAspect="1"/>
          </p:cNvPicPr>
          <p:nvPr/>
        </p:nvPicPr>
        <p:blipFill>
          <a:blip r:embed="rId3"/>
          <a:stretch>
            <a:fillRect/>
          </a:stretch>
        </p:blipFill>
        <p:spPr>
          <a:xfrm>
            <a:off x="5190825" y="4022314"/>
            <a:ext cx="1714286" cy="1019048"/>
          </a:xfrm>
          <a:prstGeom prst="rect">
            <a:avLst/>
          </a:prstGeom>
        </p:spPr>
      </p:pic>
      <p:pic>
        <p:nvPicPr>
          <p:cNvPr id="6" name="Picture 5"/>
          <p:cNvPicPr>
            <a:picLocks noChangeAspect="1"/>
          </p:cNvPicPr>
          <p:nvPr/>
        </p:nvPicPr>
        <p:blipFill>
          <a:blip r:embed="rId4"/>
          <a:stretch>
            <a:fillRect/>
          </a:stretch>
        </p:blipFill>
        <p:spPr>
          <a:xfrm>
            <a:off x="5173163" y="5298373"/>
            <a:ext cx="1752381" cy="1000000"/>
          </a:xfrm>
          <a:prstGeom prst="rect">
            <a:avLst/>
          </a:prstGeom>
        </p:spPr>
      </p:pic>
      <p:pic>
        <p:nvPicPr>
          <p:cNvPr id="7" name="Picture 6"/>
          <p:cNvPicPr>
            <a:picLocks noChangeAspect="1"/>
          </p:cNvPicPr>
          <p:nvPr/>
        </p:nvPicPr>
        <p:blipFill>
          <a:blip r:embed="rId5"/>
          <a:stretch>
            <a:fillRect/>
          </a:stretch>
        </p:blipFill>
        <p:spPr>
          <a:xfrm>
            <a:off x="2157573" y="4261408"/>
            <a:ext cx="2410156" cy="1726194"/>
          </a:xfrm>
          <a:prstGeom prst="rect">
            <a:avLst/>
          </a:prstGeom>
        </p:spPr>
      </p:pic>
    </p:spTree>
    <p:extLst>
      <p:ext uri="{BB962C8B-B14F-4D97-AF65-F5344CB8AC3E}">
        <p14:creationId xmlns:p14="http://schemas.microsoft.com/office/powerpoint/2010/main" val="21210598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err="1" smtClean="0"/>
              <a:t>Graphs</a:t>
            </a:r>
            <a:r>
              <a:rPr lang="nl-NL" dirty="0" smtClean="0"/>
              <a:t> – </a:t>
            </a:r>
            <a:r>
              <a:rPr lang="nl-NL" dirty="0" err="1" smtClean="0"/>
              <a:t>Terminology</a:t>
            </a:r>
            <a:r>
              <a:rPr lang="nl-NL" dirty="0" smtClean="0"/>
              <a:t> </a:t>
            </a:r>
            <a:endParaRPr lang="en-GB" dirty="0"/>
          </a:p>
        </p:txBody>
      </p:sp>
      <p:sp>
        <p:nvSpPr>
          <p:cNvPr id="3" name="Content Placeholder 2"/>
          <p:cNvSpPr>
            <a:spLocks noGrp="1"/>
          </p:cNvSpPr>
          <p:nvPr>
            <p:ph idx="1"/>
          </p:nvPr>
        </p:nvSpPr>
        <p:spPr/>
        <p:txBody>
          <a:bodyPr/>
          <a:lstStyle/>
          <a:p>
            <a:r>
              <a:rPr lang="nl-NL" dirty="0" err="1" smtClean="0"/>
              <a:t>Connected</a:t>
            </a:r>
            <a:r>
              <a:rPr lang="nl-NL" dirty="0" smtClean="0"/>
              <a:t> </a:t>
            </a:r>
            <a:r>
              <a:rPr lang="nl-NL" dirty="0" err="1" smtClean="0"/>
              <a:t>graph</a:t>
            </a:r>
            <a:endParaRPr lang="nl-NL" dirty="0"/>
          </a:p>
          <a:p>
            <a:pPr lvl="1"/>
            <a:r>
              <a:rPr lang="nl-NL" dirty="0" err="1" smtClean="0"/>
              <a:t>Every</a:t>
            </a:r>
            <a:r>
              <a:rPr lang="nl-NL" dirty="0" smtClean="0"/>
              <a:t> pair of </a:t>
            </a:r>
            <a:r>
              <a:rPr lang="nl-NL" dirty="0" err="1" smtClean="0"/>
              <a:t>its</a:t>
            </a:r>
            <a:r>
              <a:rPr lang="nl-NL" dirty="0" smtClean="0"/>
              <a:t> </a:t>
            </a:r>
            <a:r>
              <a:rPr lang="nl-NL" dirty="0" err="1" smtClean="0"/>
              <a:t>vertices</a:t>
            </a:r>
            <a:r>
              <a:rPr lang="nl-NL" dirty="0" smtClean="0"/>
              <a:t> is </a:t>
            </a:r>
            <a:r>
              <a:rPr lang="nl-NL" dirty="0" err="1" smtClean="0"/>
              <a:t>connected</a:t>
            </a:r>
            <a:r>
              <a:rPr lang="nl-NL" dirty="0" smtClean="0"/>
              <a:t> </a:t>
            </a:r>
            <a:r>
              <a:rPr lang="nl-NL" dirty="0" err="1" smtClean="0"/>
              <a:t>by</a:t>
            </a:r>
            <a:r>
              <a:rPr lang="nl-NL" dirty="0" smtClean="0"/>
              <a:t> </a:t>
            </a:r>
            <a:r>
              <a:rPr lang="nl-NL" dirty="0" err="1" smtClean="0"/>
              <a:t>some</a:t>
            </a:r>
            <a:r>
              <a:rPr lang="nl-NL" dirty="0" smtClean="0"/>
              <a:t> </a:t>
            </a:r>
            <a:r>
              <a:rPr lang="nl-NL" dirty="0" err="1" smtClean="0"/>
              <a:t>path</a:t>
            </a:r>
            <a:endParaRPr lang="nl-NL" dirty="0" smtClean="0"/>
          </a:p>
          <a:p>
            <a:r>
              <a:rPr lang="nl-NL" dirty="0" err="1" smtClean="0"/>
              <a:t>Acyclic</a:t>
            </a:r>
            <a:r>
              <a:rPr lang="nl-NL" dirty="0" smtClean="0"/>
              <a:t> </a:t>
            </a:r>
            <a:r>
              <a:rPr lang="nl-NL" dirty="0" err="1" smtClean="0"/>
              <a:t>graph</a:t>
            </a:r>
            <a:endParaRPr lang="nl-NL" dirty="0" smtClean="0"/>
          </a:p>
          <a:p>
            <a:pPr lvl="1"/>
            <a:r>
              <a:rPr lang="nl-NL" dirty="0" smtClean="0"/>
              <a:t>It </a:t>
            </a:r>
            <a:r>
              <a:rPr lang="nl-NL" dirty="0" err="1" smtClean="0"/>
              <a:t>contains</a:t>
            </a:r>
            <a:r>
              <a:rPr lang="nl-NL" dirty="0" smtClean="0"/>
              <a:t> no </a:t>
            </a:r>
            <a:r>
              <a:rPr lang="nl-NL" dirty="0" err="1" smtClean="0"/>
              <a:t>cycles</a:t>
            </a:r>
            <a:endParaRPr lang="nl-NL" dirty="0" smtClean="0"/>
          </a:p>
          <a:p>
            <a:r>
              <a:rPr lang="nl-NL" dirty="0" smtClean="0"/>
              <a:t>Spanning tree of a </a:t>
            </a:r>
            <a:r>
              <a:rPr lang="nl-NL" dirty="0" err="1" smtClean="0"/>
              <a:t>graph</a:t>
            </a:r>
            <a:endParaRPr lang="nl-NL" dirty="0" smtClean="0"/>
          </a:p>
          <a:p>
            <a:pPr lvl="1"/>
            <a:r>
              <a:rPr lang="nl-NL" dirty="0"/>
              <a:t> </a:t>
            </a:r>
            <a:r>
              <a:rPr lang="nl-NL" dirty="0" err="1"/>
              <a:t>connected</a:t>
            </a:r>
            <a:r>
              <a:rPr lang="nl-NL" dirty="0"/>
              <a:t> </a:t>
            </a:r>
            <a:r>
              <a:rPr lang="nl-NL" dirty="0" err="1"/>
              <a:t>acyclic</a:t>
            </a:r>
            <a:r>
              <a:rPr lang="nl-NL" dirty="0"/>
              <a:t> spanning </a:t>
            </a:r>
            <a:r>
              <a:rPr lang="nl-NL" dirty="0" err="1"/>
              <a:t>subgraph</a:t>
            </a:r>
            <a:endParaRPr lang="nl-NL" dirty="0"/>
          </a:p>
          <a:p>
            <a:pPr lvl="1"/>
            <a:endParaRPr lang="en-GB" dirty="0"/>
          </a:p>
        </p:txBody>
      </p:sp>
      <p:sp>
        <p:nvSpPr>
          <p:cNvPr id="4" name="Footer Placeholder 3"/>
          <p:cNvSpPr>
            <a:spLocks noGrp="1"/>
          </p:cNvSpPr>
          <p:nvPr>
            <p:ph type="ftr" sz="quarter" idx="11"/>
          </p:nvPr>
        </p:nvSpPr>
        <p:spPr/>
        <p:txBody>
          <a:bodyPr/>
          <a:lstStyle/>
          <a:p>
            <a:r>
              <a:rPr lang="en-GB" smtClean="0"/>
              <a:t>INFDEV016A - G. Costantini</a:t>
            </a:r>
            <a:endParaRPr lang="en-GB"/>
          </a:p>
        </p:txBody>
      </p:sp>
      <p:pic>
        <p:nvPicPr>
          <p:cNvPr id="5" name="Picture 4"/>
          <p:cNvPicPr>
            <a:picLocks noChangeAspect="1"/>
          </p:cNvPicPr>
          <p:nvPr/>
        </p:nvPicPr>
        <p:blipFill>
          <a:blip r:embed="rId2"/>
          <a:stretch>
            <a:fillRect/>
          </a:stretch>
        </p:blipFill>
        <p:spPr>
          <a:xfrm>
            <a:off x="5479084" y="4100975"/>
            <a:ext cx="6247619" cy="2571429"/>
          </a:xfrm>
          <a:prstGeom prst="rect">
            <a:avLst/>
          </a:prstGeom>
        </p:spPr>
      </p:pic>
    </p:spTree>
    <p:extLst>
      <p:ext uri="{BB962C8B-B14F-4D97-AF65-F5344CB8AC3E}">
        <p14:creationId xmlns:p14="http://schemas.microsoft.com/office/powerpoint/2010/main" val="22646869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err="1" smtClean="0"/>
              <a:t>Graphs</a:t>
            </a:r>
            <a:r>
              <a:rPr lang="nl-NL" dirty="0" smtClean="0"/>
              <a:t> – </a:t>
            </a:r>
            <a:r>
              <a:rPr lang="nl-NL" dirty="0" err="1" smtClean="0"/>
              <a:t>Terminology</a:t>
            </a:r>
            <a:r>
              <a:rPr lang="nl-NL" dirty="0" smtClean="0"/>
              <a:t> </a:t>
            </a:r>
            <a:endParaRPr lang="en-GB"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77334" y="2160589"/>
                <a:ext cx="8271457" cy="4245898"/>
              </a:xfrm>
            </p:spPr>
            <p:txBody>
              <a:bodyPr>
                <a:normAutofit/>
              </a:bodyPr>
              <a:lstStyle/>
              <a:p>
                <a:r>
                  <a:rPr lang="nl-NL" b="1" dirty="0" smtClean="0"/>
                  <a:t>Degree</a:t>
                </a:r>
                <a:r>
                  <a:rPr lang="nl-NL" dirty="0" smtClean="0"/>
                  <a:t> of a vertex</a:t>
                </a:r>
                <a:r>
                  <a:rPr lang="nl-NL" dirty="0" smtClean="0">
                    <a:sym typeface="Wingdings" panose="05000000000000000000" pitchFamily="2" charset="2"/>
                  </a:rPr>
                  <a:t> </a:t>
                </a:r>
              </a:p>
              <a:p>
                <a:pPr lvl="1"/>
                <a:r>
                  <a:rPr lang="en-US" dirty="0" smtClean="0">
                    <a:sym typeface="Wingdings" panose="05000000000000000000" pitchFamily="2" charset="2"/>
                  </a:rPr>
                  <a:t>number </a:t>
                </a:r>
                <a:r>
                  <a:rPr lang="en-US" dirty="0">
                    <a:sym typeface="Wingdings" panose="05000000000000000000" pitchFamily="2" charset="2"/>
                  </a:rPr>
                  <a:t>of edges that are incident upon </a:t>
                </a:r>
                <a:r>
                  <a:rPr lang="en-US" dirty="0" smtClean="0">
                    <a:sym typeface="Wingdings" panose="05000000000000000000" pitchFamily="2" charset="2"/>
                  </a:rPr>
                  <a:t>it</a:t>
                </a:r>
              </a:p>
              <a:p>
                <a:r>
                  <a:rPr lang="nl-NL" b="1" dirty="0" smtClean="0"/>
                  <a:t>Complete</a:t>
                </a:r>
                <a:r>
                  <a:rPr lang="nl-NL" dirty="0" smtClean="0"/>
                  <a:t> </a:t>
                </a:r>
                <a:r>
                  <a:rPr lang="nl-NL" dirty="0" err="1" smtClean="0"/>
                  <a:t>graph</a:t>
                </a:r>
                <a:endParaRPr lang="nl-NL" dirty="0" smtClean="0"/>
              </a:p>
              <a:p>
                <a:pPr lvl="1"/>
                <a:r>
                  <a:rPr lang="nl-NL" dirty="0" smtClean="0"/>
                  <a:t> </a:t>
                </a:r>
                <a:r>
                  <a:rPr lang="en-US" dirty="0" smtClean="0">
                    <a:sym typeface="Wingdings" panose="05000000000000000000" pitchFamily="2" charset="2"/>
                  </a:rPr>
                  <a:t>simple </a:t>
                </a:r>
                <a:r>
                  <a:rPr lang="en-US" dirty="0">
                    <a:sym typeface="Wingdings" panose="05000000000000000000" pitchFamily="2" charset="2"/>
                  </a:rPr>
                  <a:t>graph in which every pair of vertices is connected by an </a:t>
                </a:r>
                <a:r>
                  <a:rPr lang="en-US" dirty="0" smtClean="0">
                    <a:sym typeface="Wingdings" panose="05000000000000000000" pitchFamily="2" charset="2"/>
                  </a:rPr>
                  <a:t>edge</a:t>
                </a:r>
              </a:p>
              <a:p>
                <a:r>
                  <a:rPr lang="nl-NL" b="1" dirty="0" smtClean="0"/>
                  <a:t>Walk </a:t>
                </a:r>
                <a:r>
                  <a:rPr lang="nl-NL" dirty="0" err="1" smtClean="0"/>
                  <a:t>from</a:t>
                </a:r>
                <a:r>
                  <a:rPr lang="nl-NL" dirty="0" smtClean="0"/>
                  <a:t> </a:t>
                </a:r>
                <a14:m>
                  <m:oMath xmlns:m="http://schemas.openxmlformats.org/officeDocument/2006/math">
                    <m:r>
                      <a:rPr lang="nl-NL" b="0" i="1" smtClean="0">
                        <a:latin typeface="Cambria Math" panose="02040503050406030204" pitchFamily="18" charset="0"/>
                      </a:rPr>
                      <m:t>𝑎</m:t>
                    </m:r>
                  </m:oMath>
                </a14:m>
                <a:r>
                  <a:rPr lang="en-GB" dirty="0" smtClean="0"/>
                  <a:t> to </a:t>
                </a:r>
                <a14:m>
                  <m:oMath xmlns:m="http://schemas.openxmlformats.org/officeDocument/2006/math">
                    <m:r>
                      <a:rPr lang="nl-NL" b="0" i="1" smtClean="0">
                        <a:latin typeface="Cambria Math" panose="02040503050406030204" pitchFamily="18" charset="0"/>
                      </a:rPr>
                      <m:t>𝑏</m:t>
                    </m:r>
                  </m:oMath>
                </a14:m>
                <a:r>
                  <a:rPr lang="en-GB" dirty="0" smtClean="0"/>
                  <a:t> </a:t>
                </a:r>
                <a:endParaRPr lang="en-GB" dirty="0" smtClean="0">
                  <a:sym typeface="Wingdings" panose="05000000000000000000" pitchFamily="2" charset="2"/>
                </a:endParaRPr>
              </a:p>
              <a:p>
                <a:pPr lvl="1"/>
                <a:r>
                  <a:rPr lang="en-GB" dirty="0" smtClean="0"/>
                  <a:t>sequence </a:t>
                </a:r>
                <a:r>
                  <a:rPr lang="en-GB" dirty="0"/>
                  <a:t>of edges </a:t>
                </a:r>
                <a:r>
                  <a:rPr lang="en-GB" dirty="0" smtClean="0"/>
                  <a:t>which form a chain of connected vertices from </a:t>
                </a:r>
                <a14:m>
                  <m:oMath xmlns:m="http://schemas.openxmlformats.org/officeDocument/2006/math">
                    <m:r>
                      <a:rPr lang="nl-NL" b="0" i="1" smtClean="0">
                        <a:latin typeface="Cambria Math" panose="02040503050406030204" pitchFamily="18" charset="0"/>
                      </a:rPr>
                      <m:t>𝑎</m:t>
                    </m:r>
                  </m:oMath>
                </a14:m>
                <a:r>
                  <a:rPr lang="en-GB" dirty="0" smtClean="0"/>
                  <a:t> to </a:t>
                </a:r>
                <a14:m>
                  <m:oMath xmlns:m="http://schemas.openxmlformats.org/officeDocument/2006/math">
                    <m:r>
                      <a:rPr lang="nl-NL" b="0" i="1" smtClean="0">
                        <a:latin typeface="Cambria Math" panose="02040503050406030204" pitchFamily="18" charset="0"/>
                      </a:rPr>
                      <m:t>𝑏</m:t>
                    </m:r>
                  </m:oMath>
                </a14:m>
                <a:endParaRPr lang="en-GB" dirty="0" smtClean="0"/>
              </a:p>
              <a:p>
                <a:pPr lvl="2"/>
                <a:r>
                  <a:rPr lang="nl-NL" i="1" dirty="0" err="1" smtClean="0"/>
                  <a:t>length</a:t>
                </a:r>
                <a:r>
                  <a:rPr lang="nl-NL" i="1" dirty="0" smtClean="0"/>
                  <a:t> </a:t>
                </a:r>
                <a:r>
                  <a:rPr lang="nl-NL" dirty="0" smtClean="0">
                    <a:sym typeface="Wingdings" panose="05000000000000000000" pitchFamily="2" charset="2"/>
                  </a:rPr>
                  <a:t></a:t>
                </a:r>
                <a:r>
                  <a:rPr lang="nl-NL" dirty="0" smtClean="0"/>
                  <a:t> </a:t>
                </a:r>
                <a:r>
                  <a:rPr lang="nl-NL" dirty="0" err="1" smtClean="0"/>
                  <a:t>number</a:t>
                </a:r>
                <a:r>
                  <a:rPr lang="nl-NL" dirty="0" smtClean="0"/>
                  <a:t> of </a:t>
                </a:r>
                <a:r>
                  <a:rPr lang="nl-NL" dirty="0" err="1" smtClean="0"/>
                  <a:t>edges</a:t>
                </a:r>
                <a:r>
                  <a:rPr lang="nl-NL" dirty="0" smtClean="0"/>
                  <a:t> </a:t>
                </a:r>
                <a:r>
                  <a:rPr lang="nl-NL" dirty="0" err="1" smtClean="0"/>
                  <a:t>forming</a:t>
                </a:r>
                <a:r>
                  <a:rPr lang="nl-NL" dirty="0" smtClean="0"/>
                  <a:t> the walk</a:t>
                </a:r>
              </a:p>
              <a:p>
                <a:pPr lvl="2"/>
                <a:r>
                  <a:rPr lang="nl-NL" i="1" dirty="0" err="1" smtClean="0"/>
                  <a:t>closed</a:t>
                </a:r>
                <a:r>
                  <a:rPr lang="nl-NL" i="1" dirty="0" smtClean="0"/>
                  <a:t> </a:t>
                </a:r>
                <a:r>
                  <a:rPr lang="nl-NL" dirty="0" smtClean="0">
                    <a:sym typeface="Wingdings" panose="05000000000000000000" pitchFamily="2" charset="2"/>
                  </a:rPr>
                  <a:t> </a:t>
                </a:r>
                <a:r>
                  <a:rPr lang="nl-NL" dirty="0" err="1" smtClean="0"/>
                  <a:t>if</a:t>
                </a:r>
                <a:r>
                  <a:rPr lang="nl-NL" dirty="0" smtClean="0"/>
                  <a:t> </a:t>
                </a:r>
                <a:r>
                  <a:rPr lang="nl-NL" dirty="0" err="1" smtClean="0"/>
                  <a:t>it</a:t>
                </a:r>
                <a:r>
                  <a:rPr lang="nl-NL" dirty="0" smtClean="0"/>
                  <a:t> starts </a:t>
                </a:r>
                <a:r>
                  <a:rPr lang="nl-NL" dirty="0" err="1" smtClean="0"/>
                  <a:t>and</a:t>
                </a:r>
                <a:r>
                  <a:rPr lang="nl-NL" dirty="0" smtClean="0"/>
                  <a:t> </a:t>
                </a:r>
                <a:r>
                  <a:rPr lang="nl-NL" dirty="0" err="1" smtClean="0"/>
                  <a:t>ends</a:t>
                </a:r>
                <a:r>
                  <a:rPr lang="nl-NL" dirty="0" smtClean="0"/>
                  <a:t> at the </a:t>
                </a:r>
                <a:r>
                  <a:rPr lang="nl-NL" dirty="0" err="1" smtClean="0"/>
                  <a:t>same</a:t>
                </a:r>
                <a:r>
                  <a:rPr lang="nl-NL" dirty="0" smtClean="0"/>
                  <a:t> vertex</a:t>
                </a:r>
              </a:p>
              <a:p>
                <a:pPr lvl="2"/>
                <a:r>
                  <a:rPr lang="nl-NL" i="1" dirty="0" err="1" smtClean="0"/>
                  <a:t>cycle</a:t>
                </a:r>
                <a:r>
                  <a:rPr lang="nl-NL" i="1" dirty="0" smtClean="0"/>
                  <a:t> </a:t>
                </a:r>
                <a:r>
                  <a:rPr lang="nl-NL" dirty="0" smtClean="0">
                    <a:sym typeface="Wingdings" panose="05000000000000000000" pitchFamily="2" charset="2"/>
                  </a:rPr>
                  <a:t> </a:t>
                </a:r>
                <a:r>
                  <a:rPr lang="en-US" dirty="0">
                    <a:sym typeface="Wingdings" panose="05000000000000000000" pitchFamily="2" charset="2"/>
                  </a:rPr>
                  <a:t> walk of length at least 3 whose interior vertices are all distinct</a:t>
                </a:r>
                <a:endParaRPr lang="nl-NL" dirty="0" smtClean="0"/>
              </a:p>
              <a:p>
                <a:r>
                  <a:rPr lang="nl-NL" b="1" dirty="0" err="1" smtClean="0"/>
                  <a:t>Path</a:t>
                </a:r>
                <a:r>
                  <a:rPr lang="nl-NL" dirty="0" smtClean="0"/>
                  <a:t> </a:t>
                </a:r>
                <a:r>
                  <a:rPr lang="nl-NL" dirty="0" err="1" smtClean="0"/>
                  <a:t>from</a:t>
                </a:r>
                <a:r>
                  <a:rPr lang="nl-NL" dirty="0" smtClean="0"/>
                  <a:t> </a:t>
                </a:r>
                <a14:m>
                  <m:oMath xmlns:m="http://schemas.openxmlformats.org/officeDocument/2006/math">
                    <m:r>
                      <a:rPr lang="nl-NL" i="1" dirty="0" smtClean="0">
                        <a:latin typeface="Cambria Math" panose="02040503050406030204" pitchFamily="18" charset="0"/>
                      </a:rPr>
                      <m:t>𝑎</m:t>
                    </m:r>
                  </m:oMath>
                </a14:m>
                <a:r>
                  <a:rPr lang="nl-NL" dirty="0" smtClean="0"/>
                  <a:t> </a:t>
                </a:r>
                <a:r>
                  <a:rPr lang="nl-NL" dirty="0" err="1" smtClean="0"/>
                  <a:t>to</a:t>
                </a:r>
                <a:r>
                  <a:rPr lang="nl-NL" dirty="0" smtClean="0"/>
                  <a:t> </a:t>
                </a:r>
                <a14:m>
                  <m:oMath xmlns:m="http://schemas.openxmlformats.org/officeDocument/2006/math">
                    <m:r>
                      <a:rPr lang="nl-NL" b="0" i="1" smtClean="0">
                        <a:latin typeface="Cambria Math" panose="02040503050406030204" pitchFamily="18" charset="0"/>
                      </a:rPr>
                      <m:t>𝑏</m:t>
                    </m:r>
                  </m:oMath>
                </a14:m>
                <a:endParaRPr lang="nl-NL" b="0" dirty="0" smtClean="0"/>
              </a:p>
              <a:p>
                <a:pPr lvl="1"/>
                <a:r>
                  <a:rPr lang="nl-NL" dirty="0" smtClean="0"/>
                  <a:t>walk </a:t>
                </a:r>
                <a:r>
                  <a:rPr lang="nl-NL" dirty="0" err="1" smtClean="0"/>
                  <a:t>with</a:t>
                </a:r>
                <a:r>
                  <a:rPr lang="nl-NL" dirty="0" smtClean="0"/>
                  <a:t> </a:t>
                </a:r>
                <a:r>
                  <a:rPr lang="nl-NL" dirty="0" err="1" smtClean="0"/>
                  <a:t>all</a:t>
                </a:r>
                <a:r>
                  <a:rPr lang="nl-NL" dirty="0" smtClean="0"/>
                  <a:t> </a:t>
                </a:r>
                <a:r>
                  <a:rPr lang="nl-NL" i="1" dirty="0" err="1" smtClean="0"/>
                  <a:t>distinct</a:t>
                </a:r>
                <a:r>
                  <a:rPr lang="nl-NL" i="1" dirty="0" smtClean="0"/>
                  <a:t> </a:t>
                </a:r>
                <a:r>
                  <a:rPr lang="nl-NL" dirty="0" err="1" smtClean="0"/>
                  <a:t>vertices</a:t>
                </a:r>
                <a:r>
                  <a:rPr lang="nl-NL" dirty="0" smtClean="0"/>
                  <a:t> </a:t>
                </a:r>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77334" y="2160589"/>
                <a:ext cx="8271457" cy="4245898"/>
              </a:xfrm>
              <a:blipFill rotWithShape="0">
                <a:blip r:embed="rId3"/>
                <a:stretch>
                  <a:fillRect l="-147" t="-861"/>
                </a:stretch>
              </a:blipFill>
            </p:spPr>
            <p:txBody>
              <a:bodyPr/>
              <a:lstStyle/>
              <a:p>
                <a:r>
                  <a:rPr lang="nl-NL">
                    <a:noFill/>
                  </a:rPr>
                  <a:t> </a:t>
                </a:r>
              </a:p>
            </p:txBody>
          </p:sp>
        </mc:Fallback>
      </mc:AlternateContent>
      <p:sp>
        <p:nvSpPr>
          <p:cNvPr id="4" name="Footer Placeholder 3"/>
          <p:cNvSpPr>
            <a:spLocks noGrp="1"/>
          </p:cNvSpPr>
          <p:nvPr>
            <p:ph type="ftr" sz="quarter" idx="11"/>
          </p:nvPr>
        </p:nvSpPr>
        <p:spPr/>
        <p:txBody>
          <a:bodyPr/>
          <a:lstStyle/>
          <a:p>
            <a:r>
              <a:rPr lang="en-GB" dirty="0" smtClean="0"/>
              <a:t>INFDEV016A - G. Costantini</a:t>
            </a:r>
            <a:endParaRPr lang="en-GB" dirty="0"/>
          </a:p>
        </p:txBody>
      </p:sp>
      <p:pic>
        <p:nvPicPr>
          <p:cNvPr id="5" name="Picture 4"/>
          <p:cNvPicPr>
            <a:picLocks noChangeAspect="1"/>
          </p:cNvPicPr>
          <p:nvPr/>
        </p:nvPicPr>
        <p:blipFill>
          <a:blip r:embed="rId4"/>
          <a:stretch>
            <a:fillRect/>
          </a:stretch>
        </p:blipFill>
        <p:spPr>
          <a:xfrm>
            <a:off x="7961254" y="2483569"/>
            <a:ext cx="1573630" cy="1171608"/>
          </a:xfrm>
          <a:prstGeom prst="rect">
            <a:avLst/>
          </a:prstGeom>
        </p:spPr>
      </p:pic>
    </p:spTree>
    <p:extLst>
      <p:ext uri="{BB962C8B-B14F-4D97-AF65-F5344CB8AC3E}">
        <p14:creationId xmlns:p14="http://schemas.microsoft.com/office/powerpoint/2010/main" val="10567363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Graphs – Definition  </a:t>
            </a:r>
            <a:endParaRPr lang="en-GB"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77334" y="2150315"/>
                <a:ext cx="8596668" cy="3880773"/>
              </a:xfrm>
            </p:spPr>
            <p:txBody>
              <a:bodyPr/>
              <a:lstStyle/>
              <a:p>
                <a:r>
                  <a:rPr lang="en-US" dirty="0" smtClean="0"/>
                  <a:t>Nonlinear structure made by</a:t>
                </a:r>
              </a:p>
              <a:p>
                <a:pPr lvl="1"/>
                <a:r>
                  <a:rPr lang="en-US" dirty="0" smtClean="0"/>
                  <a:t>finite </a:t>
                </a:r>
                <a:r>
                  <a:rPr lang="en-US" dirty="0"/>
                  <a:t>(and possibly mutable) set of </a:t>
                </a:r>
                <a:r>
                  <a:rPr lang="en-US" b="1" i="1" dirty="0"/>
                  <a:t>nodes</a:t>
                </a:r>
                <a:r>
                  <a:rPr lang="en-US" b="1" dirty="0"/>
                  <a:t> </a:t>
                </a:r>
                <a:r>
                  <a:rPr lang="en-US" dirty="0"/>
                  <a:t>or </a:t>
                </a:r>
                <a:r>
                  <a:rPr lang="en-US" b="1" dirty="0" smtClean="0"/>
                  <a:t>vertices</a:t>
                </a:r>
              </a:p>
              <a:p>
                <a:pPr lvl="1"/>
                <a:r>
                  <a:rPr lang="en-US" dirty="0" smtClean="0"/>
                  <a:t>set </a:t>
                </a:r>
                <a:r>
                  <a:rPr lang="en-US" dirty="0"/>
                  <a:t>of </a:t>
                </a:r>
                <a:r>
                  <a:rPr lang="en-US" dirty="0" smtClean="0"/>
                  <a:t>ordered/unordered pairs </a:t>
                </a:r>
                <a:r>
                  <a:rPr lang="en-US" dirty="0"/>
                  <a:t>of these </a:t>
                </a:r>
                <a:r>
                  <a:rPr lang="en-US" dirty="0" smtClean="0"/>
                  <a:t>nodes, known as </a:t>
                </a:r>
                <a:r>
                  <a:rPr lang="en-US" b="1" i="1" dirty="0"/>
                  <a:t>edges </a:t>
                </a:r>
                <a:r>
                  <a:rPr lang="en-US" dirty="0"/>
                  <a:t>or </a:t>
                </a:r>
                <a:r>
                  <a:rPr lang="en-US" b="1" dirty="0" smtClean="0"/>
                  <a:t>arcs</a:t>
                </a:r>
              </a:p>
              <a:p>
                <a:pPr lvl="2"/>
                <a:r>
                  <a:rPr lang="en-US" dirty="0" smtClean="0"/>
                  <a:t>edge </a:t>
                </a:r>
                <a14:m>
                  <m:oMath xmlns:m="http://schemas.openxmlformats.org/officeDocument/2006/math">
                    <m:r>
                      <a:rPr lang="en-US" i="1" dirty="0" smtClean="0">
                        <a:latin typeface="Cambria Math" panose="02040503050406030204" pitchFamily="18" charset="0"/>
                      </a:rPr>
                      <m:t>(</m:t>
                    </m:r>
                    <m:r>
                      <a:rPr lang="en-US" i="1" dirty="0" err="1">
                        <a:latin typeface="Cambria Math" panose="02040503050406030204" pitchFamily="18" charset="0"/>
                      </a:rPr>
                      <m:t>𝑥</m:t>
                    </m:r>
                    <m:r>
                      <a:rPr lang="en-US" i="1" dirty="0" err="1">
                        <a:latin typeface="Cambria Math" panose="02040503050406030204" pitchFamily="18" charset="0"/>
                      </a:rPr>
                      <m:t>,</m:t>
                    </m:r>
                    <m:r>
                      <a:rPr lang="en-US" i="1" dirty="0" err="1">
                        <a:latin typeface="Cambria Math" panose="02040503050406030204" pitchFamily="18" charset="0"/>
                      </a:rPr>
                      <m:t>𝑦</m:t>
                    </m:r>
                    <m:r>
                      <a:rPr lang="en-US" i="1" dirty="0">
                        <a:latin typeface="Cambria Math" panose="02040503050406030204" pitchFamily="18" charset="0"/>
                      </a:rPr>
                      <m:t>)</m:t>
                    </m:r>
                  </m:oMath>
                </a14:m>
                <a:r>
                  <a:rPr lang="en-US" dirty="0"/>
                  <a:t> is said to </a:t>
                </a:r>
                <a:r>
                  <a:rPr lang="en-US" b="1" dirty="0"/>
                  <a:t>point</a:t>
                </a:r>
                <a:r>
                  <a:rPr lang="en-US" dirty="0"/>
                  <a:t> or </a:t>
                </a:r>
                <a:r>
                  <a:rPr lang="en-US" b="1" dirty="0"/>
                  <a:t>go</a:t>
                </a:r>
                <a:r>
                  <a:rPr lang="en-US" dirty="0"/>
                  <a:t> </a:t>
                </a:r>
                <a:r>
                  <a:rPr lang="en-US" b="1" dirty="0"/>
                  <a:t>from</a:t>
                </a:r>
                <a:r>
                  <a:rPr lang="en-US" dirty="0"/>
                  <a:t> </a:t>
                </a:r>
                <a14:m>
                  <m:oMath xmlns:m="http://schemas.openxmlformats.org/officeDocument/2006/math">
                    <m:r>
                      <a:rPr lang="en-US" i="1" dirty="0" smtClean="0">
                        <a:latin typeface="Cambria Math" panose="02040503050406030204" pitchFamily="18" charset="0"/>
                      </a:rPr>
                      <m:t>𝑥</m:t>
                    </m:r>
                  </m:oMath>
                </a14:m>
                <a:r>
                  <a:rPr lang="en-US" dirty="0"/>
                  <a:t> </a:t>
                </a:r>
                <a:r>
                  <a:rPr lang="en-US" b="1" dirty="0"/>
                  <a:t>to</a:t>
                </a:r>
                <a:r>
                  <a:rPr lang="en-US" dirty="0"/>
                  <a:t> </a:t>
                </a:r>
                <a14:m>
                  <m:oMath xmlns:m="http://schemas.openxmlformats.org/officeDocument/2006/math">
                    <m:r>
                      <a:rPr lang="en-US" i="1" dirty="0" smtClean="0">
                        <a:latin typeface="Cambria Math" panose="02040503050406030204" pitchFamily="18" charset="0"/>
                      </a:rPr>
                      <m:t>𝑦</m:t>
                    </m:r>
                  </m:oMath>
                </a14:m>
                <a:endParaRPr lang="en-US" dirty="0" smtClean="0"/>
              </a:p>
              <a:p>
                <a:pPr lvl="2"/>
                <a:r>
                  <a:rPr lang="en-US" dirty="0" smtClean="0"/>
                  <a:t>may </a:t>
                </a:r>
                <a:r>
                  <a:rPr lang="en-US" dirty="0"/>
                  <a:t>also associate to each edge some edge </a:t>
                </a:r>
                <a:r>
                  <a:rPr lang="en-US" i="1" dirty="0"/>
                  <a:t>value</a:t>
                </a:r>
                <a:r>
                  <a:rPr lang="en-US" dirty="0"/>
                  <a:t>, such as a symbolic label or a numeric attribute (cost, capacity, length, etc.)</a:t>
                </a:r>
              </a:p>
              <a:p>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77334" y="2150315"/>
                <a:ext cx="8596668" cy="3880773"/>
              </a:xfrm>
              <a:blipFill rotWithShape="0">
                <a:blip r:embed="rId2"/>
                <a:stretch>
                  <a:fillRect l="-142" t="-1101"/>
                </a:stretch>
              </a:blipFill>
            </p:spPr>
            <p:txBody>
              <a:bodyPr/>
              <a:lstStyle/>
              <a:p>
                <a:r>
                  <a:rPr lang="nl-NL">
                    <a:noFill/>
                  </a:rPr>
                  <a:t> </a:t>
                </a:r>
              </a:p>
            </p:txBody>
          </p:sp>
        </mc:Fallback>
      </mc:AlternateContent>
      <p:sp>
        <p:nvSpPr>
          <p:cNvPr id="4" name="Footer Placeholder 3"/>
          <p:cNvSpPr>
            <a:spLocks noGrp="1"/>
          </p:cNvSpPr>
          <p:nvPr>
            <p:ph type="ftr" sz="quarter" idx="11"/>
          </p:nvPr>
        </p:nvSpPr>
        <p:spPr/>
        <p:txBody>
          <a:bodyPr/>
          <a:lstStyle/>
          <a:p>
            <a:r>
              <a:rPr lang="en-GB" smtClean="0"/>
              <a:t>INFDEV016A - G. Costantini</a:t>
            </a:r>
            <a:endParaRPr lang="en-GB"/>
          </a:p>
        </p:txBody>
      </p:sp>
      <p:pic>
        <p:nvPicPr>
          <p:cNvPr id="2050" name="Picture 2" descr="http://upload.wikimedia.org/wikipedia/commons/thumb/a/a2/Directed.svg/125px-Directed.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80372" y="3951089"/>
            <a:ext cx="3098644" cy="28011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638748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smtClean="0"/>
              <a:t>Terminology</a:t>
            </a:r>
            <a:r>
              <a:rPr lang="nl-NL" dirty="0" smtClean="0"/>
              <a:t> </a:t>
            </a:r>
            <a:r>
              <a:rPr lang="nl-NL" dirty="0" err="1" smtClean="0"/>
              <a:t>digraph</a:t>
            </a:r>
            <a:endParaRPr lang="nl-NL" dirty="0"/>
          </a:p>
        </p:txBody>
      </p:sp>
      <mc:AlternateContent xmlns:mc="http://schemas.openxmlformats.org/markup-compatibility/2006" xmlns:a14="http://schemas.microsoft.com/office/drawing/2010/main">
        <mc:Choice Requires="a14">
          <p:sp>
            <p:nvSpPr>
              <p:cNvPr id="3" name="Tijdelijke aanduiding voor inhoud 2"/>
              <p:cNvSpPr>
                <a:spLocks noGrp="1"/>
              </p:cNvSpPr>
              <p:nvPr>
                <p:ph idx="1"/>
              </p:nvPr>
            </p:nvSpPr>
            <p:spPr/>
            <p:txBody>
              <a:bodyPr/>
              <a:lstStyle/>
              <a:p>
                <a:pPr lvl="1"/>
                <a:r>
                  <a:rPr lang="en-US" i="1" dirty="0" err="1"/>
                  <a:t>Outdegree</a:t>
                </a:r>
                <a:r>
                  <a:rPr lang="en-US" i="1" dirty="0"/>
                  <a:t> </a:t>
                </a:r>
                <a:r>
                  <a:rPr lang="en-US" dirty="0"/>
                  <a:t>of a vertex = number of edges emanating from it</a:t>
                </a:r>
              </a:p>
              <a:p>
                <a:pPr lvl="1"/>
                <a:r>
                  <a:rPr lang="en-US" i="1" dirty="0" err="1"/>
                  <a:t>Indegree</a:t>
                </a:r>
                <a:r>
                  <a:rPr lang="en-US" dirty="0"/>
                  <a:t> of a vertex = number of edges terminating in </a:t>
                </a:r>
                <a:r>
                  <a:rPr lang="en-US" dirty="0" smtClean="0"/>
                  <a:t>it</a:t>
                </a:r>
              </a:p>
              <a:p>
                <a:pPr lvl="1"/>
                <a:r>
                  <a:rPr lang="en-US" i="1" dirty="0"/>
                  <a:t>Loop</a:t>
                </a:r>
                <a:r>
                  <a:rPr lang="en-US" dirty="0"/>
                  <a:t> </a:t>
                </a:r>
                <a:r>
                  <a:rPr lang="en-US" dirty="0">
                    <a:sym typeface="Wingdings" panose="05000000000000000000" pitchFamily="2" charset="2"/>
                  </a:rPr>
                  <a:t> </a:t>
                </a:r>
                <a14:m>
                  <m:oMath xmlns:m="http://schemas.openxmlformats.org/officeDocument/2006/math">
                    <m:r>
                      <a:rPr lang="en-GB" i="1">
                        <a:latin typeface="Cambria Math" panose="02040503050406030204" pitchFamily="18" charset="0"/>
                        <a:sym typeface="Wingdings" panose="05000000000000000000" pitchFamily="2" charset="2"/>
                      </a:rPr>
                      <m:t>𝑒</m:t>
                    </m:r>
                    <m:r>
                      <a:rPr lang="en-GB" i="1">
                        <a:latin typeface="Cambria Math" panose="02040503050406030204" pitchFamily="18" charset="0"/>
                        <a:sym typeface="Wingdings" panose="05000000000000000000" pitchFamily="2" charset="2"/>
                      </a:rPr>
                      <m:t>=(</m:t>
                    </m:r>
                    <m:r>
                      <a:rPr lang="en-GB" i="1">
                        <a:latin typeface="Cambria Math" panose="02040503050406030204" pitchFamily="18" charset="0"/>
                        <a:sym typeface="Wingdings" panose="05000000000000000000" pitchFamily="2" charset="2"/>
                      </a:rPr>
                      <m:t>𝑎</m:t>
                    </m:r>
                    <m:r>
                      <a:rPr lang="en-GB" i="1">
                        <a:latin typeface="Cambria Math" panose="02040503050406030204" pitchFamily="18" charset="0"/>
                        <a:sym typeface="Wingdings" panose="05000000000000000000" pitchFamily="2" charset="2"/>
                      </a:rPr>
                      <m:t>,</m:t>
                    </m:r>
                    <m:r>
                      <a:rPr lang="en-GB" i="1">
                        <a:latin typeface="Cambria Math" panose="02040503050406030204" pitchFamily="18" charset="0"/>
                        <a:sym typeface="Wingdings" panose="05000000000000000000" pitchFamily="2" charset="2"/>
                      </a:rPr>
                      <m:t>𝑎</m:t>
                    </m:r>
                    <m:r>
                      <a:rPr lang="en-GB" i="1">
                        <a:latin typeface="Cambria Math" panose="02040503050406030204" pitchFamily="18" charset="0"/>
                        <a:sym typeface="Wingdings" panose="05000000000000000000" pitchFamily="2" charset="2"/>
                      </a:rPr>
                      <m:t>)</m:t>
                    </m:r>
                  </m:oMath>
                </a14:m>
                <a:endParaRPr lang="en-US" dirty="0"/>
              </a:p>
              <a:p>
                <a:pPr lvl="1"/>
                <a:endParaRPr lang="en-US" dirty="0"/>
              </a:p>
              <a:p>
                <a:endParaRPr lang="nl-NL" dirty="0"/>
              </a:p>
            </p:txBody>
          </p:sp>
        </mc:Choice>
        <mc:Fallback xmlns="">
          <p:sp>
            <p:nvSpPr>
              <p:cNvPr id="3" name="Tijdelijke aanduiding voor inhoud 2"/>
              <p:cNvSpPr>
                <a:spLocks noGrp="1" noRot="1" noChangeAspect="1" noMove="1" noResize="1" noEditPoints="1" noAdjustHandles="1" noChangeArrowheads="1" noChangeShapeType="1" noTextEdit="1"/>
              </p:cNvSpPr>
              <p:nvPr>
                <p:ph idx="1"/>
              </p:nvPr>
            </p:nvSpPr>
            <p:spPr>
              <a:blipFill rotWithShape="0">
                <a:blip r:embed="rId2"/>
                <a:stretch>
                  <a:fillRect t="-628"/>
                </a:stretch>
              </a:blipFill>
            </p:spPr>
            <p:txBody>
              <a:bodyPr/>
              <a:lstStyle/>
              <a:p>
                <a:r>
                  <a:rPr lang="nl-NL">
                    <a:noFill/>
                  </a:rPr>
                  <a:t> </a:t>
                </a:r>
              </a:p>
            </p:txBody>
          </p:sp>
        </mc:Fallback>
      </mc:AlternateContent>
      <p:sp>
        <p:nvSpPr>
          <p:cNvPr id="4" name="Tijdelijke aanduiding voor voettekst 3"/>
          <p:cNvSpPr>
            <a:spLocks noGrp="1"/>
          </p:cNvSpPr>
          <p:nvPr>
            <p:ph type="ftr" sz="quarter" idx="11"/>
          </p:nvPr>
        </p:nvSpPr>
        <p:spPr/>
        <p:txBody>
          <a:bodyPr/>
          <a:lstStyle/>
          <a:p>
            <a:r>
              <a:rPr lang="en-GB" smtClean="0"/>
              <a:t>INFDEV016A - G. Costantini</a:t>
            </a:r>
            <a:endParaRPr lang="en-GB"/>
          </a:p>
        </p:txBody>
      </p:sp>
    </p:spTree>
    <p:extLst>
      <p:ext uri="{BB962C8B-B14F-4D97-AF65-F5344CB8AC3E}">
        <p14:creationId xmlns:p14="http://schemas.microsoft.com/office/powerpoint/2010/main" val="8606115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Graphs - Definition </a:t>
            </a:r>
            <a:endParaRPr lang="en-GB"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77334" y="1784195"/>
                <a:ext cx="8596668" cy="4622292"/>
              </a:xfrm>
            </p:spPr>
            <p:txBody>
              <a:bodyPr>
                <a:normAutofit lnSpcReduction="10000"/>
              </a:bodyPr>
              <a:lstStyle/>
              <a:p>
                <a:r>
                  <a:rPr lang="en-US" b="1" dirty="0" smtClean="0"/>
                  <a:t>Simple</a:t>
                </a:r>
                <a:r>
                  <a:rPr lang="en-US" dirty="0" smtClean="0"/>
                  <a:t> </a:t>
                </a:r>
                <a:r>
                  <a:rPr lang="en-US" dirty="0"/>
                  <a:t>graph </a:t>
                </a:r>
                <a:r>
                  <a:rPr lang="en-US" dirty="0" smtClean="0">
                    <a:sym typeface="Wingdings" panose="05000000000000000000" pitchFamily="2" charset="2"/>
                  </a:rPr>
                  <a:t></a:t>
                </a:r>
                <a:r>
                  <a:rPr lang="en-US" dirty="0">
                    <a:sym typeface="Wingdings" panose="05000000000000000000" pitchFamily="2" charset="2"/>
                  </a:rPr>
                  <a:t> </a:t>
                </a:r>
                <a:r>
                  <a:rPr lang="en-US" dirty="0" smtClean="0"/>
                  <a:t>pair </a:t>
                </a:r>
                <a14:m>
                  <m:oMath xmlns:m="http://schemas.openxmlformats.org/officeDocument/2006/math">
                    <m:r>
                      <a:rPr lang="en-US" i="1" dirty="0" smtClean="0">
                        <a:latin typeface="Cambria Math" panose="02040503050406030204" pitchFamily="18" charset="0"/>
                      </a:rPr>
                      <m:t>𝐺</m:t>
                    </m:r>
                    <m:r>
                      <a:rPr lang="en-US" i="1" dirty="0" smtClean="0">
                        <a:latin typeface="Cambria Math" panose="02040503050406030204" pitchFamily="18" charset="0"/>
                      </a:rPr>
                      <m:t> = (</m:t>
                    </m:r>
                    <m:r>
                      <a:rPr lang="en-US" i="1" dirty="0" smtClean="0">
                        <a:latin typeface="Cambria Math" panose="02040503050406030204" pitchFamily="18" charset="0"/>
                      </a:rPr>
                      <m:t>𝑉</m:t>
                    </m:r>
                    <m:r>
                      <a:rPr lang="en-US" i="1" dirty="0" smtClean="0">
                        <a:latin typeface="Cambria Math" panose="02040503050406030204" pitchFamily="18" charset="0"/>
                      </a:rPr>
                      <m:t>, </m:t>
                    </m:r>
                    <m:r>
                      <a:rPr lang="en-US" i="1" dirty="0" smtClean="0">
                        <a:latin typeface="Cambria Math" panose="02040503050406030204" pitchFamily="18" charset="0"/>
                      </a:rPr>
                      <m:t>𝐸</m:t>
                    </m:r>
                    <m:r>
                      <a:rPr lang="en-US" i="1" dirty="0" smtClean="0">
                        <a:latin typeface="Cambria Math" panose="02040503050406030204" pitchFamily="18" charset="0"/>
                      </a:rPr>
                      <m:t>)</m:t>
                    </m:r>
                  </m:oMath>
                </a14:m>
                <a:r>
                  <a:rPr lang="en-US" dirty="0"/>
                  <a:t> where </a:t>
                </a:r>
                <a:endParaRPr lang="en-US" dirty="0" smtClean="0"/>
              </a:p>
              <a:p>
                <a:pPr lvl="1"/>
                <a14:m>
                  <m:oMath xmlns:m="http://schemas.openxmlformats.org/officeDocument/2006/math">
                    <m:r>
                      <a:rPr lang="en-US" i="1" dirty="0" smtClean="0">
                        <a:latin typeface="Cambria Math" panose="02040503050406030204" pitchFamily="18" charset="0"/>
                      </a:rPr>
                      <m:t>𝑉</m:t>
                    </m:r>
                  </m:oMath>
                </a14:m>
                <a:r>
                  <a:rPr lang="en-US" dirty="0" smtClean="0"/>
                  <a:t> </a:t>
                </a:r>
                <a:r>
                  <a:rPr lang="en-US" dirty="0"/>
                  <a:t>and </a:t>
                </a:r>
                <a14:m>
                  <m:oMath xmlns:m="http://schemas.openxmlformats.org/officeDocument/2006/math">
                    <m:r>
                      <a:rPr lang="en-US" i="1" dirty="0" smtClean="0">
                        <a:latin typeface="Cambria Math" panose="02040503050406030204" pitchFamily="18" charset="0"/>
                      </a:rPr>
                      <m:t>𝐸</m:t>
                    </m:r>
                  </m:oMath>
                </a14:m>
                <a:r>
                  <a:rPr lang="en-US" dirty="0"/>
                  <a:t> are finite sets </a:t>
                </a:r>
                <a:endParaRPr lang="en-US" dirty="0" smtClean="0"/>
              </a:p>
              <a:p>
                <a:pPr lvl="1"/>
                <a14:m>
                  <m:oMath xmlns:m="http://schemas.openxmlformats.org/officeDocument/2006/math">
                    <m:r>
                      <a:rPr lang="en-GB" i="1">
                        <a:latin typeface="Cambria Math" panose="02040503050406030204" pitchFamily="18" charset="0"/>
                      </a:rPr>
                      <m:t>𝑉</m:t>
                    </m:r>
                    <m:r>
                      <a:rPr lang="en-GB" i="1">
                        <a:latin typeface="Cambria Math" panose="02040503050406030204" pitchFamily="18" charset="0"/>
                      </a:rPr>
                      <m:t>=</m:t>
                    </m:r>
                  </m:oMath>
                </a14:m>
                <a:r>
                  <a:rPr lang="en-US" dirty="0"/>
                  <a:t> </a:t>
                </a:r>
                <a:r>
                  <a:rPr lang="en-US" dirty="0" smtClean="0"/>
                  <a:t>vertices (nodes); </a:t>
                </a:r>
                <a14:m>
                  <m:oMath xmlns:m="http://schemas.openxmlformats.org/officeDocument/2006/math">
                    <m:r>
                      <a:rPr lang="en-GB" i="1">
                        <a:latin typeface="Cambria Math" panose="02040503050406030204" pitchFamily="18" charset="0"/>
                      </a:rPr>
                      <m:t>𝐸</m:t>
                    </m:r>
                    <m:r>
                      <a:rPr lang="en-GB" i="1">
                        <a:latin typeface="Cambria Math" panose="02040503050406030204" pitchFamily="18" charset="0"/>
                      </a:rPr>
                      <m:t>=</m:t>
                    </m:r>
                  </m:oMath>
                </a14:m>
                <a:r>
                  <a:rPr lang="en-US" dirty="0"/>
                  <a:t> edges </a:t>
                </a:r>
                <a:r>
                  <a:rPr lang="en-US" dirty="0" smtClean="0"/>
                  <a:t>(arcs)</a:t>
                </a:r>
              </a:p>
              <a:p>
                <a:pPr lvl="1"/>
                <a:r>
                  <a:rPr lang="en-US" dirty="0" smtClean="0"/>
                  <a:t>every </a:t>
                </a:r>
                <a:r>
                  <a:rPr lang="en-US" dirty="0"/>
                  <a:t>element of </a:t>
                </a:r>
                <a14:m>
                  <m:oMath xmlns:m="http://schemas.openxmlformats.org/officeDocument/2006/math">
                    <m:r>
                      <a:rPr lang="en-US" i="1" dirty="0" smtClean="0">
                        <a:latin typeface="Cambria Math" panose="02040503050406030204" pitchFamily="18" charset="0"/>
                      </a:rPr>
                      <m:t>𝐸</m:t>
                    </m:r>
                  </m:oMath>
                </a14:m>
                <a:r>
                  <a:rPr lang="en-US" dirty="0"/>
                  <a:t> is a two-element subset of </a:t>
                </a:r>
                <a14:m>
                  <m:oMath xmlns:m="http://schemas.openxmlformats.org/officeDocument/2006/math">
                    <m:r>
                      <a:rPr lang="en-US" i="1" dirty="0" smtClean="0">
                        <a:latin typeface="Cambria Math" panose="02040503050406030204" pitchFamily="18" charset="0"/>
                      </a:rPr>
                      <m:t>𝑉</m:t>
                    </m:r>
                  </m:oMath>
                </a14:m>
                <a:r>
                  <a:rPr lang="en-US" dirty="0"/>
                  <a:t> </a:t>
                </a:r>
                <a:endParaRPr lang="en-US" dirty="0" smtClean="0"/>
              </a:p>
              <a:p>
                <a:pPr lvl="1"/>
                <a:endParaRPr lang="en-US" dirty="0" smtClean="0"/>
              </a:p>
              <a:p>
                <a:r>
                  <a:rPr lang="en-US" dirty="0" smtClean="0"/>
                  <a:t>Graph size </a:t>
                </a:r>
                <a:r>
                  <a:rPr lang="en-US" dirty="0" smtClean="0">
                    <a:sym typeface="Wingdings" panose="05000000000000000000" pitchFamily="2" charset="2"/>
                  </a:rPr>
                  <a:t> # elements of </a:t>
                </a:r>
                <a14:m>
                  <m:oMath xmlns:m="http://schemas.openxmlformats.org/officeDocument/2006/math">
                    <m:r>
                      <a:rPr lang="en-GB" b="0" i="1" smtClean="0">
                        <a:latin typeface="Cambria Math" panose="02040503050406030204" pitchFamily="18" charset="0"/>
                        <a:sym typeface="Wingdings" panose="05000000000000000000" pitchFamily="2" charset="2"/>
                      </a:rPr>
                      <m:t>𝑉</m:t>
                    </m:r>
                  </m:oMath>
                </a14:m>
                <a:r>
                  <a:rPr lang="en-US" dirty="0" smtClean="0"/>
                  <a:t> </a:t>
                </a:r>
                <a:r>
                  <a:rPr lang="en-US" dirty="0" smtClean="0">
                    <a:sym typeface="Wingdings" panose="05000000000000000000" pitchFamily="2" charset="2"/>
                  </a:rPr>
                  <a:t> </a:t>
                </a:r>
                <a14:m>
                  <m:oMath xmlns:m="http://schemas.openxmlformats.org/officeDocument/2006/math">
                    <m:r>
                      <a:rPr lang="en-GB" b="0" i="1" smtClean="0">
                        <a:latin typeface="Cambria Math" panose="02040503050406030204" pitchFamily="18" charset="0"/>
                        <a:sym typeface="Wingdings" panose="05000000000000000000" pitchFamily="2" charset="2"/>
                      </a:rPr>
                      <m:t>|</m:t>
                    </m:r>
                    <m:r>
                      <a:rPr lang="en-GB" b="0" i="1" smtClean="0">
                        <a:latin typeface="Cambria Math" panose="02040503050406030204" pitchFamily="18" charset="0"/>
                        <a:sym typeface="Wingdings" panose="05000000000000000000" pitchFamily="2" charset="2"/>
                      </a:rPr>
                      <m:t>𝑉</m:t>
                    </m:r>
                    <m:r>
                      <a:rPr lang="en-GB" b="0" i="1" smtClean="0">
                        <a:latin typeface="Cambria Math" panose="02040503050406030204" pitchFamily="18" charset="0"/>
                        <a:sym typeface="Wingdings" panose="05000000000000000000" pitchFamily="2" charset="2"/>
                      </a:rPr>
                      <m:t>|</m:t>
                    </m:r>
                  </m:oMath>
                </a14:m>
                <a:endParaRPr lang="en-US" dirty="0" smtClean="0"/>
              </a:p>
              <a:p>
                <a:r>
                  <a:rPr lang="en-US" dirty="0" smtClean="0"/>
                  <a:t>Given an edge </a:t>
                </a:r>
                <a14:m>
                  <m:oMath xmlns:m="http://schemas.openxmlformats.org/officeDocument/2006/math">
                    <m:r>
                      <a:rPr lang="en-GB" b="0" i="1" smtClean="0">
                        <a:latin typeface="Cambria Math" panose="02040503050406030204" pitchFamily="18" charset="0"/>
                      </a:rPr>
                      <m:t>𝑒</m:t>
                    </m:r>
                    <m:r>
                      <a:rPr lang="en-GB" b="0" i="1" smtClean="0">
                        <a:latin typeface="Cambria Math" panose="02040503050406030204" pitchFamily="18" charset="0"/>
                      </a:rPr>
                      <m:t>=</m:t>
                    </m:r>
                    <m:d>
                      <m:dPr>
                        <m:begChr m:val="{"/>
                        <m:endChr m:val="}"/>
                        <m:ctrlPr>
                          <a:rPr lang="en-GB" b="0" i="1" smtClean="0">
                            <a:latin typeface="Cambria Math" panose="02040503050406030204" pitchFamily="18" charset="0"/>
                          </a:rPr>
                        </m:ctrlPr>
                      </m:dPr>
                      <m:e>
                        <m:r>
                          <a:rPr lang="en-GB" b="0" i="1" smtClean="0">
                            <a:latin typeface="Cambria Math" panose="02040503050406030204" pitchFamily="18" charset="0"/>
                          </a:rPr>
                          <m:t>𝑎</m:t>
                        </m:r>
                        <m:r>
                          <a:rPr lang="en-GB" b="0" i="1" smtClean="0">
                            <a:latin typeface="Cambria Math" panose="02040503050406030204" pitchFamily="18" charset="0"/>
                          </a:rPr>
                          <m:t>,</m:t>
                        </m:r>
                        <m:r>
                          <a:rPr lang="en-GB" b="0" i="1" smtClean="0">
                            <a:latin typeface="Cambria Math" panose="02040503050406030204" pitchFamily="18" charset="0"/>
                          </a:rPr>
                          <m:t>𝑏</m:t>
                        </m:r>
                      </m:e>
                    </m:d>
                    <m:r>
                      <a:rPr lang="en-GB" b="0" i="1" smtClean="0">
                        <a:latin typeface="Cambria Math" panose="02040503050406030204" pitchFamily="18" charset="0"/>
                      </a:rPr>
                      <m:t>=</m:t>
                    </m:r>
                    <m:r>
                      <a:rPr lang="en-GB" b="0" i="1" smtClean="0">
                        <a:latin typeface="Cambria Math" panose="02040503050406030204" pitchFamily="18" charset="0"/>
                      </a:rPr>
                      <m:t>𝑎𝑏</m:t>
                    </m:r>
                    <m:r>
                      <a:rPr lang="en-GB" b="0" i="1" smtClean="0">
                        <a:latin typeface="Cambria Math" panose="02040503050406030204" pitchFamily="18" charset="0"/>
                      </a:rPr>
                      <m:t>=</m:t>
                    </m:r>
                    <m:r>
                      <a:rPr lang="en-GB" b="0" i="1" smtClean="0">
                        <a:latin typeface="Cambria Math" panose="02040503050406030204" pitchFamily="18" charset="0"/>
                      </a:rPr>
                      <m:t>𝑏𝑎</m:t>
                    </m:r>
                  </m:oMath>
                </a14:m>
                <a:endParaRPr lang="en-US" dirty="0" smtClean="0"/>
              </a:p>
              <a:p>
                <a:pPr lvl="1"/>
                <a14:m>
                  <m:oMath xmlns:m="http://schemas.openxmlformats.org/officeDocument/2006/math">
                    <m:r>
                      <a:rPr lang="en-US" i="1" dirty="0" smtClean="0">
                        <a:latin typeface="Cambria Math" panose="02040503050406030204" pitchFamily="18" charset="0"/>
                      </a:rPr>
                      <m:t>𝑒</m:t>
                    </m:r>
                  </m:oMath>
                </a14:m>
                <a:r>
                  <a:rPr lang="en-US" dirty="0"/>
                  <a:t> </a:t>
                </a:r>
                <a:r>
                  <a:rPr lang="en-US" dirty="0" smtClean="0"/>
                  <a:t>connects/is incident with </a:t>
                </a:r>
                <a:r>
                  <a:rPr lang="en-US" dirty="0"/>
                  <a:t>the two vertices </a:t>
                </a:r>
                <a14:m>
                  <m:oMath xmlns:m="http://schemas.openxmlformats.org/officeDocument/2006/math">
                    <m:r>
                      <a:rPr lang="en-US" i="1" dirty="0" smtClean="0">
                        <a:latin typeface="Cambria Math" panose="02040503050406030204" pitchFamily="18" charset="0"/>
                      </a:rPr>
                      <m:t>𝑎</m:t>
                    </m:r>
                  </m:oMath>
                </a14:m>
                <a:r>
                  <a:rPr lang="en-US" dirty="0"/>
                  <a:t> and </a:t>
                </a:r>
                <a14:m>
                  <m:oMath xmlns:m="http://schemas.openxmlformats.org/officeDocument/2006/math">
                    <m:r>
                      <a:rPr lang="en-US" i="1" dirty="0" smtClean="0">
                        <a:latin typeface="Cambria Math" panose="02040503050406030204" pitchFamily="18" charset="0"/>
                      </a:rPr>
                      <m:t>𝑏</m:t>
                    </m:r>
                  </m:oMath>
                </a14:m>
                <a:endParaRPr lang="en-US" dirty="0" smtClean="0"/>
              </a:p>
              <a:p>
                <a:pPr lvl="1"/>
                <a14:m>
                  <m:oMath xmlns:m="http://schemas.openxmlformats.org/officeDocument/2006/math">
                    <m:r>
                      <a:rPr lang="en-US" i="1" dirty="0">
                        <a:latin typeface="Cambria Math" panose="02040503050406030204" pitchFamily="18" charset="0"/>
                      </a:rPr>
                      <m:t>𝑎</m:t>
                    </m:r>
                  </m:oMath>
                </a14:m>
                <a:r>
                  <a:rPr lang="en-US" dirty="0"/>
                  <a:t> and </a:t>
                </a:r>
                <a14:m>
                  <m:oMath xmlns:m="http://schemas.openxmlformats.org/officeDocument/2006/math">
                    <m:r>
                      <a:rPr lang="en-US" i="1" dirty="0">
                        <a:latin typeface="Cambria Math" panose="02040503050406030204" pitchFamily="18" charset="0"/>
                      </a:rPr>
                      <m:t>𝑏</m:t>
                    </m:r>
                  </m:oMath>
                </a14:m>
                <a:r>
                  <a:rPr lang="en-US" dirty="0" smtClean="0"/>
                  <a:t> are adjacent/incident upon </a:t>
                </a:r>
                <a14:m>
                  <m:oMath xmlns:m="http://schemas.openxmlformats.org/officeDocument/2006/math">
                    <m:r>
                      <a:rPr lang="en-US" i="1" dirty="0" smtClean="0">
                        <a:latin typeface="Cambria Math" panose="02040503050406030204" pitchFamily="18" charset="0"/>
                      </a:rPr>
                      <m:t>𝑒</m:t>
                    </m:r>
                  </m:oMath>
                </a14:m>
                <a:r>
                  <a:rPr lang="en-US" dirty="0" smtClean="0"/>
                  <a:t>/the terminal points of </a:t>
                </a:r>
                <a14:m>
                  <m:oMath xmlns:m="http://schemas.openxmlformats.org/officeDocument/2006/math">
                    <m:r>
                      <a:rPr lang="en-GB" b="0" i="1" smtClean="0">
                        <a:latin typeface="Cambria Math" panose="02040503050406030204" pitchFamily="18" charset="0"/>
                      </a:rPr>
                      <m:t>𝑒</m:t>
                    </m:r>
                  </m:oMath>
                </a14:m>
                <a:endParaRPr lang="en-US" dirty="0" smtClean="0"/>
              </a:p>
              <a:p>
                <a:pPr lvl="1"/>
                <a:endParaRPr lang="en-US" dirty="0"/>
              </a:p>
              <a:p>
                <a:r>
                  <a:rPr lang="en-US" b="1" dirty="0"/>
                  <a:t>Path</a:t>
                </a:r>
                <a:r>
                  <a:rPr lang="en-US" dirty="0"/>
                  <a:t> from </a:t>
                </a:r>
                <a14:m>
                  <m:oMath xmlns:m="http://schemas.openxmlformats.org/officeDocument/2006/math">
                    <m:r>
                      <a:rPr lang="en-US" i="1" dirty="0" smtClean="0">
                        <a:latin typeface="Cambria Math" panose="02040503050406030204" pitchFamily="18" charset="0"/>
                      </a:rPr>
                      <m:t>𝑎</m:t>
                    </m:r>
                  </m:oMath>
                </a14:m>
                <a:r>
                  <a:rPr lang="en-US" dirty="0"/>
                  <a:t> to </a:t>
                </a:r>
                <a14:m>
                  <m:oMath xmlns:m="http://schemas.openxmlformats.org/officeDocument/2006/math">
                    <m:r>
                      <a:rPr lang="en-US" i="1" dirty="0" smtClean="0">
                        <a:latin typeface="Cambria Math" panose="02040503050406030204" pitchFamily="18" charset="0"/>
                      </a:rPr>
                      <m:t>𝑏</m:t>
                    </m:r>
                  </m:oMath>
                </a14:m>
                <a:r>
                  <a:rPr lang="en-US" dirty="0" smtClean="0"/>
                  <a:t> </a:t>
                </a:r>
                <a:r>
                  <a:rPr lang="en-US" dirty="0" smtClean="0">
                    <a:sym typeface="Wingdings" panose="05000000000000000000" pitchFamily="2" charset="2"/>
                  </a:rPr>
                  <a:t> </a:t>
                </a:r>
                <a:r>
                  <a:rPr lang="en-US" dirty="0" smtClean="0"/>
                  <a:t>sequence </a:t>
                </a:r>
                <a:r>
                  <a:rPr lang="en-US" dirty="0"/>
                  <a:t>of edges which form a chain of connected vertices from 𝑎 to 𝑏, with all distinct vertices </a:t>
                </a:r>
              </a:p>
              <a:p>
                <a:pPr lvl="1"/>
                <a:r>
                  <a:rPr lang="en-US" dirty="0"/>
                  <a:t>length </a:t>
                </a:r>
                <a:r>
                  <a:rPr lang="en-US" dirty="0" smtClean="0"/>
                  <a:t>of a path </a:t>
                </a:r>
                <a:r>
                  <a:rPr lang="en-US" dirty="0" smtClean="0">
                    <a:sym typeface="Wingdings" panose="05000000000000000000" pitchFamily="2" charset="2"/>
                  </a:rPr>
                  <a:t>=</a:t>
                </a:r>
                <a:r>
                  <a:rPr lang="en-US" dirty="0" smtClean="0"/>
                  <a:t> </a:t>
                </a:r>
                <a:r>
                  <a:rPr lang="en-US" dirty="0"/>
                  <a:t>number of edges forming the </a:t>
                </a:r>
                <a:r>
                  <a:rPr lang="en-US" dirty="0" smtClean="0"/>
                  <a:t>path</a:t>
                </a:r>
                <a:endParaRPr lang="en-US" dirty="0"/>
              </a:p>
              <a:p>
                <a:endParaRPr lang="en-US" dirty="0" smtClean="0"/>
              </a:p>
              <a:p>
                <a:pPr marL="457200" lvl="1" indent="0">
                  <a:buNone/>
                </a:pP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77334" y="1784195"/>
                <a:ext cx="8596668" cy="4622292"/>
              </a:xfrm>
              <a:blipFill rotWithShape="0">
                <a:blip r:embed="rId2"/>
                <a:stretch>
                  <a:fillRect l="-142" t="-1451"/>
                </a:stretch>
              </a:blipFill>
            </p:spPr>
            <p:txBody>
              <a:bodyPr/>
              <a:lstStyle/>
              <a:p>
                <a:r>
                  <a:rPr lang="nl-NL">
                    <a:noFill/>
                  </a:rPr>
                  <a:t> </a:t>
                </a:r>
              </a:p>
            </p:txBody>
          </p:sp>
        </mc:Fallback>
      </mc:AlternateContent>
      <p:sp>
        <p:nvSpPr>
          <p:cNvPr id="4" name="Footer Placeholder 3"/>
          <p:cNvSpPr>
            <a:spLocks noGrp="1"/>
          </p:cNvSpPr>
          <p:nvPr>
            <p:ph type="ftr" sz="quarter" idx="11"/>
          </p:nvPr>
        </p:nvSpPr>
        <p:spPr/>
        <p:txBody>
          <a:bodyPr/>
          <a:lstStyle/>
          <a:p>
            <a:r>
              <a:rPr lang="en-GB" dirty="0" smtClean="0"/>
              <a:t>INFDEV016A - G. Costantini</a:t>
            </a:r>
            <a:endParaRPr lang="en-GB" dirty="0"/>
          </a:p>
        </p:txBody>
      </p:sp>
      <p:pic>
        <p:nvPicPr>
          <p:cNvPr id="5" name="Picture 4"/>
          <p:cNvPicPr>
            <a:picLocks noChangeAspect="1"/>
          </p:cNvPicPr>
          <p:nvPr/>
        </p:nvPicPr>
        <p:blipFill>
          <a:blip r:embed="rId3"/>
          <a:stretch>
            <a:fillRect/>
          </a:stretch>
        </p:blipFill>
        <p:spPr>
          <a:xfrm>
            <a:off x="7250724" y="1579667"/>
            <a:ext cx="2023278" cy="1449105"/>
          </a:xfrm>
          <a:prstGeom prst="rect">
            <a:avLst/>
          </a:prstGeom>
        </p:spPr>
      </p:pic>
      <mc:AlternateContent xmlns:mc="http://schemas.openxmlformats.org/markup-compatibility/2006" xmlns:a14="http://schemas.microsoft.com/office/drawing/2010/main">
        <mc:Choice Requires="a14">
          <p:sp>
            <p:nvSpPr>
              <p:cNvPr id="6" name="TextBox 5"/>
              <p:cNvSpPr txBox="1"/>
              <p:nvPr/>
            </p:nvSpPr>
            <p:spPr>
              <a:xfrm>
                <a:off x="6093435" y="3120060"/>
                <a:ext cx="3118221"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𝑉</m:t>
                      </m:r>
                      <m:r>
                        <a:rPr lang="en-GB" sz="2000" b="0" i="1" smtClean="0">
                          <a:latin typeface="Cambria Math" panose="02040503050406030204" pitchFamily="18" charset="0"/>
                        </a:rPr>
                        <m:t>=</m:t>
                      </m:r>
                      <m:d>
                        <m:dPr>
                          <m:begChr m:val="{"/>
                          <m:endChr m:val="}"/>
                          <m:ctrlPr>
                            <a:rPr lang="en-GB" sz="2000" b="0" i="1" smtClean="0">
                              <a:latin typeface="Cambria Math" panose="02040503050406030204" pitchFamily="18" charset="0"/>
                            </a:rPr>
                          </m:ctrlPr>
                        </m:dPr>
                        <m:e>
                          <m:r>
                            <a:rPr lang="en-GB" sz="2000" b="0" i="1" smtClean="0">
                              <a:latin typeface="Cambria Math" panose="02040503050406030204" pitchFamily="18" charset="0"/>
                            </a:rPr>
                            <m:t>𝑎</m:t>
                          </m:r>
                          <m:r>
                            <a:rPr lang="en-GB" sz="2000" b="0" i="1" smtClean="0">
                              <a:latin typeface="Cambria Math" panose="02040503050406030204" pitchFamily="18" charset="0"/>
                            </a:rPr>
                            <m:t>,</m:t>
                          </m:r>
                          <m:r>
                            <a:rPr lang="en-GB" sz="2000" b="0" i="1" smtClean="0">
                              <a:latin typeface="Cambria Math" panose="02040503050406030204" pitchFamily="18" charset="0"/>
                            </a:rPr>
                            <m:t>𝑏</m:t>
                          </m:r>
                          <m:r>
                            <a:rPr lang="en-GB" sz="2000" b="0" i="1" smtClean="0">
                              <a:latin typeface="Cambria Math" panose="02040503050406030204" pitchFamily="18" charset="0"/>
                            </a:rPr>
                            <m:t>,</m:t>
                          </m:r>
                          <m:r>
                            <a:rPr lang="en-GB" sz="2000" b="0" i="1" smtClean="0">
                              <a:latin typeface="Cambria Math" panose="02040503050406030204" pitchFamily="18" charset="0"/>
                            </a:rPr>
                            <m:t>𝑐</m:t>
                          </m:r>
                          <m:r>
                            <a:rPr lang="en-GB" sz="2000" b="0" i="1" smtClean="0">
                              <a:latin typeface="Cambria Math" panose="02040503050406030204" pitchFamily="18" charset="0"/>
                            </a:rPr>
                            <m:t>,</m:t>
                          </m:r>
                          <m:r>
                            <a:rPr lang="en-GB" sz="2000" b="0" i="1" smtClean="0">
                              <a:latin typeface="Cambria Math" panose="02040503050406030204" pitchFamily="18" charset="0"/>
                            </a:rPr>
                            <m:t>𝑑</m:t>
                          </m:r>
                        </m:e>
                      </m:d>
                    </m:oMath>
                  </m:oMathPara>
                </a14:m>
                <a:endParaRPr lang="en-GB" sz="2000" b="0" dirty="0" smtClean="0"/>
              </a:p>
            </p:txBody>
          </p:sp>
        </mc:Choice>
        <mc:Fallback xmlns="">
          <p:sp>
            <p:nvSpPr>
              <p:cNvPr id="6" name="TextBox 5"/>
              <p:cNvSpPr txBox="1">
                <a:spLocks noRot="1" noChangeAspect="1" noMove="1" noResize="1" noEditPoints="1" noAdjustHandles="1" noChangeArrowheads="1" noChangeShapeType="1" noTextEdit="1"/>
              </p:cNvSpPr>
              <p:nvPr/>
            </p:nvSpPr>
            <p:spPr>
              <a:xfrm>
                <a:off x="6093435" y="3120060"/>
                <a:ext cx="3118221" cy="400110"/>
              </a:xfrm>
              <a:prstGeom prst="rect">
                <a:avLst/>
              </a:prstGeom>
              <a:blipFill rotWithShape="0">
                <a:blip r:embed="rId4"/>
                <a:stretch>
                  <a:fillRect/>
                </a:stretch>
              </a:blipFill>
            </p:spPr>
            <p:txBody>
              <a:bodyPr/>
              <a:lstStyle/>
              <a:p>
                <a:r>
                  <a:rPr lang="nl-NL">
                    <a:noFill/>
                  </a:rPr>
                  <a:t> </a:t>
                </a:r>
              </a:p>
            </p:txBody>
          </p:sp>
        </mc:Fallback>
      </mc:AlternateContent>
      <mc:AlternateContent xmlns:mc="http://schemas.openxmlformats.org/markup-compatibility/2006" xmlns:a14="http://schemas.microsoft.com/office/drawing/2010/main">
        <mc:Choice Requires="a14">
          <p:sp>
            <p:nvSpPr>
              <p:cNvPr id="7" name="Rectangle 6"/>
              <p:cNvSpPr/>
              <p:nvPr/>
            </p:nvSpPr>
            <p:spPr>
              <a:xfrm>
                <a:off x="6724976" y="3458900"/>
                <a:ext cx="2774606"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GB" sz="2000" i="1">
                          <a:latin typeface="Cambria Math" panose="02040503050406030204" pitchFamily="18" charset="0"/>
                        </a:rPr>
                        <m:t>𝐸</m:t>
                      </m:r>
                      <m:r>
                        <a:rPr lang="en-GB" sz="2000" i="1">
                          <a:latin typeface="Cambria Math" panose="02040503050406030204" pitchFamily="18" charset="0"/>
                        </a:rPr>
                        <m:t>={</m:t>
                      </m:r>
                      <m:r>
                        <a:rPr lang="en-GB" sz="2000" i="1">
                          <a:latin typeface="Cambria Math" panose="02040503050406030204" pitchFamily="18" charset="0"/>
                        </a:rPr>
                        <m:t>𝑎𝑏</m:t>
                      </m:r>
                      <m:r>
                        <a:rPr lang="en-GB" sz="2000" i="1">
                          <a:latin typeface="Cambria Math" panose="02040503050406030204" pitchFamily="18" charset="0"/>
                        </a:rPr>
                        <m:t>,</m:t>
                      </m:r>
                      <m:r>
                        <a:rPr lang="en-GB" sz="2000" i="1">
                          <a:latin typeface="Cambria Math" panose="02040503050406030204" pitchFamily="18" charset="0"/>
                        </a:rPr>
                        <m:t>𝑎𝑐</m:t>
                      </m:r>
                      <m:r>
                        <a:rPr lang="en-GB" sz="2000" i="1">
                          <a:latin typeface="Cambria Math" panose="02040503050406030204" pitchFamily="18" charset="0"/>
                        </a:rPr>
                        <m:t>,</m:t>
                      </m:r>
                      <m:r>
                        <a:rPr lang="en-GB" sz="2000" i="1">
                          <a:latin typeface="Cambria Math" panose="02040503050406030204" pitchFamily="18" charset="0"/>
                        </a:rPr>
                        <m:t>𝑎𝑑</m:t>
                      </m:r>
                      <m:r>
                        <a:rPr lang="en-GB" sz="2000" i="1">
                          <a:latin typeface="Cambria Math" panose="02040503050406030204" pitchFamily="18" charset="0"/>
                        </a:rPr>
                        <m:t>,</m:t>
                      </m:r>
                      <m:r>
                        <a:rPr lang="en-GB" sz="2000" i="1">
                          <a:latin typeface="Cambria Math" panose="02040503050406030204" pitchFamily="18" charset="0"/>
                        </a:rPr>
                        <m:t>𝑏𝑑</m:t>
                      </m:r>
                      <m:r>
                        <a:rPr lang="en-GB" sz="2000" i="1">
                          <a:latin typeface="Cambria Math" panose="02040503050406030204" pitchFamily="18" charset="0"/>
                        </a:rPr>
                        <m:t>,</m:t>
                      </m:r>
                      <m:r>
                        <a:rPr lang="en-GB" sz="2000" i="1">
                          <a:latin typeface="Cambria Math" panose="02040503050406030204" pitchFamily="18" charset="0"/>
                        </a:rPr>
                        <m:t>𝑐𝑑</m:t>
                      </m:r>
                      <m:r>
                        <a:rPr lang="en-GB" sz="2000" i="1">
                          <a:latin typeface="Cambria Math" panose="02040503050406030204" pitchFamily="18" charset="0"/>
                        </a:rPr>
                        <m:t>}</m:t>
                      </m:r>
                    </m:oMath>
                  </m:oMathPara>
                </a14:m>
                <a:endParaRPr lang="en-GB" sz="2000" dirty="0"/>
              </a:p>
            </p:txBody>
          </p:sp>
        </mc:Choice>
        <mc:Fallback xmlns="">
          <p:sp>
            <p:nvSpPr>
              <p:cNvPr id="7" name="Rectangle 6"/>
              <p:cNvSpPr>
                <a:spLocks noRot="1" noChangeAspect="1" noMove="1" noResize="1" noEditPoints="1" noAdjustHandles="1" noChangeArrowheads="1" noChangeShapeType="1" noTextEdit="1"/>
              </p:cNvSpPr>
              <p:nvPr/>
            </p:nvSpPr>
            <p:spPr>
              <a:xfrm>
                <a:off x="6724976" y="3458900"/>
                <a:ext cx="2774606" cy="400110"/>
              </a:xfrm>
              <a:prstGeom prst="rect">
                <a:avLst/>
              </a:prstGeom>
              <a:blipFill rotWithShape="0">
                <a:blip r:embed="rId5"/>
                <a:stretch>
                  <a:fillRect b="-16667"/>
                </a:stretch>
              </a:blipFill>
            </p:spPr>
            <p:txBody>
              <a:bodyPr/>
              <a:lstStyle/>
              <a:p>
                <a:r>
                  <a:rPr lang="nl-NL">
                    <a:noFill/>
                  </a:rPr>
                  <a:t> </a:t>
                </a:r>
              </a:p>
            </p:txBody>
          </p:sp>
        </mc:Fallback>
      </mc:AlternateContent>
    </p:spTree>
    <p:extLst>
      <p:ext uri="{BB962C8B-B14F-4D97-AF65-F5344CB8AC3E}">
        <p14:creationId xmlns:p14="http://schemas.microsoft.com/office/powerpoint/2010/main" val="3925758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Graphs – Representations</a:t>
            </a:r>
            <a:endParaRPr lang="en-GB" dirty="0"/>
          </a:p>
        </p:txBody>
      </p:sp>
      <p:sp>
        <p:nvSpPr>
          <p:cNvPr id="3" name="Content Placeholder 2"/>
          <p:cNvSpPr>
            <a:spLocks noGrp="1"/>
          </p:cNvSpPr>
          <p:nvPr>
            <p:ph idx="1"/>
          </p:nvPr>
        </p:nvSpPr>
        <p:spPr/>
        <p:txBody>
          <a:bodyPr/>
          <a:lstStyle/>
          <a:p>
            <a:r>
              <a:rPr lang="en-US" dirty="0" smtClean="0"/>
              <a:t>Possible data </a:t>
            </a:r>
            <a:r>
              <a:rPr lang="en-US" dirty="0"/>
              <a:t>structures for the representation of </a:t>
            </a:r>
            <a:r>
              <a:rPr lang="en-US" dirty="0" smtClean="0"/>
              <a:t>graphs</a:t>
            </a:r>
          </a:p>
          <a:p>
            <a:pPr lvl="1"/>
            <a:r>
              <a:rPr lang="en-US" b="1" dirty="0" smtClean="0"/>
              <a:t>Adjacency list</a:t>
            </a:r>
          </a:p>
          <a:p>
            <a:pPr lvl="2"/>
            <a:r>
              <a:rPr lang="en-US" dirty="0"/>
              <a:t>Vertices are stored as records or objects, and every vertex stores a list of adjacent </a:t>
            </a:r>
            <a:r>
              <a:rPr lang="en-US" dirty="0" smtClean="0"/>
              <a:t>vertices</a:t>
            </a:r>
          </a:p>
          <a:p>
            <a:pPr lvl="1"/>
            <a:r>
              <a:rPr lang="en-US" b="1" dirty="0" smtClean="0"/>
              <a:t>Adjacency matrix </a:t>
            </a:r>
          </a:p>
          <a:p>
            <a:pPr lvl="2"/>
            <a:r>
              <a:rPr lang="en-US" dirty="0"/>
              <a:t>A two-dimensional matrix, in which the rows represent source vertices and columns represent destination </a:t>
            </a:r>
            <a:r>
              <a:rPr lang="en-US" dirty="0" smtClean="0"/>
              <a:t>vertices</a:t>
            </a:r>
          </a:p>
          <a:p>
            <a:pPr lvl="1"/>
            <a:r>
              <a:rPr lang="en-US" b="1" dirty="0" smtClean="0"/>
              <a:t>Incidence matrix</a:t>
            </a:r>
          </a:p>
          <a:p>
            <a:pPr lvl="2"/>
            <a:r>
              <a:rPr lang="en-US" dirty="0"/>
              <a:t>A two-dimensional </a:t>
            </a:r>
            <a:r>
              <a:rPr lang="en-US" dirty="0" smtClean="0"/>
              <a:t>matrix</a:t>
            </a:r>
            <a:r>
              <a:rPr lang="en-US" dirty="0"/>
              <a:t>, in which the rows represent the vertices and columns represent the edges</a:t>
            </a:r>
          </a:p>
          <a:p>
            <a:endParaRPr lang="en-US" dirty="0" smtClean="0"/>
          </a:p>
        </p:txBody>
      </p:sp>
      <p:sp>
        <p:nvSpPr>
          <p:cNvPr id="4" name="Footer Placeholder 3"/>
          <p:cNvSpPr>
            <a:spLocks noGrp="1"/>
          </p:cNvSpPr>
          <p:nvPr>
            <p:ph type="ftr" sz="quarter" idx="11"/>
          </p:nvPr>
        </p:nvSpPr>
        <p:spPr/>
        <p:txBody>
          <a:bodyPr/>
          <a:lstStyle/>
          <a:p>
            <a:r>
              <a:rPr lang="en-GB" smtClean="0"/>
              <a:t>INFDEV016A - G. Costantini</a:t>
            </a:r>
            <a:endParaRPr lang="en-GB"/>
          </a:p>
        </p:txBody>
      </p:sp>
    </p:spTree>
    <p:extLst>
      <p:ext uri="{BB962C8B-B14F-4D97-AF65-F5344CB8AC3E}">
        <p14:creationId xmlns:p14="http://schemas.microsoft.com/office/powerpoint/2010/main" val="6146525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Graphs – Representations</a:t>
            </a:r>
            <a:endParaRPr lang="en-GB" dirty="0"/>
          </a:p>
        </p:txBody>
      </p:sp>
      <p:sp>
        <p:nvSpPr>
          <p:cNvPr id="3" name="Content Placeholder 2"/>
          <p:cNvSpPr>
            <a:spLocks noGrp="1"/>
          </p:cNvSpPr>
          <p:nvPr>
            <p:ph idx="1"/>
          </p:nvPr>
        </p:nvSpPr>
        <p:spPr/>
        <p:txBody>
          <a:bodyPr/>
          <a:lstStyle/>
          <a:p>
            <a:r>
              <a:rPr lang="en-US" b="1" dirty="0" smtClean="0"/>
              <a:t>Adjacency list</a:t>
            </a:r>
          </a:p>
          <a:p>
            <a:pPr lvl="1"/>
            <a:r>
              <a:rPr lang="en-US" dirty="0"/>
              <a:t>collection of unordered lists, one for each vertex in the graph</a:t>
            </a:r>
          </a:p>
          <a:p>
            <a:pPr lvl="1"/>
            <a:r>
              <a:rPr lang="en-US" dirty="0"/>
              <a:t>each list describes the set of neighbors of its vertex</a:t>
            </a:r>
          </a:p>
          <a:p>
            <a:pPr lvl="1"/>
            <a:endParaRPr lang="en-US" dirty="0" smtClean="0"/>
          </a:p>
          <a:p>
            <a:endParaRPr lang="en-US" dirty="0" smtClean="0"/>
          </a:p>
        </p:txBody>
      </p:sp>
      <p:sp>
        <p:nvSpPr>
          <p:cNvPr id="4" name="Footer Placeholder 3"/>
          <p:cNvSpPr>
            <a:spLocks noGrp="1"/>
          </p:cNvSpPr>
          <p:nvPr>
            <p:ph type="ftr" sz="quarter" idx="11"/>
          </p:nvPr>
        </p:nvSpPr>
        <p:spPr/>
        <p:txBody>
          <a:bodyPr/>
          <a:lstStyle/>
          <a:p>
            <a:r>
              <a:rPr lang="en-GB" smtClean="0"/>
              <a:t>INFDEV016A - G. Costantini</a:t>
            </a:r>
            <a:endParaRPr lang="en-GB"/>
          </a:p>
        </p:txBody>
      </p:sp>
      <p:pic>
        <p:nvPicPr>
          <p:cNvPr id="3074" name="Picture 2" descr="http://upload.wikimedia.org/wikipedia/commons/thumb/2/26/Simple_cycle_graph.svg/120px-Simple_cycle_graph.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9989" y="3452314"/>
            <a:ext cx="1143000" cy="1047751"/>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Table 5"/>
          <p:cNvGraphicFramePr>
            <a:graphicFrameLocks noGrp="1"/>
          </p:cNvGraphicFramePr>
          <p:nvPr>
            <p:extLst>
              <p:ext uri="{D42A27DB-BD31-4B8C-83A1-F6EECF244321}">
                <p14:modId xmlns:p14="http://schemas.microsoft.com/office/powerpoint/2010/main" val="2709776746"/>
              </p:ext>
            </p:extLst>
          </p:nvPr>
        </p:nvGraphicFramePr>
        <p:xfrm>
          <a:off x="5117124" y="3382433"/>
          <a:ext cx="4156878" cy="1097280"/>
        </p:xfrm>
        <a:graphic>
          <a:graphicData uri="http://schemas.openxmlformats.org/drawingml/2006/table">
            <a:tbl>
              <a:tblPr/>
              <a:tblGrid>
                <a:gridCol w="1385626"/>
                <a:gridCol w="1385626"/>
                <a:gridCol w="1385626"/>
              </a:tblGrid>
              <a:tr h="0">
                <a:tc>
                  <a:txBody>
                    <a:bodyPr/>
                    <a:lstStyle/>
                    <a:p>
                      <a:pPr algn="ctr"/>
                      <a:r>
                        <a:rPr lang="en-GB" dirty="0">
                          <a:effectLst/>
                        </a:rPr>
                        <a:t>a</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pPr algn="ctr"/>
                      <a:r>
                        <a:rPr lang="en-GB" dirty="0">
                          <a:effectLst/>
                        </a:rPr>
                        <a:t>adjacent to</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pPr algn="ctr"/>
                      <a:r>
                        <a:rPr lang="en-GB">
                          <a:effectLst/>
                        </a:rPr>
                        <a:t>b,c</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0">
                <a:tc>
                  <a:txBody>
                    <a:bodyPr/>
                    <a:lstStyle/>
                    <a:p>
                      <a:pPr algn="ctr"/>
                      <a:r>
                        <a:rPr lang="en-GB">
                          <a:effectLst/>
                        </a:rPr>
                        <a:t>b</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pPr algn="ctr"/>
                      <a:r>
                        <a:rPr lang="en-GB" dirty="0">
                          <a:effectLst/>
                        </a:rPr>
                        <a:t>adjacent to</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pPr algn="ctr"/>
                      <a:r>
                        <a:rPr lang="en-GB" dirty="0" err="1">
                          <a:effectLst/>
                        </a:rPr>
                        <a:t>a,c</a:t>
                      </a:r>
                      <a:endParaRPr lang="en-GB" dirty="0">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0">
                <a:tc>
                  <a:txBody>
                    <a:bodyPr/>
                    <a:lstStyle/>
                    <a:p>
                      <a:pPr algn="ctr"/>
                      <a:r>
                        <a:rPr lang="en-GB" dirty="0">
                          <a:effectLst/>
                        </a:rPr>
                        <a:t>c</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pPr algn="ctr"/>
                      <a:r>
                        <a:rPr lang="en-GB">
                          <a:effectLst/>
                        </a:rPr>
                        <a:t>adjacent to</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pPr algn="ctr"/>
                      <a:r>
                        <a:rPr lang="en-GB" dirty="0" err="1">
                          <a:effectLst/>
                        </a:rPr>
                        <a:t>a,b</a:t>
                      </a:r>
                      <a:endParaRPr lang="en-GB" dirty="0">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bl>
          </a:graphicData>
        </a:graphic>
      </p:graphicFrame>
      <p:sp>
        <p:nvSpPr>
          <p:cNvPr id="7" name="Right Arrow 6"/>
          <p:cNvSpPr/>
          <p:nvPr/>
        </p:nvSpPr>
        <p:spPr>
          <a:xfrm>
            <a:off x="3482939" y="3688424"/>
            <a:ext cx="1325367" cy="4623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8" name="Picture 7"/>
          <p:cNvPicPr>
            <a:picLocks noChangeAspect="1"/>
          </p:cNvPicPr>
          <p:nvPr/>
        </p:nvPicPr>
        <p:blipFill>
          <a:blip r:embed="rId3"/>
          <a:stretch>
            <a:fillRect/>
          </a:stretch>
        </p:blipFill>
        <p:spPr>
          <a:xfrm>
            <a:off x="1541056" y="4889501"/>
            <a:ext cx="1421933" cy="1258760"/>
          </a:xfrm>
          <a:prstGeom prst="rect">
            <a:avLst/>
          </a:prstGeom>
        </p:spPr>
      </p:pic>
      <p:sp>
        <p:nvSpPr>
          <p:cNvPr id="10" name="Right Arrow 9"/>
          <p:cNvSpPr/>
          <p:nvPr/>
        </p:nvSpPr>
        <p:spPr>
          <a:xfrm>
            <a:off x="3482938" y="5381245"/>
            <a:ext cx="1325367" cy="4623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9" name="Picture 8"/>
          <p:cNvPicPr>
            <a:picLocks noChangeAspect="1"/>
          </p:cNvPicPr>
          <p:nvPr/>
        </p:nvPicPr>
        <p:blipFill>
          <a:blip r:embed="rId4"/>
          <a:stretch>
            <a:fillRect/>
          </a:stretch>
        </p:blipFill>
        <p:spPr>
          <a:xfrm>
            <a:off x="5113943" y="4600108"/>
            <a:ext cx="2380952" cy="2247619"/>
          </a:xfrm>
          <a:prstGeom prst="rect">
            <a:avLst/>
          </a:prstGeom>
        </p:spPr>
      </p:pic>
    </p:spTree>
    <p:extLst>
      <p:ext uri="{BB962C8B-B14F-4D97-AF65-F5344CB8AC3E}">
        <p14:creationId xmlns:p14="http://schemas.microsoft.com/office/powerpoint/2010/main" val="21105394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Graphs – Representations</a:t>
            </a:r>
            <a:endParaRPr lang="en-GB"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b="1" dirty="0" smtClean="0"/>
                  <a:t>Adjacency matrix</a:t>
                </a:r>
              </a:p>
              <a:p>
                <a:pPr lvl="1"/>
                <a:r>
                  <a:rPr lang="en-US" dirty="0" smtClean="0"/>
                  <a:t>represents </a:t>
                </a:r>
                <a:r>
                  <a:rPr lang="en-US" dirty="0"/>
                  <a:t>which vertices </a:t>
                </a:r>
                <a:r>
                  <a:rPr lang="en-US" dirty="0" smtClean="0"/>
                  <a:t>of </a:t>
                </a:r>
                <a:r>
                  <a:rPr lang="en-US" dirty="0"/>
                  <a:t>a graph are adjacent to which other vertices</a:t>
                </a:r>
                <a:endParaRPr lang="en-US" dirty="0" smtClean="0"/>
              </a:p>
              <a:p>
                <a:pPr lvl="1"/>
                <a:r>
                  <a:rPr lang="en-US" dirty="0" smtClean="0"/>
                  <a:t>rows and columns represent both the vertices</a:t>
                </a:r>
              </a:p>
              <a:p>
                <a:pPr lvl="1"/>
                <a:r>
                  <a:rPr lang="en-US" dirty="0" smtClean="0"/>
                  <a:t>given a cell at row </a:t>
                </a:r>
                <a14:m>
                  <m:oMath xmlns:m="http://schemas.openxmlformats.org/officeDocument/2006/math">
                    <m:r>
                      <a:rPr lang="en-GB" b="0" i="1" smtClean="0">
                        <a:latin typeface="Cambria Math" panose="02040503050406030204" pitchFamily="18" charset="0"/>
                      </a:rPr>
                      <m:t>𝑖</m:t>
                    </m:r>
                  </m:oMath>
                </a14:m>
                <a:r>
                  <a:rPr lang="en-US" dirty="0" smtClean="0"/>
                  <a:t> </a:t>
                </a:r>
                <a:r>
                  <a:rPr lang="en-US" dirty="0" smtClean="0">
                    <a:sym typeface="Wingdings" panose="05000000000000000000" pitchFamily="2" charset="2"/>
                  </a:rPr>
                  <a:t> </a:t>
                </a:r>
                <a:r>
                  <a:rPr lang="en-US" dirty="0" smtClean="0"/>
                  <a:t>column </a:t>
                </a:r>
                <a14:m>
                  <m:oMath xmlns:m="http://schemas.openxmlformats.org/officeDocument/2006/math">
                    <m:r>
                      <a:rPr lang="en-GB" b="0" i="1" smtClean="0">
                        <a:latin typeface="Cambria Math" panose="02040503050406030204" pitchFamily="18" charset="0"/>
                      </a:rPr>
                      <m:t>𝑗</m:t>
                    </m:r>
                  </m:oMath>
                </a14:m>
                <a:r>
                  <a:rPr lang="en-US" dirty="0" smtClean="0"/>
                  <a:t> is </a:t>
                </a:r>
                <a:r>
                  <a:rPr lang="en-US" i="1" dirty="0" smtClean="0"/>
                  <a:t>True(1) </a:t>
                </a:r>
                <a:r>
                  <a:rPr lang="en-US" dirty="0" smtClean="0"/>
                  <a:t>if there is an edge connecting </a:t>
                </a:r>
                <a14:m>
                  <m:oMath xmlns:m="http://schemas.openxmlformats.org/officeDocument/2006/math">
                    <m:r>
                      <a:rPr lang="en-GB" b="0" i="1" smtClean="0">
                        <a:latin typeface="Cambria Math" panose="02040503050406030204" pitchFamily="18" charset="0"/>
                      </a:rPr>
                      <m:t>𝑖</m:t>
                    </m:r>
                  </m:oMath>
                </a14:m>
                <a:r>
                  <a:rPr lang="en-US" dirty="0" smtClean="0"/>
                  <a:t> to </a:t>
                </a:r>
                <a14:m>
                  <m:oMath xmlns:m="http://schemas.openxmlformats.org/officeDocument/2006/math">
                    <m:r>
                      <a:rPr lang="en-GB" b="0" i="1" smtClean="0">
                        <a:latin typeface="Cambria Math" panose="02040503050406030204" pitchFamily="18" charset="0"/>
                      </a:rPr>
                      <m:t>𝑗</m:t>
                    </m:r>
                  </m:oMath>
                </a14:m>
                <a:endParaRPr lang="en-US" dirty="0" smtClean="0"/>
              </a:p>
              <a:p>
                <a:pPr lvl="1"/>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42" t="-942"/>
                </a:stretch>
              </a:blipFill>
            </p:spPr>
            <p:txBody>
              <a:bodyPr/>
              <a:lstStyle/>
              <a:p>
                <a:r>
                  <a:rPr lang="nl-NL">
                    <a:noFill/>
                  </a:rPr>
                  <a:t> </a:t>
                </a:r>
              </a:p>
            </p:txBody>
          </p:sp>
        </mc:Fallback>
      </mc:AlternateContent>
      <p:sp>
        <p:nvSpPr>
          <p:cNvPr id="4" name="Footer Placeholder 3"/>
          <p:cNvSpPr>
            <a:spLocks noGrp="1"/>
          </p:cNvSpPr>
          <p:nvPr>
            <p:ph type="ftr" sz="quarter" idx="11"/>
          </p:nvPr>
        </p:nvSpPr>
        <p:spPr/>
        <p:txBody>
          <a:bodyPr/>
          <a:lstStyle/>
          <a:p>
            <a:r>
              <a:rPr lang="en-GB" smtClean="0"/>
              <a:t>INFDEV016A - G. Costantini</a:t>
            </a:r>
            <a:endParaRPr lang="en-GB"/>
          </a:p>
        </p:txBody>
      </p:sp>
      <p:pic>
        <p:nvPicPr>
          <p:cNvPr id="4098" name="Picture 2" descr="6n-graph2.sv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1140" y="3830316"/>
            <a:ext cx="1905000" cy="2085976"/>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begin{pmatrix}&#10;1 &amp; 1 &amp; 0 &amp; 0 &amp; 1 &amp; 0\\&#10;1 &amp; 0 &amp; 1 &amp; 0 &amp; 1 &amp; 0\\&#10;0 &amp; 1 &amp; 0 &amp; 1 &amp; 0 &amp; 0\\&#10;0 &amp; 0 &amp; 1 &amp; 0 &amp; 1 &amp; 1\\&#10;1 &amp; 1 &amp; 0 &amp; 1 &amp; 0 &amp; 0\\&#10;0 &amp; 0 &amp; 0 &amp; 1 &amp; 0 &amp; 0\\&#10;\end{pmatrix}"/>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27492" y="4100975"/>
            <a:ext cx="2236833" cy="1940387"/>
          </a:xfrm>
          <a:prstGeom prst="rect">
            <a:avLst/>
          </a:prstGeom>
          <a:noFill/>
          <a:extLst>
            <a:ext uri="{909E8E84-426E-40DD-AFC4-6F175D3DCCD1}">
              <a14:hiddenFill xmlns:a14="http://schemas.microsoft.com/office/drawing/2010/main">
                <a:solidFill>
                  <a:srgbClr val="FFFFFF"/>
                </a:solidFill>
              </a14:hiddenFill>
            </a:ext>
          </a:extLst>
        </p:spPr>
      </p:pic>
      <p:sp>
        <p:nvSpPr>
          <p:cNvPr id="7" name="Right Arrow 6"/>
          <p:cNvSpPr/>
          <p:nvPr/>
        </p:nvSpPr>
        <p:spPr>
          <a:xfrm>
            <a:off x="4114132" y="4736388"/>
            <a:ext cx="1325367" cy="4623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76684534"/>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2202</TotalTime>
  <Words>3026</Words>
  <Application>Microsoft Office PowerPoint</Application>
  <PresentationFormat>Breedbeeld</PresentationFormat>
  <Paragraphs>724</Paragraphs>
  <Slides>50</Slides>
  <Notes>6</Notes>
  <HiddenSlides>4</HiddenSlides>
  <MMClips>0</MMClips>
  <ScaleCrop>false</ScaleCrop>
  <HeadingPairs>
    <vt:vector size="6" baseType="variant">
      <vt:variant>
        <vt:lpstr>Gebruikte lettertypen</vt:lpstr>
      </vt:variant>
      <vt:variant>
        <vt:i4>6</vt:i4>
      </vt:variant>
      <vt:variant>
        <vt:lpstr>Thema</vt:lpstr>
      </vt:variant>
      <vt:variant>
        <vt:i4>1</vt:i4>
      </vt:variant>
      <vt:variant>
        <vt:lpstr>Diatitels</vt:lpstr>
      </vt:variant>
      <vt:variant>
        <vt:i4>50</vt:i4>
      </vt:variant>
    </vt:vector>
  </HeadingPairs>
  <TitlesOfParts>
    <vt:vector size="57" baseType="lpstr">
      <vt:lpstr>Arial</vt:lpstr>
      <vt:lpstr>Calibri</vt:lpstr>
      <vt:lpstr>Cambria Math</vt:lpstr>
      <vt:lpstr>Trebuchet MS</vt:lpstr>
      <vt:lpstr>Wingdings</vt:lpstr>
      <vt:lpstr>Wingdings 3</vt:lpstr>
      <vt:lpstr>Facet</vt:lpstr>
      <vt:lpstr>INFDEV026A - Algoritmiek  Week 5</vt:lpstr>
      <vt:lpstr>Today</vt:lpstr>
      <vt:lpstr>More detailed agenda</vt:lpstr>
      <vt:lpstr>Graphs</vt:lpstr>
      <vt:lpstr>Graphs – Definition  </vt:lpstr>
      <vt:lpstr>Graphs - Definition </vt:lpstr>
      <vt:lpstr>Graphs – Representations</vt:lpstr>
      <vt:lpstr>Graphs – Representations</vt:lpstr>
      <vt:lpstr>Graphs – Representations</vt:lpstr>
      <vt:lpstr>Graphs – Representations</vt:lpstr>
      <vt:lpstr>Graphs – Representations</vt:lpstr>
      <vt:lpstr>Graphs – Definition of digraph</vt:lpstr>
      <vt:lpstr>Graphs – Representation of digraphs</vt:lpstr>
      <vt:lpstr>Graphs – Representation of digraphs</vt:lpstr>
      <vt:lpstr>Graphs – Representation of digraphs</vt:lpstr>
      <vt:lpstr>Graphs - Some more terminology </vt:lpstr>
      <vt:lpstr>Graphs - Some more terminology </vt:lpstr>
      <vt:lpstr>Graphs – Traversal algorithms </vt:lpstr>
      <vt:lpstr>Graph – BFS traversal algorithm</vt:lpstr>
      <vt:lpstr>Graph – BFS traversal algorithm</vt:lpstr>
      <vt:lpstr>Graph – BFS traversal algorithm</vt:lpstr>
      <vt:lpstr>Graph – BFS traversal algorithm</vt:lpstr>
      <vt:lpstr>Graph – DFS traversal algorithm</vt:lpstr>
      <vt:lpstr>Graph – DFS traversal algorithm</vt:lpstr>
      <vt:lpstr>Graph – DFS traversal algorithm</vt:lpstr>
      <vt:lpstr>Graphs – Dijkstra’s algorithm</vt:lpstr>
      <vt:lpstr>Graphs – Dijkstra’s algorithm</vt:lpstr>
      <vt:lpstr>Graphs – Dijkstra’s algorithm</vt:lpstr>
      <vt:lpstr>Graphs – Dijkstra’s algorithm</vt:lpstr>
      <vt:lpstr>Graphs – Dijkstra’s algorithm</vt:lpstr>
      <vt:lpstr>Graphs – Dijkstra’s algorithm</vt:lpstr>
      <vt:lpstr>Graphs – Dijkstra’s algorithm</vt:lpstr>
      <vt:lpstr>Graphs – Dijkstra’s algorithm</vt:lpstr>
      <vt:lpstr>Graphs – Dijkstra’s algorithm</vt:lpstr>
      <vt:lpstr>Graphs – Dijkstra’s algorithm</vt:lpstr>
      <vt:lpstr>Graphs – Dijkstra’s algorithm</vt:lpstr>
      <vt:lpstr>Graphs – Dijkstra’s algorithm</vt:lpstr>
      <vt:lpstr>Graphs – Dijkstra’s algorithm</vt:lpstr>
      <vt:lpstr>Graphs – Dijkstra’s algorithm</vt:lpstr>
      <vt:lpstr>Graphs – Dijkstra’s algorithm</vt:lpstr>
      <vt:lpstr>Graphs – Dijkstra’s algorithm</vt:lpstr>
      <vt:lpstr>Graphs – Dijkstra’s algorithm</vt:lpstr>
      <vt:lpstr>Graphs – Dijkstra’s algorithm</vt:lpstr>
      <vt:lpstr>Graphs – Dijkstra’s algorithm</vt:lpstr>
      <vt:lpstr>Graphs – Dijkstra’s algorithm</vt:lpstr>
      <vt:lpstr>Homework</vt:lpstr>
      <vt:lpstr>Graphs – Terminology </vt:lpstr>
      <vt:lpstr>Graphs – Terminology </vt:lpstr>
      <vt:lpstr>Graphs – Terminology </vt:lpstr>
      <vt:lpstr>Terminology digraph</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INFDEV016A Development 6a - Algoritmiek</dc:title>
  <dc:creator>Giulia Costantini</dc:creator>
  <cp:lastModifiedBy>Steven Schenk</cp:lastModifiedBy>
  <cp:revision>232</cp:revision>
  <dcterms:created xsi:type="dcterms:W3CDTF">2014-09-19T08:57:35Z</dcterms:created>
  <dcterms:modified xsi:type="dcterms:W3CDTF">2016-01-22T18:38:50Z</dcterms:modified>
</cp:coreProperties>
</file>