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089E-2"/>
          <c:y val="3.0827975007344872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15.4</c:v>
                </c:pt>
                <c:pt idx="1">
                  <c:v>3.8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46.2</c:v>
                </c:pt>
                <c:pt idx="1">
                  <c:v>11.5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23.1</c:v>
                </c:pt>
                <c:pt idx="1">
                  <c:v>53.8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15.4</c:v>
                </c:pt>
                <c:pt idx="1">
                  <c:v>30.8</c:v>
                </c:pt>
              </c:numCache>
            </c:numRef>
          </c:val>
        </c:ser>
        <c:shape val="cone"/>
        <c:axId val="83491456"/>
        <c:axId val="111189376"/>
        <c:axId val="69837248"/>
      </c:bar3DChart>
      <c:catAx>
        <c:axId val="83491456"/>
        <c:scaling>
          <c:orientation val="minMax"/>
        </c:scaling>
        <c:axPos val="b"/>
        <c:tickLblPos val="nextTo"/>
        <c:crossAx val="111189376"/>
        <c:crosses val="autoZero"/>
        <c:auto val="1"/>
        <c:lblAlgn val="ctr"/>
        <c:lblOffset val="100"/>
      </c:catAx>
      <c:valAx>
        <c:axId val="111189376"/>
        <c:scaling>
          <c:orientation val="minMax"/>
        </c:scaling>
        <c:axPos val="l"/>
        <c:majorGridlines/>
        <c:numFmt formatCode="General" sourceLinked="1"/>
        <c:tickLblPos val="nextTo"/>
        <c:crossAx val="83491456"/>
        <c:crosses val="autoZero"/>
        <c:crossBetween val="between"/>
      </c:valAx>
      <c:serAx>
        <c:axId val="69837248"/>
        <c:scaling>
          <c:orientation val="minMax"/>
        </c:scaling>
        <c:delete val="1"/>
        <c:axPos val="b"/>
        <c:tickLblPos val="none"/>
        <c:crossAx val="111189376"/>
        <c:crosses val="autoZero"/>
      </c:serAx>
    </c:plotArea>
    <c:legend>
      <c:legendPos val="r"/>
      <c:layout>
        <c:manualLayout>
          <c:xMode val="edge"/>
          <c:yMode val="edge"/>
          <c:x val="0.60017313092498359"/>
          <c:y val="0.68273644500630171"/>
          <c:w val="0.39982686907501636"/>
          <c:h val="0.31536987043362008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792E-2"/>
          <c:y val="3.0827975007345021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0</c:v>
                </c:pt>
                <c:pt idx="1">
                  <c:v>17.399999999999999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13</c:v>
                </c:pt>
                <c:pt idx="1">
                  <c:v>30.4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73.900000000000006</c:v>
                </c:pt>
                <c:pt idx="1">
                  <c:v>39.1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13</c:v>
                </c:pt>
                <c:pt idx="1">
                  <c:v>13</c:v>
                </c:pt>
              </c:numCache>
            </c:numRef>
          </c:val>
        </c:ser>
        <c:shape val="cone"/>
        <c:axId val="116615424"/>
        <c:axId val="117432704"/>
        <c:axId val="119588608"/>
      </c:bar3DChart>
      <c:catAx>
        <c:axId val="116615424"/>
        <c:scaling>
          <c:orientation val="minMax"/>
        </c:scaling>
        <c:axPos val="b"/>
        <c:tickLblPos val="nextTo"/>
        <c:crossAx val="117432704"/>
        <c:crosses val="autoZero"/>
        <c:auto val="1"/>
        <c:lblAlgn val="ctr"/>
        <c:lblOffset val="100"/>
      </c:catAx>
      <c:valAx>
        <c:axId val="117432704"/>
        <c:scaling>
          <c:orientation val="minMax"/>
        </c:scaling>
        <c:axPos val="l"/>
        <c:majorGridlines/>
        <c:numFmt formatCode="General" sourceLinked="1"/>
        <c:tickLblPos val="nextTo"/>
        <c:crossAx val="116615424"/>
        <c:crosses val="autoZero"/>
        <c:crossBetween val="between"/>
      </c:valAx>
      <c:serAx>
        <c:axId val="119588608"/>
        <c:scaling>
          <c:orientation val="minMax"/>
        </c:scaling>
        <c:delete val="1"/>
        <c:axPos val="b"/>
        <c:tickLblPos val="none"/>
        <c:crossAx val="117432704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1969"/>
          <c:h val="0.31536987043362141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89E-2"/>
          <c:y val="3.0827975007345038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3.7</c:v>
                </c:pt>
                <c:pt idx="1">
                  <c:v>3.7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25.9</c:v>
                </c:pt>
                <c:pt idx="1">
                  <c:v>18.5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55.6</c:v>
                </c:pt>
                <c:pt idx="1">
                  <c:v>44.4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14.8</c:v>
                </c:pt>
                <c:pt idx="1">
                  <c:v>33.299999999999997</c:v>
                </c:pt>
              </c:numCache>
            </c:numRef>
          </c:val>
        </c:ser>
        <c:shape val="cone"/>
        <c:axId val="112659456"/>
        <c:axId val="115576832"/>
        <c:axId val="132657600"/>
      </c:bar3DChart>
      <c:catAx>
        <c:axId val="112659456"/>
        <c:scaling>
          <c:orientation val="minMax"/>
        </c:scaling>
        <c:axPos val="b"/>
        <c:tickLblPos val="nextTo"/>
        <c:crossAx val="115576832"/>
        <c:crosses val="autoZero"/>
        <c:auto val="1"/>
        <c:lblAlgn val="ctr"/>
        <c:lblOffset val="100"/>
      </c:catAx>
      <c:valAx>
        <c:axId val="115576832"/>
        <c:scaling>
          <c:orientation val="minMax"/>
        </c:scaling>
        <c:axPos val="l"/>
        <c:majorGridlines/>
        <c:numFmt formatCode="General" sourceLinked="1"/>
        <c:tickLblPos val="nextTo"/>
        <c:crossAx val="112659456"/>
        <c:crosses val="autoZero"/>
        <c:crossBetween val="between"/>
      </c:valAx>
      <c:serAx>
        <c:axId val="132657600"/>
        <c:scaling>
          <c:orientation val="minMax"/>
        </c:scaling>
        <c:delete val="1"/>
        <c:axPos val="b"/>
        <c:tickLblPos val="none"/>
        <c:crossAx val="115576832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2007"/>
          <c:h val="0.31536987043362152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987E-2"/>
          <c:y val="3.0827975007345052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0</c:v>
                </c:pt>
                <c:pt idx="1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13.6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40.9</c:v>
                </c:pt>
                <c:pt idx="1">
                  <c:v>54.5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45.5</c:v>
                </c:pt>
                <c:pt idx="1">
                  <c:v>40.9</c:v>
                </c:pt>
              </c:numCache>
            </c:numRef>
          </c:val>
        </c:ser>
        <c:shape val="cone"/>
        <c:axId val="120428032"/>
        <c:axId val="120429568"/>
        <c:axId val="129002560"/>
      </c:bar3DChart>
      <c:catAx>
        <c:axId val="120428032"/>
        <c:scaling>
          <c:orientation val="minMax"/>
        </c:scaling>
        <c:axPos val="b"/>
        <c:tickLblPos val="nextTo"/>
        <c:crossAx val="120429568"/>
        <c:crosses val="autoZero"/>
        <c:auto val="1"/>
        <c:lblAlgn val="ctr"/>
        <c:lblOffset val="100"/>
      </c:catAx>
      <c:valAx>
        <c:axId val="120429568"/>
        <c:scaling>
          <c:orientation val="minMax"/>
        </c:scaling>
        <c:axPos val="l"/>
        <c:majorGridlines/>
        <c:numFmt formatCode="General" sourceLinked="1"/>
        <c:tickLblPos val="nextTo"/>
        <c:crossAx val="120428032"/>
        <c:crosses val="autoZero"/>
        <c:crossBetween val="between"/>
      </c:valAx>
      <c:serAx>
        <c:axId val="129002560"/>
        <c:scaling>
          <c:orientation val="minMax"/>
        </c:scaling>
        <c:delete val="1"/>
        <c:axPos val="b"/>
        <c:tickLblPos val="none"/>
        <c:crossAx val="120429568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2046"/>
          <c:h val="0.31536987043362164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2098E-2"/>
          <c:y val="3.0827975007345059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72.7</c:v>
                </c:pt>
                <c:pt idx="1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27.3</c:v>
                </c:pt>
                <c:pt idx="1">
                  <c:v>45.5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0</c:v>
                </c:pt>
                <c:pt idx="1">
                  <c:v>40.9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hape val="cone"/>
        <c:axId val="132196992"/>
        <c:axId val="132206976"/>
        <c:axId val="132224320"/>
      </c:bar3DChart>
      <c:catAx>
        <c:axId val="132196992"/>
        <c:scaling>
          <c:orientation val="minMax"/>
        </c:scaling>
        <c:axPos val="b"/>
        <c:tickLblPos val="nextTo"/>
        <c:crossAx val="132206976"/>
        <c:crosses val="autoZero"/>
        <c:auto val="1"/>
        <c:lblAlgn val="ctr"/>
        <c:lblOffset val="100"/>
      </c:catAx>
      <c:valAx>
        <c:axId val="132206976"/>
        <c:scaling>
          <c:orientation val="minMax"/>
        </c:scaling>
        <c:axPos val="l"/>
        <c:majorGridlines/>
        <c:numFmt formatCode="General" sourceLinked="1"/>
        <c:tickLblPos val="nextTo"/>
        <c:crossAx val="132196992"/>
        <c:crosses val="autoZero"/>
        <c:crossBetween val="between"/>
      </c:valAx>
      <c:serAx>
        <c:axId val="132224320"/>
        <c:scaling>
          <c:orientation val="minMax"/>
        </c:scaling>
        <c:delete val="1"/>
        <c:axPos val="b"/>
        <c:tickLblPos val="none"/>
        <c:crossAx val="132206976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2085"/>
          <c:h val="0.31536987043362186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2223E-2"/>
          <c:y val="3.0827975007345073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10.7</c:v>
                </c:pt>
                <c:pt idx="1">
                  <c:v>14.3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42.7</c:v>
                </c:pt>
                <c:pt idx="1">
                  <c:v>71.400000000000006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46.4</c:v>
                </c:pt>
                <c:pt idx="1">
                  <c:v>14.3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hape val="cone"/>
        <c:axId val="119843456"/>
        <c:axId val="132193664"/>
        <c:axId val="133456320"/>
      </c:bar3DChart>
      <c:catAx>
        <c:axId val="119843456"/>
        <c:scaling>
          <c:orientation val="minMax"/>
        </c:scaling>
        <c:axPos val="b"/>
        <c:tickLblPos val="nextTo"/>
        <c:crossAx val="132193664"/>
        <c:crosses val="autoZero"/>
        <c:auto val="1"/>
        <c:lblAlgn val="ctr"/>
        <c:lblOffset val="100"/>
      </c:catAx>
      <c:valAx>
        <c:axId val="132193664"/>
        <c:scaling>
          <c:orientation val="minMax"/>
        </c:scaling>
        <c:axPos val="l"/>
        <c:majorGridlines/>
        <c:numFmt formatCode="General" sourceLinked="1"/>
        <c:tickLblPos val="nextTo"/>
        <c:crossAx val="119843456"/>
        <c:crosses val="autoZero"/>
        <c:crossBetween val="between"/>
      </c:valAx>
      <c:serAx>
        <c:axId val="133456320"/>
        <c:scaling>
          <c:orientation val="minMax"/>
        </c:scaling>
        <c:delete val="1"/>
        <c:axPos val="b"/>
        <c:tickLblPos val="none"/>
        <c:crossAx val="132193664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2119"/>
          <c:h val="0.31536987043362197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2334E-2"/>
          <c:y val="3.082797500734509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15.8</c:v>
                </c:pt>
                <c:pt idx="1">
                  <c:v>14.3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5.3</c:v>
                </c:pt>
                <c:pt idx="1">
                  <c:v>47.4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36.799999999999997</c:v>
                </c:pt>
                <c:pt idx="1">
                  <c:v>26.3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42.1</c:v>
                </c:pt>
                <c:pt idx="1">
                  <c:v>10.5</c:v>
                </c:pt>
              </c:numCache>
            </c:numRef>
          </c:val>
        </c:ser>
        <c:shape val="cone"/>
        <c:axId val="141388032"/>
        <c:axId val="141524352"/>
        <c:axId val="133457216"/>
      </c:bar3DChart>
      <c:catAx>
        <c:axId val="141388032"/>
        <c:scaling>
          <c:orientation val="minMax"/>
        </c:scaling>
        <c:axPos val="b"/>
        <c:tickLblPos val="nextTo"/>
        <c:crossAx val="141524352"/>
        <c:crosses val="autoZero"/>
        <c:auto val="1"/>
        <c:lblAlgn val="ctr"/>
        <c:lblOffset val="100"/>
      </c:catAx>
      <c:valAx>
        <c:axId val="141524352"/>
        <c:scaling>
          <c:orientation val="minMax"/>
        </c:scaling>
        <c:axPos val="l"/>
        <c:majorGridlines/>
        <c:numFmt formatCode="General" sourceLinked="1"/>
        <c:tickLblPos val="nextTo"/>
        <c:crossAx val="141388032"/>
        <c:crosses val="autoZero"/>
        <c:crossBetween val="between"/>
      </c:valAx>
      <c:serAx>
        <c:axId val="133457216"/>
        <c:scaling>
          <c:orientation val="minMax"/>
        </c:scaling>
        <c:delete val="1"/>
        <c:axPos val="b"/>
        <c:tickLblPos val="none"/>
        <c:crossAx val="141524352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2157"/>
          <c:h val="0.31536987043362208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2472E-2"/>
          <c:y val="3.0827975007345101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37.5</c:v>
                </c:pt>
                <c:pt idx="1">
                  <c:v>15.8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58.3</c:v>
                </c:pt>
                <c:pt idx="1">
                  <c:v>75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4.2</c:v>
                </c:pt>
                <c:pt idx="1">
                  <c:v>4.2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hape val="cone"/>
        <c:axId val="141523200"/>
        <c:axId val="146478592"/>
        <c:axId val="143140608"/>
      </c:bar3DChart>
      <c:catAx>
        <c:axId val="141523200"/>
        <c:scaling>
          <c:orientation val="minMax"/>
        </c:scaling>
        <c:axPos val="b"/>
        <c:tickLblPos val="nextTo"/>
        <c:crossAx val="146478592"/>
        <c:crosses val="autoZero"/>
        <c:auto val="1"/>
        <c:lblAlgn val="ctr"/>
        <c:lblOffset val="100"/>
      </c:catAx>
      <c:valAx>
        <c:axId val="146478592"/>
        <c:scaling>
          <c:orientation val="minMax"/>
        </c:scaling>
        <c:axPos val="l"/>
        <c:majorGridlines/>
        <c:numFmt formatCode="General" sourceLinked="1"/>
        <c:tickLblPos val="nextTo"/>
        <c:crossAx val="141523200"/>
        <c:crosses val="autoZero"/>
        <c:crossBetween val="between"/>
      </c:valAx>
      <c:serAx>
        <c:axId val="143140608"/>
        <c:scaling>
          <c:orientation val="minMax"/>
        </c:scaling>
        <c:delete val="1"/>
        <c:axPos val="b"/>
        <c:tickLblPos val="none"/>
        <c:crossAx val="146478592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2196"/>
          <c:h val="0.31536987043362225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2597E-2"/>
          <c:y val="3.0827975007345118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4.5</c:v>
                </c:pt>
                <c:pt idx="1">
                  <c:v>27.3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36.4</c:v>
                </c:pt>
                <c:pt idx="1">
                  <c:v>45.4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59.1</c:v>
                </c:pt>
                <c:pt idx="1">
                  <c:v>27.3</c:v>
                </c:pt>
              </c:numCache>
            </c:numRef>
          </c:val>
        </c:ser>
        <c:shape val="cone"/>
        <c:axId val="142701312"/>
        <c:axId val="142702848"/>
        <c:axId val="142593088"/>
      </c:bar3DChart>
      <c:catAx>
        <c:axId val="142701312"/>
        <c:scaling>
          <c:orientation val="minMax"/>
        </c:scaling>
        <c:axPos val="b"/>
        <c:tickLblPos val="nextTo"/>
        <c:crossAx val="142702848"/>
        <c:crosses val="autoZero"/>
        <c:auto val="1"/>
        <c:lblAlgn val="ctr"/>
        <c:lblOffset val="100"/>
      </c:catAx>
      <c:valAx>
        <c:axId val="142702848"/>
        <c:scaling>
          <c:orientation val="minMax"/>
        </c:scaling>
        <c:axPos val="l"/>
        <c:majorGridlines/>
        <c:numFmt formatCode="General" sourceLinked="1"/>
        <c:tickLblPos val="nextTo"/>
        <c:crossAx val="142701312"/>
        <c:crosses val="autoZero"/>
        <c:crossBetween val="between"/>
      </c:valAx>
      <c:serAx>
        <c:axId val="142593088"/>
        <c:scaling>
          <c:orientation val="minMax"/>
        </c:scaling>
        <c:delete val="1"/>
        <c:axPos val="b"/>
        <c:tickLblPos val="none"/>
        <c:crossAx val="142702848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2235"/>
          <c:h val="0.31536987043362241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001E-2"/>
          <c:y val="3.0827975007344886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9.4</c:v>
                </c:pt>
                <c:pt idx="1">
                  <c:v>3.1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50</c:v>
                </c:pt>
                <c:pt idx="1">
                  <c:v>6.2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40.6</c:v>
                </c:pt>
                <c:pt idx="1">
                  <c:v>56.3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0</c:v>
                </c:pt>
                <c:pt idx="1">
                  <c:v>34.4</c:v>
                </c:pt>
              </c:numCache>
            </c:numRef>
          </c:val>
        </c:ser>
        <c:shape val="cone"/>
        <c:axId val="111186304"/>
        <c:axId val="115943296"/>
        <c:axId val="90095616"/>
      </c:bar3DChart>
      <c:catAx>
        <c:axId val="111186304"/>
        <c:scaling>
          <c:orientation val="minMax"/>
        </c:scaling>
        <c:axPos val="b"/>
        <c:tickLblPos val="nextTo"/>
        <c:crossAx val="115943296"/>
        <c:crosses val="autoZero"/>
        <c:auto val="1"/>
        <c:lblAlgn val="ctr"/>
        <c:lblOffset val="100"/>
      </c:catAx>
      <c:valAx>
        <c:axId val="115943296"/>
        <c:scaling>
          <c:orientation val="minMax"/>
        </c:scaling>
        <c:axPos val="l"/>
        <c:majorGridlines/>
        <c:numFmt formatCode="General" sourceLinked="1"/>
        <c:tickLblPos val="nextTo"/>
        <c:crossAx val="111186304"/>
        <c:crosses val="autoZero"/>
        <c:crossBetween val="between"/>
      </c:valAx>
      <c:serAx>
        <c:axId val="90095616"/>
        <c:scaling>
          <c:orientation val="minMax"/>
        </c:scaling>
        <c:delete val="1"/>
        <c:axPos val="b"/>
        <c:tickLblPos val="none"/>
        <c:crossAx val="115943296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1669"/>
          <c:h val="0.31536987043362025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099E-2"/>
          <c:y val="3.08279750073449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9.1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13.6</c:v>
                </c:pt>
                <c:pt idx="1">
                  <c:v>4.5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36.4</c:v>
                </c:pt>
                <c:pt idx="1">
                  <c:v>36.4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40.9</c:v>
                </c:pt>
                <c:pt idx="1">
                  <c:v>59.1</c:v>
                </c:pt>
              </c:numCache>
            </c:numRef>
          </c:val>
        </c:ser>
        <c:shape val="cone"/>
        <c:axId val="95637888"/>
        <c:axId val="95652864"/>
        <c:axId val="77238272"/>
      </c:bar3DChart>
      <c:catAx>
        <c:axId val="95637888"/>
        <c:scaling>
          <c:orientation val="minMax"/>
        </c:scaling>
        <c:axPos val="b"/>
        <c:tickLblPos val="nextTo"/>
        <c:crossAx val="95652864"/>
        <c:crosses val="autoZero"/>
        <c:auto val="1"/>
        <c:lblAlgn val="ctr"/>
        <c:lblOffset val="100"/>
      </c:catAx>
      <c:valAx>
        <c:axId val="95652864"/>
        <c:scaling>
          <c:orientation val="minMax"/>
        </c:scaling>
        <c:axPos val="l"/>
        <c:majorGridlines/>
        <c:numFmt formatCode="General" sourceLinked="1"/>
        <c:tickLblPos val="nextTo"/>
        <c:crossAx val="95637888"/>
        <c:crosses val="autoZero"/>
        <c:crossBetween val="between"/>
      </c:valAx>
      <c:serAx>
        <c:axId val="77238272"/>
        <c:scaling>
          <c:orientation val="minMax"/>
        </c:scaling>
        <c:delete val="1"/>
        <c:axPos val="b"/>
        <c:tickLblPos val="none"/>
        <c:crossAx val="95652864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1708"/>
          <c:h val="0.31536987043362041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21E-2"/>
          <c:y val="3.0827975007344917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67.900000000000006</c:v>
                </c:pt>
                <c:pt idx="1">
                  <c:v>3.6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17.899999999999999</c:v>
                </c:pt>
                <c:pt idx="1">
                  <c:v>17.899999999999999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10.7</c:v>
                </c:pt>
                <c:pt idx="1">
                  <c:v>42.9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3.6</c:v>
                </c:pt>
                <c:pt idx="1">
                  <c:v>35.700000000000003</c:v>
                </c:pt>
              </c:numCache>
            </c:numRef>
          </c:val>
        </c:ser>
        <c:shape val="cone"/>
        <c:axId val="103551744"/>
        <c:axId val="103576704"/>
        <c:axId val="35106304"/>
      </c:bar3DChart>
      <c:catAx>
        <c:axId val="103551744"/>
        <c:scaling>
          <c:orientation val="minMax"/>
        </c:scaling>
        <c:axPos val="b"/>
        <c:tickLblPos val="nextTo"/>
        <c:crossAx val="103576704"/>
        <c:crosses val="autoZero"/>
        <c:auto val="1"/>
        <c:lblAlgn val="ctr"/>
        <c:lblOffset val="100"/>
      </c:catAx>
      <c:valAx>
        <c:axId val="103576704"/>
        <c:scaling>
          <c:orientation val="minMax"/>
        </c:scaling>
        <c:axPos val="l"/>
        <c:majorGridlines/>
        <c:numFmt formatCode="General" sourceLinked="1"/>
        <c:tickLblPos val="nextTo"/>
        <c:crossAx val="103551744"/>
        <c:crosses val="autoZero"/>
        <c:crossBetween val="between"/>
      </c:valAx>
      <c:serAx>
        <c:axId val="35106304"/>
        <c:scaling>
          <c:orientation val="minMax"/>
        </c:scaling>
        <c:delete val="1"/>
        <c:axPos val="b"/>
        <c:tickLblPos val="none"/>
        <c:crossAx val="103576704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1747"/>
          <c:h val="0.31536987043362052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307E-2"/>
          <c:y val="3.0827975007344941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3.5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24.1</c:v>
                </c:pt>
                <c:pt idx="1">
                  <c:v>3.4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44.8</c:v>
                </c:pt>
                <c:pt idx="1">
                  <c:v>48.3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27.6</c:v>
                </c:pt>
                <c:pt idx="1">
                  <c:v>48.3</c:v>
                </c:pt>
              </c:numCache>
            </c:numRef>
          </c:val>
        </c:ser>
        <c:shape val="cone"/>
        <c:axId val="95651712"/>
        <c:axId val="103596032"/>
        <c:axId val="83486912"/>
      </c:bar3DChart>
      <c:catAx>
        <c:axId val="95651712"/>
        <c:scaling>
          <c:orientation val="minMax"/>
        </c:scaling>
        <c:axPos val="b"/>
        <c:tickLblPos val="nextTo"/>
        <c:crossAx val="103596032"/>
        <c:crosses val="autoZero"/>
        <c:auto val="1"/>
        <c:lblAlgn val="ctr"/>
        <c:lblOffset val="100"/>
      </c:catAx>
      <c:valAx>
        <c:axId val="103596032"/>
        <c:scaling>
          <c:orientation val="minMax"/>
        </c:scaling>
        <c:axPos val="l"/>
        <c:majorGridlines/>
        <c:numFmt formatCode="General" sourceLinked="1"/>
        <c:tickLblPos val="nextTo"/>
        <c:crossAx val="95651712"/>
        <c:crosses val="autoZero"/>
        <c:crossBetween val="between"/>
      </c:valAx>
      <c:serAx>
        <c:axId val="83486912"/>
        <c:scaling>
          <c:orientation val="minMax"/>
        </c:scaling>
        <c:delete val="1"/>
        <c:axPos val="b"/>
        <c:tickLblPos val="none"/>
        <c:crossAx val="103596032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1785"/>
          <c:h val="0.31536987043362064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39E-2"/>
          <c:y val="3.0827975007344958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27.6</c:v>
                </c:pt>
                <c:pt idx="1">
                  <c:v>17.2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44.8</c:v>
                </c:pt>
                <c:pt idx="1">
                  <c:v>31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27.6</c:v>
                </c:pt>
                <c:pt idx="1">
                  <c:v>51.7</c:v>
                </c:pt>
              </c:numCache>
            </c:numRef>
          </c:val>
        </c:ser>
        <c:shape val="cone"/>
        <c:axId val="77212288"/>
        <c:axId val="77215616"/>
        <c:axId val="37482944"/>
      </c:bar3DChart>
      <c:catAx>
        <c:axId val="77212288"/>
        <c:scaling>
          <c:orientation val="minMax"/>
        </c:scaling>
        <c:axPos val="b"/>
        <c:tickLblPos val="nextTo"/>
        <c:crossAx val="77215616"/>
        <c:crosses val="autoZero"/>
        <c:auto val="1"/>
        <c:lblAlgn val="ctr"/>
        <c:lblOffset val="100"/>
      </c:catAx>
      <c:valAx>
        <c:axId val="77215616"/>
        <c:scaling>
          <c:orientation val="minMax"/>
        </c:scaling>
        <c:axPos val="l"/>
        <c:majorGridlines/>
        <c:numFmt formatCode="General" sourceLinked="1"/>
        <c:tickLblPos val="nextTo"/>
        <c:crossAx val="77212288"/>
        <c:crosses val="autoZero"/>
        <c:crossBetween val="between"/>
      </c:valAx>
      <c:serAx>
        <c:axId val="37482944"/>
        <c:scaling>
          <c:orientation val="minMax"/>
        </c:scaling>
        <c:delete val="1"/>
        <c:axPos val="b"/>
        <c:tickLblPos val="none"/>
        <c:crossAx val="77215616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1819"/>
          <c:h val="0.31536987043362086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501E-2"/>
          <c:y val="3.0827975007344976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4.5</c:v>
                </c:pt>
                <c:pt idx="1">
                  <c:v>4.5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54.5</c:v>
                </c:pt>
                <c:pt idx="1">
                  <c:v>40.9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40.9</c:v>
                </c:pt>
                <c:pt idx="1">
                  <c:v>54.5</c:v>
                </c:pt>
              </c:numCache>
            </c:numRef>
          </c:val>
        </c:ser>
        <c:shape val="cone"/>
        <c:axId val="97279360"/>
        <c:axId val="97281920"/>
        <c:axId val="36810752"/>
      </c:bar3DChart>
      <c:catAx>
        <c:axId val="97279360"/>
        <c:scaling>
          <c:orientation val="minMax"/>
        </c:scaling>
        <c:axPos val="b"/>
        <c:tickLblPos val="nextTo"/>
        <c:crossAx val="97281920"/>
        <c:crosses val="autoZero"/>
        <c:auto val="1"/>
        <c:lblAlgn val="ctr"/>
        <c:lblOffset val="100"/>
      </c:catAx>
      <c:valAx>
        <c:axId val="97281920"/>
        <c:scaling>
          <c:orientation val="minMax"/>
        </c:scaling>
        <c:axPos val="l"/>
        <c:majorGridlines/>
        <c:numFmt formatCode="General" sourceLinked="1"/>
        <c:tickLblPos val="nextTo"/>
        <c:crossAx val="97279360"/>
        <c:crosses val="autoZero"/>
        <c:crossBetween val="between"/>
      </c:valAx>
      <c:serAx>
        <c:axId val="36810752"/>
        <c:scaling>
          <c:orientation val="minMax"/>
        </c:scaling>
        <c:delete val="1"/>
        <c:axPos val="b"/>
        <c:tickLblPos val="none"/>
        <c:crossAx val="97281920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1858"/>
          <c:h val="0.31536987043362097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584E-2"/>
          <c:y val="3.0827975007344993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69.2</c:v>
                </c:pt>
                <c:pt idx="1">
                  <c:v>11.5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30.8</c:v>
                </c:pt>
                <c:pt idx="1">
                  <c:v>23.1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0</c:v>
                </c:pt>
                <c:pt idx="1">
                  <c:v>53.8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0</c:v>
                </c:pt>
                <c:pt idx="1">
                  <c:v>11.5</c:v>
                </c:pt>
              </c:numCache>
            </c:numRef>
          </c:val>
        </c:ser>
        <c:shape val="cone"/>
        <c:axId val="36130176"/>
        <c:axId val="36132736"/>
        <c:axId val="97289536"/>
      </c:bar3DChart>
      <c:catAx>
        <c:axId val="36130176"/>
        <c:scaling>
          <c:orientation val="minMax"/>
        </c:scaling>
        <c:axPos val="b"/>
        <c:tickLblPos val="nextTo"/>
        <c:crossAx val="36132736"/>
        <c:crosses val="autoZero"/>
        <c:auto val="1"/>
        <c:lblAlgn val="ctr"/>
        <c:lblOffset val="100"/>
      </c:catAx>
      <c:valAx>
        <c:axId val="36132736"/>
        <c:scaling>
          <c:orientation val="minMax"/>
        </c:scaling>
        <c:axPos val="l"/>
        <c:majorGridlines/>
        <c:numFmt formatCode="General" sourceLinked="1"/>
        <c:tickLblPos val="nextTo"/>
        <c:crossAx val="36130176"/>
        <c:crosses val="autoZero"/>
        <c:crossBetween val="between"/>
      </c:valAx>
      <c:serAx>
        <c:axId val="97289536"/>
        <c:scaling>
          <c:orientation val="minMax"/>
        </c:scaling>
        <c:delete val="1"/>
        <c:axPos val="b"/>
        <c:tickLblPos val="none"/>
        <c:crossAx val="36132736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1896"/>
          <c:h val="0.31536987043362108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8.3759342735891695E-2"/>
          <c:y val="3.0827975007345011E-2"/>
          <c:w val="0.90603182688315065"/>
          <c:h val="0.63089228448906964"/>
        </c:manualLayout>
      </c:layout>
      <c:bar3DChart>
        <c:barDir val="col"/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високий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4.3</c:v>
                </c:pt>
                <c:pt idx="1">
                  <c:v>13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достатній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39</c:v>
                </c:pt>
                <c:pt idx="1">
                  <c:v>22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середній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39</c:v>
                </c:pt>
                <c:pt idx="1">
                  <c:v>43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початковий рівень, %</c:v>
                </c:pt>
              </c:strCache>
            </c:strRef>
          </c:tx>
          <c:cat>
            <c:strRef>
              <c:f>Лист1!$B$1:$C$1</c:f>
              <c:strCache>
                <c:ptCount val="2"/>
                <c:pt idx="0">
                  <c:v>математика</c:v>
                </c:pt>
                <c:pt idx="1">
                  <c:v>українська мова</c:v>
                </c:pt>
              </c:strCache>
            </c:str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17</c:v>
                </c:pt>
                <c:pt idx="1">
                  <c:v>22</c:v>
                </c:pt>
              </c:numCache>
            </c:numRef>
          </c:val>
        </c:ser>
        <c:shape val="cone"/>
        <c:axId val="38108160"/>
        <c:axId val="38127488"/>
        <c:axId val="67174848"/>
      </c:bar3DChart>
      <c:catAx>
        <c:axId val="38108160"/>
        <c:scaling>
          <c:orientation val="minMax"/>
        </c:scaling>
        <c:axPos val="b"/>
        <c:tickLblPos val="nextTo"/>
        <c:crossAx val="38127488"/>
        <c:crosses val="autoZero"/>
        <c:auto val="1"/>
        <c:lblAlgn val="ctr"/>
        <c:lblOffset val="100"/>
      </c:catAx>
      <c:valAx>
        <c:axId val="38127488"/>
        <c:scaling>
          <c:orientation val="minMax"/>
        </c:scaling>
        <c:axPos val="l"/>
        <c:majorGridlines/>
        <c:numFmt formatCode="General" sourceLinked="1"/>
        <c:tickLblPos val="nextTo"/>
        <c:crossAx val="38108160"/>
        <c:crosses val="autoZero"/>
        <c:crossBetween val="between"/>
      </c:valAx>
      <c:serAx>
        <c:axId val="67174848"/>
        <c:scaling>
          <c:orientation val="minMax"/>
        </c:scaling>
        <c:delete val="1"/>
        <c:axPos val="b"/>
        <c:tickLblPos val="none"/>
        <c:crossAx val="38127488"/>
        <c:crosses val="autoZero"/>
      </c:serAx>
    </c:plotArea>
    <c:legend>
      <c:legendPos val="r"/>
      <c:layout>
        <c:manualLayout>
          <c:xMode val="edge"/>
          <c:yMode val="edge"/>
          <c:x val="0.6001731309249837"/>
          <c:y val="0.68273644500630148"/>
          <c:w val="0.39982686907501935"/>
          <c:h val="0.31536987043362125"/>
        </c:manualLayout>
      </c:layout>
    </c:legend>
    <c:plotVisOnly val="1"/>
  </c:chart>
  <c:txPr>
    <a:bodyPr/>
    <a:lstStyle/>
    <a:p>
      <a:pPr>
        <a:defRPr sz="10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992579" cy="3628104"/>
          </a:xfrm>
        </p:spPr>
        <p:txBody>
          <a:bodyPr>
            <a:noAutofit/>
          </a:bodyPr>
          <a:lstStyle/>
          <a:p>
            <a:pPr algn="ctr"/>
            <a:r>
              <a:rPr lang="ru-RU" sz="6000" i="1" dirty="0">
                <a:solidFill>
                  <a:schemeClr val="tx2">
                    <a:lumMod val="75000"/>
                  </a:schemeClr>
                </a:solidFill>
                <a:latin typeface="Monotype Corsiva" panose="03010101010201010101" pitchFamily="66" charset="0"/>
              </a:rPr>
              <a:t/>
            </a:r>
            <a:br>
              <a:rPr lang="ru-RU" sz="6000" i="1" dirty="0">
                <a:solidFill>
                  <a:schemeClr val="tx2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r>
              <a:rPr lang="uk-UA" sz="6000" i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ru-RU" sz="6000" i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60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6000" i="1" dirty="0" err="1" smtClean="0">
                <a:solidFill>
                  <a:schemeClr val="tx2">
                    <a:lumMod val="75000"/>
                  </a:schemeClr>
                </a:solidFill>
              </a:rPr>
              <a:t>Підсумки</a:t>
            </a:r>
            <a:r>
              <a:rPr lang="ru-RU" sz="60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6000" i="1" dirty="0" err="1" smtClean="0">
                <a:solidFill>
                  <a:schemeClr val="tx2">
                    <a:lumMod val="75000"/>
                  </a:schemeClr>
                </a:solidFill>
              </a:rPr>
              <a:t>моніторингу</a:t>
            </a:r>
            <a:r>
              <a:rPr lang="ru-RU" sz="60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ru-RU" sz="6000" i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6000" i="1" dirty="0" err="1" smtClean="0">
                <a:solidFill>
                  <a:schemeClr val="tx2">
                    <a:lumMod val="75000"/>
                  </a:schemeClr>
                </a:solidFill>
              </a:rPr>
              <a:t>вересень</a:t>
            </a:r>
            <a:r>
              <a:rPr lang="ru-RU" sz="6000" i="1" dirty="0" smtClean="0">
                <a:solidFill>
                  <a:schemeClr val="tx2">
                    <a:lumMod val="75000"/>
                  </a:schemeClr>
                </a:solidFill>
              </a:rPr>
              <a:t>, 2017 р.</a:t>
            </a:r>
            <a:endParaRPr lang="ru-RU" sz="60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232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10-Б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10-В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47,8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10-Г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29,6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22,2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10-Д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13,6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11-А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59,1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11-Б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53,6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85,7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11-В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21,1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63,2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11-Г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95,8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95,8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11-Д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27,3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8-А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61,5</a:t>
                      </a: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15,4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8-Б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59,4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9,4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8-В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22,7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4,6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9-А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85,7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21,4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9-Б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27,6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3,45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9-В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27,6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17,2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9-Г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4,55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4,55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i="1" dirty="0" smtClean="0"/>
              <a:t>10-А клас</a:t>
            </a:r>
            <a:endParaRPr lang="ru-RU" sz="6000" i="1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444625"/>
          <a:ext cx="3394720" cy="39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54"/>
                <a:gridCol w="844866"/>
              </a:tblGrid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учнів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у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класі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присутні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моніторингу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МАТЕМАТИКА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високий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УКРАЇНСЬКА 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МОВА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високий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рівень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достатній рівень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середній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початковий рівень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61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якість</a:t>
                      </a:r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600" b="1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знань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34,6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139953" y="1444625"/>
          <a:ext cx="4546848" cy="52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</TotalTime>
  <Words>731</Words>
  <Application>Microsoft Office PowerPoint</Application>
  <PresentationFormat>Экран (4:3)</PresentationFormat>
  <Paragraphs>460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Открытая</vt:lpstr>
      <vt:lpstr>   Підсумки моніторингу  вересень, 2017 р.</vt:lpstr>
      <vt:lpstr>8-А клас</vt:lpstr>
      <vt:lpstr>8-Б клас</vt:lpstr>
      <vt:lpstr>8-В клас</vt:lpstr>
      <vt:lpstr>9-А клас</vt:lpstr>
      <vt:lpstr>9-Б клас</vt:lpstr>
      <vt:lpstr>9-В клас</vt:lpstr>
      <vt:lpstr>9-Г клас</vt:lpstr>
      <vt:lpstr>10-А клас</vt:lpstr>
      <vt:lpstr>10-Б клас</vt:lpstr>
      <vt:lpstr>10-В клас</vt:lpstr>
      <vt:lpstr>10-Г клас</vt:lpstr>
      <vt:lpstr>10-Д клас</vt:lpstr>
      <vt:lpstr>11-А клас</vt:lpstr>
      <vt:lpstr>11-Б клас</vt:lpstr>
      <vt:lpstr>11-В клас</vt:lpstr>
      <vt:lpstr>11-Г клас</vt:lpstr>
      <vt:lpstr>11-Д клас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Підсумки моніторингу  вересень, 2017 р.</dc:title>
  <dc:creator>Natasha</dc:creator>
  <cp:lastModifiedBy>Natasha</cp:lastModifiedBy>
  <cp:revision>7</cp:revision>
  <dcterms:created xsi:type="dcterms:W3CDTF">2017-10-03T11:43:06Z</dcterms:created>
  <dcterms:modified xsi:type="dcterms:W3CDTF">2017-10-03T12:52:05Z</dcterms:modified>
</cp:coreProperties>
</file>