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Surendran Ragini" initials="ASR" lastIdx="1" clrIdx="0">
    <p:extLst>
      <p:ext uri="{19B8F6BF-5375-455C-9EA6-DF929625EA0E}">
        <p15:presenceInfo xmlns:p15="http://schemas.microsoft.com/office/powerpoint/2012/main" userId="S-1-5-21-1082354718-1040695487-3441060932-16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86" autoAdjust="0"/>
  </p:normalViewPr>
  <p:slideViewPr>
    <p:cSldViewPr snapToGrid="0">
      <p:cViewPr varScale="1">
        <p:scale>
          <a:sx n="59" d="100"/>
          <a:sy n="5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7546-9C10-400E-91BE-19724FA9C1A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CD55-A8CD-4ACA-A063-29CBCDBB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0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C9DD-822E-4C47-8D11-F8DBB8E4B76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B3338-CC95-42D9-BD4D-61FE75E2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r>
              <a:rPr lang="en-US" baseline="0" dirty="0" smtClean="0"/>
              <a:t> to matrix</a:t>
            </a:r>
          </a:p>
          <a:p>
            <a:r>
              <a:rPr lang="en-US" baseline="0" dirty="0" smtClean="0"/>
              <a:t>Wind + Propeller = direction of airplane </a:t>
            </a:r>
          </a:p>
          <a:p>
            <a:r>
              <a:rPr lang="en-US" baseline="0" dirty="0" smtClean="0"/>
              <a:t>Equation as vectors</a:t>
            </a:r>
          </a:p>
          <a:p>
            <a:r>
              <a:rPr lang="en-US" baseline="0" dirty="0" smtClean="0"/>
              <a:t>Solutions of simple equations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Solutions of equations</a:t>
            </a:r>
            <a:r>
              <a:rPr lang="en-US" baseline="0" dirty="0" smtClean="0"/>
              <a:t>  Ax =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x+2y = 4;</a:t>
            </a:r>
          </a:p>
          <a:p>
            <a:r>
              <a:rPr lang="en-US" baseline="0" dirty="0" smtClean="0"/>
              <a:t>2x+y =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Augment Matrix [AB]</a:t>
            </a:r>
          </a:p>
          <a:p>
            <a:r>
              <a:rPr lang="en-US" baseline="0" dirty="0" smtClean="0"/>
              <a:t>Elementary transformation -&gt; Rank of a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A</a:t>
            </a:r>
            <a:r>
              <a:rPr lang="en-US" baseline="30000" dirty="0" smtClean="0"/>
              <a:t>T</a:t>
            </a:r>
            <a:r>
              <a:rPr lang="en-US" baseline="0" dirty="0" smtClean="0"/>
              <a:t> Ax = A</a:t>
            </a:r>
            <a:r>
              <a:rPr lang="en-US" baseline="30000" dirty="0" smtClean="0"/>
              <a:t>T</a:t>
            </a:r>
            <a:r>
              <a:rPr lang="en-US" baseline="0" dirty="0" smtClean="0"/>
              <a:t> b</a:t>
            </a:r>
          </a:p>
          <a:p>
            <a:r>
              <a:rPr lang="en-US" baseline="0" dirty="0" smtClean="0"/>
              <a:t>|| b - A </a:t>
            </a:r>
            <a:r>
              <a:rPr lang="en-US" b="1" baseline="0" dirty="0" smtClean="0"/>
              <a:t>x’ </a:t>
            </a:r>
            <a:r>
              <a:rPr lang="en-US" b="0" baseline="0" dirty="0" smtClean="0"/>
              <a:t>|</a:t>
            </a:r>
            <a:r>
              <a:rPr lang="en-US" baseline="0" dirty="0" smtClean="0"/>
              <a:t>| &lt;= || b - A x ||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</a:t>
            </a:r>
            <a:r>
              <a:rPr lang="en-US" baseline="0" dirty="0" smtClean="0"/>
              <a:t> , 1</a:t>
            </a:r>
          </a:p>
          <a:p>
            <a:r>
              <a:rPr lang="en-US" baseline="0" dirty="0" smtClean="0"/>
              <a:t>1, 2 ]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Eigen Values  = 3, -1 , (1,1) (-1,1) are </a:t>
            </a:r>
            <a:r>
              <a:rPr lang="en-US" baseline="0" dirty="0" err="1" smtClean="0"/>
              <a:t>eigen</a:t>
            </a:r>
            <a:r>
              <a:rPr lang="en-US" baseline="0" dirty="0" smtClean="0"/>
              <a:t> vectors</a:t>
            </a:r>
          </a:p>
          <a:p>
            <a:r>
              <a:rPr lang="en-US" baseline="0" dirty="0" smtClean="0"/>
              <a:t>Characteristic equation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Application: Find A^1000 = P D^1000 P-1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Non Square Matrix – for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= first user science fiction compared to romance (0.13 vs 0.02 etc.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= weight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 , romance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= Degree to which a movie belongs to a category</a:t>
            </a:r>
          </a:p>
          <a:p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dimension not considered. In matrix 𝚺, the third diagonal entry which represents the weight of a movie category has a small value(1.3 score). Two categories of movies. So most of the third dimension is considered as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3338-CC95-42D9-BD4D-61FE75E2D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32CA-A0FF-41BE-AF38-76AA4ACA86B6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336-8BB2-4C2E-A2AD-512F17FD9821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A419-8566-454F-ABF9-9DC57881D057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0C24-8EEE-490E-8836-DB61F4E9C5C1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D1BE-670B-41DE-995D-3DA7E7C830E5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FD97-14A5-41A5-A582-B7FFA55C1890}" type="datetime1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A46C-CBE8-4F85-9045-39F7C506EF0E}" type="datetime1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3E4C-D781-498E-B024-ECA996C6A65C}" type="datetime1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59B-B989-4EEB-9FF7-5841C55C7899}" type="datetime1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A178-A9EA-4C4E-8E50-A320155D9562}" type="datetime1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0202-7E13-4D29-BCB2-4EC73654CCBB}" type="datetime1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6D0B-FD9B-4DE0-A82E-AC0AEC1D35B2}" type="datetime1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8926-7ECB-4069-BD7A-C7C3DC97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96" y="967380"/>
            <a:ext cx="9144000" cy="2387600"/>
          </a:xfrm>
        </p:spPr>
        <p:txBody>
          <a:bodyPr/>
          <a:lstStyle/>
          <a:p>
            <a:r>
              <a:rPr lang="en-US" dirty="0" smtClean="0"/>
              <a:t>Linear Algebra in Machine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396" y="3586540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Arun 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4ED0"/>
                </a:solidFill>
                <a:latin typeface="inherit"/>
              </a:rPr>
              <a:t>from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numpy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 import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diag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smtClean="0">
                <a:solidFill>
                  <a:srgbClr val="004ED0"/>
                </a:solidFill>
                <a:latin typeface="inherit"/>
              </a:rPr>
              <a:t>from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scipy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linalg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 import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svd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endParaRPr lang="en-US" dirty="0" smtClean="0">
              <a:solidFill>
                <a:srgbClr val="B85C00"/>
              </a:solidFill>
              <a:latin typeface="inherit"/>
            </a:endParaRPr>
          </a:p>
          <a:p>
            <a:pPr fontAlgn="base"/>
            <a:r>
              <a:rPr lang="en-US" dirty="0" smtClean="0">
                <a:solidFill>
                  <a:srgbClr val="B85C00"/>
                </a:solidFill>
                <a:latin typeface="inherit"/>
              </a:rPr>
              <a:t># </a:t>
            </a:r>
            <a:r>
              <a:rPr lang="en-US" dirty="0">
                <a:solidFill>
                  <a:srgbClr val="B85C00"/>
                </a:solidFill>
                <a:latin typeface="inherit"/>
              </a:rPr>
              <a:t>Singular-value decomposition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2D7A"/>
                </a:solidFill>
                <a:latin typeface="inherit"/>
              </a:rPr>
              <a:t>U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VT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svd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endParaRPr lang="en-US" dirty="0" smtClean="0">
              <a:solidFill>
                <a:srgbClr val="B85C00"/>
              </a:solidFill>
              <a:latin typeface="inherit"/>
            </a:endParaRPr>
          </a:p>
          <a:p>
            <a:pPr fontAlgn="base"/>
            <a:r>
              <a:rPr lang="en-US" dirty="0" smtClean="0">
                <a:solidFill>
                  <a:srgbClr val="B85C00"/>
                </a:solidFill>
                <a:latin typeface="inherit"/>
              </a:rPr>
              <a:t># </a:t>
            </a:r>
            <a:r>
              <a:rPr lang="en-US" dirty="0">
                <a:solidFill>
                  <a:srgbClr val="B85C00"/>
                </a:solidFill>
                <a:latin typeface="inherit"/>
              </a:rPr>
              <a:t>create n x n Sigma matrix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smtClean="0">
                <a:solidFill>
                  <a:srgbClr val="002D7A"/>
                </a:solidFill>
                <a:latin typeface="inherit"/>
              </a:rPr>
              <a:t>Sigma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diag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pic>
        <p:nvPicPr>
          <p:cNvPr id="6146" name="Picture 2" descr="Image result for eas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50" y="3473450"/>
            <a:ext cx="338455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pic>
        <p:nvPicPr>
          <p:cNvPr id="7170" name="Picture 2" descr="https://cdn-images-1.medium.com/max/800/1*J3l7Z23t_ZPTwCJFBZpYo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0" y="1859119"/>
            <a:ext cx="2382528" cy="1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mages-1.medium.com/max/800/1*P1j64IZl61xBbJsaxjXbP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2" y="1859118"/>
            <a:ext cx="2993607" cy="1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cdn-images-1.medium.com/max/800/1*td5OoSWZPlQfqM3A95wc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99" y="2425298"/>
            <a:ext cx="2198721" cy="8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cdn-images-1.medium.com/max/800/1*HN3m9wOQIyaXdxuyOMtQR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20" y="2297701"/>
            <a:ext cx="3865420" cy="10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" y="4368397"/>
            <a:ext cx="2301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effectLst/>
                <a:latin typeface="medium-content-serif-font"/>
              </a:rPr>
              <a:t>C1 C2 C3- Sci-Fi movies &amp; C4 C5 Romance movies).</a:t>
            </a:r>
            <a:endParaRPr lang="en-US" sz="1600" dirty="0"/>
          </a:p>
        </p:txBody>
      </p:sp>
      <p:pic>
        <p:nvPicPr>
          <p:cNvPr id="7178" name="Picture 10" descr="https://cdn-images-1.medium.com/max/800/1*MyqVAQSVrf3F-Y3fA3dYBQ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98" y="4363076"/>
            <a:ext cx="2014188" cy="181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cdn-images-1.medium.com/max/800/1*lf59ziSZa0dWRCZzLyhj7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49" y="5043361"/>
            <a:ext cx="1404851" cy="4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s://cdn-images-1.medium.com/max/800/1*caHUK2V4qlqRq78PaHr3A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38" y="4347589"/>
            <a:ext cx="3547635" cy="5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s://cdn-images-1.medium.com/max/800/1*qllC2BfRo0JtFpfdNwUKv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20" y="5043361"/>
            <a:ext cx="3854324" cy="16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Linear Algebra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Branch of mathematics that described </a:t>
            </a:r>
            <a:r>
              <a:rPr lang="en-US" b="1" dirty="0" smtClean="0"/>
              <a:t>coordinates</a:t>
            </a:r>
            <a:r>
              <a:rPr lang="en-US" dirty="0" smtClean="0"/>
              <a:t> and </a:t>
            </a:r>
            <a:r>
              <a:rPr lang="en-US" b="1" dirty="0" smtClean="0"/>
              <a:t>interactions</a:t>
            </a:r>
            <a:r>
              <a:rPr lang="en-US" dirty="0" smtClean="0"/>
              <a:t> </a:t>
            </a:r>
            <a:r>
              <a:rPr lang="en-US" b="1" dirty="0" smtClean="0"/>
              <a:t>of planes </a:t>
            </a:r>
            <a:r>
              <a:rPr lang="en-US" dirty="0" smtClean="0"/>
              <a:t>in higher dimensions and perform operations on them.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dirty="0" smtClean="0"/>
              <a:t> as </a:t>
            </a:r>
            <a:r>
              <a:rPr lang="en-US" b="1" dirty="0" smtClean="0"/>
              <a:t>linear</a:t>
            </a:r>
            <a:r>
              <a:rPr lang="en-US" dirty="0" smtClean="0"/>
              <a:t> equations represented </a:t>
            </a:r>
            <a:r>
              <a:rPr lang="en-US" dirty="0" smtClean="0"/>
              <a:t>in the form of </a:t>
            </a:r>
            <a:r>
              <a:rPr lang="en-US" b="1" dirty="0" smtClean="0"/>
              <a:t>vectors </a:t>
            </a:r>
            <a:r>
              <a:rPr lang="en-US" dirty="0" smtClean="0"/>
              <a:t>and </a:t>
            </a:r>
            <a:r>
              <a:rPr lang="en-US" b="1" dirty="0" smtClean="0"/>
              <a:t>matrices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Image result for linear alge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96" y="4081462"/>
            <a:ext cx="3810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Linear Algebra in </a:t>
            </a:r>
            <a:r>
              <a:rPr lang="en-US" dirty="0" smtClean="0">
                <a:solidFill>
                  <a:srgbClr val="0070C0"/>
                </a:solidFill>
              </a:rPr>
              <a:t>ML 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Read &amp; understands Algorithms, Research Papers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Learn how to do operations like addition, scalar multiplication, inverting, transpose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Factorization (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Diagonalization, SVD, </a:t>
            </a:r>
            <a:r>
              <a:rPr lang="en-US" dirty="0" smtClean="0"/>
              <a:t>PCA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Vectors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Physicist </a:t>
            </a:r>
          </a:p>
          <a:p>
            <a:endParaRPr lang="en-US" dirty="0" smtClean="0"/>
          </a:p>
          <a:p>
            <a:r>
              <a:rPr lang="en-US" dirty="0" smtClean="0"/>
              <a:t>Engineers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Mathematicians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788976" y="2603045"/>
                <a:ext cx="821410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76" y="2603045"/>
                <a:ext cx="821410" cy="1026435"/>
              </a:xfrm>
              <a:prstGeom prst="rect">
                <a:avLst/>
              </a:prstGeom>
              <a:blipFill>
                <a:blip r:embed="rId3"/>
                <a:stretch>
                  <a:fillRect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836040" y="4543560"/>
                <a:ext cx="169751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0" y="4543560"/>
                <a:ext cx="169751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://cafeclassic5.ir/imgup/5850/1439218145_5850_1ef662fae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59" y="534987"/>
            <a:ext cx="254317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&amp; Operations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Matrix Multiplication </a:t>
            </a:r>
          </a:p>
          <a:p>
            <a:r>
              <a:rPr lang="en-US" dirty="0" smtClean="0"/>
              <a:t>Scalar Multiplication</a:t>
            </a:r>
          </a:p>
          <a:p>
            <a:r>
              <a:rPr lang="en-US" dirty="0" smtClean="0"/>
              <a:t>Transpose</a:t>
            </a:r>
          </a:p>
          <a:p>
            <a:r>
              <a:rPr lang="en-US" dirty="0" smtClean="0"/>
              <a:t>Determinant </a:t>
            </a:r>
          </a:p>
          <a:p>
            <a:r>
              <a:rPr lang="en-US" dirty="0" smtClean="0"/>
              <a:t>Inverse (AA</a:t>
            </a:r>
            <a:r>
              <a:rPr lang="en-US" baseline="30000" dirty="0" smtClean="0"/>
              <a:t>-1</a:t>
            </a:r>
            <a:r>
              <a:rPr lang="en-US" dirty="0" smtClean="0"/>
              <a:t> = I)</a:t>
            </a:r>
            <a:r>
              <a:rPr lang="en-US" baseline="30000" dirty="0" smtClean="0"/>
              <a:t>  </a:t>
            </a:r>
            <a:endParaRPr lang="en-US" dirty="0"/>
          </a:p>
          <a:p>
            <a:endParaRPr lang="en-US" baseline="30000" dirty="0" smtClean="0"/>
          </a:p>
          <a:p>
            <a:r>
              <a:rPr lang="en-US" dirty="0" smtClean="0"/>
              <a:t>Solutions of Equations</a:t>
            </a:r>
          </a:p>
          <a:p>
            <a:r>
              <a:rPr lang="en-US" dirty="0" smtClean="0"/>
              <a:t>Least square solutions / Pseudo Solutions / Optimal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Values and Eigen Vectors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8" y="1690688"/>
            <a:ext cx="4263072" cy="426307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252528" cy="4913312"/>
          </a:xfrm>
        </p:spPr>
        <p:txBody>
          <a:bodyPr>
            <a:normAutofit/>
          </a:bodyPr>
          <a:lstStyle/>
          <a:p>
            <a:r>
              <a:rPr lang="en-US" b="1" dirty="0" smtClean="0"/>
              <a:t>Non-zero</a:t>
            </a:r>
            <a:r>
              <a:rPr lang="en-US" dirty="0" smtClean="0"/>
              <a:t> vector that changes by only a </a:t>
            </a:r>
            <a:r>
              <a:rPr lang="en-US" b="1" dirty="0" smtClean="0"/>
              <a:t>scalar</a:t>
            </a:r>
            <a:r>
              <a:rPr lang="en-US" dirty="0" smtClean="0"/>
              <a:t> factor when that linear transformation is applied</a:t>
            </a:r>
          </a:p>
          <a:p>
            <a:endParaRPr lang="en-US" dirty="0" smtClean="0"/>
          </a:p>
          <a:p>
            <a:r>
              <a:rPr lang="en-US" dirty="0" smtClean="0"/>
              <a:t>Finite dimension &amp; </a:t>
            </a:r>
            <a:r>
              <a:rPr lang="en-US" b="1" dirty="0" smtClean="0"/>
              <a:t>Square</a:t>
            </a:r>
            <a:r>
              <a:rPr lang="en-US" dirty="0" smtClean="0"/>
              <a:t> Matrix</a:t>
            </a:r>
          </a:p>
          <a:p>
            <a:pPr lvl="1"/>
            <a:r>
              <a:rPr lang="en-US" dirty="0" smtClean="0"/>
              <a:t>Properties </a:t>
            </a:r>
          </a:p>
          <a:p>
            <a:pPr lvl="2"/>
            <a:r>
              <a:rPr lang="en-US" dirty="0" smtClean="0"/>
              <a:t>Trace, Dimension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Eigen ?</a:t>
            </a:r>
            <a:endParaRPr lang="en-US" dirty="0"/>
          </a:p>
        </p:txBody>
      </p:sp>
      <p:pic>
        <p:nvPicPr>
          <p:cNvPr id="4098" name="Picture 2" descr="https://upload.wikimedia.org/wikipedia/commons/6/67/Eigen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60" y="3962400"/>
            <a:ext cx="2519921" cy="215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4366557"/>
            <a:ext cx="4076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Eigenfaces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42"/>
            <a:ext cx="11077575" cy="1851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Diagonalization	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AP = PD</a:t>
                </a:r>
              </a:p>
              <a:p>
                <a:r>
                  <a:rPr lang="en-US" dirty="0" smtClean="0"/>
                  <a:t>P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AP = D</a:t>
                </a:r>
              </a:p>
              <a:p>
                <a:endParaRPr lang="en-US" dirty="0"/>
              </a:p>
              <a:p>
                <a:r>
                  <a:rPr lang="en-US" dirty="0" smtClean="0"/>
                  <a:t>Initial Matrix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Characteristic equation : | A – </a:t>
                </a:r>
                <a:r>
                  <a:rPr lang="el-GR" dirty="0" smtClean="0"/>
                  <a:t>λ</a:t>
                </a:r>
                <a:r>
                  <a:rPr lang="en-US" dirty="0" smtClean="0"/>
                  <a:t>I | = 0 </a:t>
                </a:r>
                <a:r>
                  <a:rPr lang="en-US" dirty="0" smtClean="0">
                    <a:sym typeface="Wingdings" panose="05000000000000000000" pitchFamily="2" charset="2"/>
                  </a:rPr>
                  <a:t> ( 3, </a:t>
                </a:r>
                <a:r>
                  <a:rPr lang="en-US" dirty="0" smtClean="0">
                    <a:sym typeface="Wingdings" panose="05000000000000000000" pitchFamily="2" charset="2"/>
                  </a:rPr>
                  <a:t>-1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Eigen Vectors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for 3 &amp;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for -1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baseline="640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baseline="84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Single Value Decomposition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Non Invertible Matrix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SVD</a:t>
                </a:r>
              </a:p>
              <a:p>
                <a:pPr lvl="1"/>
                <a:r>
                  <a:rPr lang="en-US" sz="3200" b="1" dirty="0" smtClean="0">
                    <a:solidFill>
                      <a:srgbClr val="0070C0"/>
                    </a:solidFill>
                  </a:rPr>
                  <a:t>A = U </a:t>
                </a:r>
                <a:r>
                  <a:rPr lang="el-GR" sz="3200" b="1" dirty="0" smtClean="0">
                    <a:solidFill>
                      <a:srgbClr val="0070C0"/>
                    </a:solidFill>
                  </a:rPr>
                  <a:t>Σ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V</a:t>
                </a:r>
                <a:r>
                  <a:rPr lang="en-US" sz="3200" b="1" baseline="30000" dirty="0" smtClean="0">
                    <a:solidFill>
                      <a:srgbClr val="0070C0"/>
                    </a:solidFill>
                  </a:rPr>
                  <a:t>T</a:t>
                </a:r>
              </a:p>
              <a:p>
                <a:pPr lvl="2"/>
                <a:r>
                  <a:rPr lang="en-US" sz="2800" dirty="0" smtClean="0"/>
                  <a:t>U and V are orthogonal Matri</a:t>
                </a:r>
                <a:r>
                  <a:rPr lang="en-US" sz="2800" dirty="0" smtClean="0"/>
                  <a:t>x</a:t>
                </a:r>
              </a:p>
              <a:p>
                <a:r>
                  <a:rPr lang="en-US" dirty="0" smtClean="0"/>
                  <a:t>Computation Methods</a:t>
                </a:r>
              </a:p>
              <a:p>
                <a:pPr lvl="1"/>
                <a:r>
                  <a:rPr lang="en-US" dirty="0" smtClean="0"/>
                  <a:t>Compute AA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Find Eigen Vectors 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>
                    <a:sym typeface="Wingdings" panose="05000000000000000000" pitchFamily="2" charset="2"/>
                  </a:rPr>
                  <a:t>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=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diagonalize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400" dirty="0" smtClean="0"/>
                  <a:t>Singular Values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lvl="1"/>
                <a:r>
                  <a:rPr lang="en-US" dirty="0" smtClean="0"/>
                  <a:t>U :- </a:t>
                </a:r>
                <a:r>
                  <a:rPr lang="en-US" dirty="0" smtClean="0"/>
                  <a:t>AA</a:t>
                </a:r>
                <a:r>
                  <a:rPr lang="en-US" baseline="30000" dirty="0" smtClean="0"/>
                  <a:t>T  </a:t>
                </a:r>
                <a:r>
                  <a:rPr lang="en-US" dirty="0" smtClean="0"/>
                  <a:t>Find Eigen Vectors </a:t>
                </a:r>
                <a:r>
                  <a:rPr lang="en-US" dirty="0" smtClean="0">
                    <a:sym typeface="Wingdings" panose="05000000000000000000" pitchFamily="2" charset="2"/>
                  </a:rPr>
                  <a:t> Normalize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V:- 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T </a:t>
                </a:r>
                <a:r>
                  <a:rPr lang="en-US" dirty="0" smtClean="0"/>
                  <a:t>A  Find Eigen Vectors </a:t>
                </a:r>
                <a:r>
                  <a:rPr lang="en-US" dirty="0" smtClean="0">
                    <a:sym typeface="Wingdings" panose="05000000000000000000" pitchFamily="2" charset="2"/>
                  </a:rPr>
                  <a:t> Normalize </a:t>
                </a:r>
              </a:p>
              <a:p>
                <a:pPr lvl="1"/>
                <a:endParaRPr lang="en-US" dirty="0" smtClean="0"/>
              </a:p>
              <a:p>
                <a:pPr lvl="2"/>
                <a:endParaRPr lang="en-US" sz="2800" dirty="0"/>
              </a:p>
              <a:p>
                <a:endParaRPr lang="en-US" sz="3600" b="1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47" y="2273874"/>
            <a:ext cx="2307273" cy="609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92018"/>
            <a:ext cx="2274137" cy="699116"/>
          </a:xfrm>
          <a:prstGeom prst="rect">
            <a:avLst/>
          </a:prstGeom>
        </p:spPr>
      </p:pic>
      <p:pic>
        <p:nvPicPr>
          <p:cNvPr id="5122" name="Picture 2" descr="https://upload.wikimedia.org/wikipedia/commons/thumb/c/c8/Singular_value_decomposition_visualisation.svg/800px-Singular_value_decomposition_visualisati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492" y="3049160"/>
            <a:ext cx="2429308" cy="283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8926-7ECB-4069-BD7A-C7C3DC971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428</Words>
  <Application>Microsoft Office PowerPoint</Application>
  <PresentationFormat>Widescreen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inherit</vt:lpstr>
      <vt:lpstr>medium-content-serif-font</vt:lpstr>
      <vt:lpstr>Monaco</vt:lpstr>
      <vt:lpstr>Wingdings</vt:lpstr>
      <vt:lpstr>Office Theme</vt:lpstr>
      <vt:lpstr>Linear Algebra in Machine Learning </vt:lpstr>
      <vt:lpstr>What is Linear Algebra</vt:lpstr>
      <vt:lpstr>Why Linear Algebra in ML ?</vt:lpstr>
      <vt:lpstr>Vectors</vt:lpstr>
      <vt:lpstr>Matrix &amp; Operations </vt:lpstr>
      <vt:lpstr>Eigen Values and Eigen Vectors</vt:lpstr>
      <vt:lpstr>Why Eigen ?</vt:lpstr>
      <vt:lpstr>Diagonalization </vt:lpstr>
      <vt:lpstr>Single Value Decomposition </vt:lpstr>
      <vt:lpstr>Coding </vt:lpstr>
      <vt:lpstr>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in Machine Learning</dc:title>
  <dc:creator>Arun Surendran Ragini</dc:creator>
  <cp:lastModifiedBy>Arun Surendran Ragini</cp:lastModifiedBy>
  <cp:revision>35</cp:revision>
  <dcterms:created xsi:type="dcterms:W3CDTF">2019-02-11T10:33:30Z</dcterms:created>
  <dcterms:modified xsi:type="dcterms:W3CDTF">2019-02-16T06:42:08Z</dcterms:modified>
</cp:coreProperties>
</file>