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3" r:id="rId3"/>
    <p:sldId id="259" r:id="rId4"/>
    <p:sldId id="260" r:id="rId5"/>
    <p:sldId id="261" r:id="rId6"/>
    <p:sldId id="262" r:id="rId7"/>
    <p:sldId id="256" r:id="rId8"/>
    <p:sldId id="257"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B4FA69B-752D-4720-8E0A-E3B40D432D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29E78-151E-4099-AB53-5A47724FF6C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0B4FA69B-752D-4720-8E0A-E3B40D432DC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729E78-151E-4099-AB53-5A47724FF6C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0B4FA69B-752D-4720-8E0A-E3B40D432D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29E78-151E-4099-AB53-5A47724FF6C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endParaRPr lang="en-US" smtClean="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0B4FA69B-752D-4720-8E0A-E3B40D432D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29E78-151E-4099-AB53-5A47724FF6CA}" type="slidenum">
              <a:rPr lang="en-US" smtClean="0"/>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0B4FA69B-752D-4720-8E0A-E3B40D432D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29E78-151E-4099-AB53-5A47724FF6CA}"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4FA69B-752D-4720-8E0A-E3B40D432DCC}"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29E78-151E-4099-AB53-5A47724FF6CA}"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4FA69B-752D-4720-8E0A-E3B40D432DCC}"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29E78-151E-4099-AB53-5A47724FF6CA}"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0B4FA69B-752D-4720-8E0A-E3B40D432D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29E78-151E-4099-AB53-5A47724FF6CA}"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0B4FA69B-752D-4720-8E0A-E3B40D432D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29E78-151E-4099-AB53-5A47724FF6C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3"/>
          <p:cNvSpPr>
            <a:spLocks noGrp="1"/>
          </p:cNvSpPr>
          <p:nvPr>
            <p:ph type="dt" sz="half" idx="10"/>
          </p:nvPr>
        </p:nvSpPr>
        <p:spPr/>
        <p:txBody>
          <a:bodyPr/>
          <a:lstStyle/>
          <a:p>
            <a:fld id="{0B4FA69B-752D-4720-8E0A-E3B40D432D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29E78-151E-4099-AB53-5A47724FF6C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0B4FA69B-752D-4720-8E0A-E3B40D432DC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29E78-151E-4099-AB53-5A47724FF6C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0B4FA69B-752D-4720-8E0A-E3B40D432DC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729E78-151E-4099-AB53-5A47724FF6C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0B4FA69B-752D-4720-8E0A-E3B40D432DC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729E78-151E-4099-AB53-5A47724FF6C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B4FA69B-752D-4720-8E0A-E3B40D432DCC}"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8729E78-151E-4099-AB53-5A47724FF6C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B4FA69B-752D-4720-8E0A-E3B40D432DCC}"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8729E78-151E-4099-AB53-5A47724FF6C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7" name="Date Placeholder 4"/>
          <p:cNvSpPr>
            <a:spLocks noGrp="1"/>
          </p:cNvSpPr>
          <p:nvPr>
            <p:ph type="dt" sz="half" idx="10"/>
          </p:nvPr>
        </p:nvSpPr>
        <p:spPr/>
        <p:txBody>
          <a:bodyPr/>
          <a:lstStyle/>
          <a:p>
            <a:fld id="{0B4FA69B-752D-4720-8E0A-E3B40D432DCC}"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8729E78-151E-4099-AB53-5A47724FF6C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0B4FA69B-752D-4720-8E0A-E3B40D432DC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729E78-151E-4099-AB53-5A47724FF6C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B4FA69B-752D-4720-8E0A-E3B40D432DCC}" type="datetimeFigureOut">
              <a:rPr lang="en-US" smtClean="0"/>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729E78-151E-4099-AB53-5A47724FF6CA}"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9.jpeg"/><Relationship Id="rId1"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jpeg"/><Relationship Id="rId1"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GIF"/><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987034" y="-202478"/>
            <a:ext cx="5852172" cy="3291847"/>
          </a:xfrm>
          <a:prstGeom prst="rect">
            <a:avLst/>
          </a:prstGeom>
        </p:spPr>
      </p:pic>
      <p:sp>
        <p:nvSpPr>
          <p:cNvPr id="7" name="Rectangle 6"/>
          <p:cNvSpPr/>
          <p:nvPr/>
        </p:nvSpPr>
        <p:spPr>
          <a:xfrm>
            <a:off x="4288564" y="3311438"/>
            <a:ext cx="3850005" cy="1014730"/>
          </a:xfrm>
          <a:prstGeom prst="rect">
            <a:avLst/>
          </a:prstGeom>
          <a:noFill/>
        </p:spPr>
        <p:txBody>
          <a:bodyPr wrap="none" lIns="91440" tIns="45720" rIns="91440" bIns="45720">
            <a:spAutoFit/>
          </a:bodyPr>
          <a:lstStyle/>
          <a:p>
            <a:pPr algn="ctr"/>
            <a:r>
              <a:rPr lang="en-US" sz="6000" b="1" dirty="0" smtClean="0">
                <a:ln w="9525">
                  <a:solidFill>
                    <a:schemeClr val="bg1"/>
                  </a:solidFill>
                  <a:prstDash val="solid"/>
                </a:ln>
                <a:effectLst>
                  <a:outerShdw blurRad="12700" dist="38100" dir="2700000" algn="tl" rotWithShape="0">
                    <a:schemeClr val="bg1">
                      <a:lumMod val="50000"/>
                    </a:schemeClr>
                  </a:outerShdw>
                </a:effectLst>
              </a:rPr>
              <a:t>AI SNAP </a:t>
            </a:r>
            <a:endPar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62057" y="1685109"/>
            <a:ext cx="5342709" cy="5172892"/>
          </a:xfrm>
          <a:prstGeom prst="rect">
            <a:avLst/>
          </a:prstGeom>
        </p:spPr>
      </p:pic>
      <p:sp>
        <p:nvSpPr>
          <p:cNvPr id="4" name="Title 3"/>
          <p:cNvSpPr>
            <a:spLocks noGrp="1"/>
          </p:cNvSpPr>
          <p:nvPr>
            <p:ph type="title"/>
          </p:nvPr>
        </p:nvSpPr>
        <p:spPr>
          <a:xfrm>
            <a:off x="838200" y="365125"/>
            <a:ext cx="10515600" cy="6231618"/>
          </a:xfrm>
        </p:spPr>
        <p:txBody>
          <a:bodyPr>
            <a:normAutofit fontScale="90000"/>
          </a:bodyPr>
          <a:lstStyle/>
          <a:p>
            <a:r>
              <a:rPr lang="en-US" sz="3600" dirty="0" smtClean="0">
                <a:latin typeface="Times New Roman" panose="02020603050405020304" pitchFamily="18" charset="0"/>
                <a:cs typeface="Times New Roman" panose="02020603050405020304" pitchFamily="18" charset="0"/>
              </a:rPr>
              <a:t>Losing His Whole Family In A Brutal Massacre, This Rwandan Is Now Saving Thousands Of Lives With Drones</a:t>
            </a:r>
            <a:br>
              <a:rPr lang="en-US" sz="3600" dirty="0" smtClean="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smtClean="0">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Abdul Salam Nizeyimana launches</a:t>
            </a:r>
            <a:br>
              <a:rPr lang="en-US" sz="3100" dirty="0" smtClean="0">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 drones that carry blood to doctors </a:t>
            </a:r>
            <a:br>
              <a:rPr lang="en-US" sz="3100" dirty="0" smtClean="0">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making efforts to save patients who </a:t>
            </a:r>
            <a:br>
              <a:rPr lang="en-US" sz="3100" dirty="0" smtClean="0">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are in critical condition.</a:t>
            </a:r>
            <a:br>
              <a:rPr lang="en-US" sz="3100" dirty="0" smtClean="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He works for a US based startup </a:t>
            </a:r>
            <a:br>
              <a:rPr lang="en-US" sz="3100" dirty="0" smtClean="0">
                <a:latin typeface="Times New Roman" panose="02020603050405020304" pitchFamily="18" charset="0"/>
                <a:cs typeface="Times New Roman" panose="02020603050405020304" pitchFamily="18" charset="0"/>
              </a:rPr>
            </a:br>
            <a:r>
              <a:rPr lang="en-US" sz="3100" dirty="0" err="1" smtClean="0">
                <a:latin typeface="Times New Roman" panose="02020603050405020304" pitchFamily="18" charset="0"/>
                <a:cs typeface="Times New Roman" panose="02020603050405020304" pitchFamily="18" charset="0"/>
              </a:rPr>
              <a:t>Zipline</a:t>
            </a:r>
            <a:r>
              <a:rPr lang="en-US" sz="3100" dirty="0" smtClean="0">
                <a:latin typeface="Times New Roman" panose="02020603050405020304" pitchFamily="18" charset="0"/>
                <a:cs typeface="Times New Roman" panose="02020603050405020304" pitchFamily="18" charset="0"/>
              </a:rPr>
              <a:t>, which runs a drone facility </a:t>
            </a:r>
            <a:br>
              <a:rPr lang="en-US" sz="3100" dirty="0" smtClean="0">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located due west from Kigali,</a:t>
            </a:r>
            <a:br>
              <a:rPr lang="en-US" sz="3100" dirty="0" smtClean="0">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the Rwandan capital.</a:t>
            </a:r>
            <a:br>
              <a:rPr lang="en-US" sz="3100" dirty="0" smtClean="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smtClean="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smtClean="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smtClean="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smtClean="0">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 </a:t>
            </a:r>
            <a:br>
              <a:rPr lang="en-US" sz="3600" dirty="0" smtClean="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smtClean="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80960" y="3357154"/>
            <a:ext cx="4511040" cy="3500846"/>
          </a:xfrm>
          <a:prstGeom prst="rect">
            <a:avLst/>
          </a:prstGeom>
        </p:spPr>
      </p:pic>
      <p:sp>
        <p:nvSpPr>
          <p:cNvPr id="4" name="Title 3"/>
          <p:cNvSpPr>
            <a:spLocks noGrp="1"/>
          </p:cNvSpPr>
          <p:nvPr>
            <p:ph type="title"/>
          </p:nvPr>
        </p:nvSpPr>
        <p:spPr>
          <a:xfrm>
            <a:off x="838200" y="365125"/>
            <a:ext cx="10515600" cy="6140178"/>
          </a:xfrm>
        </p:spPr>
        <p:txBody>
          <a:bodyPr>
            <a:normAutofit fontScale="90000"/>
          </a:bodyPr>
          <a:lstStyle/>
          <a:p>
            <a:r>
              <a:rPr lang="en-US" sz="2800" dirty="0" smtClean="0">
                <a:latin typeface="Times New Roman" panose="02020603050405020304" pitchFamily="18" charset="0"/>
                <a:cs typeface="Times New Roman" panose="02020603050405020304" pitchFamily="18" charset="0"/>
              </a:rPr>
              <a:t>On a good day, if a hospital in Rwanda is low</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in blood it takes 8hrs to get the blood which</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leads to loss of many lives.</a:t>
            </a:r>
            <a:br>
              <a:rPr lang="en-US" sz="2800" dirty="0" smtClean="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Nizeyimana helps people in remote areas</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access the vital fluid. Once the request comes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in they get moving.</a:t>
            </a:r>
            <a:br>
              <a:rPr lang="en-US" sz="2800" dirty="0" smtClean="0">
                <a:latin typeface="Times New Roman" panose="02020603050405020304" pitchFamily="18" charset="0"/>
                <a:cs typeface="Times New Roman" panose="02020603050405020304" pitchFamily="18" charset="0"/>
              </a:rPr>
            </a:b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In this process, a package is loaded onto a hatch</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which is fastened with drone’s flying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mechanism . This vehicle is driven by GPS and</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other sensors.</a:t>
            </a:r>
            <a:br>
              <a:rPr lang="en-US" sz="2800" dirty="0" smtClean="0">
                <a:latin typeface="Times New Roman" panose="02020603050405020304" pitchFamily="18" charset="0"/>
                <a:cs typeface="Times New Roman" panose="02020603050405020304" pitchFamily="18" charset="0"/>
              </a:rPr>
            </a:b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Once destination reaches, it drops payload and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heads back to base while a hospital staff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retrieves the package.</a:t>
            </a:r>
            <a:br>
              <a:rPr lang="en-US" sz="2800" dirty="0" smtClean="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0960" y="235131"/>
            <a:ext cx="4308825" cy="28399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9816" y="0"/>
            <a:ext cx="5770984" cy="2132856"/>
          </a:xfrm>
        </p:spPr>
        <p:txBody>
          <a:bodyPr>
            <a:normAutofit fontScale="90000"/>
          </a:bodyPr>
          <a:lstStyle/>
          <a:p>
            <a:br>
              <a:rPr lang="en-IN" sz="4000" b="1" dirty="0">
                <a:latin typeface="Times New Roman" panose="02020603050405020304" pitchFamily="18" charset="0"/>
                <a:cs typeface="Times New Roman" panose="02020603050405020304" pitchFamily="18" charset="0"/>
              </a:rPr>
            </a:br>
            <a:r>
              <a:rPr lang="en-IN" sz="3600" b="1" dirty="0" smtClean="0">
                <a:latin typeface="Times New Roman" panose="02020603050405020304" pitchFamily="18" charset="0"/>
                <a:cs typeface="Times New Roman" panose="02020603050405020304" pitchFamily="18" charset="0"/>
              </a:rPr>
              <a:t>BUDGET </a:t>
            </a:r>
            <a:r>
              <a:rPr lang="en-IN" sz="3600" b="1" dirty="0">
                <a:latin typeface="Times New Roman" panose="02020603050405020304" pitchFamily="18" charset="0"/>
                <a:cs typeface="Times New Roman" panose="02020603050405020304" pitchFamily="18" charset="0"/>
              </a:rPr>
              <a:t>2019: Government announces National Artificial Intelligence Centre, National AI Portal.</a:t>
            </a:r>
            <a:endParaRPr lang="en-IN" sz="36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981200" y="3429001"/>
            <a:ext cx="8229600" cy="2697163"/>
          </a:xfrm>
        </p:spPr>
        <p:txBody>
          <a:bodyPr>
            <a:normAutofit/>
          </a:bodyPr>
          <a:lstStyle/>
          <a:p>
            <a:r>
              <a:rPr lang="en-IN" sz="1800" dirty="0"/>
              <a:t>Finance Minister, </a:t>
            </a:r>
            <a:r>
              <a:rPr lang="en-IN" sz="1800" b="1" dirty="0"/>
              <a:t>PIYUSH GOYAL </a:t>
            </a:r>
            <a:r>
              <a:rPr lang="en-IN" sz="1800" dirty="0"/>
              <a:t>in his budget speech 2019 announced that a national AI portal will be developed by the government to improve the benefit from new age technologies.</a:t>
            </a:r>
            <a:endParaRPr lang="en-IN" sz="1800" dirty="0"/>
          </a:p>
          <a:p>
            <a:endParaRPr lang="en-IN" sz="1800" dirty="0"/>
          </a:p>
          <a:p>
            <a:r>
              <a:rPr lang="en-IN" sz="1800" dirty="0"/>
              <a:t>He also announced that a National Centre for AI is under consideration.</a:t>
            </a:r>
            <a:endParaRPr lang="en-IN" sz="1800" dirty="0"/>
          </a:p>
        </p:txBody>
      </p:sp>
      <p:pic>
        <p:nvPicPr>
          <p:cNvPr id="6" name="Picture 5" descr="ai.jpg"/>
          <p:cNvPicPr>
            <a:picLocks noChangeAspect="1"/>
          </p:cNvPicPr>
          <p:nvPr/>
        </p:nvPicPr>
        <p:blipFill>
          <a:blip r:embed="rId1" cstate="print"/>
          <a:stretch>
            <a:fillRect/>
          </a:stretch>
        </p:blipFill>
        <p:spPr>
          <a:xfrm>
            <a:off x="1775520" y="980728"/>
            <a:ext cx="2592288" cy="208823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548681"/>
            <a:ext cx="8229600" cy="5577483"/>
          </a:xfrm>
        </p:spPr>
        <p:txBody>
          <a:bodyPr>
            <a:normAutofit/>
          </a:bodyPr>
          <a:lstStyle/>
          <a:p>
            <a:r>
              <a:rPr lang="en-IN" dirty="0">
                <a:latin typeface="Times New Roman" panose="02020603050405020304" pitchFamily="18" charset="0"/>
                <a:cs typeface="Times New Roman" panose="02020603050405020304" pitchFamily="18" charset="0"/>
              </a:rPr>
              <a:t>Creating AI portal will help the nation to create more jobs as AI , Machine Learning, Robotics and the integration of  ML with Biological sciences where the graduates  can play important role in future.</a:t>
            </a:r>
            <a:endParaRPr lang="en-IN" dirty="0">
              <a:latin typeface="Times New Roman" panose="02020603050405020304" pitchFamily="18" charset="0"/>
              <a:cs typeface="Times New Roman" panose="02020603050405020304" pitchFamily="18" charset="0"/>
            </a:endParaRPr>
          </a:p>
          <a:p>
            <a:pPr>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With US and China leading the AI race, India is lagging behind when it comes to both  </a:t>
            </a:r>
            <a:r>
              <a:rPr lang="en-IN" u="sng" dirty="0">
                <a:latin typeface="Times New Roman" panose="02020603050405020304" pitchFamily="18" charset="0"/>
                <a:cs typeface="Times New Roman" panose="02020603050405020304" pitchFamily="18" charset="0"/>
              </a:rPr>
              <a:t>data </a:t>
            </a:r>
            <a:r>
              <a:rPr lang="en-IN" dirty="0">
                <a:latin typeface="Times New Roman" panose="02020603050405020304" pitchFamily="18" charset="0"/>
                <a:cs typeface="Times New Roman" panose="02020603050405020304" pitchFamily="18" charset="0"/>
              </a:rPr>
              <a:t>and </a:t>
            </a:r>
            <a:r>
              <a:rPr lang="en-IN" u="sng" dirty="0">
                <a:latin typeface="Times New Roman" panose="02020603050405020304" pitchFamily="18" charset="0"/>
                <a:cs typeface="Times New Roman" panose="02020603050405020304" pitchFamily="18" charset="0"/>
              </a:rPr>
              <a:t>availability of skilled professionals</a:t>
            </a:r>
            <a:r>
              <a:rPr lang="en-IN" dirty="0">
                <a:latin typeface="Times New Roman" panose="02020603050405020304" pitchFamily="18" charset="0"/>
                <a:cs typeface="Times New Roman" panose="02020603050405020304" pitchFamily="18" charset="0"/>
              </a:rPr>
              <a:t> who can handle data.</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India primarily has startups that are developers of AI. </a:t>
            </a:r>
            <a:r>
              <a:rPr lang="en-IN" dirty="0" smtClean="0">
                <a:latin typeface="Times New Roman" panose="02020603050405020304" pitchFamily="18" charset="0"/>
                <a:cs typeface="Times New Roman" panose="02020603050405020304" pitchFamily="18" charset="0"/>
              </a:rPr>
              <a:t>Most </a:t>
            </a:r>
            <a:r>
              <a:rPr lang="en-IN" dirty="0">
                <a:latin typeface="Times New Roman" panose="02020603050405020304" pitchFamily="18" charset="0"/>
                <a:cs typeface="Times New Roman" panose="02020603050405020304" pitchFamily="18" charset="0"/>
              </a:rPr>
              <a:t>of the support to develop this sector comes from government.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Hopefully the interim budget will focus on allocating a large amount of money dedicated for the development of AI in India.</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67451" y="0"/>
            <a:ext cx="4824549" cy="6727371"/>
          </a:xfrm>
          <a:prstGeom prst="rect">
            <a:avLst/>
          </a:prstGeom>
        </p:spPr>
      </p:pic>
      <p:sp>
        <p:nvSpPr>
          <p:cNvPr id="6" name="Title 5"/>
          <p:cNvSpPr>
            <a:spLocks noGrp="1"/>
          </p:cNvSpPr>
          <p:nvPr>
            <p:ph type="title"/>
          </p:nvPr>
        </p:nvSpPr>
        <p:spPr>
          <a:xfrm>
            <a:off x="668383" y="352697"/>
            <a:ext cx="10515600" cy="6257108"/>
          </a:xfrm>
        </p:spPr>
        <p:txBody>
          <a:bodyPr>
            <a:normAutofit fontScale="90000"/>
          </a:bodyPr>
          <a:lstStyle/>
          <a:p>
            <a:r>
              <a:rPr lang="en-US" sz="4000" b="1" i="1" dirty="0" smtClean="0">
                <a:latin typeface="Times New Roman" panose="02020603050405020304" pitchFamily="18" charset="0"/>
                <a:cs typeface="Times New Roman" panose="02020603050405020304" pitchFamily="18" charset="0"/>
              </a:rPr>
              <a:t>Bosch to  invest Rs 20 crore in </a:t>
            </a:r>
            <a:br>
              <a:rPr lang="en-US" sz="4000" b="1" i="1" dirty="0" smtClean="0">
                <a:latin typeface="Times New Roman" panose="02020603050405020304" pitchFamily="18" charset="0"/>
                <a:cs typeface="Times New Roman" panose="02020603050405020304" pitchFamily="18" charset="0"/>
              </a:rPr>
            </a:br>
            <a:r>
              <a:rPr lang="en-US" sz="4000" b="1" i="1" dirty="0" smtClean="0">
                <a:latin typeface="Times New Roman" panose="02020603050405020304" pitchFamily="18" charset="0"/>
                <a:cs typeface="Times New Roman" panose="02020603050405020304" pitchFamily="18" charset="0"/>
              </a:rPr>
              <a:t>Artificial intelligence centre at </a:t>
            </a:r>
            <a:br>
              <a:rPr lang="en-US" sz="4000" b="1" i="1" dirty="0" smtClean="0">
                <a:latin typeface="Times New Roman" panose="02020603050405020304" pitchFamily="18" charset="0"/>
                <a:cs typeface="Times New Roman" panose="02020603050405020304" pitchFamily="18" charset="0"/>
              </a:rPr>
            </a:br>
            <a:r>
              <a:rPr lang="en-US" sz="4000" b="1" i="1" dirty="0" smtClean="0">
                <a:latin typeface="Times New Roman" panose="02020603050405020304" pitchFamily="18" charset="0"/>
                <a:cs typeface="Times New Roman" panose="02020603050405020304" pitchFamily="18" charset="0"/>
              </a:rPr>
              <a:t>IIT Madras</a:t>
            </a:r>
            <a:br>
              <a:rPr lang="en-US" sz="4000" b="1" i="1" dirty="0" smtClean="0">
                <a:latin typeface="Times New Roman" panose="02020603050405020304" pitchFamily="18" charset="0"/>
                <a:cs typeface="Times New Roman" panose="02020603050405020304" pitchFamily="18" charset="0"/>
              </a:rPr>
            </a:br>
            <a:br>
              <a:rPr lang="en-US" sz="3600" dirty="0" smtClean="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Global technology and service provider </a:t>
            </a:r>
            <a:br>
              <a:rPr lang="en-US" sz="3100" dirty="0" smtClean="0">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Bosch group on Feb 6 inaugurated </a:t>
            </a:r>
            <a:br>
              <a:rPr lang="en-US" sz="3100" dirty="0" smtClean="0">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Robert Bosch centre for AI and Data</a:t>
            </a:r>
            <a:br>
              <a:rPr lang="en-US" sz="3100" dirty="0" smtClean="0">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Science (RBC-DSAI)</a:t>
            </a:r>
            <a:br>
              <a:rPr lang="en-US" sz="3100" dirty="0" smtClean="0">
                <a:latin typeface="Times New Roman" panose="02020603050405020304" pitchFamily="18" charset="0"/>
                <a:cs typeface="Times New Roman" panose="02020603050405020304" pitchFamily="18" charset="0"/>
              </a:rPr>
            </a:br>
            <a:br>
              <a:rPr lang="en-US" sz="3600" dirty="0" smtClean="0">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Centre will undertake foundational </a:t>
            </a:r>
            <a:br>
              <a:rPr lang="en-US" sz="3100" dirty="0" smtClean="0">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research in many areas of AI and data </a:t>
            </a:r>
            <a:br>
              <a:rPr lang="en-US" sz="3100" dirty="0" smtClean="0">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science.</a:t>
            </a:r>
            <a:br>
              <a:rPr lang="en-US" sz="3100" dirty="0" smtClean="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smtClean="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600" dirty="0" smtClean="0">
                <a:latin typeface="Times New Roman" panose="02020603050405020304" pitchFamily="18" charset="0"/>
                <a:cs typeface="Times New Roman" panose="02020603050405020304" pitchFamily="18" charset="0"/>
              </a:rPr>
            </a:br>
            <a:br>
              <a:rPr lang="en-US" sz="3600" dirty="0" smtClean="0">
                <a:latin typeface="Times New Roman" panose="02020603050405020304" pitchFamily="18" charset="0"/>
                <a:cs typeface="Times New Roman" panose="02020603050405020304" pitchFamily="18" charset="0"/>
              </a:rPr>
            </a:br>
            <a:br>
              <a:rPr lang="en-US" sz="3600" dirty="0" smtClean="0">
                <a:latin typeface="Times New Roman" panose="02020603050405020304" pitchFamily="18" charset="0"/>
                <a:cs typeface="Times New Roman" panose="02020603050405020304" pitchFamily="18" charset="0"/>
              </a:rPr>
            </a:br>
            <a:br>
              <a:rPr lang="en-US" sz="3600" dirty="0" smtClean="0">
                <a:latin typeface="Times New Roman" panose="02020603050405020304" pitchFamily="18" charset="0"/>
                <a:cs typeface="Times New Roman" panose="02020603050405020304" pitchFamily="18" charset="0"/>
              </a:rPr>
            </a:br>
            <a:br>
              <a:rPr lang="en-US" sz="1600" dirty="0" smtClean="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br>
              <a:rPr lang="en-US" sz="3600" dirty="0" smtClean="0">
                <a:latin typeface="Baskerville Old Face" panose="02020602080505020303" pitchFamily="18" charset="0"/>
              </a:rPr>
            </a:br>
            <a:r>
              <a:rPr lang="en-US" sz="3600" dirty="0" smtClean="0">
                <a:latin typeface="Baskerville Old Face" panose="02020602080505020303" pitchFamily="18" charset="0"/>
              </a:rPr>
              <a:t>          </a:t>
            </a:r>
            <a:br>
              <a:rPr lang="en-US" sz="2400" dirty="0">
                <a:latin typeface="Baskerville Old Face" panose="02020602080505020303" pitchFamily="18" charset="0"/>
              </a:rPr>
            </a:br>
            <a:r>
              <a:rPr lang="en-US" sz="2400" dirty="0" smtClean="0">
                <a:latin typeface="Baskerville Old Face" panose="02020602080505020303" pitchFamily="18" charset="0"/>
              </a:rPr>
              <a:t>       </a:t>
            </a:r>
            <a:br>
              <a:rPr lang="en-US" sz="3600" dirty="0" smtClean="0">
                <a:latin typeface="Baskerville Old Face" panose="02020602080505020303" pitchFamily="18" charset="0"/>
              </a:rPr>
            </a:br>
            <a:br>
              <a:rPr lang="en-US" dirty="0" smtClean="0">
                <a:latin typeface="Baskerville Old Face" panose="02020602080505020303" pitchFamily="18" charset="0"/>
              </a:rPr>
            </a:br>
            <a:br>
              <a:rPr lang="en-US" dirty="0">
                <a:latin typeface="Baskerville Old Face" panose="02020602080505020303" pitchFamily="18" charset="0"/>
              </a:rPr>
            </a:br>
            <a:endParaRPr lang="en-US" dirty="0">
              <a:latin typeface="Baskerville Old Face" panose="020206020805050203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30982" y="91441"/>
            <a:ext cx="5961017" cy="6766560"/>
          </a:xfrm>
          <a:prstGeom prst="rect">
            <a:avLst/>
          </a:prstGeom>
        </p:spPr>
      </p:pic>
      <p:sp>
        <p:nvSpPr>
          <p:cNvPr id="2" name="Title 1"/>
          <p:cNvSpPr>
            <a:spLocks noGrp="1"/>
          </p:cNvSpPr>
          <p:nvPr>
            <p:ph type="title"/>
          </p:nvPr>
        </p:nvSpPr>
        <p:spPr>
          <a:xfrm>
            <a:off x="838200" y="365125"/>
            <a:ext cx="10515600" cy="6166304"/>
          </a:xfrm>
        </p:spPr>
        <p:txBody>
          <a:bodyPr>
            <a:normAutofit/>
          </a:bodyPr>
          <a:lstStyle/>
          <a:p>
            <a:r>
              <a:rPr lang="en-US" sz="2800" dirty="0" smtClean="0">
                <a:latin typeface="Times New Roman" panose="02020603050405020304" pitchFamily="18" charset="0"/>
                <a:cs typeface="Times New Roman" panose="02020603050405020304" pitchFamily="18" charset="0"/>
              </a:rPr>
              <a:t>	Mission is to create societal </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impact through </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multidisciplinary interactions</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with the government,</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academic , research and </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industrial collaborators on </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core challenges in data science</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and AI</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2800" y="2130426"/>
            <a:ext cx="7772400" cy="1470025"/>
          </a:xfrm>
        </p:spPr>
        <p:txBody>
          <a:bodyPr/>
          <a:lstStyle/>
          <a:p>
            <a:endParaRPr lang="en-GB"/>
          </a:p>
        </p:txBody>
      </p:sp>
      <p:sp>
        <p:nvSpPr>
          <p:cNvPr id="3" name="Subtitle 2"/>
          <p:cNvSpPr>
            <a:spLocks noGrp="1"/>
          </p:cNvSpPr>
          <p:nvPr>
            <p:ph type="subTitle" idx="1"/>
          </p:nvPr>
        </p:nvSpPr>
        <p:spPr>
          <a:xfrm>
            <a:off x="4038600" y="3886200"/>
            <a:ext cx="6400800" cy="1752600"/>
          </a:xfrm>
        </p:spPr>
        <p:txBody>
          <a:bodyPr/>
          <a:lstStyle/>
          <a:p>
            <a:endParaRPr lang="en-GB"/>
          </a:p>
        </p:txBody>
      </p:sp>
      <p:sp>
        <p:nvSpPr>
          <p:cNvPr id="4" name="Rectangle 3"/>
          <p:cNvSpPr/>
          <p:nvPr/>
        </p:nvSpPr>
        <p:spPr>
          <a:xfrm>
            <a:off x="1770015" y="0"/>
            <a:ext cx="8993779" cy="6583679"/>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p:cNvGrpSpPr/>
          <p:nvPr/>
        </p:nvGrpSpPr>
        <p:grpSpPr>
          <a:xfrm>
            <a:off x="9680367" y="2209800"/>
            <a:ext cx="1504421" cy="1905000"/>
            <a:chOff x="8156366" y="2209800"/>
            <a:chExt cx="1504421" cy="1905000"/>
          </a:xfrm>
        </p:grpSpPr>
        <p:sp>
          <p:nvSpPr>
            <p:cNvPr id="5" name="Chord 4"/>
            <p:cNvSpPr/>
            <p:nvPr/>
          </p:nvSpPr>
          <p:spPr>
            <a:xfrm rot="1261967">
              <a:off x="8156366" y="2427480"/>
              <a:ext cx="1504421" cy="1569684"/>
            </a:xfrm>
            <a:prstGeom prst="chor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rot="16200000">
              <a:off x="7919710" y="2900690"/>
              <a:ext cx="1905000" cy="523220"/>
            </a:xfrm>
            <a:prstGeom prst="rect">
              <a:avLst/>
            </a:prstGeom>
            <a:noFill/>
          </p:spPr>
          <p:txBody>
            <a:bodyPr wrap="square" rtlCol="0">
              <a:spAutoFit/>
            </a:bodyPr>
            <a:lstStyle/>
            <a:p>
              <a:pPr algn="ctr"/>
              <a:r>
                <a:rPr lang="en-US" sz="2800" b="1" dirty="0">
                  <a:latin typeface="Tw Cen MT" pitchFamily="34" charset="0"/>
                </a:rPr>
                <a:t>Snaps</a:t>
              </a:r>
              <a:endParaRPr lang="en-GB" sz="2800" b="1" dirty="0">
                <a:latin typeface="Tw Cen MT" pitchFamily="34" charset="0"/>
              </a:endParaRPr>
            </a:p>
          </p:txBody>
        </p:sp>
      </p:grpSp>
      <p:pic>
        <p:nvPicPr>
          <p:cNvPr id="7" name="Picture 6" descr="SCHOOL OF AI , TRIVANDRUM 20190215_234657.jpg"/>
          <p:cNvPicPr>
            <a:picLocks noChangeAspect="1"/>
          </p:cNvPicPr>
          <p:nvPr/>
        </p:nvPicPr>
        <p:blipFill>
          <a:blip r:embed="rId1" cstate="print"/>
          <a:stretch>
            <a:fillRect/>
          </a:stretch>
        </p:blipFill>
        <p:spPr>
          <a:xfrm rot="20081120">
            <a:off x="1878924" y="126325"/>
            <a:ext cx="762000" cy="762000"/>
          </a:xfrm>
          <a:prstGeom prst="rect">
            <a:avLst/>
          </a:prstGeom>
        </p:spPr>
      </p:pic>
      <p:sp>
        <p:nvSpPr>
          <p:cNvPr id="9" name="TextBox 8"/>
          <p:cNvSpPr txBox="1"/>
          <p:nvPr/>
        </p:nvSpPr>
        <p:spPr>
          <a:xfrm>
            <a:off x="3581400" y="304801"/>
            <a:ext cx="5029200" cy="646331"/>
          </a:xfrm>
          <a:prstGeom prst="rect">
            <a:avLst/>
          </a:prstGeom>
          <a:noFill/>
        </p:spPr>
        <p:txBody>
          <a:bodyPr wrap="square" rtlCol="0">
            <a:spAutoFit/>
          </a:bodyPr>
          <a:lstStyle/>
          <a:p>
            <a:r>
              <a:rPr lang="en-US" sz="3600" b="1" dirty="0">
                <a:latin typeface="Tw Cen MT" pitchFamily="34" charset="0"/>
              </a:rPr>
              <a:t>JENGA PLAYING ROBOT</a:t>
            </a:r>
            <a:endParaRPr lang="en-GB" sz="3600" b="1" dirty="0">
              <a:latin typeface="Tw Cen MT" pitchFamily="34" charset="0"/>
            </a:endParaRPr>
          </a:p>
        </p:txBody>
      </p:sp>
      <p:sp>
        <p:nvSpPr>
          <p:cNvPr id="10" name="TextBox 9"/>
          <p:cNvSpPr txBox="1"/>
          <p:nvPr/>
        </p:nvSpPr>
        <p:spPr>
          <a:xfrm>
            <a:off x="1676400" y="1295400"/>
            <a:ext cx="6553200" cy="2677656"/>
          </a:xfrm>
          <a:prstGeom prst="rect">
            <a:avLst/>
          </a:prstGeom>
          <a:noFill/>
        </p:spPr>
        <p:txBody>
          <a:bodyPr wrap="square" rtlCol="0">
            <a:spAutoFit/>
          </a:bodyPr>
          <a:lstStyle/>
          <a:p>
            <a:pPr>
              <a:buFont typeface="Wingdings" panose="05000000000000000000" pitchFamily="2" charset="2"/>
              <a:buChar char="§"/>
            </a:pPr>
            <a:r>
              <a:rPr lang="en-US" sz="2400" dirty="0">
                <a:latin typeface="Tw Cen MT" pitchFamily="34" charset="0"/>
              </a:rPr>
              <a:t>Developed by MIT Researchers.</a:t>
            </a:r>
            <a:endParaRPr lang="en-US" sz="2400" dirty="0">
              <a:latin typeface="Tw Cen MT" pitchFamily="34" charset="0"/>
            </a:endParaRPr>
          </a:p>
          <a:p>
            <a:pPr>
              <a:buFont typeface="Wingdings" panose="05000000000000000000" pitchFamily="2" charset="2"/>
              <a:buChar char="§"/>
            </a:pPr>
            <a:r>
              <a:rPr lang="en-US" sz="2400" dirty="0">
                <a:latin typeface="Tw Cen MT" pitchFamily="34" charset="0"/>
              </a:rPr>
              <a:t>Equipped with a soft-pronged gripper, a force- sensing wrist cuff, and an external camera.</a:t>
            </a:r>
            <a:endParaRPr lang="en-US" sz="2400" dirty="0">
              <a:latin typeface="Tw Cen MT" pitchFamily="34" charset="0"/>
            </a:endParaRPr>
          </a:p>
          <a:p>
            <a:pPr>
              <a:buFont typeface="Wingdings" panose="05000000000000000000" pitchFamily="2" charset="2"/>
              <a:buChar char="§"/>
            </a:pPr>
            <a:r>
              <a:rPr lang="en-US" sz="2400" dirty="0" err="1">
                <a:latin typeface="Tw Cen MT" pitchFamily="34" charset="0"/>
              </a:rPr>
              <a:t>Jenga</a:t>
            </a:r>
            <a:r>
              <a:rPr lang="en-US" sz="2400" dirty="0">
                <a:latin typeface="Tw Cen MT" pitchFamily="34" charset="0"/>
              </a:rPr>
              <a:t>-IT has 54 blocks. Each block is removed and kept at the top of the tower. Whoever topples the tower by taking out a block first loses the game.</a:t>
            </a:r>
            <a:endParaRPr lang="en-US" sz="2400" dirty="0">
              <a:latin typeface="Tw Cen MT" pitchFamily="34" charset="0"/>
            </a:endParaRPr>
          </a:p>
          <a:p>
            <a:endParaRPr lang="en-GB" sz="2400" dirty="0">
              <a:latin typeface="Tw Cen MT" pitchFamily="34" charset="0"/>
            </a:endParaRPr>
          </a:p>
        </p:txBody>
      </p:sp>
      <p:pic>
        <p:nvPicPr>
          <p:cNvPr id="12" name="Picture 11" descr="jenga.jpg"/>
          <p:cNvPicPr>
            <a:picLocks noChangeAspect="1"/>
          </p:cNvPicPr>
          <p:nvPr/>
        </p:nvPicPr>
        <p:blipFill>
          <a:blip r:embed="rId2"/>
          <a:stretch>
            <a:fillRect/>
          </a:stretch>
        </p:blipFill>
        <p:spPr>
          <a:xfrm>
            <a:off x="4267200" y="4038600"/>
            <a:ext cx="2800350" cy="20955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2800" y="2130426"/>
            <a:ext cx="7772400" cy="1470025"/>
          </a:xfrm>
        </p:spPr>
        <p:txBody>
          <a:bodyPr/>
          <a:lstStyle/>
          <a:p>
            <a:endParaRPr lang="en-GB"/>
          </a:p>
        </p:txBody>
      </p:sp>
      <p:sp>
        <p:nvSpPr>
          <p:cNvPr id="3" name="Subtitle 2"/>
          <p:cNvSpPr>
            <a:spLocks noGrp="1"/>
          </p:cNvSpPr>
          <p:nvPr>
            <p:ph type="subTitle" idx="1"/>
          </p:nvPr>
        </p:nvSpPr>
        <p:spPr>
          <a:xfrm>
            <a:off x="4038600" y="3886200"/>
            <a:ext cx="6400800" cy="1752600"/>
          </a:xfrm>
        </p:spPr>
        <p:txBody>
          <a:bodyPr/>
          <a:lstStyle/>
          <a:p>
            <a:endParaRPr lang="en-GB"/>
          </a:p>
        </p:txBody>
      </p:sp>
      <p:sp>
        <p:nvSpPr>
          <p:cNvPr id="4" name="Rectangle 3"/>
          <p:cNvSpPr/>
          <p:nvPr/>
        </p:nvSpPr>
        <p:spPr>
          <a:xfrm>
            <a:off x="1658983" y="-26126"/>
            <a:ext cx="9091748" cy="6230983"/>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p:cNvGrpSpPr/>
          <p:nvPr/>
        </p:nvGrpSpPr>
        <p:grpSpPr>
          <a:xfrm>
            <a:off x="9680367" y="2209800"/>
            <a:ext cx="1504421" cy="1905000"/>
            <a:chOff x="8156366" y="2209800"/>
            <a:chExt cx="1504421" cy="1905000"/>
          </a:xfrm>
        </p:grpSpPr>
        <p:sp>
          <p:nvSpPr>
            <p:cNvPr id="5" name="Chord 4"/>
            <p:cNvSpPr/>
            <p:nvPr/>
          </p:nvSpPr>
          <p:spPr>
            <a:xfrm rot="1261967">
              <a:off x="8156366" y="2427480"/>
              <a:ext cx="1504421" cy="1569684"/>
            </a:xfrm>
            <a:prstGeom prst="chor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rot="16200000">
              <a:off x="7919710" y="2900690"/>
              <a:ext cx="1905000" cy="523220"/>
            </a:xfrm>
            <a:prstGeom prst="rect">
              <a:avLst/>
            </a:prstGeom>
            <a:noFill/>
          </p:spPr>
          <p:txBody>
            <a:bodyPr wrap="square" rtlCol="0">
              <a:spAutoFit/>
            </a:bodyPr>
            <a:lstStyle/>
            <a:p>
              <a:pPr algn="ctr"/>
              <a:r>
                <a:rPr lang="en-US" sz="2800" b="1" dirty="0">
                  <a:latin typeface="Tw Cen MT" pitchFamily="34" charset="0"/>
                </a:rPr>
                <a:t>Snaps</a:t>
              </a:r>
              <a:endParaRPr lang="en-GB" sz="2800" b="1" dirty="0">
                <a:latin typeface="Tw Cen MT" pitchFamily="34" charset="0"/>
              </a:endParaRPr>
            </a:p>
          </p:txBody>
        </p:sp>
      </p:grpSp>
      <p:pic>
        <p:nvPicPr>
          <p:cNvPr id="7" name="Picture 6" descr="SCHOOL OF AI , TRIVANDRUM 20190215_234657.jpg"/>
          <p:cNvPicPr>
            <a:picLocks noChangeAspect="1"/>
          </p:cNvPicPr>
          <p:nvPr/>
        </p:nvPicPr>
        <p:blipFill>
          <a:blip r:embed="rId1" cstate="print"/>
          <a:stretch>
            <a:fillRect/>
          </a:stretch>
        </p:blipFill>
        <p:spPr>
          <a:xfrm rot="20081120">
            <a:off x="1878924" y="126325"/>
            <a:ext cx="762000" cy="762000"/>
          </a:xfrm>
          <a:prstGeom prst="rect">
            <a:avLst/>
          </a:prstGeom>
        </p:spPr>
      </p:pic>
      <p:sp>
        <p:nvSpPr>
          <p:cNvPr id="9" name="TextBox 8"/>
          <p:cNvSpPr txBox="1"/>
          <p:nvPr/>
        </p:nvSpPr>
        <p:spPr>
          <a:xfrm>
            <a:off x="3733800" y="304801"/>
            <a:ext cx="5562600" cy="1200329"/>
          </a:xfrm>
          <a:prstGeom prst="rect">
            <a:avLst/>
          </a:prstGeom>
          <a:noFill/>
        </p:spPr>
        <p:txBody>
          <a:bodyPr wrap="square" rtlCol="0">
            <a:spAutoFit/>
          </a:bodyPr>
          <a:lstStyle/>
          <a:p>
            <a:pPr>
              <a:buFont typeface="Wingdings" panose="05000000000000000000" pitchFamily="2" charset="2"/>
              <a:buChar char="§"/>
            </a:pPr>
            <a:r>
              <a:rPr lang="en-US" sz="2400" dirty="0">
                <a:latin typeface="Tw Cen MT" pitchFamily="34" charset="0"/>
              </a:rPr>
              <a:t>It uses machine learning. The camera collects visual and tactile feedback and </a:t>
            </a:r>
            <a:r>
              <a:rPr lang="en-US" sz="2400" b="1" dirty="0">
                <a:latin typeface="Tw Cen MT" pitchFamily="34" charset="0"/>
              </a:rPr>
              <a:t>learns </a:t>
            </a:r>
            <a:r>
              <a:rPr lang="en-US" sz="2400" dirty="0">
                <a:latin typeface="Tw Cen MT" pitchFamily="34" charset="0"/>
              </a:rPr>
              <a:t>from it and move accordingly.</a:t>
            </a:r>
            <a:endParaRPr lang="en-GB" sz="2400" dirty="0">
              <a:latin typeface="Tw Cen MT" pitchFamily="34" charset="0"/>
            </a:endParaRPr>
          </a:p>
        </p:txBody>
      </p:sp>
      <p:sp>
        <p:nvSpPr>
          <p:cNvPr id="11" name="TextBox 10"/>
          <p:cNvSpPr txBox="1"/>
          <p:nvPr/>
        </p:nvSpPr>
        <p:spPr>
          <a:xfrm>
            <a:off x="1752600" y="1905000"/>
            <a:ext cx="4572000" cy="2308324"/>
          </a:xfrm>
          <a:prstGeom prst="rect">
            <a:avLst/>
          </a:prstGeom>
          <a:noFill/>
        </p:spPr>
        <p:txBody>
          <a:bodyPr wrap="square" rtlCol="0">
            <a:spAutoFit/>
          </a:bodyPr>
          <a:lstStyle/>
          <a:p>
            <a:pPr>
              <a:buFont typeface="Wingdings" panose="05000000000000000000" pitchFamily="2" charset="2"/>
              <a:buChar char="§"/>
            </a:pPr>
            <a:r>
              <a:rPr lang="en-US" sz="2400" dirty="0">
                <a:latin typeface="Tw Cen MT" pitchFamily="34" charset="0"/>
              </a:rPr>
              <a:t>It requires not only cognitive skills but also physical skills.</a:t>
            </a:r>
            <a:endParaRPr lang="en-US" sz="2400" dirty="0">
              <a:latin typeface="Tw Cen MT" pitchFamily="34" charset="0"/>
            </a:endParaRPr>
          </a:p>
          <a:p>
            <a:pPr>
              <a:buFont typeface="Wingdings" panose="05000000000000000000" pitchFamily="2" charset="2"/>
              <a:buChar char="§"/>
            </a:pPr>
            <a:r>
              <a:rPr lang="en-US" sz="2400" dirty="0">
                <a:latin typeface="Tw Cen MT" pitchFamily="34" charset="0"/>
              </a:rPr>
              <a:t>In future researchers hope to use it to separating recyclable objects from landfill trash and in assembly lines like </a:t>
            </a:r>
            <a:r>
              <a:rPr lang="en-US" sz="2400" dirty="0" smtClean="0">
                <a:latin typeface="Tw Cen MT" pitchFamily="34" charset="0"/>
              </a:rPr>
              <a:t>cell phones </a:t>
            </a:r>
            <a:r>
              <a:rPr lang="en-US" sz="2400" dirty="0">
                <a:latin typeface="Tw Cen MT" pitchFamily="34" charset="0"/>
              </a:rPr>
              <a:t>etc.</a:t>
            </a:r>
            <a:endParaRPr lang="en-GB" sz="2400" dirty="0">
              <a:latin typeface="Tw Cen MT" pitchFamily="34" charset="0"/>
            </a:endParaRPr>
          </a:p>
        </p:txBody>
      </p:sp>
      <p:cxnSp>
        <p:nvCxnSpPr>
          <p:cNvPr id="13" name="Straight Connector 12"/>
          <p:cNvCxnSpPr/>
          <p:nvPr/>
        </p:nvCxnSpPr>
        <p:spPr>
          <a:xfrm>
            <a:off x="4343400" y="5257800"/>
            <a:ext cx="26670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4572000" y="5334000"/>
            <a:ext cx="205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181600" y="5410200"/>
            <a:ext cx="762000" cy="1588"/>
          </a:xfrm>
          <a:prstGeom prst="line">
            <a:avLst/>
          </a:prstGeom>
        </p:spPr>
        <p:style>
          <a:lnRef idx="1">
            <a:schemeClr val="accent3"/>
          </a:lnRef>
          <a:fillRef idx="0">
            <a:schemeClr val="accent3"/>
          </a:fillRef>
          <a:effectRef idx="0">
            <a:schemeClr val="accent3"/>
          </a:effectRef>
          <a:fontRef idx="minor">
            <a:schemeClr val="tx1"/>
          </a:fontRef>
        </p:style>
      </p:cxnSp>
      <p:pic>
        <p:nvPicPr>
          <p:cNvPr id="19" name="Picture 18" descr="Machine-Learning-Robot-Plays-Jenga.gif"/>
          <p:cNvPicPr>
            <a:picLocks noChangeAspect="1"/>
          </p:cNvPicPr>
          <p:nvPr/>
        </p:nvPicPr>
        <p:blipFill>
          <a:blip r:embed="rId2"/>
          <a:stretch>
            <a:fillRect/>
          </a:stretch>
        </p:blipFill>
        <p:spPr>
          <a:xfrm>
            <a:off x="6324600" y="2133600"/>
            <a:ext cx="3251200" cy="18288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2957</Words>
  <Application>WPS Presentation</Application>
  <PresentationFormat>Widescreen</PresentationFormat>
  <Paragraphs>40</Paragraphs>
  <Slides>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vt:i4>
      </vt:variant>
    </vt:vector>
  </HeadingPairs>
  <TitlesOfParts>
    <vt:vector size="24" baseType="lpstr">
      <vt:lpstr>Arial</vt:lpstr>
      <vt:lpstr>SimSun</vt:lpstr>
      <vt:lpstr>Wingdings</vt:lpstr>
      <vt:lpstr>Wingdings 3</vt:lpstr>
      <vt:lpstr>Arial</vt:lpstr>
      <vt:lpstr>Times New Roman</vt:lpstr>
      <vt:lpstr>Baskerville Old Face</vt:lpstr>
      <vt:lpstr>Tw Cen MT</vt:lpstr>
      <vt:lpstr>Century Gothic</vt:lpstr>
      <vt:lpstr>Segoe Print</vt:lpstr>
      <vt:lpstr>Microsoft YaHei</vt:lpstr>
      <vt:lpstr>Arial Unicode MS</vt:lpstr>
      <vt:lpstr>Symbol</vt:lpstr>
      <vt:lpstr>Calibri</vt:lpstr>
      <vt:lpstr>Ion</vt:lpstr>
      <vt:lpstr>PowerPoint 演示文稿</vt:lpstr>
      <vt:lpstr>Losing His Whole Family In A Brutal Massacre, This Rwandan Is Now Saving Thousands Of Lives With Drones   Abdul Salam Nizeyimana launches  drones that carry blood to doctors  making efforts to save patients who  are in critical condition.  He works for a US based startup  Zipline, which runs a drone facility  located due west from Kigali, the Rwandan capital.              </vt:lpstr>
      <vt:lpstr>On a good day, if a hospital in Rwanda is low  in blood it takes 8hrs to get the blood which leads to loss of many lives.  Nizeyimana helps people in remote areas access the vital fluid. Once the request comes  in they get moving.  In this process, a package is loaded onto a hatch which is fastened with drone’s flying  mechanism . This vehicle is driven by GPS and other sensors.  Once destination reaches, it drops payload and  heads back to base while a hospital staff  retrieves the package. </vt:lpstr>
      <vt:lpstr> BUDGET 2019: Government announces National Artificial Intelligence Centre, National AI Portal.</vt:lpstr>
      <vt:lpstr>PowerPoint 演示文稿</vt:lpstr>
      <vt:lpstr>Bosch to  invest Rs 20 crore in  Artificial intelligence centre at  IIT Madras   Global technology and service provider  Bosch group on Feb 6 inaugurated  Robert Bosch centre for AI and Data Science (RBC-DSAI)  Centre will undertake foundational  research in many areas of AI and data  science.                                </vt:lpstr>
      <vt:lpstr>	Mission is to create societal  	impact through  	multidisciplinary interactions 	with the government, 	academic , research and  	industrial collaborators on  	core challenges in data science 	and AI 	</vt:lpstr>
      <vt:lpstr>PowerPoint 演示文稿</vt:lpstr>
      <vt:lpstr>PowerPoint 演示文稿</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Arsha</dc:creator>
  <cp:lastModifiedBy>P S V</cp:lastModifiedBy>
  <cp:revision>12</cp:revision>
  <dcterms:created xsi:type="dcterms:W3CDTF">2019-02-14T16:39:00Z</dcterms:created>
  <dcterms:modified xsi:type="dcterms:W3CDTF">2019-02-17T15:41:52Z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1033-10.2.0.5832</vt:lpwstr>
  </property>
</Properties>
</file>