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gs+xml" PartName="/ppt/tags/tag6.xml"/>
  <Override ContentType="application/vnd.openxmlformats-officedocument.presentationml.slide+xml" PartName="/ppt/slides/slide3.xml"/>
  <Override ContentType="application/vnd.openxmlformats-officedocument.presentationml.tags+xml" PartName="/ppt/tags/tag7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8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jpg" Type="http://schemas.openxmlformats.org/officeDocument/2006/relationships/image"/><Relationship Id="rId4" Target="/ppt/media/image4.jpeg" Type="http://schemas.openxmlformats.org/officeDocument/2006/relationships/image"/><Relationship Id="rId5" Target="/ppt/media/image5.png" Type="http://schemas.openxmlformats.org/officeDocument/2006/relationships/image"/><Relationship Id="rId6" Target="/ppt/media/image6.jpeg" Type="http://schemas.openxmlformats.org/officeDocument/2006/relationships/image"/><Relationship Id="rId7" Target="ppt/media/img_cc_black.png" Type="http://schemas.openxmlformats.org/officeDocument/2006/relationships/image"/><Relationship Id="rId8" Target="ppt/presentation.xml" Type="http://schemas.openxmlformats.org/officeDocument/2006/relationships/officeDocument"/><Relationship Id="rId9" Target="docProps/core.xml" Type="http://schemas.openxmlformats.org/package/2006/relationships/metadata/core-properties"/><Relationship Id="rId10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9144000" cy="5143500"/>
  <p:embeddedFontLst>
    <p:embeddedFont>
      <p:font typeface="Source Sans Pro-light"/>
      <p:regular r:id="rId18"/>
    </p:embeddedFont>
    <p:embeddedFont>
      <p:font typeface="Source Sans Pro-demi_bold"/>
      <p:regular r:id="rId20"/>
    </p:embeddedFont>
    <p:embeddedFont>
      <p:font typeface="Source Sans Pro"/>
      <p:regular r:id="rId19"/>
      <p:bold r:id="rId21"/>
    </p:embeddedFont>
  </p:embeddedFontLst>
  <p:custDataLst>
    <p:tags r:id="rId22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tableStyles.xml" Type="http://schemas.openxmlformats.org/officeDocument/2006/relationships/tableStyles"/><Relationship Id="rId17" Target="fonts/font1.fntdata" Type="http://schemas.openxmlformats.org/officeDocument/2006/relationships/font"/><Relationship Id="rId18" Target="fonts/font2.fntdata" Type="http://schemas.openxmlformats.org/officeDocument/2006/relationships/font"/><Relationship Id="rId19" Target="fonts/font3.fntdata" Type="http://schemas.openxmlformats.org/officeDocument/2006/relationships/font"/><Relationship Id="rId20" Target="fonts/font4.fntdata" Type="http://schemas.openxmlformats.org/officeDocument/2006/relationships/font"/><Relationship Id="rId21" Target="fonts/font5.fntdata" Type="http://schemas.openxmlformats.org/officeDocument/2006/relationships/font"/><Relationship Id="rId22" Target="tags/tag8.xml" Type="http://schemas.openxmlformats.org/officeDocument/2006/relationships/tags"/><Relationship Id="rId23" Target="presProps.xml" Type="http://schemas.openxmlformats.org/officeDocument/2006/relationships/presProps"/><Relationship Id="rId24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 rot="0">
            <a:off x="692997" y="2094989"/>
            <a:ext cx="438149" cy="438149"/>
            <a:chOff x="692997" y="1904999"/>
            <a:chExt cx="438149" cy="438149"/>
          </a:xfrm>
        </p:grpSpPr>
        <p:sp>
          <p:nvSpPr>
            <p:cNvPr id="3" name="Oval 9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4" name="Straight Connector 10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1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4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"/>
          <p:cNvGrpSpPr/>
          <p:nvPr/>
        </p:nvGrpSpPr>
        <p:grpSpPr>
          <a:xfrm rot="0">
            <a:off x="1261323" y="2094989"/>
            <a:ext cx="438149" cy="438149"/>
            <a:chOff x="692997" y="1904999"/>
            <a:chExt cx="438149" cy="438149"/>
          </a:xfrm>
        </p:grpSpPr>
        <p:sp>
          <p:nvSpPr>
            <p:cNvPr id="8" name="Oval 17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9" name="Straight Connector 18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9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0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"/>
          <p:cNvGrpSpPr/>
          <p:nvPr/>
        </p:nvGrpSpPr>
        <p:grpSpPr>
          <a:xfrm rot="0">
            <a:off x="1826473" y="2094989"/>
            <a:ext cx="438149" cy="438149"/>
            <a:chOff x="692997" y="1904999"/>
            <a:chExt cx="438149" cy="438149"/>
          </a:xfrm>
        </p:grpSpPr>
        <p:sp>
          <p:nvSpPr>
            <p:cNvPr id="13" name="Oval 23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14" name="Straight Connector 24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5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6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7"/>
          <p:cNvSpPr/>
          <p:nvPr/>
        </p:nvSpPr>
        <p:spPr>
          <a:xfrm rot="0">
            <a:off x="0" y="4915647"/>
            <a:ext cx="9144000" cy="227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Title 1"/>
          <p:cNvSpPr>
            <a:spLocks noGrp="true"/>
          </p:cNvSpPr>
          <p:nvPr>
            <p:ph type="title"/>
          </p:nvPr>
        </p:nvSpPr>
        <p:spPr>
          <a:xfrm rot="0">
            <a:off x="587633" y="2409568"/>
            <a:ext cx="7383485" cy="1748595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79000"/>
              </a:lnSpc>
              <a:defRPr b="1" baseline="0" cap="all" dirty="0" i="0" lang="en-US" spc="150" sz="59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9" name="Subtitle 2"/>
          <p:cNvSpPr>
            <a:spLocks noGrp="true"/>
          </p:cNvSpPr>
          <p:nvPr>
            <p:ph idx="1" type="subTitle"/>
          </p:nvPr>
        </p:nvSpPr>
        <p:spPr>
          <a:xfrm rot="0">
            <a:off x="649420" y="4179443"/>
            <a:ext cx="7329168" cy="543253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900">
                <a:solidFill>
                  <a:schemeClr val="tx2"/>
                </a:solidFill>
                <a:latin typeface="Source Sans Pro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20" name="Slide Number Placeholder 5"/>
          <p:cNvSpPr>
            <a:spLocks noGrp="true"/>
          </p:cNvSpPr>
          <p:nvPr>
            <p:ph idx="12" sz="quarter" type="sldNum"/>
          </p:nvPr>
        </p:nvSpPr>
        <p:spPr>
          <a:xfrm rot="0">
            <a:off x="6275516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2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1" name="Footer Placeholder 4"/>
          <p:cNvSpPr>
            <a:spLocks noGrp="true"/>
          </p:cNvSpPr>
          <p:nvPr>
            <p:ph idx="11" sz="quarter" type="ftr"/>
          </p:nvPr>
        </p:nvSpPr>
        <p:spPr>
          <a:xfrm rot="0">
            <a:off x="3124200" y="4883296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2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2" name="Date Placeholder 3"/>
          <p:cNvSpPr>
            <a:spLocks noGrp="true"/>
          </p:cNvSpPr>
          <p:nvPr>
            <p:ph idx="10" sz="half" type="dt"/>
          </p:nvPr>
        </p:nvSpPr>
        <p:spPr>
          <a:xfrm rot="0">
            <a:off x="726022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2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0" y="1317626"/>
            <a:ext cx="3728356" cy="2846160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273051" y="4259761"/>
            <a:ext cx="3181350" cy="44927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79000"/>
              </a:lnSpc>
              <a:buNone/>
              <a:defRPr baseline="0" dirty="0"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3729718" y="1317626"/>
            <a:ext cx="2428066" cy="2846160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989388" y="4259761"/>
            <a:ext cx="1887536" cy="44927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79000"/>
              </a:lnSpc>
              <a:buNone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6160872" y="1317626"/>
            <a:ext cx="2983127" cy="2846160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429374" y="4259761"/>
            <a:ext cx="2451100" cy="44927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79000"/>
              </a:lnSpc>
              <a:buNone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/>
          <p:nvPr/>
        </p:nvSpPr>
        <p:spPr>
          <a:xfrm rot="0">
            <a:off x="0" y="4915647"/>
            <a:ext cx="9144000" cy="227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0" y="1317626"/>
            <a:ext cx="2061882" cy="3598022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065363" y="1317626"/>
            <a:ext cx="4120282" cy="3598022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6189196" y="1317626"/>
            <a:ext cx="2954804" cy="1373694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6189196" y="2696386"/>
            <a:ext cx="2954804" cy="2219261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picture-</a:t>
            </a:r>
            <a:endParaRPr dirty="0" lang="en-US"/>
          </a:p>
        </p:txBody>
      </p:sp>
      <p:sp>
        <p:nvSpPr>
          <p:cNvPr id="8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>
          <a:xfrm rot="0">
            <a:off x="716400" y="1328400"/>
            <a:ext cx="7696800" cy="326520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 rot="0">
            <a:off x="692997" y="3589107"/>
            <a:ext cx="438149" cy="438149"/>
            <a:chOff x="692997" y="1904999"/>
            <a:chExt cx="438149" cy="438149"/>
          </a:xfrm>
        </p:grpSpPr>
        <p:sp>
          <p:nvSpPr>
            <p:cNvPr id="3" name="Oval 9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4" name="Straight Connector 10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1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2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3"/>
          <p:cNvGrpSpPr/>
          <p:nvPr/>
        </p:nvGrpSpPr>
        <p:grpSpPr>
          <a:xfrm rot="0">
            <a:off x="1261323" y="3589107"/>
            <a:ext cx="438149" cy="438149"/>
            <a:chOff x="692997" y="1904999"/>
            <a:chExt cx="438149" cy="438149"/>
          </a:xfrm>
        </p:grpSpPr>
        <p:sp>
          <p:nvSpPr>
            <p:cNvPr id="8" name="Oval 14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9" name="Straight Connector 15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7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8"/>
          <p:cNvGrpSpPr/>
          <p:nvPr/>
        </p:nvGrpSpPr>
        <p:grpSpPr>
          <a:xfrm rot="0">
            <a:off x="1826473" y="3589107"/>
            <a:ext cx="438149" cy="438149"/>
            <a:chOff x="692997" y="1904999"/>
            <a:chExt cx="438149" cy="438149"/>
          </a:xfrm>
        </p:grpSpPr>
        <p:sp>
          <p:nvSpPr>
            <p:cNvPr id="13" name="Oval 19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14" name="Straight Connector 20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3"/>
          <p:cNvSpPr/>
          <p:nvPr/>
        </p:nvSpPr>
        <p:spPr>
          <a:xfrm rot="0">
            <a:off x="0" y="0"/>
            <a:ext cx="9144000" cy="2278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Title 1"/>
          <p:cNvSpPr>
            <a:spLocks noGrp="true"/>
          </p:cNvSpPr>
          <p:nvPr>
            <p:ph type="title"/>
          </p:nvPr>
        </p:nvSpPr>
        <p:spPr>
          <a:xfrm rot="0">
            <a:off x="558283" y="1164396"/>
            <a:ext cx="6994482" cy="2061942"/>
          </a:xfrm>
          <a:prstGeom prst="rect">
            <a:avLst/>
          </a:prstGeom>
        </p:spPr>
        <p:txBody>
          <a:bodyPr anchor="t" rtlCol="0" vert="horz"/>
          <a:lstStyle>
            <a:lvl1pPr algn="l" lvl="0">
              <a:lnSpc>
                <a:spcPct val="79000"/>
              </a:lnSpc>
              <a:spcBef>
                <a:spcPts val="0"/>
              </a:spcBef>
              <a:defRPr b="1" cap="all" dirty="0" i="0" lang="en-US" spc="150" sz="59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9" name="Text Placeholder 2"/>
          <p:cNvSpPr>
            <a:spLocks noGrp="true"/>
          </p:cNvSpPr>
          <p:nvPr>
            <p:ph idx="1" type="body"/>
          </p:nvPr>
        </p:nvSpPr>
        <p:spPr>
          <a:xfrm rot="0">
            <a:off x="647775" y="479468"/>
            <a:ext cx="6897520" cy="616675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indent="0" lvl="0" marL="0">
              <a:lnSpc>
                <a:spcPct val="100000"/>
              </a:lnSpc>
              <a:buNone/>
              <a:defRPr dirty="0" i="0" lang="en-US" sz="1900">
                <a:solidFill>
                  <a:schemeClr val="tx2"/>
                </a:solidFill>
                <a:latin typeface="Source Sans Pro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0" name="Slide Number Placeholder 5"/>
          <p:cNvSpPr>
            <a:spLocks noGrp="true"/>
          </p:cNvSpPr>
          <p:nvPr>
            <p:ph idx="12" sz="quarter" type="sldNum"/>
          </p:nvPr>
        </p:nvSpPr>
        <p:spPr>
          <a:xfrm rot="0">
            <a:off x="6275516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2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1" name="Footer Placeholder 4"/>
          <p:cNvSpPr>
            <a:spLocks noGrp="true"/>
          </p:cNvSpPr>
          <p:nvPr>
            <p:ph idx="11" sz="quarter" type="ftr"/>
          </p:nvPr>
        </p:nvSpPr>
        <p:spPr>
          <a:xfrm rot="0">
            <a:off x="3124200" y="4883296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2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2" name="Date Placeholder 3"/>
          <p:cNvSpPr>
            <a:spLocks noGrp="true"/>
          </p:cNvSpPr>
          <p:nvPr>
            <p:ph idx="10" sz="half" type="dt"/>
          </p:nvPr>
        </p:nvSpPr>
        <p:spPr>
          <a:xfrm rot="0">
            <a:off x="726022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2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>
          <a:xfrm rot="0">
            <a:off x="701675" y="1317623"/>
            <a:ext cx="3698261" cy="3270249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9"/>
          <p:cNvSpPr>
            <a:spLocks noGrp="true"/>
          </p:cNvSpPr>
          <p:nvPr>
            <p:ph idx="2"/>
          </p:nvPr>
        </p:nvSpPr>
        <p:spPr>
          <a:xfrm rot="0">
            <a:off x="4736127" y="1317626"/>
            <a:ext cx="3676035" cy="3270249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701675" y="1317623"/>
            <a:ext cx="3698260" cy="460375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buNone/>
              <a:defRPr cap="none" dirty="0" i="0"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9"/>
          <p:cNvSpPr>
            <a:spLocks noGrp="true"/>
          </p:cNvSpPr>
          <p:nvPr>
            <p:ph idx="2"/>
          </p:nvPr>
        </p:nvSpPr>
        <p:spPr>
          <a:xfrm rot="0">
            <a:off x="701675" y="1845234"/>
            <a:ext cx="3698261" cy="2742639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3" type="body"/>
          </p:nvPr>
        </p:nvSpPr>
        <p:spPr>
          <a:xfrm rot="0">
            <a:off x="4713903" y="1317623"/>
            <a:ext cx="3698260" cy="460375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buNone/>
              <a:defRPr cap="none" dirty="0" i="0"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9"/>
          <p:cNvSpPr>
            <a:spLocks noGrp="true"/>
          </p:cNvSpPr>
          <p:nvPr>
            <p:ph idx="4"/>
          </p:nvPr>
        </p:nvSpPr>
        <p:spPr>
          <a:xfrm rot="0">
            <a:off x="4713903" y="1845234"/>
            <a:ext cx="3698261" cy="2742639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 rot="0">
            <a:off x="0" y="4915647"/>
            <a:ext cx="9144000" cy="227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2614"/>
            <a:ext cx="3272942" cy="1427076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>
            <a:lvl1pPr lvl="0">
              <a:defRPr dirty="0" lang="en-US" sz="25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4268598" y="0"/>
            <a:ext cx="4875401" cy="514350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701675" y="1471706"/>
            <a:ext cx="3280149" cy="3116169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</a:lvl1pPr>
            <a:lvl2pPr lvl="1">
              <a:lnSpc>
                <a:spcPct val="100000"/>
              </a:lnSpc>
              <a:buNone/>
            </a:lvl2pPr>
            <a:lvl3pPr lvl="2">
              <a:lnSpc>
                <a:spcPct val="100000"/>
              </a:lnSpc>
              <a:buNone/>
            </a:lvl3pPr>
            <a:lvl4pPr lvl="3">
              <a:lnSpc>
                <a:spcPct val="100000"/>
              </a:lnSpc>
              <a:buNone/>
            </a:lvl4pPr>
            <a:lvl5pPr lvl="4">
              <a:lnSpc>
                <a:spcPct val="100000"/>
              </a:lnSpc>
              <a:buFont typeface="Arial"/>
              <a:buNone/>
            </a:lvl5pPr>
            <a:lvl6pPr lvl="5">
              <a:lnSpc>
                <a:spcPct val="100000"/>
              </a:lnSpc>
              <a:buFont typeface="Arial"/>
              <a:buNone/>
            </a:lvl6pPr>
            <a:lvl7pPr lvl="6">
              <a:lnSpc>
                <a:spcPct val="100000"/>
              </a:lnSpc>
              <a:buFont typeface="Arial"/>
              <a:buNone/>
            </a:lvl7pPr>
            <a:lvl8pPr lvl="7">
              <a:lnSpc>
                <a:spcPct val="100000"/>
              </a:lnSpc>
              <a:buFont typeface="Arial"/>
              <a:buNone/>
            </a:lvl8pPr>
            <a:lvl9pPr lvl="8">
              <a:lnSpc>
                <a:spcPct val="100000"/>
              </a:lnSpc>
              <a:buFont typeface="Arial"/>
              <a:buNone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2614"/>
            <a:ext cx="3272942" cy="1427076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>
            <a:lvl1pPr lvl="0">
              <a:defRPr dirty="0" lang="en-US" sz="25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6"/>
          <p:cNvSpPr>
            <a:spLocks noGrp="true"/>
          </p:cNvSpPr>
          <p:nvPr>
            <p:ph idx="1" type="pic"/>
          </p:nvPr>
        </p:nvSpPr>
        <p:spPr>
          <a:xfrm rot="0">
            <a:off x="4257674" y="0"/>
            <a:ext cx="4886326" cy="5143499"/>
          </a:xfrm>
          <a:noFill/>
        </p:spPr>
        <p:txBody>
          <a:bodyPr rtlCol="0" vert="horz"/>
          <a:lstStyle/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701675" y="1471706"/>
            <a:ext cx="3280149" cy="3116169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</a:lvl1pPr>
            <a:lvl2pPr lvl="1">
              <a:lnSpc>
                <a:spcPct val="100000"/>
              </a:lnSpc>
              <a:buNone/>
            </a:lvl2pPr>
            <a:lvl3pPr lvl="2">
              <a:lnSpc>
                <a:spcPct val="100000"/>
              </a:lnSpc>
              <a:buNone/>
            </a:lvl3pPr>
            <a:lvl4pPr lvl="3">
              <a:lnSpc>
                <a:spcPct val="100000"/>
              </a:lnSpc>
              <a:buNone/>
            </a:lvl4pPr>
            <a:lvl5pPr lvl="4">
              <a:lnSpc>
                <a:spcPct val="100000"/>
              </a:lnSpc>
              <a:buFont typeface="Arial"/>
              <a:buNone/>
            </a:lvl5pPr>
            <a:lvl6pPr lvl="5">
              <a:lnSpc>
                <a:spcPct val="100000"/>
              </a:lnSpc>
              <a:buFont typeface="Arial"/>
              <a:buNone/>
            </a:lvl6pPr>
            <a:lvl7pPr lvl="6">
              <a:lnSpc>
                <a:spcPct val="100000"/>
              </a:lnSpc>
              <a:buFont typeface="Arial"/>
              <a:buNone/>
            </a:lvl7pPr>
            <a:lvl8pPr lvl="7">
              <a:lnSpc>
                <a:spcPct val="100000"/>
              </a:lnSpc>
              <a:buFont typeface="Arial"/>
              <a:buNone/>
            </a:lvl8pPr>
            <a:lvl9pPr lvl="8">
              <a:lnSpc>
                <a:spcPct val="100000"/>
              </a:lnSpc>
              <a:buFont typeface="Arial"/>
              <a:buNone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715499" y="1326699"/>
            <a:ext cx="7696664" cy="326344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cxnSp>
        <p:nvCxnSpPr>
          <p:cNvPr id="4" name="Straight Connector 13"/>
          <p:cNvCxnSpPr/>
          <p:nvPr/>
        </p:nvCxnSpPr>
        <p:spPr>
          <a:xfrm rot="0">
            <a:off x="260349" y="603250"/>
            <a:ext cx="212725" cy="209550"/>
          </a:xfrm>
          <a:prstGeom prst="line">
            <a:avLst/>
          </a:prstGeom>
          <a:ln cap="rnd"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/>
          <p:cNvCxnSpPr/>
          <p:nvPr/>
        </p:nvCxnSpPr>
        <p:spPr>
          <a:xfrm flipH="true" rot="0">
            <a:off x="263527" y="819150"/>
            <a:ext cx="209548" cy="203200"/>
          </a:xfrm>
          <a:prstGeom prst="line">
            <a:avLst/>
          </a:prstGeom>
          <a:ln cap="rnd"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1"/>
          <p:cNvSpPr/>
          <p:nvPr/>
        </p:nvSpPr>
        <p:spPr>
          <a:xfrm rot="0">
            <a:off x="0" y="4915647"/>
            <a:ext cx="9144000" cy="227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26022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2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883296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2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275516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2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reeform 17"/>
          <p:cNvSpPr/>
          <p:nvPr/>
        </p:nvSpPr>
        <p:spPr>
          <a:xfrm rot="0">
            <a:off x="2227" y="421541"/>
            <a:ext cx="569921" cy="771769"/>
          </a:xfrm>
          <a:custGeom>
            <a:avLst/>
            <a:gdLst/>
            <a:ahLst/>
            <a:cxnLst/>
            <a:rect b="b" l="0" r="r" t="0"/>
            <a:pathLst>
              <a:path h="771769" w="569921">
                <a:moveTo>
                  <a:pt x="185283" y="0"/>
                </a:moveTo>
                <a:cubicBezTo>
                  <a:pt x="119613" y="0"/>
                  <a:pt x="56288" y="18824"/>
                  <a:pt x="0" y="49412"/>
                </a:cubicBezTo>
                <a:cubicBezTo>
                  <a:pt x="0" y="65883"/>
                  <a:pt x="0" y="65883"/>
                  <a:pt x="0" y="65883"/>
                </a:cubicBezTo>
                <a:cubicBezTo>
                  <a:pt x="53943" y="32941"/>
                  <a:pt x="117268" y="14118"/>
                  <a:pt x="185283" y="14118"/>
                </a:cubicBezTo>
                <a:cubicBezTo>
                  <a:pt x="391674" y="14118"/>
                  <a:pt x="555849" y="181177"/>
                  <a:pt x="555849" y="385885"/>
                </a:cubicBezTo>
                <a:cubicBezTo>
                  <a:pt x="555849" y="590592"/>
                  <a:pt x="391674" y="757651"/>
                  <a:pt x="185283" y="757651"/>
                </a:cubicBezTo>
                <a:cubicBezTo>
                  <a:pt x="117268" y="757651"/>
                  <a:pt x="53943" y="738828"/>
                  <a:pt x="0" y="708239"/>
                </a:cubicBezTo>
                <a:cubicBezTo>
                  <a:pt x="0" y="722357"/>
                  <a:pt x="0" y="722357"/>
                  <a:pt x="0" y="722357"/>
                </a:cubicBezTo>
                <a:cubicBezTo>
                  <a:pt x="56288" y="755298"/>
                  <a:pt x="119613" y="771769"/>
                  <a:pt x="185283" y="771769"/>
                </a:cubicBezTo>
                <a:cubicBezTo>
                  <a:pt x="398710" y="771769"/>
                  <a:pt x="569921" y="597650"/>
                  <a:pt x="569921" y="385885"/>
                </a:cubicBezTo>
                <a:cubicBezTo>
                  <a:pt x="569921" y="174119"/>
                  <a:pt x="398710" y="0"/>
                  <a:pt x="18528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bIns="45720" lIns="91440" rIns="91440" rtlCol="0" tIns="4572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cxnSp>
        <p:nvCxnSpPr>
          <p:cNvPr id="11" name="Straight Connector 12"/>
          <p:cNvCxnSpPr/>
          <p:nvPr/>
        </p:nvCxnSpPr>
        <p:spPr>
          <a:xfrm flipH="true" rot="0">
            <a:off x="0" y="819623"/>
            <a:ext cx="4730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100">
          <a:solidFill>
            <a:schemeClr val="tx1">
              <a:lumMod val="75000"/>
              <a:lumOff val="25000"/>
            </a:schemeClr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dirty="0" i="0" lang="en-US" sz="1800">
          <a:solidFill>
            <a:schemeClr val="tx1">
              <a:lumMod val="50000"/>
              <a:lumOff val="50000"/>
            </a:schemeClr>
          </a:solidFill>
          <a:latin typeface="Source Sans Pro"/>
        </a:defRPr>
      </a:lvl1pPr>
      <a:lvl2pPr algn="l" indent="-285750" lvl="1" marL="74295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0" lang="en-US" sz="1600">
          <a:solidFill>
            <a:schemeClr val="tx1">
              <a:lumMod val="50000"/>
              <a:lumOff val="50000"/>
            </a:schemeClr>
          </a:solidFill>
          <a:latin typeface="Source Sans Pro"/>
        </a:defRPr>
      </a:lvl2pPr>
      <a:lvl3pPr algn="l" indent="-228600" lvl="2" marL="11430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400">
          <a:solidFill>
            <a:schemeClr val="tx1">
              <a:lumMod val="50000"/>
              <a:lumOff val="50000"/>
            </a:schemeClr>
          </a:solidFill>
          <a:latin typeface="Source Sans Pro"/>
        </a:defRPr>
      </a:lvl3pPr>
      <a:lvl4pPr algn="l" indent="-228600" lvl="3" marL="16002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0" lang="en-US" sz="1200">
          <a:solidFill>
            <a:schemeClr val="tx1">
              <a:lumMod val="50000"/>
              <a:lumOff val="50000"/>
            </a:schemeClr>
          </a:solidFill>
          <a:latin typeface="Source Sans Pro"/>
        </a:defRPr>
      </a:lvl4pPr>
      <a:lvl5pPr algn="l" indent="-228600" lvl="4" marL="20574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"/>
        </a:defRPr>
      </a:lvl5pPr>
      <a:lvl6pPr algn="l" indent="-228600" lvl="5" marL="25146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"/>
        </a:defRPr>
      </a:lvl6pPr>
      <a:lvl7pPr algn="l" indent="-228600" lvl="6" marL="29718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"/>
        </a:defRPr>
      </a:lvl7pPr>
      <a:lvl8pPr algn="l" indent="-228600" lvl="7" marL="34290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"/>
        </a:defRPr>
      </a:lvl8pPr>
      <a:lvl9pPr algn="l" indent="-228600" lvl="8" marL="38862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media/image2.png" Type="http://schemas.openxmlformats.org/officeDocument/2006/relationships/image"/><Relationship Id="rId3" Target="../tags/tag6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embedCode" TargetMode="External" Type="http://schemas.openxmlformats.org/officeDocument/2006/relationships/video"/><Relationship Id="rId3" Target="../tags/tag7.xml" Type="http://schemas.openxmlformats.org/officeDocument/2006/relationships/tags"/><Relationship Id="rId4" Target="https://i.ytimg.com/vi/8yu8rtXThy8/hqdefault.jpg" TargetMode="External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3.jpg" Type="http://schemas.openxmlformats.org/officeDocument/2006/relationships/image"/><Relationship Id="rId3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-280826" y="0"/>
            <a:ext cx="9527569" cy="53592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How can you involve in School of AI </a:t>
            </a:r>
            <a:r>
              <a:rPr dirty="0" lang="en-US"/>
              <a:t>?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>
          <a:xfrm rot="0">
            <a:off x="723599" y="1780463"/>
            <a:ext cx="7696800" cy="2575779"/>
          </a:xfrm>
        </p:spPr>
        <p:txBody>
          <a:bodyPr rtlCol="0" vert="horz">
            <a:normAutofit fontScale="100000" lnSpcReduction="0"/>
          </a:bodyPr>
          <a:lstStyle/>
          <a:p>
            <a:pPr/>
            <a:r>
              <a:rPr dirty="0" lang="en-US">
                <a:solidFill>
                  <a:schemeClr val="tx1"/>
                </a:solidFill>
              </a:rPr>
              <a:t>Volunteering.</a:t>
            </a:r>
          </a:p>
          <a:p>
            <a:pPr/>
            <a:r>
              <a:rPr dirty="0" lang="en-US">
                <a:solidFill>
                  <a:schemeClr val="tx1"/>
                </a:solidFill>
              </a:rPr>
              <a:t>Active Participation.</a:t>
            </a:r>
          </a:p>
          <a:p>
            <a:pPr/>
            <a:r>
              <a:rPr dirty="0" lang="en-US">
                <a:solidFill>
                  <a:schemeClr val="tx1"/>
                </a:solidFill>
              </a:rPr>
              <a:t>Learn and Teach.</a:t>
            </a:r>
          </a:p>
          <a:p>
            <a:pPr/>
            <a:r>
              <a:rPr dirty="0" lang="en-US">
                <a:solidFill>
                  <a:schemeClr val="tx1"/>
                </a:solidFill>
              </a:rPr>
              <a:t>Sponsorship.</a:t>
            </a:r>
          </a:p>
          <a:p>
            <a:pPr/>
            <a:r>
              <a:rPr dirty="0" lang="en-US">
                <a:solidFill>
                  <a:schemeClr val="tx1"/>
                </a:solidFill>
              </a:rPr>
              <a:t/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Let's dive in...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493159" y="575099"/>
            <a:ext cx="8650841" cy="996847"/>
          </a:xfrm>
        </p:spPr>
        <p:txBody>
          <a:bodyPr rtlCol="0" vert="horz"/>
          <a:lstStyle/>
          <a:p>
            <a:pPr/>
            <a:r>
              <a:rPr dirty="0" lang="en-US"/>
              <a:t>WHAT IS SCHOOL OF AI ?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565078" y="1571946"/>
            <a:ext cx="8578921" cy="1270803"/>
          </a:xfrm>
        </p:spPr>
        <p:txBody>
          <a:bodyPr rtlCol="0" vert="horz">
            <a:noAutofit/>
          </a:bodyPr>
          <a:lstStyle/>
          <a:p>
            <a:pPr/>
            <a:r>
              <a:rPr dirty="0" lang="en-US" sz="2400"/>
              <a:t>An international school dedicated to studying, teaching, and creating </a:t>
            </a:r>
            <a:r>
              <a:rPr dirty="0" lang="en-US" sz="2400"/>
              <a:t>Artificial Intelligence</a:t>
            </a:r>
            <a:r>
              <a:rPr dirty="0" lang="en-US" sz="2400"/>
              <a:t> to help solve the world’s most difficult problems.</a:t>
            </a:r>
            <a:endParaRPr dirty="0"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z="3200">
                <a:latin typeface="Source Sans Pro"/>
              </a:rPr>
              <a:t>Who </a:t>
            </a:r>
            <a:r>
              <a:rPr dirty="0" lang="en-US" sz="3200">
                <a:latin typeface="Source Sans Pro"/>
              </a:rPr>
              <a:t>is the Director?</a:t>
            </a:r>
            <a:endParaRPr dirty="0" lang="en-US" sz="3200">
              <a:latin typeface="Source Sans Pro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>
          <a:xfrm rot="0">
            <a:off x="723599" y="1055919"/>
            <a:ext cx="7696800" cy="2401119"/>
          </a:xfrm>
        </p:spPr>
        <p:txBody>
          <a:bodyPr rtlCol="0" vert="horz">
            <a:noAutofit/>
          </a:bodyPr>
          <a:lstStyle/>
          <a:p>
            <a:pPr indent="0" marL="0">
              <a:buNone/>
            </a:pPr>
            <a:r>
              <a:rPr b="1" dirty="0" err="1" lang="en-US" sz="2800">
                <a:latin typeface="+mn-lt"/>
              </a:rPr>
              <a:t>Siraj</a:t>
            </a:r>
            <a:r>
              <a:rPr b="1" dirty="0" lang="en-US" sz="2800">
                <a:latin typeface="+mn-lt"/>
              </a:rPr>
              <a:t> </a:t>
            </a:r>
            <a:r>
              <a:rPr b="1" dirty="0" err="1" lang="en-US" sz="2800">
                <a:latin typeface="+mn-lt"/>
              </a:rPr>
              <a:t>Raval</a:t>
            </a:r>
            <a:r>
              <a:rPr b="1" dirty="0" lang="en-US" sz="2800">
                <a:latin typeface="+mn-lt"/>
              </a:rPr>
              <a:t> </a:t>
            </a:r>
            <a:r>
              <a:rPr dirty="0" lang="en-US" sz="2800">
                <a:latin typeface="+mn-lt"/>
              </a:rPr>
              <a:t>- He lives to serve all Wizards [the shared moniker of the community].</a:t>
            </a:r>
            <a:r>
              <a:rPr dirty="0" lang="en-US" sz="2800">
                <a:latin typeface="+mn-lt"/>
              </a:rPr>
              <a:t>Inspiring, educating, and guiding them along their journey to help them </a:t>
            </a:r>
            <a:r>
              <a:rPr dirty="0" lang="en-US" sz="2800">
                <a:latin typeface="+mn-lt"/>
              </a:rPr>
              <a:t>maximiz</a:t>
            </a:r>
            <a:r>
              <a:rPr dirty="0" lang="en-US" sz="2800">
                <a:latin typeface="+mn-lt"/>
              </a:rPr>
              <a:t>e</a:t>
            </a:r>
            <a:r>
              <a:rPr dirty="0" lang="en-US" sz="2800">
                <a:latin typeface="+mn-lt"/>
              </a:rPr>
              <a:t> </a:t>
            </a:r>
            <a:r>
              <a:rPr dirty="0" lang="en-US" sz="2800">
                <a:latin typeface="+mn-lt"/>
              </a:rPr>
              <a:t>their</a:t>
            </a:r>
            <a:r>
              <a:rPr dirty="0" lang="en-US" sz="2800">
                <a:latin typeface="+mn-lt"/>
              </a:rPr>
              <a:t> positive impact in the world using AI technology.</a:t>
            </a:r>
            <a:endParaRPr dirty="0" lang="en-US" sz="2800">
              <a:latin typeface="+mn-lt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949773" y="2837165"/>
            <a:ext cx="2020191" cy="202019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23799" y="110625"/>
            <a:ext cx="7696401" cy="565150"/>
          </a:xfrm>
        </p:spPr>
        <p:txBody>
          <a:bodyPr rtlCol="0" vert="horz"/>
          <a:lstStyle/>
          <a:p>
            <a:pPr algn="ctr"/>
            <a:r>
              <a:rPr dirty="0" lang="en-US"/>
              <a:t>SCHOOL OF AI - INTRODUCTION</a:t>
            </a:r>
            <a:endParaRPr dirty="0" lang="en-US"/>
          </a:p>
        </p:txBody>
      </p:sp>
      <p:sp>
        <p:nvSpPr>
          <p:cNvPr id="3" name=""/>
          <p:cNvSpPr/>
          <p:nvPr>
            <a:quickTimeFile r:link="rId2"/>
            <p:custDataLst>
              <p:tags r:id="rId3"/>
            </p:custDataLst>
          </p:nvPr>
        </p:nvSpPr>
        <p:spPr>
          <a:xfrm flipH="false" flipV="false" rot="0">
            <a:off x="1790961" y="770561"/>
            <a:ext cx="5397689" cy="4048267"/>
          </a:xfrm>
          <a:prstGeom prst="rect">
            <a:avLst/>
          </a:prstGeom>
          <a:blipFill dpi="0" rotWithShape="1">
            <a:blip r:link="rId4"/>
            <a:stretch>
              <a:fillRect/>
            </a:stretch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z="3600"/>
              <a:t>Who are Deans?</a:t>
            </a:r>
            <a:endParaRPr dirty="0" lang="en-US" sz="3600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>
          <a:xfrm rot="0">
            <a:off x="716400" y="1207820"/>
            <a:ext cx="7696800" cy="2370296"/>
          </a:xfrm>
        </p:spPr>
        <p:txBody>
          <a:bodyPr rtlCol="0" vert="horz"/>
          <a:lstStyle/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+mn-lt"/>
              </a:rPr>
              <a:t>Deans are guardians of our mission </a:t>
            </a:r>
            <a:r>
              <a:rPr dirty="0" lang="en-US" sz="2000">
                <a:solidFill>
                  <a:schemeClr val="tx1"/>
                </a:solidFill>
              </a:rPr>
              <a:t>- “To offer a </a:t>
            </a:r>
            <a:r>
              <a:rPr dirty="0" err="1" lang="en-US" sz="2000">
                <a:solidFill>
                  <a:schemeClr val="tx1"/>
                </a:solidFill>
              </a:rPr>
              <a:t>world-class</a:t>
            </a:r>
            <a:r>
              <a:rPr dirty="0" lang="en-US" sz="2000">
                <a:solidFill>
                  <a:schemeClr val="tx1"/>
                </a:solidFill>
              </a:rPr>
              <a:t> AI education </a:t>
            </a:r>
            <a:r>
              <a:rPr dirty="0" lang="en-US" sz="2000">
                <a:solidFill>
                  <a:schemeClr val="tx1"/>
                </a:solidFill>
              </a:rPr>
              <a:t>to anyone</a:t>
            </a:r>
            <a:r>
              <a:rPr dirty="0" lang="en-US" sz="2000">
                <a:solidFill>
                  <a:schemeClr val="tx1"/>
                </a:solidFill>
              </a:rPr>
              <a:t> on Earth for free. Our doors are open to all those who wish to learn. We </a:t>
            </a:r>
            <a:r>
              <a:rPr dirty="0" lang="en-US" sz="2000">
                <a:solidFill>
                  <a:schemeClr val="tx1"/>
                </a:solidFill>
              </a:rPr>
              <a:t>are a learning community that spans almost every country dedicated to </a:t>
            </a:r>
            <a:r>
              <a:rPr dirty="0" lang="en-US" sz="2000">
                <a:solidFill>
                  <a:schemeClr val="tx1"/>
                </a:solidFill>
              </a:rPr>
              <a:t>teaching our</a:t>
            </a:r>
            <a:r>
              <a:rPr dirty="0" lang="en-US" sz="2000">
                <a:solidFill>
                  <a:schemeClr val="tx1"/>
                </a:solidFill>
              </a:rPr>
              <a:t> students how to make a positive impact in the world using AI technology,</a:t>
            </a:r>
            <a:r>
              <a:rPr dirty="0" lang="en-US" sz="2000">
                <a:solidFill>
                  <a:schemeClr val="tx1"/>
                </a:solidFill>
              </a:rPr>
              <a:t>whether that's through employment or entrepreneurship”</a:t>
            </a:r>
            <a:endParaRPr dirty="0" lang="en-US" sz="2000">
              <a:solidFill>
                <a:schemeClr val="tx1"/>
              </a:solidFill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>
            <a:grayscl/>
            <a:lum bright="0" contrast="0"/>
            <a:extLst>
              <a:ext uri="{0DF367F9-0878-4567-AC6E-5D9C731CB204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72D9D52C-EDFD-4752-BD55-75B58B4098DD}">
                <a14:useLocalDpi xmlns:a14="http://schemas.microsoft.com/office/drawing/2010/main" val="0"/>
              </a:ext>
            </a:extLst>
          </a:blip>
          <a:srcRect b="30510" l="0" r="0" t="0"/>
          <a:stretch>
            <a:fillRect/>
          </a:stretch>
        </p:blipFill>
        <p:spPr>
          <a:xfrm flipH="false" flipV="false" rot="0">
            <a:off x="2321959" y="3174714"/>
            <a:ext cx="1710435" cy="1563526"/>
          </a:xfrm>
          <a:prstGeom prst="ellipse">
            <a:avLst/>
          </a:prstGeom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514528" y="3142037"/>
            <a:ext cx="1596204" cy="1596204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828777" y="336656"/>
            <a:ext cx="7696401" cy="565150"/>
          </a:xfrm>
        </p:spPr>
        <p:txBody>
          <a:bodyPr rtlCol="0" vert="horz"/>
          <a:lstStyle/>
          <a:p>
            <a:pPr algn="ctr"/>
            <a:r>
              <a:rPr dirty="0" lang="en-US"/>
              <a:t>SCHOOL OF AI CITIES</a:t>
            </a:r>
            <a:endParaRPr dirty="0" lang="en-US"/>
          </a:p>
        </p:txBody>
      </p:sp>
      <p:pic>
        <p:nvPicPr>
          <p:cNvPr id="3" name="Content Placeholder 9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804" l="0" r="0" t="1804"/>
          <a:stretch>
            <a:fillRect/>
          </a:stretch>
        </p:blipFill>
        <p:spPr>
          <a:xfrm rot="0">
            <a:off x="829415" y="1174287"/>
            <a:ext cx="7696800" cy="3265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Our Core Values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85000" lnSpcReduction="20000"/>
          </a:bodyPr>
          <a:lstStyle/>
          <a:p>
            <a:pPr/>
            <a:r>
              <a:rPr dirty="0" lang="en-US">
                <a:solidFill>
                  <a:schemeClr val="tx2"/>
                </a:solidFill>
                <a:latin typeface="+mn-lt"/>
              </a:rPr>
              <a:t>Embrace  the Weird</a:t>
            </a:r>
            <a:r>
              <a:rPr dirty="0" lang="en-US">
                <a:latin typeface="+mn-lt"/>
              </a:rPr>
              <a:t> (We celebrate  radically  new ways  of thinking. The unusual excites us.)</a:t>
            </a:r>
          </a:p>
          <a:p>
            <a:pPr/>
            <a:r>
              <a:rPr dirty="0" lang="en-US">
                <a:solidFill>
                  <a:schemeClr val="tx2"/>
                </a:solidFill>
                <a:latin typeface="+mn-lt"/>
              </a:rPr>
              <a:t>Inspire and Educate </a:t>
            </a:r>
            <a:r>
              <a:rPr dirty="0" lang="en-US">
                <a:latin typeface="+mn-lt"/>
              </a:rPr>
              <a:t>(When we influence others, we make sure it inspires  &amp; educates them in some</a:t>
            </a:r>
            <a:r>
              <a:rPr dirty="0" lang="en-US">
                <a:latin typeface="+mn-lt"/>
              </a:rPr>
              <a:t>way).</a:t>
            </a:r>
          </a:p>
          <a:p>
            <a:pPr/>
            <a:r>
              <a:rPr dirty="0" lang="en-US">
                <a:solidFill>
                  <a:schemeClr val="tx2"/>
                </a:solidFill>
                <a:latin typeface="+mn-lt"/>
              </a:rPr>
              <a:t>Data Driven Optimism </a:t>
            </a:r>
            <a:r>
              <a:rPr dirty="0" lang="en-US">
                <a:latin typeface="+mn-lt"/>
              </a:rPr>
              <a:t>(We’re optimistic people that use data to verify  our beliefs.)</a:t>
            </a:r>
          </a:p>
          <a:p>
            <a:pPr/>
            <a:r>
              <a:rPr dirty="0" lang="en-US">
                <a:solidFill>
                  <a:schemeClr val="tx2"/>
                </a:solidFill>
                <a:latin typeface="+mn-lt"/>
              </a:rPr>
              <a:t>Rapid Experimentation </a:t>
            </a:r>
            <a:r>
              <a:rPr dirty="0" lang="en-US">
                <a:latin typeface="+mn-lt"/>
              </a:rPr>
              <a:t>(We try to fail fast so we can improve the next iteration)</a:t>
            </a:r>
          </a:p>
          <a:p>
            <a:pPr/>
            <a:r>
              <a:rPr dirty="0" lang="en-US">
                <a:solidFill>
                  <a:schemeClr val="tx2"/>
                </a:solidFill>
                <a:latin typeface="+mn-lt"/>
              </a:rPr>
              <a:t>Be Frugal </a:t>
            </a:r>
            <a:r>
              <a:rPr dirty="0" lang="en-US">
                <a:latin typeface="+mn-lt"/>
              </a:rPr>
              <a:t>(We find clever ways to support ourselves and grow our community, grassroots style)</a:t>
            </a:r>
          </a:p>
          <a:p>
            <a:pPr/>
            <a:r>
              <a:rPr dirty="0" lang="en-US">
                <a:solidFill>
                  <a:schemeClr val="tx2"/>
                </a:solidFill>
                <a:latin typeface="+mn-lt"/>
              </a:rPr>
              <a:t>Choose Love, not Fear</a:t>
            </a:r>
            <a:r>
              <a:rPr dirty="0" lang="en-US">
                <a:latin typeface="+mn-lt"/>
              </a:rPr>
              <a:t> (We try our best to make all of our decisions  based  on love for ourselves and </a:t>
            </a:r>
            <a:r>
              <a:rPr dirty="0" lang="en-US">
                <a:latin typeface="+mn-lt"/>
              </a:rPr>
              <a:t>others)</a:t>
            </a:r>
          </a:p>
          <a:p>
            <a:pPr/>
            <a:r>
              <a:rPr dirty="0" lang="en-US">
                <a:latin typeface="+mn-lt"/>
              </a:rPr>
              <a:t> </a:t>
            </a:r>
            <a:r>
              <a:rPr dirty="0" lang="en-US">
                <a:solidFill>
                  <a:schemeClr val="tx2"/>
                </a:solidFill>
                <a:latin typeface="+mn-lt"/>
              </a:rPr>
              <a:t>Draw the Owl </a:t>
            </a:r>
            <a:r>
              <a:rPr dirty="0" lang="en-US">
                <a:latin typeface="+mn-lt"/>
              </a:rPr>
              <a:t>(We’re not always given instructions. So we take ownership and figure them out </a:t>
            </a:r>
            <a:r>
              <a:rPr dirty="0" lang="en-US">
                <a:latin typeface="+mn-lt"/>
              </a:rPr>
              <a:t>ourselves)</a:t>
            </a:r>
            <a:endParaRPr dirty="0" lang="en-US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What we host ?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20000"/>
          </a:bodyPr>
          <a:lstStyle/>
          <a:p>
            <a:pPr/>
            <a:r>
              <a:rPr dirty="0" lang="en-US">
                <a:solidFill>
                  <a:schemeClr val="tx1"/>
                </a:solidFill>
                <a:latin typeface="+mn-lt"/>
              </a:rPr>
              <a:t>Class</a:t>
            </a:r>
            <a:r>
              <a:rPr b="1" dirty="0" lang="en-US">
                <a:solidFill>
                  <a:schemeClr val="tx1"/>
                </a:solidFill>
                <a:latin typeface="+mn-lt"/>
              </a:rPr>
              <a:t> </a:t>
            </a:r>
            <a:r>
              <a:rPr dirty="0" lang="en-US"/>
              <a:t>- A School of AI class involves up to 3 speakers educating an audience on a particular AI topic</a:t>
            </a:r>
            <a:r>
              <a:rPr dirty="0" lang="en-US"/>
              <a:t>(library, algorithm, concept, ethics, etc.)</a:t>
            </a:r>
          </a:p>
          <a:p>
            <a:pPr/>
            <a:r>
              <a:rPr dirty="0" lang="en-US">
                <a:solidFill>
                  <a:schemeClr val="tx1"/>
                </a:solidFill>
                <a:latin typeface="+mn-lt"/>
              </a:rPr>
              <a:t>Study Group</a:t>
            </a:r>
            <a:r>
              <a:rPr b="1" dirty="0" lang="en-US">
                <a:solidFill>
                  <a:schemeClr val="tx1"/>
                </a:solidFill>
                <a:latin typeface="+mn-lt"/>
              </a:rPr>
              <a:t> </a:t>
            </a:r>
            <a:r>
              <a:rPr dirty="0" lang="en-US"/>
              <a:t>- A School of AI Study Group involves having an engaging group conversation on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particular</a:t>
            </a:r>
            <a:r>
              <a:rPr dirty="0" lang="en-US"/>
              <a:t> AI research paper.These are </a:t>
            </a:r>
            <a:r>
              <a:rPr dirty="0" err="1" lang="en-US"/>
              <a:t>open-ended</a:t>
            </a:r>
            <a:r>
              <a:rPr dirty="0" lang="en-US"/>
              <a:t> sessions that involve asking any questions you </a:t>
            </a:r>
            <a:r>
              <a:rPr dirty="0" lang="en-US"/>
              <a:t>have</a:t>
            </a:r>
            <a:r>
              <a:rPr dirty="0" lang="en-US"/>
              <a:t> </a:t>
            </a:r>
            <a:r>
              <a:rPr dirty="0" lang="en-US"/>
              <a:t>about</a:t>
            </a:r>
            <a:r>
              <a:rPr dirty="0" lang="en-US"/>
              <a:t> the paper and discussing the merits of different algorithmic approaches.</a:t>
            </a:r>
          </a:p>
          <a:p>
            <a:pPr/>
            <a:r>
              <a:rPr dirty="0" err="1" lang="en-US">
                <a:solidFill>
                  <a:schemeClr val="tx1"/>
                </a:solidFill>
                <a:latin typeface="+mn-lt"/>
              </a:rPr>
              <a:t>Hands-on</a:t>
            </a:r>
            <a:r>
              <a:rPr dirty="0" lang="en-US">
                <a:solidFill>
                  <a:schemeClr val="tx1"/>
                </a:solidFill>
                <a:latin typeface="+mn-lt"/>
              </a:rPr>
              <a:t> Workshops</a:t>
            </a:r>
            <a:r>
              <a:rPr b="1" dirty="0" lang="en-US">
                <a:latin typeface="+mn-lt"/>
              </a:rPr>
              <a:t> </a:t>
            </a:r>
            <a:r>
              <a:rPr dirty="0" lang="en-US"/>
              <a:t>- A </a:t>
            </a:r>
            <a:r>
              <a:rPr dirty="0" err="1" lang="en-US"/>
              <a:t>hands-on</a:t>
            </a:r>
            <a:r>
              <a:rPr dirty="0" lang="en-US"/>
              <a:t> workshop involves coding. Students are asked to bring </a:t>
            </a:r>
            <a:r>
              <a:rPr dirty="0" lang="en-US"/>
              <a:t>their</a:t>
            </a:r>
            <a:r>
              <a:rPr dirty="0" lang="en-US"/>
              <a:t> </a:t>
            </a:r>
            <a:r>
              <a:rPr dirty="0" lang="en-US"/>
              <a:t>l</a:t>
            </a:r>
            <a:r>
              <a:rPr dirty="0" lang="en-US"/>
              <a:t>aptops</a:t>
            </a:r>
            <a:r>
              <a:rPr dirty="0" lang="en-US"/>
              <a:t> as they will be following along as the presenter guides them through a particular application of AI.</a:t>
            </a:r>
          </a:p>
          <a:p>
            <a:pPr/>
            <a:r>
              <a:rPr dirty="0" err="1" lang="en-US">
                <a:solidFill>
                  <a:schemeClr val="tx1"/>
                </a:solidFill>
                <a:latin typeface="+mn-lt"/>
              </a:rPr>
              <a:t>Hackathon</a:t>
            </a:r>
            <a:r>
              <a:rPr dirty="0" lang="en-US">
                <a:latin typeface="+mn-lt"/>
              </a:rPr>
              <a:t> </a:t>
            </a:r>
            <a:r>
              <a:rPr dirty="0" lang="en-US"/>
              <a:t>- </a:t>
            </a:r>
            <a:r>
              <a:rPr dirty="0" err="1" lang="en-US"/>
              <a:t>Hackathons</a:t>
            </a:r>
            <a:r>
              <a:rPr dirty="0" lang="en-US"/>
              <a:t> are events that are up to 24 hours in length that involve students creating </a:t>
            </a:r>
            <a:r>
              <a:rPr dirty="0" lang="en-US"/>
              <a:t>an</a:t>
            </a:r>
            <a:r>
              <a:rPr dirty="0" lang="en-US"/>
              <a:t> </a:t>
            </a:r>
            <a:r>
              <a:rPr dirty="0" lang="en-US"/>
              <a:t>AI</a:t>
            </a:r>
            <a:r>
              <a:rPr dirty="0" lang="en-US"/>
              <a:t> application that relates to a specific topic. These topics can be as </a:t>
            </a:r>
            <a:r>
              <a:rPr dirty="0" err="1" lang="en-US"/>
              <a:t>open-ended</a:t>
            </a:r>
            <a:r>
              <a:rPr dirty="0" lang="en-US"/>
              <a:t> (Code an AI app!) </a:t>
            </a:r>
            <a:r>
              <a:rPr dirty="0" lang="en-US"/>
              <a:t>or</a:t>
            </a:r>
            <a:r>
              <a:rPr dirty="0" lang="en-US"/>
              <a:t> </a:t>
            </a:r>
            <a:r>
              <a:rPr dirty="0" lang="en-US"/>
              <a:t>specific</a:t>
            </a:r>
            <a:r>
              <a:rPr dirty="0" lang="en-US"/>
              <a:t> (Use </a:t>
            </a:r>
            <a:r>
              <a:rPr dirty="0" err="1" lang="en-US"/>
              <a:t>PyTorch</a:t>
            </a:r>
            <a:r>
              <a:rPr dirty="0" lang="en-US"/>
              <a:t> to create a price prediction app).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Our hosting partner :</a:t>
            </a:r>
            <a:endParaRPr dirty="0" lang="en-US"/>
          </a:p>
        </p:txBody>
      </p:sp>
      <p:pic>
        <p:nvPicPr>
          <p:cNvPr id="3" name="Content Placeholder 9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3433" r="3433" t="0"/>
          <a:stretch>
            <a:fillRect/>
          </a:stretch>
        </p:blipFill>
        <p:spPr>
          <a:xfrm rot="0">
            <a:off x="2095042" y="1522880"/>
            <a:ext cx="4953915" cy="2101591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:8:0" val="2"/>
  <p:tag name="fontWeight:9:0:0" val="2"/>
  <p:tag name="fontWeight:1:6:0" val="2"/>
  <p:tag name="fontWeight:1:7:0" val="2"/>
  <p:tag name="fontWeight:8:0:0" val="2"/>
  <p:tag name="fontWeight:7:0:0" val="2"/>
  <p:tag name="fontWeight:1:0:0" val="2"/>
  <p:tag name="fontWeight:1:1:0" val="2"/>
  <p:tag name="fontWeight:1:4:0" val="2"/>
  <p:tag name="fontWeight:1:5:0" val="2"/>
  <p:tag name="fontWeight:1:2:0" val="2"/>
  <p:tag name="fontWeight:1:3:0" val="2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9:0:0" val="2"/>
  <p:tag name="fontWeight:20:0:0" val="2"/>
  <p:tag name="fontWeight:21:0:0" val="2"/>
  <p:tag name="fontWeight:22:0:0" val="2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9:0:0" val="2"/>
  <p:tag name="fontWeight:20:0:0" val="2"/>
  <p:tag name="fontWeight:21:0:0" val="2"/>
  <p:tag name="fontWeight:22:0:0" val="2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2:0:0" val="6"/>
  <p:tag name="fontWeight:2:0:1" val="6"/>
</p:tagLst>
</file>

<file path=ppt/tags/tag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embedUrl" val="type: EXTERNAL&#10;code: &quot;embedCode&quot;&#10;site: YOUTUBE&#10;searchKeys: &quot;SCHOOL OF AI - INTRODUCTION&quot;&#10;embedObject {&#10;  type: IFRAME&#10;  url {&#10;    scheme: HTTPS&#10;    domain {&#10;      main: YOUTUBE_COM&#10;    }&#10;    path: &quot;/embed/8yu8rtXThy8?autoplay=0&quot;&#10;  }&#10;  dim {&#10;    width: 480.0&#10;    height: 360.0&#10;  }&#10;  variables {&#10;    key {&#10;      keyType: DEFINED&#10;      defined: SCROLLING&#10;    }&#10;    value {&#10;      valueType: BOOLEAN&#10;      booleanValue: false&#10;    }&#10;  }&#10;  variables {&#10;    key {&#10;      keyType: DEFINED&#10;      defined: BORDER&#10;    }&#10;    value {&#10;      valueType: BOOLEAN&#10;      booleanValue: false&#10;    }&#10;  }&#10;  variables {&#10;    key {&#10;      keyType: DEFINED&#10;      defined: FULLSCREEN&#10;    }&#10;    value {&#10;      valueType: BOOLEAN&#10;      booleanValue: true&#10;    }&#10;  }&#10;  variables {&#10;    key {&#10;      keyType: DEFINED&#10;      defined: TRANSPARENCY&#10;    }&#10;    value {&#10;      valueType: BOOLEAN&#10;      booleanValue: true&#10;    }&#10;  }&#10;  style: &quot;&quot;&#10;}&#10;"/>
</p:tagLst>
</file>

<file path=ppt/tags/tag8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Source Sans Pro-light"/>
  <p:tag name="webfont1" val="Source Sans Pro-light"/>
  <p:tag name="webfont4" val="Source Sans Pro-demi_bold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uidebook">
  <a:themeElements>
    <a:clrScheme name="Guidebook">
      <a:dk1>
        <a:srgbClr val="000000"/>
      </a:dk1>
      <a:lt1>
        <a:srgbClr val="ffffff"/>
      </a:lt1>
      <a:dk2>
        <a:srgbClr val="230900"/>
      </a:dk2>
      <a:lt2>
        <a:srgbClr val="f7f8f0"/>
      </a:lt2>
      <a:accent1>
        <a:srgbClr val="b0ddd4"/>
      </a:accent1>
      <a:accent2>
        <a:srgbClr val="ebe894"/>
      </a:accent2>
      <a:accent3>
        <a:srgbClr val="dbb054"/>
      </a:accent3>
      <a:accent4>
        <a:srgbClr val="db7561"/>
      </a:accent4>
      <a:accent5>
        <a:srgbClr val="9cc9a1"/>
      </a:accent5>
      <a:accent6>
        <a:srgbClr val="a37594"/>
      </a:accent6>
      <a:hlink>
        <a:srgbClr val="8cc9c4"/>
      </a:hlink>
      <a:folHlink>
        <a:srgbClr val="a37594"/>
      </a:folHlink>
    </a:clrScheme>
    <a:fontScheme name="Guideboo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Guide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80000"/>
                <a:satMod val="3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uidebook">
  <a:themeElements>
    <a:clrScheme name="Guidebook">
      <a:dk1>
        <a:srgbClr val="000000"/>
      </a:dk1>
      <a:lt1>
        <a:srgbClr val="ffffff"/>
      </a:lt1>
      <a:dk2>
        <a:srgbClr val="230900"/>
      </a:dk2>
      <a:lt2>
        <a:srgbClr val="f7f8f0"/>
      </a:lt2>
      <a:accent1>
        <a:srgbClr val="b0ddd4"/>
      </a:accent1>
      <a:accent2>
        <a:srgbClr val="ebe894"/>
      </a:accent2>
      <a:accent3>
        <a:srgbClr val="dbb054"/>
      </a:accent3>
      <a:accent4>
        <a:srgbClr val="db7561"/>
      </a:accent4>
      <a:accent5>
        <a:srgbClr val="9cc9a1"/>
      </a:accent5>
      <a:accent6>
        <a:srgbClr val="a37594"/>
      </a:accent6>
      <a:hlink>
        <a:srgbClr val="8cc9c4"/>
      </a:hlink>
      <a:folHlink>
        <a:srgbClr val="a37594"/>
      </a:folHlink>
    </a:clrScheme>
    <a:fontScheme name="Guideboo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Guide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80000"/>
                <a:satMod val="3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zoho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Robin Reni</dc:creator>
  <cp:lastModifiedBy>Robin Reni</cp:lastModifiedBy>
  <dcterms:created xmlns:xsi="http://www.w3.org/2001/XMLSchema-instance" xsi:type="dcterms:W3CDTF">2010-03-09T10:03:29Z</dcterms:created>
  <dcterms:modified xmlns:xsi="http://www.w3.org/2001/XMLSchema-instance" xsi:type="dcterms:W3CDTF">2010-03-11T10:03:29Z</dcterms:modified>
</cp:coreProperties>
</file>