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7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929"/>
  </p:normalViewPr>
  <p:slideViewPr>
    <p:cSldViewPr>
      <p:cViewPr varScale="1">
        <p:scale>
          <a:sx n="84" d="100"/>
          <a:sy n="84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16/05/2017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B132-2B31-4BBC-B709-B85A0FD35DEC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39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18</a:t>
            </a:fld>
            <a:endParaRPr lang="en-GB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Sempre que possível gerar graficamente para facilitar o entendimento e discussão</a:t>
            </a:r>
          </a:p>
          <a:p>
            <a:r>
              <a:rPr lang="pt-BR" dirty="0" smtClean="0"/>
              <a:t>Sugiro</a:t>
            </a:r>
            <a:r>
              <a:rPr lang="pt-BR" baseline="0" dirty="0" smtClean="0"/>
              <a:t> gerar o cronograma com seus responsáveis e depois gerar usando o WBS Chart Pro a EAP com seus responsáveis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4ED0-E386-434C-83A5-2EC79709E13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52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16/05/2017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</a:t>
            </a:r>
            <a:r>
              <a:rPr lang="en-US" altLang="pt-BR" sz="900" dirty="0" smtClean="0">
                <a:solidFill>
                  <a:srgbClr val="FFFFFF"/>
                </a:solidFill>
                <a:latin typeface="Arial" panose="020B0604020202020204" pitchFamily="34" charset="0"/>
              </a:rPr>
              <a:t>://escritoriodeprojetos.com.br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mponent/jdownloads/send/8-modelos/132-dicionario-da-eap" TargetMode="External"/><Relationship Id="rId13" Type="http://schemas.openxmlformats.org/officeDocument/2006/relationships/hyperlink" Target="https://escritoriodeprojetos.com.br/plano-de-gerenciamento-dos-riscos" TargetMode="External"/><Relationship Id="rId18" Type="http://schemas.openxmlformats.org/officeDocument/2006/relationships/hyperlink" Target="https://escritoriodeprojetos.com.br/component/jdownloads/send/8-modelos/24-solicitacao-de-mudanca" TargetMode="External"/><Relationship Id="rId26" Type="http://schemas.openxmlformats.org/officeDocument/2006/relationships/hyperlink" Target="https://escritoriodeprojetos.com.br/component/jdownloads/send/8-modelos/9-termo-de-aceite-da-entrega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reunioes" TargetMode="External"/><Relationship Id="rId7" Type="http://schemas.openxmlformats.org/officeDocument/2006/relationships/hyperlink" Target="https://escritoriodeprojetos.com.br/dicionario-da-eap" TargetMode="External"/><Relationship Id="rId12" Type="http://schemas.openxmlformats.org/officeDocument/2006/relationships/hyperlink" Target="https://escritoriodeprojetos.com.br/component/jdownloads/send/8-modelos/5-cronograma-do-projeto" TargetMode="External"/><Relationship Id="rId17" Type="http://schemas.openxmlformats.org/officeDocument/2006/relationships/hyperlink" Target="https://escritoriodeprojetos.com.br/solicitacoes-de-mudanca" TargetMode="External"/><Relationship Id="rId25" Type="http://schemas.openxmlformats.org/officeDocument/2006/relationships/hyperlink" Target="https://escritoriodeprojetos.com.br/encerrar-o-projeto-ou-fase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escritoriodeprojetos.com.br/component/jdownloads/send/8-modelos/7-status-report" TargetMode="External"/><Relationship Id="rId20" Type="http://schemas.openxmlformats.org/officeDocument/2006/relationships/hyperlink" Target="https://escritoriodeprojetos.com.br/component/jdownloads/send/8-modelos/34-registro-das-solicitacoes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8-modelos/19-declaracao-do-escopo-do-projeto" TargetMode="External"/><Relationship Id="rId11" Type="http://schemas.openxmlformats.org/officeDocument/2006/relationships/hyperlink" Target="https://escritoriodeprojetos.com.br/cronograma-do-projeto" TargetMode="External"/><Relationship Id="rId24" Type="http://schemas.openxmlformats.org/officeDocument/2006/relationships/hyperlink" Target="https://escritoriodeprojetos.com.br/component/jdownloads/send/8-modelos/144-issues-log" TargetMode="External"/><Relationship Id="rId5" Type="http://schemas.openxmlformats.org/officeDocument/2006/relationships/hyperlink" Target="https://escritoriodeprojetos.com.br/declaracao-do-escopo-do-projeto" TargetMode="External"/><Relationship Id="rId15" Type="http://schemas.openxmlformats.org/officeDocument/2006/relationships/hyperlink" Target="https://escritoriodeprojetos.com.br/relatorios-de-desempenho" TargetMode="External"/><Relationship Id="rId23" Type="http://schemas.openxmlformats.org/officeDocument/2006/relationships/hyperlink" Target="https://escritoriodeprojetos.com.br/registro-das-questoes" TargetMode="External"/><Relationship Id="rId10" Type="http://schemas.openxmlformats.org/officeDocument/2006/relationships/hyperlink" Target="https://escritoriodeprojetos.com.br/component/jdownloads/send/8-modelos/173-registro-e-plano-de-gerenciamento-das-partes-interessadas" TargetMode="External"/><Relationship Id="rId19" Type="http://schemas.openxmlformats.org/officeDocument/2006/relationships/hyperlink" Target="https://escritoriodeprojetos.com.br/registro-das-mudancas" TargetMode="External"/><Relationship Id="rId4" Type="http://schemas.openxmlformats.org/officeDocument/2006/relationships/hyperlink" Target="https://escritoriodeprojetos.com.br/component/jdownloads/send/8-modelos/4-plano-de-gerenciamento-do-projeto" TargetMode="External"/><Relationship Id="rId9" Type="http://schemas.openxmlformats.org/officeDocument/2006/relationships/hyperlink" Target="https://escritoriodeprojetos.com.br/plano-de-gerenciamento-das-partes-interessadas" TargetMode="External"/><Relationship Id="rId14" Type="http://schemas.openxmlformats.org/officeDocument/2006/relationships/hyperlink" Target="https://escritoriodeprojetos.com.br/component/jdownloads/send/8-modelos/6-plano-de-gerenciamento-dos-riscos" TargetMode="External"/><Relationship Id="rId22" Type="http://schemas.openxmlformats.org/officeDocument/2006/relationships/hyperlink" Target="https://escritoriodeprojetos.com.br/component/jdownloads/send/8-modelos/8-ata-de-reuniao" TargetMode="External"/><Relationship Id="rId27" Type="http://schemas.openxmlformats.org/officeDocument/2006/relationships/hyperlink" Target="https://escritoriodeprojetos.com.br/component/jdownloads/send/8-modelos/10-licoes-aprendida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objetivos-sm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3141663"/>
            <a:ext cx="7416800" cy="1295400"/>
          </a:xfrm>
        </p:spPr>
        <p:txBody>
          <a:bodyPr/>
          <a:lstStyle/>
          <a:p>
            <a:r>
              <a:rPr lang="en-US" dirty="0" smtClean="0"/>
              <a:t>Kick-Off</a:t>
            </a:r>
            <a:r>
              <a:rPr lang="pt-BR" dirty="0" smtClean="0"/>
              <a:t> do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[Projeto</a:t>
            </a:r>
            <a:r>
              <a:rPr lang="pt-BR" dirty="0" smtClean="0"/>
              <a:t>]</a:t>
            </a:r>
            <a:br>
              <a:rPr lang="pt-BR" dirty="0" smtClean="0"/>
            </a:br>
            <a:r>
              <a:rPr lang="pt-BR" dirty="0" smtClean="0"/>
              <a:t>[Cliente]</a:t>
            </a:r>
            <a:endParaRPr 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 smtClean="0"/>
              <a:t>[Gerente do Projeto]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Objetivo</a:t>
            </a:r>
            <a:r>
              <a:rPr lang="en-US" dirty="0" smtClean="0"/>
              <a:t>: </a:t>
            </a:r>
          </a:p>
          <a:p>
            <a:pPr lvl="1" eaLnBrk="1" hangingPunct="1"/>
            <a:r>
              <a:rPr lang="pt-BR" dirty="0" smtClean="0"/>
              <a:t>Garantir que os módulos sejam entregues conforme prazo, custo e escopo já definidos.</a:t>
            </a:r>
          </a:p>
          <a:p>
            <a:pPr eaLnBrk="1" hangingPunct="1"/>
            <a:r>
              <a:rPr lang="pt-BR" dirty="0" smtClean="0"/>
              <a:t>Como:</a:t>
            </a:r>
          </a:p>
          <a:p>
            <a:pPr lvl="1" eaLnBrk="1" hangingPunct="1"/>
            <a:r>
              <a:rPr lang="pt-BR" dirty="0"/>
              <a:t>Equipe de Projeto Eficiente </a:t>
            </a:r>
            <a:endParaRPr lang="pt-BR" dirty="0" smtClean="0"/>
          </a:p>
          <a:p>
            <a:pPr lvl="1" eaLnBrk="1" hangingPunct="1"/>
            <a:r>
              <a:rPr lang="pt-BR" dirty="0" smtClean="0"/>
              <a:t>+ Gerente de Projeto Integrador</a:t>
            </a:r>
          </a:p>
          <a:p>
            <a:pPr lvl="1" eaLnBrk="1" hangingPunct="1"/>
            <a:r>
              <a:rPr lang="pt-BR" dirty="0" smtClean="0"/>
              <a:t>+ Metodologia </a:t>
            </a:r>
            <a:r>
              <a:rPr lang="pt-BR" dirty="0"/>
              <a:t>otimizada baseada no Guia PMBOK</a:t>
            </a:r>
            <a:r>
              <a:rPr lang="pt-BR" dirty="0" smtClean="0"/>
              <a:t>®</a:t>
            </a:r>
          </a:p>
          <a:p>
            <a:pPr lvl="2" eaLnBrk="1" hangingPunct="1"/>
            <a:r>
              <a:rPr lang="pt-BR" dirty="0" smtClean="0"/>
              <a:t>Processos de gerenciamento de projetos e </a:t>
            </a:r>
          </a:p>
          <a:p>
            <a:pPr lvl="2" eaLnBrk="1" hangingPunct="1"/>
            <a:r>
              <a:rPr lang="pt-BR" dirty="0" smtClean="0"/>
              <a:t>Modelos de documentos </a:t>
            </a:r>
          </a:p>
          <a:p>
            <a:pPr lvl="2" eaLnBrk="1" hangingPunct="1"/>
            <a:r>
              <a:rPr lang="pt-BR" dirty="0" smtClean="0"/>
              <a:t>aperfeiçoados continuamente de acordo com as lições aprendidas e as melhores práticas identificadas.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Documentos para gestão do projeto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603485"/>
              </p:ext>
            </p:extLst>
          </p:nvPr>
        </p:nvGraphicFramePr>
        <p:xfrm>
          <a:off x="-569" y="893603"/>
          <a:ext cx="9144569" cy="518558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96305"/>
                <a:gridCol w="216024"/>
                <a:gridCol w="6732240"/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 smtClean="0">
                          <a:hlinkClick r:id="rId3"/>
                        </a:rPr>
                        <a:t>Plano de projeto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4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 plano de projeto guia a execução, controle e encerramento do projeto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 smtClean="0">
                          <a:hlinkClick r:id="rId5"/>
                        </a:rPr>
                        <a:t>Declaração do escopo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6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Determina qual trabalho será realizado e quais entregas produzidas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u="sng" noProof="0" dirty="0" smtClean="0">
                          <a:hlinkClick r:id="rId7"/>
                        </a:rPr>
                        <a:t>Dicionário</a:t>
                      </a:r>
                      <a:r>
                        <a:rPr lang="en-US" sz="1400" u="sng" dirty="0" smtClean="0">
                          <a:hlinkClick r:id="rId7"/>
                        </a:rPr>
                        <a:t> da EAP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8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Detalhe cada elemento da EAP de modo a orientar a equipe do projeto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</a:tr>
              <a:tr h="569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 smtClean="0">
                          <a:hlinkClick r:id="rId9"/>
                        </a:rPr>
                        <a:t>Plano de gerenciamento das partes interessadas</a:t>
                      </a:r>
                      <a:endParaRPr kumimoji="0" lang="pt-BR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10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Identifica as partes interessadas no projeto e define estratégias para ganhar suporte ou reduzir obstáculos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11"/>
                        </a:rPr>
                        <a:t>Cronograma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12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Determina datas de início e término das atividades do projeto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13"/>
                        </a:rPr>
                        <a:t>Gestão de Risco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14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Identifica riscos associados ao projeto e descreve como serão tratados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 smtClean="0">
                          <a:hlinkClick r:id="rId15"/>
                        </a:rPr>
                        <a:t>Status Report</a:t>
                      </a:r>
                      <a:endParaRPr lang="pt-BR" sz="1400" dirty="0" smtClean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16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Divulga informações pertinentes ao projeto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2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 smtClean="0">
                          <a:hlinkClick r:id="rId17"/>
                        </a:rPr>
                        <a:t>Solicitação de mudança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18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600" dirty="0" smtClean="0"/>
                        <a:t>Toda mudança solicitada deve ser avaliada pelo GP e precisa ser aceita ou rejeitada por uma autoridade ou comitê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dirty="0" smtClean="0">
                          <a:effectLst/>
                          <a:hlinkClick r:id="rId19"/>
                        </a:rPr>
                        <a:t>Registro das mudanças</a:t>
                      </a:r>
                      <a:endParaRPr lang="pt-BR" sz="1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2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Registra cada mudança solicitada e controla seu status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kern="1200" dirty="0" smtClean="0">
                          <a:hlinkClick r:id="rId21"/>
                        </a:rPr>
                        <a:t>Ata de reunião</a:t>
                      </a:r>
                      <a:endParaRPr lang="pt-BR" sz="14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22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Descreve as decisões importantes tomadas durante a reunião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 smtClean="0">
                          <a:hlinkClick r:id="rId23"/>
                        </a:rPr>
                        <a:t>Issues Log</a:t>
                      </a:r>
                      <a:endParaRPr lang="pt-BR" sz="1400" dirty="0" smtClean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24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Registra problemas enfrentados no projeto e como foram solucionados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25"/>
                        </a:rPr>
                        <a:t>Termo de Aceite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26"/>
                        </a:rPr>
                        <a:t>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 de aceitação formal de entrega pelo cliente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88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25"/>
                        </a:rPr>
                        <a:t>Lições aprendidas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27"/>
                        </a:rPr>
                        <a:t>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Sumariza lições aprendidas para evitar ocorrências em novos projetos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Objetivo: Kick-off para validar envolvidos e processos usados na gestão do projeto deixando todos alinhados.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Fatores Críticos de Sucesso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Definir com clareza o objetivo e a abrangência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Identificar partes interessadas no projeto e definir estratégias para </a:t>
            </a:r>
            <a:r>
              <a:rPr lang="pt-BR" dirty="0"/>
              <a:t>ganhar suporte ou reduzir </a:t>
            </a:r>
            <a:r>
              <a:rPr lang="pt-BR" dirty="0" smtClean="0"/>
              <a:t>obstáculos.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Identificação do gerente de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Identificação da data de início e das dependências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Reconhecer no ambiente externo, oportunidades e ameaças.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Aprovação </a:t>
            </a:r>
            <a:r>
              <a:rPr lang="pt-BR" dirty="0" smtClean="0"/>
              <a:t>do termo de abertura pelos clientes (</a:t>
            </a:r>
            <a:r>
              <a:rPr lang="pt-BR" dirty="0"/>
              <a:t>Custos; Prazo; Escopo; </a:t>
            </a:r>
            <a:r>
              <a:rPr lang="pt-BR" dirty="0" smtClean="0"/>
              <a:t>...).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 dirty="0" smtClean="0"/>
              <a:t>Objetivo: Refinar os objetivos do projeto e planejar o trabalho necessário para alcançá-los.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 smtClean="0"/>
              <a:t>GP desenvolve o plano de projeto e seus planos complementares.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 smtClean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 smtClean="0"/>
              <a:t>Termo de abertura aprovado;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 smtClean="0"/>
              <a:t>Gerente de projeto definido.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 smtClean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 smtClean="0"/>
              <a:t>Definir o escopo e assegurar que as entregas estejam bem definidas;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 smtClean="0"/>
              <a:t>Definir equipe adequada as necessidades do projeto e assegurar que os recursos estejam disponíveis;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 smtClean="0"/>
              <a:t>Avaliar os riscos e criar plano de repostas;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 smtClean="0"/>
              <a:t>Definir a estratégia de comunicação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 smtClean="0"/>
              <a:t>Salvar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 smtClean="0"/>
              <a:t>Definir a forma de monitorar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 smtClean="0"/>
              <a:t>Criar um ambiente no qual as partes interessadas possam contribuir de forma adequada.</a:t>
            </a: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Objetivo: coordenar os recursos para realizar o que foi planejado e controlar variação ocorrida.</a:t>
            </a:r>
          </a:p>
          <a:p>
            <a:pPr eaLnBrk="1" hangingPunct="1"/>
            <a:r>
              <a:rPr lang="pt-BR" dirty="0" smtClean="0"/>
              <a:t>Variações identificadas por comparação do realizado com linhas de base de prazo, custo e escopo salvas no planejamento.</a:t>
            </a:r>
          </a:p>
          <a:p>
            <a:pPr eaLnBrk="1" hangingPunct="1"/>
            <a:r>
              <a:rPr lang="pt-BR" dirty="0" smtClean="0"/>
              <a:t>GP:</a:t>
            </a:r>
          </a:p>
          <a:p>
            <a:pPr lvl="1" eaLnBrk="1" hangingPunct="1"/>
            <a:r>
              <a:rPr lang="pt-BR" dirty="0" smtClean="0"/>
              <a:t>Certifica-se que as entregas estejam alinhadas com o escopo;</a:t>
            </a:r>
          </a:p>
          <a:p>
            <a:pPr lvl="1" eaLnBrk="1" hangingPunct="1"/>
            <a:r>
              <a:rPr lang="pt-BR" dirty="0" smtClean="0"/>
              <a:t>Defende o escopo de mudanças;</a:t>
            </a:r>
          </a:p>
          <a:p>
            <a:pPr lvl="1" eaLnBrk="1" hangingPunct="1"/>
            <a:r>
              <a:rPr lang="pt-BR" dirty="0" smtClean="0"/>
              <a:t>Confirma o nível de qualidade do trabalho executado;</a:t>
            </a:r>
          </a:p>
          <a:p>
            <a:pPr lvl="1" eaLnBrk="1" hangingPunct="1"/>
            <a:r>
              <a:rPr lang="pt-BR" dirty="0" smtClean="0"/>
              <a:t>Controla variações ocorridas;</a:t>
            </a:r>
          </a:p>
          <a:p>
            <a:pPr lvl="1" eaLnBrk="1" hangingPunct="1"/>
            <a:r>
              <a:rPr lang="pt-BR" dirty="0" smtClean="0"/>
              <a:t>Comunica o progresso do projeto aos principais interessados.</a:t>
            </a:r>
          </a:p>
          <a:p>
            <a:pPr eaLnBrk="1" hangingPunct="1"/>
            <a:r>
              <a:rPr lang="pt-BR" dirty="0" smtClean="0"/>
              <a:t>Equipe do projeto executa suas atividades e relata o progresso ao GP.</a:t>
            </a:r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667527"/>
              </p:ext>
            </p:extLst>
          </p:nvPr>
        </p:nvGraphicFramePr>
        <p:xfrm>
          <a:off x="71438" y="1124744"/>
          <a:ext cx="903706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6"/>
                <a:gridCol w="3415751"/>
                <a:gridCol w="1280906"/>
                <a:gridCol w="1707875"/>
                <a:gridCol w="960178"/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What?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b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When?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How?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Forma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 smtClean="0">
                          <a:effectLst/>
                          <a:hlinkClick r:id="rId3"/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 smtClean="0">
                          <a:hlinkClick r:id="rId4"/>
                        </a:rPr>
                        <a:t>Status Report</a:t>
                      </a:r>
                      <a:endParaRPr lang="pt-BR" sz="1600" dirty="0" smtClean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PPTX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 smtClean="0">
                          <a:hlinkClick r:id="rId5"/>
                        </a:rPr>
                        <a:t>Issues Log</a:t>
                      </a:r>
                      <a:endParaRPr lang="pt-BR" sz="1600" dirty="0" smtClean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 smtClean="0"/>
              <a:t>Objetivos: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Formalizar a aceitação final das entregas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Atribuir a equipe do projeto a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Analisar os problemas ocorridos no projeto para evitar que problemas similares ocorram em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Definir e comunicar os responsáveis pela manutenção do sistema ou produto criado.</a:t>
            </a:r>
          </a:p>
          <a:p>
            <a:pPr eaLnBrk="1" hangingPunct="1">
              <a:lnSpc>
                <a:spcPct val="80000"/>
              </a:lnSpc>
            </a:pPr>
            <a:r>
              <a:rPr lang="pt-BR" dirty="0" smtClean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Critérios de aceitação pré-definidos;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Processo de aceitação final pré-definido;</a:t>
            </a:r>
          </a:p>
          <a:p>
            <a:pPr eaLnBrk="1" hangingPunct="1">
              <a:lnSpc>
                <a:spcPct val="80000"/>
              </a:lnSpc>
            </a:pPr>
            <a:r>
              <a:rPr lang="pt-BR" dirty="0" smtClean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Aceitação do usuário final;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Objetivos do negócio e benefícios antecipados são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Objetivos do projeto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 smtClean="0"/>
              <a:t>Materiais do projeto são arquivados.</a:t>
            </a: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</a:t>
            </a:r>
            <a:r>
              <a:rPr lang="en-US" dirty="0" smtClean="0"/>
              <a:t> </a:t>
            </a:r>
            <a:r>
              <a:rPr lang="en-US" dirty="0"/>
              <a:t>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Registar ata do Kick-off e aprovar o termo de abertura do projeto</a:t>
            </a:r>
          </a:p>
          <a:p>
            <a:r>
              <a:rPr lang="pt-BR" dirty="0" smtClean="0"/>
              <a:t>Próxima reunião em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latin typeface="Tahoma" pitchFamily="34" charset="0"/>
              </a:rPr>
              <a:t>Obrigado!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 Montes, PMP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eduardo@escritoriodeprojetos.com.br</a:t>
            </a: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importância de engajar no projeto agora</a:t>
            </a:r>
          </a:p>
          <a:p>
            <a:r>
              <a:rPr lang="pt-BR" dirty="0" smtClean="0"/>
              <a:t>O </a:t>
            </a:r>
            <a:r>
              <a:rPr lang="pt-BR" dirty="0"/>
              <a:t>Projeto</a:t>
            </a:r>
          </a:p>
          <a:p>
            <a:pPr lvl="1"/>
            <a:r>
              <a:rPr lang="pt-BR" dirty="0"/>
              <a:t>Justificativa do Projeto</a:t>
            </a:r>
          </a:p>
          <a:p>
            <a:pPr lvl="1"/>
            <a:r>
              <a:rPr lang="pt-BR" dirty="0"/>
              <a:t>Premissas e Restrições</a:t>
            </a:r>
          </a:p>
          <a:p>
            <a:pPr lvl="1"/>
            <a:r>
              <a:rPr lang="pt-BR" dirty="0"/>
              <a:t>Escopo do projeto</a:t>
            </a:r>
          </a:p>
          <a:p>
            <a:pPr lvl="1"/>
            <a:r>
              <a:rPr lang="pt-BR" dirty="0"/>
              <a:t>Principais Pontos de Atenção</a:t>
            </a:r>
          </a:p>
          <a:p>
            <a:pPr lvl="1"/>
            <a:r>
              <a:rPr lang="pt-BR" dirty="0"/>
              <a:t>Marcos com orçamento macro</a:t>
            </a:r>
          </a:p>
          <a:p>
            <a:r>
              <a:rPr lang="pt-BR" dirty="0" smtClean="0"/>
              <a:t>Como o projeto será gerenciado</a:t>
            </a:r>
          </a:p>
          <a:p>
            <a:pPr lvl="1"/>
            <a:r>
              <a:rPr lang="pt-BR" dirty="0" smtClean="0"/>
              <a:t>Iniciação</a:t>
            </a:r>
          </a:p>
          <a:p>
            <a:pPr lvl="1"/>
            <a:r>
              <a:rPr lang="pt-BR" dirty="0" smtClean="0"/>
              <a:t>Planejamento</a:t>
            </a:r>
            <a:endParaRPr lang="pt-BR" dirty="0"/>
          </a:p>
          <a:p>
            <a:pPr lvl="1"/>
            <a:r>
              <a:rPr lang="pt-BR" dirty="0" smtClean="0"/>
              <a:t>Execução e Controle</a:t>
            </a:r>
          </a:p>
          <a:p>
            <a:pPr lvl="1"/>
            <a:r>
              <a:rPr lang="pt-BR" dirty="0" smtClean="0"/>
              <a:t>Encerramento</a:t>
            </a:r>
            <a:endParaRPr lang="pt-BR" dirty="0"/>
          </a:p>
          <a:p>
            <a:r>
              <a:rPr lang="pt-BR" dirty="0" smtClean="0"/>
              <a:t>Próximos Passos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  <a:r>
              <a:rPr lang="pt-BR" kern="1200" dirty="0" smtClean="0"/>
              <a:t/>
            </a:r>
            <a:br>
              <a:rPr lang="pt-BR" kern="1200" dirty="0" smtClean="0"/>
            </a:br>
            <a:r>
              <a:rPr lang="pt-BR" kern="1200" dirty="0" smtClean="0"/>
              <a:t>Custo das mudanças e incerteza ao </a:t>
            </a:r>
            <a:r>
              <a:rPr lang="pt-BR" kern="1200" dirty="0"/>
              <a:t>longo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62880" y="5607412"/>
            <a:ext cx="792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>
                <a:solidFill>
                  <a:srgbClr val="000000"/>
                </a:solidFill>
                <a:latin typeface="Arial" pitchFamily="34" charset="0"/>
                <a:cs typeface="Arial" charset="0"/>
              </a:rPr>
              <a:t>Agora é o momento para solicitar mudanças, o custo delas aumentará muito ao longo do projeto e poderá torná-las inviáveis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08720"/>
            <a:ext cx="8010525" cy="466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9087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Fonte: Guia PMBOK Quinta Edição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07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 do Projeto</a:t>
            </a:r>
            <a:endParaRPr lang="pt-BR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Situação atual e justificativa do projeto</a:t>
            </a:r>
          </a:p>
          <a:p>
            <a:pPr marL="0" indent="0">
              <a:buNone/>
            </a:pPr>
            <a:r>
              <a:rPr lang="pt-BR" sz="1000" dirty="0"/>
              <a:t>[Passado, onde está. Descreva a situação atual e o que motivou a realização do projeto.]</a:t>
            </a:r>
            <a:endParaRPr lang="pt-BR" sz="800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b="1" dirty="0"/>
              <a:t>Objetivos SMART e critérios de sucesso do projeto</a:t>
            </a:r>
          </a:p>
          <a:p>
            <a:pPr marL="0" indent="0">
              <a:buNone/>
            </a:pPr>
            <a:r>
              <a:rPr lang="pt-BR" sz="900" dirty="0"/>
              <a:t>[Futuro, onde quer chegar. Descreva os benefícios esperados detalhando de forma clara </a:t>
            </a:r>
            <a:r>
              <a:rPr lang="pt-BR" sz="900" u="sng" dirty="0">
                <a:hlinkClick r:id="rId3"/>
              </a:rPr>
              <a:t>objetivos SMART</a:t>
            </a:r>
            <a:r>
              <a:rPr lang="pt-BR" sz="900" dirty="0" smtClean="0"/>
              <a:t> </a:t>
            </a:r>
            <a:r>
              <a:rPr lang="pt-BR" sz="900" dirty="0"/>
              <a:t>e critérios de sucesso relacionados.</a:t>
            </a:r>
          </a:p>
          <a:p>
            <a:pPr marL="0" indent="0">
              <a:buNone/>
            </a:pPr>
            <a:r>
              <a:rPr lang="pt-BR" sz="900" dirty="0"/>
              <a:t>SMART: </a:t>
            </a:r>
            <a:r>
              <a:rPr lang="pt-BR" sz="900" dirty="0" smtClean="0"/>
              <a:t>Specific</a:t>
            </a:r>
            <a:r>
              <a:rPr lang="pt-BR" sz="900" dirty="0"/>
              <a:t>: Específico, Measurable: Indicador e meta, </a:t>
            </a:r>
            <a:r>
              <a:rPr lang="pt-BR" sz="900" dirty="0" smtClean="0"/>
              <a:t>Assignable: Quem, </a:t>
            </a:r>
            <a:r>
              <a:rPr lang="pt-BR" sz="900" dirty="0"/>
              <a:t>Realistic: </a:t>
            </a:r>
            <a:r>
              <a:rPr lang="pt-BR" sz="900" dirty="0" smtClean="0"/>
              <a:t>realístico, Time-related: Quando ]</a:t>
            </a:r>
            <a:endParaRPr lang="pt-BR" dirty="0" smtClean="0"/>
          </a:p>
          <a:p>
            <a:r>
              <a:rPr lang="pt-BR" dirty="0" smtClean="0"/>
              <a:t> 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r>
              <a:rPr lang="en-US" dirty="0" smtClean="0"/>
              <a:t>-</a:t>
            </a:r>
            <a:r>
              <a:rPr lang="pt-BR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 smtClean="0"/>
              <a:t>Produtos</a:t>
            </a:r>
          </a:p>
          <a:p>
            <a:endParaRPr lang="pt-BR" dirty="0" smtClean="0"/>
          </a:p>
          <a:p>
            <a:r>
              <a:rPr lang="pt-BR" dirty="0" smtClean="0"/>
              <a:t>Principais requisitos: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Analítica do Projeto (EAP/WBS)</a:t>
            </a:r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Marcos / </a:t>
            </a:r>
            <a:r>
              <a:rPr lang="pt-BR" dirty="0" smtClean="0"/>
              <a:t>Orçamento</a:t>
            </a:r>
            <a:endParaRPr lang="pt-B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9118"/>
              </p:ext>
            </p:extLst>
          </p:nvPr>
        </p:nvGraphicFramePr>
        <p:xfrm>
          <a:off x="611560" y="4077072"/>
          <a:ext cx="7848872" cy="234698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093282"/>
                <a:gridCol w="1877795"/>
                <a:gridCol w="187779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Previsão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Custo</a:t>
                      </a:r>
                      <a:endParaRPr kumimoji="0" lang="pt-B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 smtClean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</a:t>
            </a:r>
            <a:r>
              <a:rPr lang="en-US" dirty="0" smtClean="0"/>
              <a:t> / </a:t>
            </a:r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Pontos de Atenção / Riscos</a:t>
            </a:r>
            <a:endParaRPr lang="pt-BR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88</TotalTime>
  <Words>978</Words>
  <Application>Microsoft Office PowerPoint</Application>
  <PresentationFormat>On-screen Show (4:3)</PresentationFormat>
  <Paragraphs>196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Sans Unicode</vt:lpstr>
      <vt:lpstr>Tahoma</vt:lpstr>
      <vt:lpstr>Times</vt:lpstr>
      <vt:lpstr>Webdings</vt:lpstr>
      <vt:lpstr>PMO_PowerPoint</vt:lpstr>
      <vt:lpstr>Kick-Off do Projeto [Projeto] [Cliente]</vt:lpstr>
      <vt:lpstr>Agenda</vt:lpstr>
      <vt:lpstr>A importância de engajar no projeto agora Custo das mudanças e incerteza ao longo do tempo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Como o projeto será gerenciado</vt:lpstr>
      <vt:lpstr>Documentos para gestão do projeto</vt:lpstr>
      <vt:lpstr>Iniciação</vt:lpstr>
      <vt:lpstr>Planejamento</vt:lpstr>
      <vt:lpstr>Execução e Controle</vt:lpstr>
      <vt:lpstr>Execução e Controle – Principais artefatos</vt:lpstr>
      <vt:lpstr>Encerramento</vt:lpstr>
      <vt:lpstr>Próximos Passos</vt:lpstr>
      <vt:lpstr>Obrigado!  Eduardo Montes, PMP  eduardo@escritoriodeprojetos.com.br</vt:lpstr>
    </vt:vector>
  </TitlesOfParts>
  <Company>PMO Escritório de Projetos LTDA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Eduardo Montes</cp:lastModifiedBy>
  <cp:revision>11</cp:revision>
  <dcterms:created xsi:type="dcterms:W3CDTF">2014-11-28T20:02:52Z</dcterms:created>
  <dcterms:modified xsi:type="dcterms:W3CDTF">2017-05-16T19:45:10Z</dcterms:modified>
</cp:coreProperties>
</file>