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CA9"/>
    <a:srgbClr val="045DB9"/>
    <a:srgbClr val="6DB5FF"/>
    <a:srgbClr val="ED7737"/>
    <a:srgbClr val="FDB026"/>
    <a:srgbClr val="EC7734"/>
    <a:srgbClr val="83AFDC"/>
    <a:srgbClr val="84B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0929"/>
  </p:normalViewPr>
  <p:slideViewPr>
    <p:cSldViewPr>
      <p:cViewPr varScale="1">
        <p:scale>
          <a:sx n="92" d="100"/>
          <a:sy n="92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3D09F-7931-4363-A286-7F222F993844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37E49-8F94-4ED6-B8BB-89E9F573B0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2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/index.php?title=Vota%C3%A7%C3%A3o_por_nota_num%C3%A9rica&amp;action=edit&amp;redlink=1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pt.wikipedia.org/w/index.php?title=Vota%C3%A7%C3%A3o_cumulativa&amp;action=edit&amp;redlink=1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/index.php?title=Vota%C3%A7%C3%A3o_por_nota_num%C3%A9rica&amp;action=edit&amp;redlink=1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pt.wikipedia.org/w/index.php?title=Vota%C3%A7%C3%A3o_cumulativa&amp;action=edit&amp;redlink=1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eaLnBrk="1" hangingPunct="1"/>
            <a:fld id="{E3632726-A2EA-4FD2-979D-EC17F7850611}" type="slidenum">
              <a:rPr lang="pt-BR"/>
              <a:pPr eaLnBrk="1" hangingPunct="1"/>
              <a:t>1</a:t>
            </a:fld>
            <a:endParaRPr lang="pt-BR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6207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0F55A-770E-47E1-B385-0A5E043D919E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11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0F55A-770E-47E1-B385-0A5E043D919E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69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989EC-37BC-4466-8829-7085254DC33C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16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1FF83-738C-4EEE-BAA7-62984B896D0F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2" defTabSz="966612">
              <a:defRPr/>
            </a:pPr>
            <a:r>
              <a:rPr lang="pt-BR" sz="1900" dirty="0"/>
              <a:t>Identificar ideias para aperfeiçoar a qualidade no seu projeto.</a:t>
            </a:r>
          </a:p>
          <a:p>
            <a:pPr>
              <a:lnSpc>
                <a:spcPct val="90000"/>
              </a:lnSpc>
            </a:pPr>
            <a:r>
              <a:rPr lang="pt-BR" sz="2300" dirty="0"/>
              <a:t>Cenário 2</a:t>
            </a:r>
          </a:p>
          <a:p>
            <a:pPr lvl="1">
              <a:lnSpc>
                <a:spcPct val="90000"/>
              </a:lnSpc>
            </a:pPr>
            <a:r>
              <a:rPr lang="pt-BR" sz="1900" dirty="0"/>
              <a:t>BNDES lançou uma linha de investimentos de R$100.000,00 para grupos de microempresários com juros de 2%/ano para ser pago em até 10 anos.</a:t>
            </a:r>
          </a:p>
          <a:p>
            <a:pPr lvl="1">
              <a:lnSpc>
                <a:spcPct val="90000"/>
              </a:lnSpc>
            </a:pPr>
            <a:r>
              <a:rPr lang="pt-BR" sz="1900" dirty="0"/>
              <a:t>Agora vocês precisam investir esse dinheiro em grupo.</a:t>
            </a:r>
          </a:p>
          <a:p>
            <a:pPr lvl="1">
              <a:lnSpc>
                <a:spcPct val="90000"/>
              </a:lnSpc>
            </a:pPr>
            <a:r>
              <a:rPr lang="pt-BR" sz="1900" dirty="0"/>
              <a:t>Analise quais os melhores negócios, vocês podem abrir com esse investimento.</a:t>
            </a:r>
          </a:p>
          <a:p>
            <a:pPr marL="0" lvl="2" defTabSz="966612">
              <a:defRPr/>
            </a:pP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3629796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1FF83-738C-4EEE-BAA7-62984B896D0F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2" defTabSz="966612">
              <a:defRPr/>
            </a:pPr>
            <a:r>
              <a:rPr lang="pt-BR" sz="1900" dirty="0"/>
              <a:t>Identificar ideias para aperfeiçoar a qualidade no seu projeto.</a:t>
            </a:r>
          </a:p>
          <a:p>
            <a:pPr>
              <a:lnSpc>
                <a:spcPct val="90000"/>
              </a:lnSpc>
            </a:pPr>
            <a:r>
              <a:rPr lang="pt-BR" sz="2300" dirty="0"/>
              <a:t>Cenário 2</a:t>
            </a:r>
          </a:p>
          <a:p>
            <a:pPr lvl="1">
              <a:lnSpc>
                <a:spcPct val="90000"/>
              </a:lnSpc>
            </a:pPr>
            <a:r>
              <a:rPr lang="pt-BR" sz="1900" dirty="0"/>
              <a:t>BNDES lançou uma linha de investimentos de R$100.000,00 para grupos de microempresários com juros de 2%/ano para ser pago em até 10 anos.</a:t>
            </a:r>
          </a:p>
          <a:p>
            <a:pPr lvl="1">
              <a:lnSpc>
                <a:spcPct val="90000"/>
              </a:lnSpc>
            </a:pPr>
            <a:r>
              <a:rPr lang="pt-BR" sz="1900" dirty="0"/>
              <a:t>Agora vocês precisam investir esse dinheiro em grupo.</a:t>
            </a:r>
          </a:p>
          <a:p>
            <a:pPr lvl="1">
              <a:lnSpc>
                <a:spcPct val="90000"/>
              </a:lnSpc>
            </a:pPr>
            <a:r>
              <a:rPr lang="pt-BR" sz="1900" dirty="0"/>
              <a:t>Analise quais os melhores negócios, vocês podem abrir com esse investimento.</a:t>
            </a:r>
          </a:p>
          <a:p>
            <a:pPr marL="0" lvl="2" defTabSz="966612">
              <a:defRPr/>
            </a:pP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1841894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700">
                <a:solidFill>
                  <a:schemeClr val="tx1"/>
                </a:solidFill>
                <a:latin typeface="Arial" pitchFamily="34" charset="0"/>
              </a:defRPr>
            </a:lvl1pPr>
            <a:lvl2pPr marL="785372" indent="-302066" eaLnBrk="0" hangingPunct="0">
              <a:defRPr sz="1700">
                <a:solidFill>
                  <a:schemeClr val="tx1"/>
                </a:solidFill>
                <a:latin typeface="Arial" pitchFamily="34" charset="0"/>
              </a:defRPr>
            </a:lvl2pPr>
            <a:lvl3pPr marL="1208265" indent="-241653" eaLnBrk="0" hangingPunct="0">
              <a:defRPr sz="1700">
                <a:solidFill>
                  <a:schemeClr val="tx1"/>
                </a:solidFill>
                <a:latin typeface="Arial" pitchFamily="34" charset="0"/>
              </a:defRPr>
            </a:lvl3pPr>
            <a:lvl4pPr marL="1691571" indent="-241653" eaLnBrk="0" hangingPunct="0">
              <a:defRPr sz="1700">
                <a:solidFill>
                  <a:schemeClr val="tx1"/>
                </a:solidFill>
                <a:latin typeface="Arial" pitchFamily="34" charset="0"/>
              </a:defRPr>
            </a:lvl4pPr>
            <a:lvl5pPr marL="2174878" indent="-241653" eaLnBrk="0" hangingPunct="0">
              <a:defRPr sz="1700">
                <a:solidFill>
                  <a:schemeClr val="tx1"/>
                </a:solidFill>
                <a:latin typeface="Arial" pitchFamily="34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4EF457-D25C-472E-8CD0-2721AE901346}" type="slidenum">
              <a:rPr lang="pt-BR" sz="1300"/>
              <a:pPr eaLnBrk="1" hangingPunct="1"/>
              <a:t>16</a:t>
            </a:fld>
            <a:endParaRPr lang="pt-BR" sz="1300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110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5A81BE82-6223-4905-B0C9-FDC186A7FB0C}" type="slidenum">
              <a:rPr 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17</a:t>
            </a:fld>
            <a:endParaRPr lang="en-GB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29771" y="710922"/>
            <a:ext cx="4519083" cy="35546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xfrm>
            <a:off x="903817" y="4502507"/>
            <a:ext cx="4970992" cy="426718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679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defTabSz="933450" eaLnBrk="0" hangingPunct="0"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defTabSz="933450" eaLnBrk="0" hangingPunct="0"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defTabSz="933450" eaLnBrk="0" hangingPunct="0"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defTabSz="933450" eaLnBrk="0" hangingPunct="0"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eaLnBrk="1" hangingPunct="1"/>
            <a:fld id="{E3632726-A2EA-4FD2-979D-EC17F7850611}" type="slidenum">
              <a:rPr lang="pt-BR"/>
              <a:pPr eaLnBrk="1" hangingPunct="1"/>
              <a:t>3</a:t>
            </a:fld>
            <a:endParaRPr lang="pt-BR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8879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CF414-7F66-4ACE-9DBB-7622A813BD8B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7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19790-DF0D-4E2E-8AE9-87C748FBEE03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71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6E907-9F07-4DA5-8380-B2B69CDDA57D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7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6E907-9F07-4DA5-8380-B2B69CDDA57D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20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7E4B2B-7938-4DFD-9CF3-F7ED718F9E63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Métodos de votação por nota - </a:t>
            </a:r>
            <a:r>
              <a:rPr lang="pt-BR" b="1" dirty="0" err="1" smtClean="0"/>
              <a:t>Wikipedia</a:t>
            </a:r>
            <a:endParaRPr lang="pt-BR" b="1" dirty="0" smtClean="0"/>
          </a:p>
          <a:p>
            <a:r>
              <a:rPr lang="pt-BR" dirty="0" smtClean="0"/>
              <a:t>As cédulas de votação por nota permitem mais flexibilidade que as cédulas ordenadas, mas existem poucos métodos que as usam. Cada votante dá uma pontuação para cada opção; as notas podem ser numéricas (por exemplo, de 0 a 100), ou podem ser conceitos como A/B/C/D/F.</a:t>
            </a:r>
          </a:p>
          <a:p>
            <a:r>
              <a:rPr lang="pt-BR" dirty="0" smtClean="0"/>
              <a:t>Na </a:t>
            </a:r>
            <a:r>
              <a:rPr lang="pt-BR" dirty="0" smtClean="0">
                <a:hlinkClick r:id="rId3" tooltip="Votação por nota numérica (página não existe)"/>
              </a:rPr>
              <a:t>votação por nota numérica</a:t>
            </a:r>
            <a:r>
              <a:rPr lang="pt-BR" dirty="0" smtClean="0"/>
              <a:t>, os votantes dão notas numéricas para cada opção, e a opção com o maior total vence. A votação por aprovação pode ser vista como um caso particular da votação por nota numérica, onde as únicas notas permitidas são 0 e 1.</a:t>
            </a:r>
          </a:p>
          <a:p>
            <a:r>
              <a:rPr lang="pt-BR" dirty="0" smtClean="0"/>
              <a:t>A </a:t>
            </a:r>
            <a:r>
              <a:rPr lang="pt-BR" dirty="0" smtClean="0">
                <a:hlinkClick r:id="rId4" tooltip="Votação cumulativa (página não existe)"/>
              </a:rPr>
              <a:t>votação cumulativa</a:t>
            </a:r>
            <a:r>
              <a:rPr lang="pt-BR" dirty="0" smtClean="0"/>
              <a:t> restringe a nota diferentemente, por exigir que o total de pontos numa cédula não sejam maiores que um certo valor. A votação cumulativa é um meio comum de fazer eleições em que os votantes tenham poder de voto desigual, como em setor corporativo, onde vale a regra de "quanto maior a participação, maior o voto". A votação cumulativa também é usada como um método para múltiplos vencedores, como em eleições para um conselho</a:t>
            </a:r>
          </a:p>
          <a:p>
            <a:r>
              <a:rPr lang="pt-BR" dirty="0" smtClean="0"/>
              <a:t>Cédulas com nota podem ser usadas em métodos de votação ordenada, caso o método permita posições idênticas para opções diferentes. Alguns métodos ordenados supõem que todas as posições numa cédula são distintas, mas muitos votantes podem preferir por mais de um candidato com a mesma nota numa cédula de votação por nota.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5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7E4B2B-7938-4DFD-9CF3-F7ED718F9E63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Métodos de votação por nota - </a:t>
            </a:r>
            <a:r>
              <a:rPr lang="pt-BR" b="1" dirty="0" err="1" smtClean="0"/>
              <a:t>Wikipedia</a:t>
            </a:r>
            <a:endParaRPr lang="pt-BR" b="1" dirty="0" smtClean="0"/>
          </a:p>
          <a:p>
            <a:r>
              <a:rPr lang="pt-BR" dirty="0" smtClean="0"/>
              <a:t>As cédulas de votação por nota permitem mais flexibilidade que as cédulas ordenadas, mas existem poucos métodos que as usam. Cada votante dá uma pontuação para cada opção; as notas podem ser numéricas (por exemplo, de 0 a 100), ou podem ser conceitos como A/B/C/D/F.</a:t>
            </a:r>
          </a:p>
          <a:p>
            <a:r>
              <a:rPr lang="pt-BR" dirty="0" smtClean="0"/>
              <a:t>Na </a:t>
            </a:r>
            <a:r>
              <a:rPr lang="pt-BR" dirty="0" smtClean="0">
                <a:hlinkClick r:id="rId3" tooltip="Votação por nota numérica (página não existe)"/>
              </a:rPr>
              <a:t>votação por nota numérica</a:t>
            </a:r>
            <a:r>
              <a:rPr lang="pt-BR" dirty="0" smtClean="0"/>
              <a:t>, os votantes dão notas numéricas para cada opção, e a opção com o maior total vence. A votação por aprovação pode ser vista como um caso particular da votação por nota numérica, onde as únicas notas permitidas são 0 e 1.</a:t>
            </a:r>
          </a:p>
          <a:p>
            <a:r>
              <a:rPr lang="pt-BR" dirty="0" smtClean="0"/>
              <a:t>A </a:t>
            </a:r>
            <a:r>
              <a:rPr lang="pt-BR" dirty="0" smtClean="0">
                <a:hlinkClick r:id="rId4" tooltip="Votação cumulativa (página não existe)"/>
              </a:rPr>
              <a:t>votação cumulativa</a:t>
            </a:r>
            <a:r>
              <a:rPr lang="pt-BR" dirty="0" smtClean="0"/>
              <a:t> restringe a nota diferentemente, por exigir que o total de pontos numa cédula não sejam maiores que um certo valor. A votação cumulativa é um meio comum de fazer eleições em que os votantes tenham poder de voto desigual, como em setor corporativo, onde vale a regra de "quanto maior a participação, maior o voto". A votação cumulativa também é usada como um método para múltiplos vencedores, como em eleições para um conselho</a:t>
            </a:r>
          </a:p>
          <a:p>
            <a:r>
              <a:rPr lang="pt-BR" dirty="0" smtClean="0"/>
              <a:t>Cédulas com nota podem ser usadas em métodos de votação ordenada, caso o método permita posições idênticas para opções diferentes. Alguns métodos ordenados supõem que todas as posições numa cédula são distintas, mas muitos votantes podem preferir por mais de um candidato com a mesma nota numa cédula de votação por nota.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22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0F55A-770E-47E1-B385-0A5E043D919E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3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rgbClr val="0065B0"/>
              </a:gs>
              <a:gs pos="0">
                <a:srgbClr val="05315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" name="Rectangle 35"/>
          <p:cNvSpPr>
            <a:spLocks noChangeArrowheads="1"/>
          </p:cNvSpPr>
          <p:nvPr userDrawn="1"/>
        </p:nvSpPr>
        <p:spPr bwMode="auto">
          <a:xfrm>
            <a:off x="0" y="333375"/>
            <a:ext cx="9144000" cy="2087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gradFill>
            <a:gsLst>
              <a:gs pos="100000">
                <a:srgbClr val="0065B0"/>
              </a:gs>
              <a:gs pos="0">
                <a:srgbClr val="05315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539750" y="0"/>
            <a:ext cx="0" cy="6858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20713"/>
            <a:ext cx="25876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042988" y="3471863"/>
            <a:ext cx="7416800" cy="935037"/>
          </a:xfr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703763"/>
            <a:ext cx="7416800" cy="381000"/>
          </a:xfrm>
        </p:spPr>
        <p:txBody>
          <a:bodyPr anchor="ctr"/>
          <a:lstStyle>
            <a:lvl1pPr marL="0" indent="0">
              <a:buFont typeface="Webdings" pitchFamily="18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01" y="1066800"/>
            <a:ext cx="6282223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768000" y="1656000"/>
            <a:ext cx="2268000" cy="190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5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9144000" cy="908050"/>
          </a:xfrm>
          <a:prstGeom prst="rect">
            <a:avLst/>
          </a:prstGeom>
          <a:gradFill>
            <a:gsLst>
              <a:gs pos="100000">
                <a:srgbClr val="0065B0"/>
              </a:gs>
              <a:gs pos="0">
                <a:srgbClr val="05315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8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>
            <a:gsLst>
              <a:gs pos="100000">
                <a:srgbClr val="0065B0"/>
              </a:gs>
              <a:gs pos="0">
                <a:srgbClr val="05315F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9" name="Line 18"/>
          <p:cNvSpPr>
            <a:spLocks noChangeShapeType="1"/>
          </p:cNvSpPr>
          <p:nvPr/>
        </p:nvSpPr>
        <p:spPr bwMode="auto">
          <a:xfrm rot="5400000">
            <a:off x="4572000" y="-3663950"/>
            <a:ext cx="0" cy="9144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000" y="76200"/>
            <a:ext cx="7608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dirty="0" smtClean="0"/>
              <a:t>Clique para </a:t>
            </a:r>
            <a:r>
              <a:rPr lang="en-US" altLang="pt-BR" dirty="0" err="1" smtClean="0"/>
              <a:t>editar</a:t>
            </a:r>
            <a:r>
              <a:rPr lang="en-US" altLang="pt-BR" dirty="0" smtClean="0"/>
              <a:t> o </a:t>
            </a:r>
            <a:r>
              <a:rPr lang="en-US" altLang="pt-BR" dirty="0" err="1" smtClean="0"/>
              <a:t>estilo</a:t>
            </a:r>
            <a:r>
              <a:rPr lang="en-US" altLang="pt-BR" dirty="0" smtClean="0"/>
              <a:t> do </a:t>
            </a:r>
            <a:r>
              <a:rPr lang="en-US" altLang="pt-BR" dirty="0" err="1" smtClean="0"/>
              <a:t>título</a:t>
            </a:r>
            <a:r>
              <a:rPr lang="en-US" altLang="pt-BR" dirty="0" smtClean="0"/>
              <a:t> </a:t>
            </a:r>
            <a:r>
              <a:rPr lang="en-US" altLang="pt-BR" dirty="0" err="1" smtClean="0"/>
              <a:t>mestre</a:t>
            </a:r>
            <a:endParaRPr lang="en-US" altLang="pt-BR" dirty="0" smtClean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000" y="1066800"/>
            <a:ext cx="81375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BR" noProof="0" dirty="0"/>
          </a:p>
        </p:txBody>
      </p:sp>
      <p:sp>
        <p:nvSpPr>
          <p:cNvPr id="1032" name="Rectangle 22"/>
          <p:cNvSpPr>
            <a:spLocks noGrp="1" noChangeArrowheads="1"/>
          </p:cNvSpPr>
          <p:nvPr/>
        </p:nvSpPr>
        <p:spPr bwMode="gray">
          <a:xfrm>
            <a:off x="295275" y="6629400"/>
            <a:ext cx="1108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2EFFCFE-3BED-4CAE-A310-42CDB2B28846}" type="datetime1">
              <a:rPr lang="pt-BR" altLang="pt-BR" sz="900" smtClean="0">
                <a:solidFill>
                  <a:srgbClr val="FFFFFF"/>
                </a:solidFill>
                <a:latin typeface="Arial" panose="020B0604020202020204" pitchFamily="34" charset="0"/>
              </a:rPr>
              <a:t>04/04/2017</a:t>
            </a:fld>
            <a:endParaRPr lang="en-US" altLang="pt-BR" sz="9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23"/>
          <p:cNvSpPr>
            <a:spLocks noGrp="1" noChangeArrowheads="1"/>
          </p:cNvSpPr>
          <p:nvPr/>
        </p:nvSpPr>
        <p:spPr bwMode="gray">
          <a:xfrm>
            <a:off x="3943350" y="6629400"/>
            <a:ext cx="48768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pt-BR" sz="900" dirty="0">
                <a:solidFill>
                  <a:srgbClr val="FFFFFF"/>
                </a:solidFill>
                <a:latin typeface="Arial" panose="020B0604020202020204" pitchFamily="34" charset="0"/>
              </a:rPr>
              <a:t>http</a:t>
            </a:r>
            <a:r>
              <a:rPr lang="en-US" altLang="pt-BR" sz="900" dirty="0" smtClean="0">
                <a:solidFill>
                  <a:srgbClr val="FFFFFF"/>
                </a:solidFill>
                <a:latin typeface="Arial" panose="020B0604020202020204" pitchFamily="34" charset="0"/>
              </a:rPr>
              <a:t>://escritoriodeprojetos.com.br</a:t>
            </a:r>
            <a:endParaRPr lang="en-US" altLang="pt-BR" sz="9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034" name="Picture 2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231775"/>
            <a:ext cx="779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3" r:id="rId2"/>
    <p:sldLayoutId id="2147483676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planejamento#3.4.3" TargetMode="External"/><Relationship Id="rId3" Type="http://schemas.openxmlformats.org/officeDocument/2006/relationships/hyperlink" Target="https://escritoriodeprojetos.com.br/guia-de-gerenciamento-de-projetos" TargetMode="External"/><Relationship Id="rId7" Type="http://schemas.openxmlformats.org/officeDocument/2006/relationships/hyperlink" Target="https://escritoriodeprojetos.com.br/metodologia-pmo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component/jdownloads/send/343-ferramentas/76" TargetMode="External"/><Relationship Id="rId5" Type="http://schemas.openxmlformats.org/officeDocument/2006/relationships/hyperlink" Target="https://escritoriodeprojetos.com.br/ferramentas-de-gerenciamento-de-projetos-gratuitas" TargetMode="External"/><Relationship Id="rId4" Type="http://schemas.openxmlformats.org/officeDocument/2006/relationships/hyperlink" Target="https://escritoriodeprojetos.com.br/brainstorming" TargetMode="External"/><Relationship Id="rId9" Type="http://schemas.openxmlformats.org/officeDocument/2006/relationships/hyperlink" Target="https://escritoriodeprojetos.com.br/ferramentas-de-qualidade-de-gerenciamento-de-projeto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z="3600" dirty="0" smtClean="0"/>
              <a:t>Brainstorming 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703763"/>
            <a:ext cx="7561460" cy="381000"/>
          </a:xfrm>
        </p:spPr>
        <p:txBody>
          <a:bodyPr/>
          <a:lstStyle/>
          <a:p>
            <a:pPr eaLnBrk="1" hangingPunct="1"/>
            <a:r>
              <a:rPr lang="pt-BR" dirty="0" smtClean="0"/>
              <a:t>1-O que fazer para termos um país melhor?</a:t>
            </a:r>
          </a:p>
          <a:p>
            <a:pPr eaLnBrk="1" hangingPunct="1"/>
            <a:r>
              <a:rPr lang="pt-BR" dirty="0" smtClean="0"/>
              <a:t>2-O que fazer para termos mais sucesso em nossos projetos?</a:t>
            </a:r>
          </a:p>
        </p:txBody>
      </p:sp>
    </p:spTree>
    <p:extLst>
      <p:ext uri="{BB962C8B-B14F-4D97-AF65-F5344CB8AC3E}">
        <p14:creationId xmlns:p14="http://schemas.microsoft.com/office/powerpoint/2010/main" val="37056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</a:t>
            </a:r>
            <a:r>
              <a:rPr lang="pt-BR" dirty="0" smtClean="0"/>
              <a:t>Matriciais</a:t>
            </a:r>
            <a:endParaRPr lang="en-US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Mostra </a:t>
            </a:r>
            <a:r>
              <a:rPr lang="pt-BR" dirty="0" smtClean="0"/>
              <a:t>relação </a:t>
            </a:r>
            <a:r>
              <a:rPr lang="pt-BR" dirty="0"/>
              <a:t>entre </a:t>
            </a:r>
            <a:r>
              <a:rPr lang="pt-BR" dirty="0" smtClean="0"/>
              <a:t>grupos </a:t>
            </a:r>
            <a:r>
              <a:rPr lang="pt-BR" dirty="0"/>
              <a:t>de </a:t>
            </a:r>
            <a:r>
              <a:rPr lang="pt-BR" dirty="0" smtClean="0"/>
              <a:t>dados de forma multidimensional</a:t>
            </a:r>
          </a:p>
          <a:p>
            <a:r>
              <a:rPr lang="pt-BR" dirty="0" smtClean="0"/>
              <a:t>Principais </a:t>
            </a:r>
            <a:r>
              <a:rPr lang="pt-BR" dirty="0"/>
              <a:t>usos:</a:t>
            </a:r>
          </a:p>
          <a:p>
            <a:pPr lvl="1">
              <a:buFontTx/>
              <a:buChar char="•"/>
            </a:pPr>
            <a:r>
              <a:rPr lang="pt-BR" dirty="0"/>
              <a:t>Identificar pesos e priorizações</a:t>
            </a:r>
          </a:p>
          <a:p>
            <a:pPr lvl="1">
              <a:buFontTx/>
              <a:buChar char="•"/>
            </a:pPr>
            <a:r>
              <a:rPr lang="pt-BR" dirty="0"/>
              <a:t>Identificar importância relativa</a:t>
            </a:r>
          </a:p>
          <a:p>
            <a:pPr lvl="1">
              <a:buFontTx/>
              <a:buChar char="•"/>
            </a:pPr>
            <a:r>
              <a:rPr lang="pt-BR" dirty="0"/>
              <a:t>Mostrar relações</a:t>
            </a:r>
          </a:p>
          <a:p>
            <a:r>
              <a:rPr lang="pt-BR" dirty="0" smtClean="0"/>
              <a:t>Tipos de Diagrama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827584" y="4005064"/>
          <a:ext cx="6672431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89"/>
                <a:gridCol w="972495"/>
                <a:gridCol w="4620347"/>
              </a:tblGrid>
              <a:tr h="300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Tipo L 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 grupos 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 </a:t>
                      </a:r>
                      <a:r>
                        <a:rPr lang="en-US" sz="1600">
                          <a:effectLst/>
                          <a:sym typeface="Wingdings"/>
                        </a:rPr>
                        <a:t></a:t>
                      </a:r>
                      <a:r>
                        <a:rPr lang="pt-BR" sz="1600">
                          <a:effectLst/>
                        </a:rPr>
                        <a:t> B (ou A </a:t>
                      </a:r>
                      <a:r>
                        <a:rPr lang="en-US" sz="1600">
                          <a:effectLst/>
                          <a:sym typeface="Wingdings"/>
                        </a:rPr>
                        <a:t></a:t>
                      </a:r>
                      <a:r>
                        <a:rPr lang="pt-BR" sz="1600">
                          <a:effectLst/>
                        </a:rPr>
                        <a:t> A) 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Tipo T 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 grupos 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B </a:t>
                      </a:r>
                      <a:r>
                        <a:rPr lang="en-US" sz="1600">
                          <a:effectLst/>
                          <a:sym typeface="Wingdings"/>
                        </a:rPr>
                        <a:t></a:t>
                      </a:r>
                      <a:r>
                        <a:rPr lang="pt-BR" sz="1600">
                          <a:effectLst/>
                        </a:rPr>
                        <a:t> A </a:t>
                      </a:r>
                      <a:r>
                        <a:rPr lang="en-US" sz="1600">
                          <a:effectLst/>
                          <a:sym typeface="Wingdings"/>
                        </a:rPr>
                        <a:t></a:t>
                      </a:r>
                      <a:r>
                        <a:rPr lang="pt-BR" sz="1600">
                          <a:effectLst/>
                        </a:rPr>
                        <a:t> C mas não B </a:t>
                      </a:r>
                      <a:r>
                        <a:rPr lang="en-US" sz="1600">
                          <a:effectLst/>
                          <a:sym typeface="Wingdings"/>
                        </a:rPr>
                        <a:t></a:t>
                      </a:r>
                      <a:r>
                        <a:rPr lang="pt-BR" sz="1600">
                          <a:effectLst/>
                        </a:rPr>
                        <a:t> C 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Tipo Y 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 grupos 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 </a:t>
                      </a:r>
                      <a:r>
                        <a:rPr lang="en-US" sz="1600">
                          <a:effectLst/>
                          <a:sym typeface="Wingdings"/>
                        </a:rPr>
                        <a:t></a:t>
                      </a:r>
                      <a:r>
                        <a:rPr lang="pt-BR" sz="1600">
                          <a:effectLst/>
                        </a:rPr>
                        <a:t> B </a:t>
                      </a:r>
                      <a:r>
                        <a:rPr lang="en-US" sz="1600">
                          <a:effectLst/>
                          <a:sym typeface="Wingdings"/>
                        </a:rPr>
                        <a:t></a:t>
                      </a:r>
                      <a:r>
                        <a:rPr lang="pt-BR" sz="1600">
                          <a:effectLst/>
                        </a:rPr>
                        <a:t> C </a:t>
                      </a:r>
                      <a:r>
                        <a:rPr lang="en-US" sz="1600">
                          <a:effectLst/>
                          <a:sym typeface="Wingdings"/>
                        </a:rPr>
                        <a:t></a:t>
                      </a:r>
                      <a:r>
                        <a:rPr lang="pt-BR" sz="1600">
                          <a:effectLst/>
                        </a:rPr>
                        <a:t> A 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Tipo C 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 grupos 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Todos 3 simultaneamente (3-D) 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Tipo X 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4 grupos 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A </a:t>
                      </a:r>
                      <a:r>
                        <a:rPr lang="en-US" sz="1600" dirty="0">
                          <a:effectLst/>
                          <a:sym typeface="Wingdings"/>
                        </a:rPr>
                        <a:t></a:t>
                      </a:r>
                      <a:r>
                        <a:rPr lang="pt-BR" sz="1600" dirty="0">
                          <a:effectLst/>
                        </a:rPr>
                        <a:t> B </a:t>
                      </a:r>
                      <a:r>
                        <a:rPr lang="en-US" sz="1600" dirty="0">
                          <a:effectLst/>
                          <a:sym typeface="Wingdings"/>
                        </a:rPr>
                        <a:t></a:t>
                      </a:r>
                      <a:r>
                        <a:rPr lang="pt-BR" sz="1600" dirty="0">
                          <a:effectLst/>
                        </a:rPr>
                        <a:t> C </a:t>
                      </a:r>
                      <a:r>
                        <a:rPr lang="en-US" sz="1600" dirty="0">
                          <a:effectLst/>
                          <a:sym typeface="Wingdings"/>
                        </a:rPr>
                        <a:t></a:t>
                      </a:r>
                      <a:r>
                        <a:rPr lang="pt-BR" sz="1600" dirty="0">
                          <a:effectLst/>
                        </a:rPr>
                        <a:t> D </a:t>
                      </a:r>
                      <a:r>
                        <a:rPr lang="en-US" sz="1600" dirty="0">
                          <a:effectLst/>
                          <a:sym typeface="Wingdings"/>
                        </a:rPr>
                        <a:t></a:t>
                      </a:r>
                      <a:r>
                        <a:rPr lang="pt-BR" sz="1600" dirty="0">
                          <a:effectLst/>
                        </a:rPr>
                        <a:t> A mas não A </a:t>
                      </a:r>
                      <a:r>
                        <a:rPr lang="en-US" sz="1600" dirty="0">
                          <a:effectLst/>
                          <a:sym typeface="Wingdings"/>
                        </a:rPr>
                        <a:t></a:t>
                      </a:r>
                      <a:r>
                        <a:rPr lang="pt-BR" sz="1600" dirty="0">
                          <a:effectLst/>
                        </a:rPr>
                        <a:t>  C ou B </a:t>
                      </a:r>
                      <a:r>
                        <a:rPr lang="en-US" sz="1600" dirty="0">
                          <a:effectLst/>
                          <a:sym typeface="Wingdings"/>
                        </a:rPr>
                        <a:t></a:t>
                      </a:r>
                      <a:r>
                        <a:rPr lang="pt-BR" sz="1600" dirty="0">
                          <a:effectLst/>
                        </a:rPr>
                        <a:t> D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87525" y="31432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195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Diagramas </a:t>
            </a:r>
            <a:r>
              <a:rPr lang="pt-BR" sz="4000" dirty="0" smtClean="0"/>
              <a:t>Matriciais – Tipo L</a:t>
            </a:r>
            <a:endParaRPr lang="en-US" sz="4000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Requisito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 </a:t>
            </a:r>
            <a:r>
              <a:rPr lang="en-US" dirty="0" err="1" smtClean="0">
                <a:sym typeface="Wingdings" pitchFamily="2" charset="2"/>
              </a:rPr>
              <a:t>Cliente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 (</a:t>
            </a:r>
            <a:r>
              <a:rPr lang="en-US" dirty="0"/>
              <a:t>A </a:t>
            </a:r>
            <a:r>
              <a:rPr lang="en-US" dirty="0" smtClean="0">
                <a:sym typeface="Wingdings" pitchFamily="2" charset="2"/>
              </a:rPr>
              <a:t></a:t>
            </a:r>
            <a:r>
              <a:rPr lang="en-US" dirty="0" smtClean="0"/>
              <a:t> B)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pt-BR" dirty="0" smtClean="0"/>
          </a:p>
          <a:p>
            <a:r>
              <a:rPr lang="pt-BR" dirty="0" smtClean="0"/>
              <a:t>Importância relativa (A </a:t>
            </a:r>
            <a:r>
              <a:rPr lang="pt-BR" dirty="0" smtClean="0">
                <a:sym typeface="Wingdings" pitchFamily="2" charset="2"/>
              </a:rPr>
              <a:t> A)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87624" y="1628800"/>
          <a:ext cx="6264696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6874"/>
                <a:gridCol w="1119455"/>
                <a:gridCol w="1154909"/>
                <a:gridCol w="1107933"/>
                <a:gridCol w="109552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pt-BR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Cliente D</a:t>
                      </a:r>
                      <a:endParaRPr lang="pt-BR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Cliente M</a:t>
                      </a:r>
                      <a:endParaRPr lang="pt-BR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Cliente R</a:t>
                      </a:r>
                      <a:endParaRPr lang="pt-BR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Cliente T</a:t>
                      </a:r>
                      <a:endParaRPr lang="pt-BR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Pureza % </a:t>
                      </a:r>
                      <a:endParaRPr lang="pt-BR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&gt; 99.2 </a:t>
                      </a:r>
                      <a:endParaRPr lang="pt-BR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&gt; 99.2</a:t>
                      </a:r>
                      <a:endParaRPr lang="pt-BR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&gt; 99.4</a:t>
                      </a:r>
                      <a:endParaRPr lang="pt-BR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&gt; 99.0</a:t>
                      </a:r>
                      <a:endParaRPr lang="pt-BR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Metais </a:t>
                      </a:r>
                      <a:r>
                        <a:rPr lang="pt-BR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(</a:t>
                      </a:r>
                      <a:r>
                        <a:rPr lang="pt-BR" sz="1800" dirty="0" err="1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ppm</a:t>
                      </a:r>
                      <a:r>
                        <a:rPr lang="pt-BR" sz="18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pt-BR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&lt; 5 </a:t>
                      </a:r>
                      <a:endParaRPr lang="pt-BR" sz="1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—</a:t>
                      </a:r>
                      <a:endParaRPr lang="pt-BR" sz="1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&lt; 10</a:t>
                      </a:r>
                      <a:endParaRPr lang="pt-BR" sz="1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&lt; 25 </a:t>
                      </a:r>
                      <a:endParaRPr lang="pt-BR" sz="1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Agua (</a:t>
                      </a:r>
                      <a:r>
                        <a:rPr lang="pt-BR" sz="1800" dirty="0" err="1">
                          <a:effectLst/>
                          <a:latin typeface="Calibri" pitchFamily="34" charset="0"/>
                          <a:cs typeface="Calibri" pitchFamily="34" charset="0"/>
                        </a:rPr>
                        <a:t>ppm</a:t>
                      </a:r>
                      <a:r>
                        <a:rPr lang="pt-BR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) </a:t>
                      </a:r>
                      <a:endParaRPr lang="pt-BR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&lt; 10</a:t>
                      </a:r>
                      <a:endParaRPr lang="pt-BR" sz="1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&lt; 5</a:t>
                      </a:r>
                      <a:endParaRPr lang="pt-BR" sz="1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&lt; 10</a:t>
                      </a:r>
                      <a:endParaRPr lang="pt-BR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—</a:t>
                      </a:r>
                      <a:endParaRPr lang="pt-BR" sz="1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Viscosidade (cp) </a:t>
                      </a:r>
                      <a:endParaRPr lang="pt-BR" sz="1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20-35</a:t>
                      </a:r>
                      <a:endParaRPr lang="pt-BR" sz="1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20-30</a:t>
                      </a:r>
                      <a:endParaRPr lang="pt-BR" sz="1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10-50</a:t>
                      </a:r>
                      <a:endParaRPr lang="pt-BR" sz="1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15-35</a:t>
                      </a:r>
                      <a:endParaRPr lang="pt-BR" sz="1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Cor</a:t>
                      </a:r>
                      <a:endParaRPr lang="pt-BR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&lt; 10</a:t>
                      </a:r>
                      <a:endParaRPr lang="pt-BR" sz="1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&lt; 10</a:t>
                      </a:r>
                      <a:endParaRPr lang="pt-BR" sz="1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&lt; 15 </a:t>
                      </a:r>
                      <a:endParaRPr lang="pt-BR" sz="1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&lt; 10</a:t>
                      </a:r>
                      <a:endParaRPr lang="pt-BR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59632" y="5733256"/>
            <a:ext cx="31323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10: Muito mais importante</a:t>
            </a:r>
          </a:p>
          <a:p>
            <a:r>
              <a:rPr lang="pt-BR" sz="1600" dirty="0" smtClean="0"/>
              <a:t>5: Mais importante</a:t>
            </a:r>
          </a:p>
          <a:p>
            <a:r>
              <a:rPr lang="pt-BR" sz="1600" dirty="0" smtClean="0"/>
              <a:t>1: Igual</a:t>
            </a:r>
            <a:endParaRPr lang="pt-BR" sz="1600" dirty="0"/>
          </a:p>
        </p:txBody>
      </p:sp>
      <p:sp>
        <p:nvSpPr>
          <p:cNvPr id="10" name="Rectangle 9"/>
          <p:cNvSpPr/>
          <p:nvPr/>
        </p:nvSpPr>
        <p:spPr>
          <a:xfrm>
            <a:off x="4104456" y="580526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/>
              <a:t>1/5: Menos </a:t>
            </a:r>
            <a:r>
              <a:rPr lang="pt-BR" sz="1600" dirty="0" smtClean="0"/>
              <a:t>importante (0,20)</a:t>
            </a:r>
            <a:endParaRPr lang="pt-BR" sz="1600" dirty="0"/>
          </a:p>
          <a:p>
            <a:r>
              <a:rPr lang="pt-BR" sz="1600" dirty="0"/>
              <a:t>1/10: Muito menos </a:t>
            </a:r>
            <a:r>
              <a:rPr lang="pt-BR" sz="1600" dirty="0" smtClean="0"/>
              <a:t>importante (0,10)</a:t>
            </a:r>
            <a:endParaRPr lang="pt-BR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128147" y="4005064"/>
          <a:ext cx="7859504" cy="1645920"/>
        </p:xfrm>
        <a:graphic>
          <a:graphicData uri="http://schemas.openxmlformats.org/drawingml/2006/table">
            <a:tbl>
              <a:tblPr/>
              <a:tblGrid>
                <a:gridCol w="2075701"/>
                <a:gridCol w="1368000"/>
                <a:gridCol w="1368000"/>
                <a:gridCol w="1368000"/>
                <a:gridCol w="664170"/>
                <a:gridCol w="1015633"/>
              </a:tblGrid>
              <a:tr h="2936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CRITÉRIOS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rentabilidade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satisfação cliente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desempenho equipe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% Relati.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0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rentabilidade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34,68%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0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satisfação cliente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63,58%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62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desempenho equipe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0,20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0,10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0,3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1,73%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62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1,2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17,3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124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critérios e importância relativa</a:t>
            </a:r>
            <a:endParaRPr lang="en-US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Importância relativa (A </a:t>
            </a:r>
            <a:r>
              <a:rPr lang="pt-BR" dirty="0">
                <a:sym typeface="Wingdings" pitchFamily="2" charset="2"/>
              </a:rPr>
              <a:t> A)</a:t>
            </a:r>
            <a:endParaRPr lang="pt-BR" dirty="0"/>
          </a:p>
          <a:p>
            <a:r>
              <a:rPr lang="pt-BR" dirty="0" smtClean="0"/>
              <a:t>Critérios para priorização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971600" y="3925505"/>
            <a:ext cx="31323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10: Muito mais importante</a:t>
            </a:r>
          </a:p>
          <a:p>
            <a:r>
              <a:rPr lang="pt-BR" sz="2000" dirty="0" smtClean="0"/>
              <a:t>5: Mais importante</a:t>
            </a:r>
          </a:p>
          <a:p>
            <a:r>
              <a:rPr lang="pt-BR" sz="2000" dirty="0" smtClean="0"/>
              <a:t>1: Igual</a:t>
            </a:r>
            <a:endParaRPr lang="pt-BR" sz="2000" dirty="0"/>
          </a:p>
        </p:txBody>
      </p:sp>
      <p:sp>
        <p:nvSpPr>
          <p:cNvPr id="10" name="Rectangle 9"/>
          <p:cNvSpPr/>
          <p:nvPr/>
        </p:nvSpPr>
        <p:spPr>
          <a:xfrm>
            <a:off x="3839389" y="392703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/>
              <a:t>1/5: Menos </a:t>
            </a:r>
            <a:r>
              <a:rPr lang="pt-BR" sz="2000" dirty="0" smtClean="0"/>
              <a:t>importante (0,20)</a:t>
            </a:r>
            <a:endParaRPr lang="pt-BR" sz="2000" dirty="0"/>
          </a:p>
          <a:p>
            <a:r>
              <a:rPr lang="pt-BR" sz="2000" dirty="0"/>
              <a:t>1/10: Muito menos </a:t>
            </a:r>
            <a:r>
              <a:rPr lang="pt-BR" sz="2000" dirty="0" smtClean="0"/>
              <a:t>importante (0,10)</a:t>
            </a:r>
            <a:endParaRPr lang="pt-BR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71600" y="2350105"/>
          <a:ext cx="7859504" cy="1645920"/>
        </p:xfrm>
        <a:graphic>
          <a:graphicData uri="http://schemas.openxmlformats.org/drawingml/2006/table">
            <a:tbl>
              <a:tblPr/>
              <a:tblGrid>
                <a:gridCol w="2075701"/>
                <a:gridCol w="1368000"/>
                <a:gridCol w="1368000"/>
                <a:gridCol w="1368000"/>
                <a:gridCol w="664170"/>
                <a:gridCol w="1015633"/>
              </a:tblGrid>
              <a:tr h="2936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CRITÉRIOS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rentabilidade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satisfação cliente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desempenho equipe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% Relati.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0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rentabilidade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34,68%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0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satisfação cliente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63,58%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62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desempenho equipe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0,20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0,10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0,3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1,73%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62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1,2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1,1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effectLst/>
                          <a:latin typeface="Calibri" pitchFamily="34" charset="0"/>
                          <a:cs typeface="Calibri" pitchFamily="34" charset="0"/>
                        </a:rPr>
                        <a:t>17,3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635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Priorização das ideias baseadas nos critérios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1356" name="Text Box 60"/>
          <p:cNvSpPr txBox="1">
            <a:spLocks noChangeArrowheads="1"/>
          </p:cNvSpPr>
          <p:nvPr/>
        </p:nvSpPr>
        <p:spPr bwMode="auto">
          <a:xfrm>
            <a:off x="5703912" y="1243608"/>
            <a:ext cx="1676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2400" b="0" i="0" dirty="0"/>
              <a:t>Critérios</a:t>
            </a:r>
            <a:endParaRPr lang="en-US" sz="2400" b="0" i="0" dirty="0"/>
          </a:p>
        </p:txBody>
      </p:sp>
      <p:sp>
        <p:nvSpPr>
          <p:cNvPr id="311359" name="Text Box 63"/>
          <p:cNvSpPr txBox="1">
            <a:spLocks noChangeArrowheads="1"/>
          </p:cNvSpPr>
          <p:nvPr/>
        </p:nvSpPr>
        <p:spPr bwMode="auto">
          <a:xfrm>
            <a:off x="1043608" y="6021288"/>
            <a:ext cx="1514475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dirty="0"/>
              <a:t>Notas: 1 a 10</a:t>
            </a:r>
            <a:endParaRPr lang="en-US" dirty="0"/>
          </a:p>
        </p:txBody>
      </p:sp>
      <p:graphicFrame>
        <p:nvGraphicFramePr>
          <p:cNvPr id="311501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637753"/>
              </p:ext>
            </p:extLst>
          </p:nvPr>
        </p:nvGraphicFramePr>
        <p:xfrm>
          <a:off x="971600" y="1700808"/>
          <a:ext cx="7965528" cy="4212978"/>
        </p:xfrm>
        <a:graphic>
          <a:graphicData uri="http://schemas.openxmlformats.org/drawingml/2006/table">
            <a:tbl>
              <a:tblPr/>
              <a:tblGrid>
                <a:gridCol w="4653160"/>
                <a:gridCol w="749545"/>
                <a:gridCol w="692655"/>
                <a:gridCol w="761920"/>
                <a:gridCol w="1108248"/>
              </a:tblGrid>
              <a:tr h="526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% Relativo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Novas Ideias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Total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5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9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5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605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Ex. – </a:t>
            </a:r>
            <a:r>
              <a:rPr lang="pt-BR" i="1" dirty="0" smtClean="0"/>
              <a:t>Brainstorming </a:t>
            </a:r>
            <a:r>
              <a:rPr lang="pt-BR" dirty="0" smtClean="0"/>
              <a:t>em grupo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1800" dirty="0"/>
              <a:t>Cenário </a:t>
            </a:r>
            <a:r>
              <a:rPr lang="pt-BR" sz="1800" dirty="0" smtClean="0"/>
              <a:t>1-O </a:t>
            </a:r>
            <a:r>
              <a:rPr lang="pt-BR" sz="1800" dirty="0"/>
              <a:t>que </a:t>
            </a:r>
            <a:r>
              <a:rPr lang="pt-BR" sz="1800" dirty="0" smtClean="0"/>
              <a:t>fazer </a:t>
            </a:r>
            <a:r>
              <a:rPr lang="pt-BR" sz="1800" dirty="0"/>
              <a:t>para termos um país melhor</a:t>
            </a:r>
            <a:r>
              <a:rPr lang="pt-BR" sz="1800" dirty="0" smtClean="0"/>
              <a:t>?</a:t>
            </a:r>
            <a:endParaRPr lang="pt-BR" sz="1800" dirty="0"/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1600" dirty="0" smtClean="0"/>
              <a:t>Todos </a:t>
            </a:r>
            <a:r>
              <a:rPr lang="pt-BR" sz="1600" dirty="0"/>
              <a:t>estão pessimistas em relação a situação do seu país.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1600" dirty="0" smtClean="0"/>
              <a:t>Em </a:t>
            </a:r>
            <a:r>
              <a:rPr lang="pt-BR" sz="1600" dirty="0"/>
              <a:t>sua </a:t>
            </a:r>
            <a:r>
              <a:rPr lang="pt-BR" sz="1600" dirty="0" smtClean="0"/>
              <a:t>maioria, os </a:t>
            </a:r>
            <a:r>
              <a:rPr lang="pt-BR" sz="1600" dirty="0"/>
              <a:t>políticos </a:t>
            </a:r>
            <a:r>
              <a:rPr lang="pt-BR" sz="1600" dirty="0" smtClean="0"/>
              <a:t>são </a:t>
            </a:r>
            <a:r>
              <a:rPr lang="pt-BR" sz="1600" dirty="0"/>
              <a:t>corruptos, os empresários acham que podem corromper a todos para obter benefícios e ninguém está preocupado com o bem comum.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1600" dirty="0"/>
              <a:t>Você irá </a:t>
            </a:r>
            <a:r>
              <a:rPr lang="pt-BR" sz="1600" dirty="0" smtClean="0"/>
              <a:t>“analisar </a:t>
            </a:r>
            <a:r>
              <a:rPr lang="pt-BR" sz="1600" dirty="0"/>
              <a:t>as causas” dessa situação e propor ações para melhorar a situação do país.</a:t>
            </a:r>
          </a:p>
          <a:p>
            <a:pPr>
              <a:lnSpc>
                <a:spcPct val="90000"/>
              </a:lnSpc>
            </a:pPr>
            <a:r>
              <a:rPr lang="pt-BR" sz="1800" dirty="0"/>
              <a:t>Cenário 2- O que </a:t>
            </a:r>
            <a:r>
              <a:rPr lang="pt-BR" sz="1800" dirty="0" smtClean="0"/>
              <a:t>fazer </a:t>
            </a:r>
            <a:r>
              <a:rPr lang="pt-BR" sz="1800" dirty="0"/>
              <a:t>para termos mais sucesso em nossos projetos?</a:t>
            </a:r>
            <a:endParaRPr lang="pt-BR" sz="1800" dirty="0" smtClean="0"/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1600" dirty="0" smtClean="0"/>
              <a:t>Poucos projetos da sua empresa terminam no prazo, custo e escopo planejado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1600" dirty="0" smtClean="0"/>
              <a:t>A maioria dos projetos estão mais de </a:t>
            </a:r>
            <a:r>
              <a:rPr lang="pt-BR" sz="1600" dirty="0"/>
              <a:t>25% </a:t>
            </a:r>
            <a:r>
              <a:rPr lang="pt-BR" sz="1600" dirty="0" smtClean="0"/>
              <a:t>atrasados e mais de 10% acima do orçamento.</a:t>
            </a:r>
            <a:endParaRPr lang="pt-BR" sz="1600" dirty="0"/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1600" dirty="0"/>
              <a:t>Várias reclamações das partes interessadas, 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1600" dirty="0" smtClean="0"/>
              <a:t>Você </a:t>
            </a:r>
            <a:r>
              <a:rPr lang="pt-BR" sz="1600" dirty="0"/>
              <a:t>irá </a:t>
            </a:r>
            <a:r>
              <a:rPr lang="pt-BR" sz="1600" dirty="0" smtClean="0"/>
              <a:t>“analisar </a:t>
            </a:r>
            <a:r>
              <a:rPr lang="pt-BR" sz="1600" dirty="0"/>
              <a:t>as </a:t>
            </a:r>
            <a:r>
              <a:rPr lang="pt-BR" sz="1600" dirty="0" smtClean="0"/>
              <a:t>causas” </a:t>
            </a:r>
            <a:r>
              <a:rPr lang="pt-BR" sz="1600" dirty="0"/>
              <a:t>e </a:t>
            </a:r>
            <a:r>
              <a:rPr lang="pt-BR" sz="1600" dirty="0" smtClean="0"/>
              <a:t>propor </a:t>
            </a:r>
            <a:r>
              <a:rPr lang="pt-BR" sz="1600" dirty="0"/>
              <a:t>ações para melhorar 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 smtClean="0"/>
              <a:t>a </a:t>
            </a:r>
            <a:r>
              <a:rPr lang="pt-BR" sz="1600" dirty="0"/>
              <a:t>qualidade </a:t>
            </a:r>
            <a:r>
              <a:rPr lang="pt-BR" sz="1600" dirty="0" smtClean="0"/>
              <a:t>dos projetos.</a:t>
            </a:r>
          </a:p>
        </p:txBody>
      </p:sp>
    </p:spTree>
    <p:extLst>
      <p:ext uri="{BB962C8B-B14F-4D97-AF65-F5344CB8AC3E}">
        <p14:creationId xmlns:p14="http://schemas.microsoft.com/office/powerpoint/2010/main" val="7819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Ex. – </a:t>
            </a:r>
            <a:r>
              <a:rPr lang="pt-BR" i="1" dirty="0" smtClean="0"/>
              <a:t>Brainstorming </a:t>
            </a:r>
            <a:r>
              <a:rPr lang="pt-BR" dirty="0" smtClean="0"/>
              <a:t>em grupo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Geração </a:t>
            </a:r>
            <a:r>
              <a:rPr lang="pt-BR" sz="2400" dirty="0"/>
              <a:t>de </a:t>
            </a:r>
            <a:r>
              <a:rPr lang="pt-BR" sz="2400" dirty="0" err="1" smtClean="0"/>
              <a:t>ideias</a:t>
            </a:r>
            <a:r>
              <a:rPr lang="pt-BR" sz="2400" dirty="0" smtClean="0"/>
              <a:t> por 10 min. Enumere-as</a:t>
            </a:r>
            <a:r>
              <a:rPr lang="pt-BR" sz="2400" i="1" dirty="0" smtClean="0"/>
              <a:t>!</a:t>
            </a:r>
            <a:endParaRPr lang="pt-BR" sz="2400" i="1" dirty="0"/>
          </a:p>
          <a:p>
            <a:pPr>
              <a:lnSpc>
                <a:spcPct val="90000"/>
              </a:lnSpc>
            </a:pPr>
            <a:r>
              <a:rPr lang="pt-BR" sz="2400" dirty="0"/>
              <a:t>Cada </a:t>
            </a:r>
            <a:r>
              <a:rPr lang="pt-BR" sz="2400" dirty="0" smtClean="0"/>
              <a:t>participante seleciona cinco </a:t>
            </a:r>
            <a:r>
              <a:rPr lang="pt-BR" sz="2400" dirty="0"/>
              <a:t>melhores </a:t>
            </a:r>
            <a:r>
              <a:rPr lang="pt-BR" sz="2400" dirty="0" err="1"/>
              <a:t>ideias</a:t>
            </a:r>
            <a:r>
              <a:rPr lang="pt-BR" sz="2400" dirty="0"/>
              <a:t> </a:t>
            </a:r>
            <a:r>
              <a:rPr lang="pt-BR" sz="2400" dirty="0" smtClean="0"/>
              <a:t>priorizando-as </a:t>
            </a:r>
            <a:r>
              <a:rPr lang="pt-BR" sz="2400" dirty="0"/>
              <a:t>de 1 a 5. </a:t>
            </a:r>
            <a:r>
              <a:rPr lang="pt-BR" sz="2400" dirty="0" smtClean="0"/>
              <a:t>5 para a </a:t>
            </a:r>
            <a:r>
              <a:rPr lang="pt-BR" sz="2400" dirty="0"/>
              <a:t>melhor </a:t>
            </a:r>
            <a:r>
              <a:rPr lang="pt-BR" sz="2400" dirty="0" smtClean="0"/>
              <a:t>e </a:t>
            </a:r>
            <a:r>
              <a:rPr lang="pt-BR" sz="2400" dirty="0"/>
              <a:t>1 </a:t>
            </a:r>
            <a:r>
              <a:rPr lang="pt-BR" sz="2400" dirty="0" smtClean="0"/>
              <a:t>p/ pior.</a:t>
            </a:r>
            <a:endParaRPr lang="pt-BR" sz="2400" dirty="0"/>
          </a:p>
          <a:p>
            <a:pPr>
              <a:lnSpc>
                <a:spcPct val="90000"/>
              </a:lnSpc>
            </a:pPr>
            <a:r>
              <a:rPr lang="pt-BR" sz="2400" dirty="0"/>
              <a:t>Faça a somatória das </a:t>
            </a:r>
            <a:r>
              <a:rPr lang="pt-BR" sz="2400" dirty="0" err="1"/>
              <a:t>ideias</a:t>
            </a:r>
            <a:r>
              <a:rPr lang="pt-BR" sz="2400" dirty="0"/>
              <a:t> </a:t>
            </a:r>
            <a:r>
              <a:rPr lang="pt-BR" sz="2400" dirty="0" smtClean="0"/>
              <a:t>selecionadas. Separe </a:t>
            </a:r>
            <a:r>
              <a:rPr lang="pt-BR" sz="2400" dirty="0"/>
              <a:t>as </a:t>
            </a:r>
            <a:r>
              <a:rPr lang="pt-BR" sz="2400" dirty="0" smtClean="0"/>
              <a:t>cinco com maior pontuação.</a:t>
            </a:r>
            <a:endParaRPr lang="pt-BR" sz="2400" dirty="0"/>
          </a:p>
          <a:p>
            <a:pPr>
              <a:lnSpc>
                <a:spcPct val="90000"/>
              </a:lnSpc>
            </a:pPr>
            <a:r>
              <a:rPr lang="pt-BR" sz="2400" dirty="0" smtClean="0"/>
              <a:t>Defina três </a:t>
            </a:r>
            <a:r>
              <a:rPr lang="pt-BR" sz="2400" dirty="0"/>
              <a:t>critérios para selecionar os projetos.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Defina </a:t>
            </a:r>
            <a:r>
              <a:rPr lang="pt-BR" sz="2400" dirty="0"/>
              <a:t>pesos usando diagrama de matriz tipo </a:t>
            </a:r>
            <a:r>
              <a:rPr lang="pt-BR" sz="2400" dirty="0" smtClean="0"/>
              <a:t>L.</a:t>
            </a:r>
            <a:endParaRPr lang="pt-BR" sz="2400" dirty="0"/>
          </a:p>
          <a:p>
            <a:pPr>
              <a:lnSpc>
                <a:spcPct val="90000"/>
              </a:lnSpc>
            </a:pPr>
            <a:r>
              <a:rPr lang="pt-BR" sz="2400" dirty="0" smtClean="0"/>
              <a:t>Cada um atribui uma </a:t>
            </a:r>
            <a:r>
              <a:rPr lang="pt-BR" sz="2400" dirty="0"/>
              <a:t>nota de 1 </a:t>
            </a:r>
            <a:r>
              <a:rPr lang="pt-BR" sz="2400" dirty="0" smtClean="0"/>
              <a:t>à </a:t>
            </a:r>
            <a:r>
              <a:rPr lang="pt-BR" sz="2400" dirty="0"/>
              <a:t>10 para cada critério.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Some </a:t>
            </a:r>
            <a:r>
              <a:rPr lang="pt-BR" sz="2400" dirty="0"/>
              <a:t>e </a:t>
            </a:r>
            <a:r>
              <a:rPr lang="pt-BR" sz="2400" dirty="0" smtClean="0"/>
              <a:t>classifique </a:t>
            </a:r>
            <a:r>
              <a:rPr lang="pt-BR" sz="2400" dirty="0"/>
              <a:t>as ideias segundo </a:t>
            </a:r>
            <a:r>
              <a:rPr lang="pt-BR" sz="2400" dirty="0" smtClean="0"/>
              <a:t>o critério </a:t>
            </a:r>
            <a:r>
              <a:rPr lang="pt-BR" sz="2400" dirty="0"/>
              <a:t>definido.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Para </a:t>
            </a:r>
            <a:r>
              <a:rPr lang="pt-BR" sz="2400" dirty="0"/>
              <a:t>as </a:t>
            </a:r>
            <a:r>
              <a:rPr lang="pt-BR" sz="2400" dirty="0" smtClean="0"/>
              <a:t>três </a:t>
            </a:r>
            <a:r>
              <a:rPr lang="pt-BR" sz="2400" dirty="0"/>
              <a:t>melhores ideias, </a:t>
            </a:r>
            <a:r>
              <a:rPr lang="pt-BR" sz="2400" dirty="0" smtClean="0"/>
              <a:t>discuta vantagens             e desvantagens.</a:t>
            </a:r>
            <a:endParaRPr lang="pt-BR" sz="2400" dirty="0"/>
          </a:p>
          <a:p>
            <a:pPr>
              <a:lnSpc>
                <a:spcPct val="90000"/>
              </a:lnSpc>
            </a:pPr>
            <a:r>
              <a:rPr lang="pt-BR" sz="2400" dirty="0" smtClean="0"/>
              <a:t>Selecione </a:t>
            </a:r>
            <a:r>
              <a:rPr lang="pt-BR" sz="2400" dirty="0"/>
              <a:t>a melhor ideia e </a:t>
            </a:r>
            <a:r>
              <a:rPr lang="pt-BR" sz="2400" dirty="0" smtClean="0"/>
              <a:t>justifique.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147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pt-BR" sz="2000" dirty="0" smtClean="0"/>
              <a:t>Guia</a:t>
            </a:r>
            <a:r>
              <a:rPr lang="en-US" sz="2000" dirty="0" smtClean="0"/>
              <a:t> PMBOK</a:t>
            </a:r>
            <a:r>
              <a:rPr lang="en-US" sz="2000" baseline="30000" dirty="0" smtClean="0"/>
              <a:t>®</a:t>
            </a:r>
            <a:r>
              <a:rPr lang="en-US" sz="2000" dirty="0" smtClean="0"/>
              <a:t>  -  Um </a:t>
            </a:r>
            <a:r>
              <a:rPr lang="pt-BR" sz="2000" dirty="0" smtClean="0"/>
              <a:t>Guia</a:t>
            </a:r>
            <a:r>
              <a:rPr lang="en-US" sz="2000" dirty="0" smtClean="0"/>
              <a:t> do </a:t>
            </a:r>
            <a:r>
              <a:rPr lang="pt-BR" sz="2000" dirty="0" smtClean="0"/>
              <a:t>Conhecimento em Gerenciamento de Projetos – Quinta Edição</a:t>
            </a:r>
            <a:r>
              <a:rPr lang="en-US" sz="2000" dirty="0" smtClean="0"/>
              <a:t>. PMI</a:t>
            </a:r>
            <a:r>
              <a:rPr lang="en-US" sz="2000" baseline="30000" dirty="0" smtClean="0"/>
              <a:t>®</a:t>
            </a:r>
            <a:r>
              <a:rPr lang="en-US" sz="2000" dirty="0" smtClean="0"/>
              <a:t>. 2013.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pt-BR" sz="2000" dirty="0" smtClean="0">
                <a:hlinkClick r:id="rId3"/>
              </a:rPr>
              <a:t>https://escritoriodeprojetos.com.br/guia-de-gerenciamento-de-projetos</a:t>
            </a:r>
            <a:endParaRPr lang="pt-BR" sz="20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pt-BR" sz="2000" dirty="0" smtClean="0">
                <a:hlinkClick r:id="rId4"/>
              </a:rPr>
              <a:t>https://escritoriodeprojetos.com.br/brainstorming</a:t>
            </a:r>
            <a:endParaRPr lang="pt-BR" sz="2000" dirty="0" smtClean="0"/>
          </a:p>
          <a:p>
            <a:pPr lvl="1"/>
            <a:r>
              <a:rPr lang="pt-BR" sz="1600" dirty="0">
                <a:hlinkClick r:id="rId5"/>
              </a:rPr>
              <a:t>Ferramentas Gratuitas</a:t>
            </a:r>
            <a:r>
              <a:rPr lang="pt-BR" sz="1600" dirty="0"/>
              <a:t>: </a:t>
            </a:r>
            <a:r>
              <a:rPr lang="pt-BR" sz="1600" dirty="0">
                <a:hlinkClick r:id="rId6"/>
              </a:rPr>
              <a:t>Brainstorming com priorizacao.xlsx</a:t>
            </a:r>
            <a:endParaRPr lang="pt-BR" sz="1600" dirty="0"/>
          </a:p>
          <a:p>
            <a:pPr lvl="1"/>
            <a:r>
              <a:rPr lang="pt-BR" sz="1600" dirty="0">
                <a:hlinkClick r:id="rId7"/>
              </a:rPr>
              <a:t>Metodologia PMO</a:t>
            </a:r>
            <a:r>
              <a:rPr lang="pt-BR" sz="1600" dirty="0"/>
              <a:t>: </a:t>
            </a:r>
            <a:r>
              <a:rPr lang="pt-BR" sz="1600" dirty="0">
                <a:hlinkClick r:id="rId8"/>
              </a:rPr>
              <a:t>Planejar a qualidade</a:t>
            </a:r>
            <a:endParaRPr lang="pt-BR" sz="1600" dirty="0"/>
          </a:p>
          <a:p>
            <a:pPr lvl="1"/>
            <a:r>
              <a:rPr lang="pt-BR" sz="1600" dirty="0">
                <a:hlinkClick r:id="rId9"/>
              </a:rPr>
              <a:t>Ferramentas de </a:t>
            </a:r>
            <a:r>
              <a:rPr lang="pt-BR" sz="1600" dirty="0" smtClean="0">
                <a:hlinkClick r:id="rId9"/>
              </a:rPr>
              <a:t>qualidade</a:t>
            </a:r>
            <a:endParaRPr lang="pt-BR" sz="16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pt-BR" sz="20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pt-BR" sz="20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pt-BR" sz="20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pt-BR" sz="20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pt-BR" sz="20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 smtClean="0"/>
          </a:p>
          <a:p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5959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Grp="1" noChangeArrowheads="1"/>
          </p:cNvSpPr>
          <p:nvPr>
            <p:ph type="ctrTitle"/>
          </p:nvPr>
        </p:nvSpPr>
        <p:spPr>
          <a:xfrm>
            <a:off x="609600" y="2438400"/>
            <a:ext cx="8237538" cy="25574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>
                <a:latin typeface="Tahoma" pitchFamily="34" charset="0"/>
              </a:rPr>
              <a:t>Obrigado!</a:t>
            </a:r>
            <a:br>
              <a:rPr lang="en-GB" dirty="0" smtClean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/>
            </a:r>
            <a:br>
              <a:rPr lang="en-GB" dirty="0" smtClean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>Eduardo Montes, PMP</a:t>
            </a:r>
            <a:br>
              <a:rPr lang="en-GB" dirty="0" smtClean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/>
            </a:r>
            <a:br>
              <a:rPr lang="en-GB" dirty="0" smtClean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>eduardo@escritoriodeprojetos.com.br</a:t>
            </a:r>
          </a:p>
        </p:txBody>
      </p:sp>
    </p:spTree>
    <p:extLst>
      <p:ext uri="{BB962C8B-B14F-4D97-AF65-F5344CB8AC3E}">
        <p14:creationId xmlns:p14="http://schemas.microsoft.com/office/powerpoint/2010/main" val="42091818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dirty="0" smtClean="0"/>
              <a:t>Brainstorming</a:t>
            </a:r>
          </a:p>
          <a:p>
            <a:pPr marL="914400" lvl="1" indent="-457200">
              <a:lnSpc>
                <a:spcPct val="90000"/>
              </a:lnSpc>
              <a:spcAft>
                <a:spcPct val="35000"/>
              </a:spcAft>
              <a:buFont typeface="+mj-lt"/>
              <a:buAutoNum type="arabicPeriod"/>
              <a:defRPr/>
            </a:pPr>
            <a:r>
              <a:rPr lang="pt-BR" dirty="0" smtClean="0"/>
              <a:t>Planejamento</a:t>
            </a:r>
          </a:p>
          <a:p>
            <a:pPr marL="914400" lvl="1" indent="-457200">
              <a:lnSpc>
                <a:spcPct val="90000"/>
              </a:lnSpc>
              <a:spcAft>
                <a:spcPct val="35000"/>
              </a:spcAft>
              <a:buFont typeface="+mj-lt"/>
              <a:buAutoNum type="arabicPeriod"/>
              <a:defRPr/>
            </a:pPr>
            <a:r>
              <a:rPr lang="pt-BR" dirty="0" smtClean="0"/>
              <a:t>Execução</a:t>
            </a:r>
          </a:p>
          <a:p>
            <a:pPr marL="914400" lvl="1" indent="-457200">
              <a:lnSpc>
                <a:spcPct val="90000"/>
              </a:lnSpc>
              <a:spcAft>
                <a:spcPct val="35000"/>
              </a:spcAft>
              <a:buFont typeface="+mj-lt"/>
              <a:buAutoNum type="arabicPeriod"/>
              <a:defRPr/>
            </a:pPr>
            <a:r>
              <a:rPr lang="pt-BR" dirty="0" smtClean="0"/>
              <a:t>Avaliação</a:t>
            </a:r>
          </a:p>
          <a:p>
            <a:pPr marL="914400" lvl="1" indent="-457200">
              <a:lnSpc>
                <a:spcPct val="90000"/>
              </a:lnSpc>
              <a:spcAft>
                <a:spcPct val="35000"/>
              </a:spcAft>
              <a:buFont typeface="+mj-lt"/>
              <a:buAutoNum type="arabicPeriod"/>
              <a:defRPr/>
            </a:pPr>
            <a:r>
              <a:rPr lang="pt-BR" dirty="0" smtClean="0"/>
              <a:t>Acompanhamento</a:t>
            </a:r>
            <a:endParaRPr lang="pt-BR" dirty="0"/>
          </a:p>
          <a:p>
            <a:pPr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dirty="0" smtClean="0"/>
              <a:t>Dinâmica Proposta</a:t>
            </a:r>
            <a:endParaRPr lang="pt-BR" dirty="0"/>
          </a:p>
          <a:p>
            <a:pPr lvl="1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dirty="0" smtClean="0"/>
              <a:t>Brainstorming por um país melhor</a:t>
            </a:r>
          </a:p>
          <a:p>
            <a:pPr lvl="1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dirty="0"/>
              <a:t>Brainstorming por </a:t>
            </a:r>
            <a:r>
              <a:rPr lang="pt-BR" dirty="0" smtClean="0"/>
              <a:t>mais sucesso em nossos projetos</a:t>
            </a:r>
            <a:endParaRPr lang="pt-BR" dirty="0"/>
          </a:p>
          <a:p>
            <a:pPr>
              <a:lnSpc>
                <a:spcPct val="90000"/>
              </a:lnSpc>
              <a:spcAft>
                <a:spcPct val="35000"/>
              </a:spcAft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2470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z="3600" dirty="0" smtClean="0"/>
              <a:t>Brainstorming 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Planejamento, Execução, Avaliação e Acompanhamento</a:t>
            </a:r>
          </a:p>
        </p:txBody>
      </p:sp>
    </p:spTree>
    <p:extLst>
      <p:ext uri="{BB962C8B-B14F-4D97-AF65-F5344CB8AC3E}">
        <p14:creationId xmlns:p14="http://schemas.microsoft.com/office/powerpoint/2010/main" val="27058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Brainstorming</a:t>
            </a:r>
            <a:r>
              <a:rPr lang="en-US" dirty="0"/>
              <a:t> - </a:t>
            </a:r>
            <a:r>
              <a:rPr lang="pt-BR" dirty="0" smtClean="0"/>
              <a:t>Definição</a:t>
            </a:r>
            <a:endParaRPr lang="en-US" dirty="0"/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400" dirty="0"/>
              <a:t>Técnica usada para estimular o pensamento criativo e gerar novas </a:t>
            </a:r>
            <a:r>
              <a:rPr lang="pt-BR" sz="2400" dirty="0" smtClean="0"/>
              <a:t>ideias.</a:t>
            </a:r>
            <a:endParaRPr lang="pt-BR" sz="2400" dirty="0"/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400" dirty="0"/>
              <a:t>Processo formal que pode ser usado de modo estruturado ou não.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400" dirty="0"/>
              <a:t>O objetivo é gerar um alto número de </a:t>
            </a:r>
            <a:r>
              <a:rPr lang="pt-BR" sz="2400" dirty="0" smtClean="0"/>
              <a:t>ideias </a:t>
            </a:r>
            <a:r>
              <a:rPr lang="pt-BR" sz="2400" dirty="0"/>
              <a:t>de modo criativo e eficiente e principalmente, livre de críticas.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400" dirty="0"/>
              <a:t>Muito usada na identificação de riscos e resolução de problemas.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sz="2400" dirty="0"/>
              <a:t>Principais benefícios: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pt-BR" sz="2000" dirty="0"/>
              <a:t>Encoraja participação de todos presentes.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pt-BR" sz="2000" dirty="0"/>
              <a:t>Permite aos participantes complementar </a:t>
            </a:r>
            <a:r>
              <a:rPr lang="pt-BR" sz="2000" dirty="0" smtClean="0"/>
              <a:t>                                 </a:t>
            </a:r>
            <a:r>
              <a:rPr lang="pt-BR" sz="2000" dirty="0" err="1" smtClean="0"/>
              <a:t>ideias</a:t>
            </a:r>
            <a:r>
              <a:rPr lang="pt-BR" sz="2000" dirty="0" smtClean="0"/>
              <a:t> </a:t>
            </a:r>
            <a:r>
              <a:rPr lang="pt-BR" sz="2000" dirty="0"/>
              <a:t>de outros participantes.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pt-BR" sz="2000" dirty="0"/>
              <a:t>Estimula </a:t>
            </a:r>
            <a:r>
              <a:rPr lang="pt-BR" sz="2000" dirty="0" smtClean="0"/>
              <a:t>ideias </a:t>
            </a:r>
            <a:r>
              <a:rPr lang="pt-BR" sz="2000" dirty="0"/>
              <a:t>muito criativas.</a:t>
            </a:r>
          </a:p>
        </p:txBody>
      </p:sp>
      <p:pic>
        <p:nvPicPr>
          <p:cNvPr id="8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1" r="6021"/>
          <a:stretch>
            <a:fillRect/>
          </a:stretch>
        </p:blipFill>
        <p:spPr>
          <a:xfrm>
            <a:off x="6659563" y="1655763"/>
            <a:ext cx="2376487" cy="190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8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Brainstorming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pt-BR" dirty="0"/>
              <a:t>b</a:t>
            </a:r>
            <a:r>
              <a:rPr lang="pt-BR" dirty="0" smtClean="0"/>
              <a:t>oas práticas</a:t>
            </a:r>
            <a:endParaRPr lang="pt-BR" dirty="0"/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dirty="0" smtClean="0"/>
              <a:t>Nenhuma crítica é permitida</a:t>
            </a:r>
          </a:p>
          <a:p>
            <a:pPr>
              <a:spcBef>
                <a:spcPts val="1800"/>
              </a:spcBef>
            </a:pPr>
            <a:r>
              <a:rPr lang="pt-BR" dirty="0" smtClean="0"/>
              <a:t>Permita sua imaginação viajar</a:t>
            </a:r>
          </a:p>
          <a:p>
            <a:pPr>
              <a:spcBef>
                <a:spcPts val="1800"/>
              </a:spcBef>
            </a:pPr>
            <a:r>
              <a:rPr lang="pt-BR" dirty="0" smtClean="0"/>
              <a:t>Nenhuma ideia é ruim</a:t>
            </a:r>
          </a:p>
          <a:p>
            <a:pPr>
              <a:spcBef>
                <a:spcPts val="1800"/>
              </a:spcBef>
            </a:pPr>
            <a:r>
              <a:rPr lang="pt-BR" dirty="0" smtClean="0"/>
              <a:t>Arrisque-se</a:t>
            </a:r>
          </a:p>
          <a:p>
            <a:pPr>
              <a:spcBef>
                <a:spcPts val="1800"/>
              </a:spcBef>
            </a:pPr>
            <a:r>
              <a:rPr lang="pt-BR" dirty="0" smtClean="0"/>
              <a:t>Transforme e combine ideias </a:t>
            </a:r>
            <a:endParaRPr lang="pt-BR" dirty="0"/>
          </a:p>
        </p:txBody>
      </p:sp>
      <p:pic>
        <p:nvPicPr>
          <p:cNvPr id="9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9" r="4699"/>
          <a:stretch>
            <a:fillRect/>
          </a:stretch>
        </p:blipFill>
        <p:spPr>
          <a:xfrm>
            <a:off x="6588125" y="1655763"/>
            <a:ext cx="2447925" cy="190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Brainstorming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pt-BR" dirty="0" smtClean="0"/>
              <a:t>Passo 1 - Planejamento</a:t>
            </a:r>
            <a:endParaRPr lang="pt-BR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Planejamento</a:t>
            </a:r>
            <a:endParaRPr lang="pt-BR" sz="2800" dirty="0"/>
          </a:p>
          <a:p>
            <a:pPr lvl="1">
              <a:spcBef>
                <a:spcPts val="1800"/>
              </a:spcBef>
            </a:pPr>
            <a:r>
              <a:rPr lang="pt-BR" dirty="0" smtClean="0"/>
              <a:t>Defina claramente o que será abordado</a:t>
            </a:r>
          </a:p>
          <a:p>
            <a:pPr lvl="1">
              <a:spcBef>
                <a:spcPts val="1800"/>
              </a:spcBef>
            </a:pPr>
            <a:r>
              <a:rPr lang="pt-BR" dirty="0" smtClean="0"/>
              <a:t>Descreva os objetivos do brainstorming</a:t>
            </a:r>
          </a:p>
          <a:p>
            <a:pPr lvl="1">
              <a:spcBef>
                <a:spcPts val="1800"/>
              </a:spcBef>
            </a:pPr>
            <a:r>
              <a:rPr lang="pt-BR" dirty="0" smtClean="0"/>
              <a:t>Defina as principais exigências ou restrições</a:t>
            </a:r>
          </a:p>
          <a:p>
            <a:pPr lvl="1">
              <a:spcBef>
                <a:spcPts val="1800"/>
              </a:spcBef>
            </a:pPr>
            <a:r>
              <a:rPr lang="pt-BR" dirty="0" smtClean="0"/>
              <a:t>Identifique os participantes</a:t>
            </a:r>
          </a:p>
          <a:p>
            <a:pPr lvl="2">
              <a:spcBef>
                <a:spcPts val="1800"/>
              </a:spcBef>
            </a:pPr>
            <a:r>
              <a:rPr lang="pt-BR" dirty="0" smtClean="0"/>
              <a:t>Busque pessoas criativas e com domínio do assunto abordado</a:t>
            </a:r>
          </a:p>
          <a:p>
            <a:pPr lvl="2">
              <a:spcBef>
                <a:spcPts val="1800"/>
              </a:spcBef>
            </a:pPr>
            <a:r>
              <a:rPr lang="pt-BR" dirty="0" smtClean="0"/>
              <a:t>Importante ter pelo menos um representante de cada uma das áreas envolvidas.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0" r="3480"/>
          <a:stretch>
            <a:fillRect/>
          </a:stretch>
        </p:blipFill>
        <p:spPr>
          <a:xfrm>
            <a:off x="6516688" y="1655763"/>
            <a:ext cx="2519362" cy="19081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9161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Brainstorming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pt-BR" dirty="0" smtClean="0"/>
              <a:t>Passo 2 - Execução</a:t>
            </a:r>
            <a:endParaRPr lang="pt-BR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Sessão de </a:t>
            </a:r>
            <a:r>
              <a:rPr lang="pt-BR" sz="2800" i="1" dirty="0" smtClean="0"/>
              <a:t>Brainstorming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Facilitador explica o objetivo do </a:t>
            </a:r>
            <a:r>
              <a:rPr lang="pt-BR" sz="2400" i="1" dirty="0" smtClean="0"/>
              <a:t>brainstorming</a:t>
            </a:r>
            <a:r>
              <a:rPr lang="pt-BR" sz="2400" dirty="0" smtClean="0"/>
              <a:t>, exigências e restrições.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Gere ideias</a:t>
            </a:r>
          </a:p>
          <a:p>
            <a:pPr lvl="2">
              <a:spcBef>
                <a:spcPts val="1800"/>
              </a:spcBef>
            </a:pPr>
            <a:r>
              <a:rPr lang="pt-BR" sz="2100" dirty="0" smtClean="0"/>
              <a:t>Use jogos e exercícios para “aguçar” a criatividade</a:t>
            </a:r>
          </a:p>
          <a:p>
            <a:pPr lvl="2">
              <a:spcBef>
                <a:spcPts val="1800"/>
              </a:spcBef>
            </a:pPr>
            <a:r>
              <a:rPr lang="pt-BR" sz="2100" dirty="0" smtClean="0"/>
              <a:t>Dividir a turma em pequenos grupos pode ser útil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Use um computador para capturar cada </a:t>
            </a:r>
            <a:br>
              <a:rPr lang="pt-BR" sz="2400" dirty="0" smtClean="0"/>
            </a:br>
            <a:r>
              <a:rPr lang="pt-BR" sz="2400" dirty="0" smtClean="0"/>
              <a:t>comentário/ideia </a:t>
            </a:r>
            <a:endParaRPr lang="pt-BR" sz="24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r="2026"/>
          <a:stretch>
            <a:fillRect/>
          </a:stretch>
        </p:blipFill>
        <p:spPr>
          <a:xfrm>
            <a:off x="6443663" y="1655763"/>
            <a:ext cx="2592387" cy="190817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03166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Brainstorming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pt-BR" dirty="0" smtClean="0"/>
              <a:t>Passo 3 - Avaliação</a:t>
            </a:r>
            <a:endParaRPr lang="pt-BR" dirty="0"/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dirty="0"/>
              <a:t>Avaliação</a:t>
            </a:r>
            <a:endParaRPr lang="pt-BR" sz="2800" dirty="0"/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pt-BR" dirty="0"/>
              <a:t>Priorize as ideias. </a:t>
            </a:r>
          </a:p>
          <a:p>
            <a:pPr lvl="2">
              <a:lnSpc>
                <a:spcPct val="80000"/>
              </a:lnSpc>
              <a:spcBef>
                <a:spcPts val="1200"/>
              </a:spcBef>
            </a:pPr>
            <a:r>
              <a:rPr lang="pt-BR" dirty="0"/>
              <a:t>Definição de critérios </a:t>
            </a:r>
            <a:r>
              <a:rPr lang="pt-BR" dirty="0" smtClean="0"/>
              <a:t>e importância relativa para </a:t>
            </a:r>
            <a:r>
              <a:rPr lang="pt-BR" dirty="0"/>
              <a:t>priorizar ideias.</a:t>
            </a:r>
          </a:p>
          <a:p>
            <a:pPr lvl="2">
              <a:lnSpc>
                <a:spcPct val="80000"/>
              </a:lnSpc>
              <a:spcBef>
                <a:spcPts val="1200"/>
              </a:spcBef>
            </a:pPr>
            <a:r>
              <a:rPr lang="pt-BR" dirty="0"/>
              <a:t>Técnicas de votação como a técnica de Delphi,</a:t>
            </a:r>
            <a:br>
              <a:rPr lang="pt-BR" dirty="0"/>
            </a:br>
            <a:r>
              <a:rPr lang="pt-BR" dirty="0"/>
              <a:t>Matriz de priorizações.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pt-BR" dirty="0" smtClean="0"/>
              <a:t>Analise as ideias e escolha as principais ideias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pt-BR" dirty="0" smtClean="0"/>
              <a:t>Verifique exigências e restrições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pt-BR" dirty="0" smtClean="0"/>
              <a:t>Agrupe ideias similares.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r="2026"/>
          <a:stretch>
            <a:fillRect/>
          </a:stretch>
        </p:blipFill>
        <p:spPr>
          <a:xfrm>
            <a:off x="6660232" y="1655763"/>
            <a:ext cx="2375818" cy="190817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402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Brainstorming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pt-BR" dirty="0" smtClean="0"/>
              <a:t>Passo 4 - Acompanhamento</a:t>
            </a:r>
            <a:endParaRPr lang="pt-BR" dirty="0"/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800" dirty="0" smtClean="0"/>
              <a:t>Acompanhamento</a:t>
            </a:r>
          </a:p>
          <a:p>
            <a:pPr lvl="1">
              <a:lnSpc>
                <a:spcPct val="80000"/>
              </a:lnSpc>
            </a:pPr>
            <a:r>
              <a:rPr lang="pt-BR" sz="2400" dirty="0" smtClean="0"/>
              <a:t>Descreva o que acontece depois:</a:t>
            </a:r>
          </a:p>
          <a:p>
            <a:pPr lvl="2">
              <a:lnSpc>
                <a:spcPct val="80000"/>
              </a:lnSpc>
              <a:spcBef>
                <a:spcPts val="1800"/>
              </a:spcBef>
            </a:pPr>
            <a:r>
              <a:rPr lang="pt-BR" sz="2000" dirty="0" smtClean="0"/>
              <a:t>Pesquisar as ideias geradas?</a:t>
            </a:r>
          </a:p>
          <a:p>
            <a:pPr lvl="2">
              <a:lnSpc>
                <a:spcPct val="80000"/>
              </a:lnSpc>
              <a:spcBef>
                <a:spcPts val="1800"/>
              </a:spcBef>
            </a:pPr>
            <a:r>
              <a:rPr lang="pt-BR" sz="2000" dirty="0" smtClean="0"/>
              <a:t>Acompanhar com todo o grupo?</a:t>
            </a:r>
          </a:p>
          <a:p>
            <a:pPr lvl="1">
              <a:lnSpc>
                <a:spcPct val="80000"/>
              </a:lnSpc>
              <a:spcBef>
                <a:spcPts val="2400"/>
              </a:spcBef>
            </a:pPr>
            <a:r>
              <a:rPr lang="pt-BR" sz="2400" dirty="0" smtClean="0"/>
              <a:t>Gere itens para acompanhamento:</a:t>
            </a:r>
          </a:p>
          <a:p>
            <a:pPr lvl="2">
              <a:lnSpc>
                <a:spcPct val="80000"/>
              </a:lnSpc>
              <a:spcBef>
                <a:spcPts val="1800"/>
              </a:spcBef>
            </a:pPr>
            <a:r>
              <a:rPr lang="pt-BR" sz="2000" dirty="0" smtClean="0"/>
              <a:t>Comece a transformar ideias em realidade</a:t>
            </a:r>
            <a:endParaRPr lang="pt-BR" sz="20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r="446"/>
          <a:stretch>
            <a:fillRect/>
          </a:stretch>
        </p:blipFill>
        <p:spPr>
          <a:xfrm>
            <a:off x="6767513" y="1655763"/>
            <a:ext cx="226853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O_PowerPoint">
  <a:themeElements>
    <a:clrScheme name="">
      <a:dk1>
        <a:srgbClr val="333333"/>
      </a:dk1>
      <a:lt1>
        <a:srgbClr val="BDE0FF"/>
      </a:lt1>
      <a:dk2>
        <a:srgbClr val="FFFFFF"/>
      </a:dk2>
      <a:lt2>
        <a:srgbClr val="808080"/>
      </a:lt2>
      <a:accent1>
        <a:srgbClr val="245CA8"/>
      </a:accent1>
      <a:accent2>
        <a:srgbClr val="EB7734"/>
      </a:accent2>
      <a:accent3>
        <a:srgbClr val="DBEDFF"/>
      </a:accent3>
      <a:accent4>
        <a:srgbClr val="2A2A2A"/>
      </a:accent4>
      <a:accent5>
        <a:srgbClr val="ACB5D1"/>
      </a:accent5>
      <a:accent6>
        <a:srgbClr val="D56B2E"/>
      </a:accent6>
      <a:hlink>
        <a:srgbClr val="82AEDB"/>
      </a:hlink>
      <a:folHlink>
        <a:srgbClr val="FCAF26"/>
      </a:folHlink>
    </a:clrScheme>
    <a:fontScheme name="PMO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PMO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PMOv3.potx" id="{A394AFE0-65C4-4F57-B70E-5EEDB70AFD6D}" vid="{928D45A9-F46D-480B-9091-0A69C2D94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PowerPointPMOv3</Template>
  <TotalTime>7</TotalTime>
  <Words>1562</Words>
  <Application>Microsoft Office PowerPoint</Application>
  <PresentationFormat>On-screen Show (4:3)</PresentationFormat>
  <Paragraphs>271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Lucida Sans Unicode</vt:lpstr>
      <vt:lpstr>Tahoma</vt:lpstr>
      <vt:lpstr>Times</vt:lpstr>
      <vt:lpstr>Times New Roman</vt:lpstr>
      <vt:lpstr>Verdana</vt:lpstr>
      <vt:lpstr>Webdings</vt:lpstr>
      <vt:lpstr>Wingdings</vt:lpstr>
      <vt:lpstr>PMO_PowerPoint</vt:lpstr>
      <vt:lpstr>Brainstorming </vt:lpstr>
      <vt:lpstr>Agenda</vt:lpstr>
      <vt:lpstr>Brainstorming </vt:lpstr>
      <vt:lpstr>Brainstorming - Definição</vt:lpstr>
      <vt:lpstr>Brainstorming – boas práticas</vt:lpstr>
      <vt:lpstr>Brainstorming – Passo 1 - Planejamento</vt:lpstr>
      <vt:lpstr>Brainstorming – Passo 2 - Execução</vt:lpstr>
      <vt:lpstr>Brainstorming – Passo 3 - Avaliação</vt:lpstr>
      <vt:lpstr>Brainstorming – Passo 4 - Acompanhamento</vt:lpstr>
      <vt:lpstr>Diagramas Matriciais</vt:lpstr>
      <vt:lpstr>Diagramas Matriciais – Tipo L</vt:lpstr>
      <vt:lpstr>Definição de critérios e importância relativa</vt:lpstr>
      <vt:lpstr>Priorização das ideias baseadas nos critérios</vt:lpstr>
      <vt:lpstr>Ex. – Brainstorming em grupo</vt:lpstr>
      <vt:lpstr>Ex. – Brainstorming em grupo</vt:lpstr>
      <vt:lpstr>Referências Bibliográficas</vt:lpstr>
      <vt:lpstr>Obrigado!  Eduardo Montes, PMP  eduardo@escritoriodeprojetos.com.br</vt:lpstr>
    </vt:vector>
  </TitlesOfParts>
  <Manager>eduardo@escritoriodeprojetos.com.br</Manager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Brainstorming </dc:title>
  <dc:creator>Eduardo Montes</dc:creator>
  <dc:description>http://www.escritoriodeprojetos.com.br</dc:description>
  <cp:lastModifiedBy>Eduardo Montes</cp:lastModifiedBy>
  <cp:revision>3</cp:revision>
  <dcterms:created xsi:type="dcterms:W3CDTF">2017-02-14T11:37:47Z</dcterms:created>
  <dcterms:modified xsi:type="dcterms:W3CDTF">2017-04-04T11:08:23Z</dcterms:modified>
</cp:coreProperties>
</file>