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1786" y="-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22E43-DA3B-496E-9FD5-7A2F179D96FA}" type="datetimeFigureOut">
              <a:rPr lang="ru-RU" smtClean="0"/>
              <a:pPr/>
              <a:t>07.01.2023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BDA6F-6DF8-4EC9-876B-3C12709714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07.01.2023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07.01.2023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07.01.2023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07.01.2023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07.01.2023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07.01.2023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07.01.2023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07.01.2023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07.01.2023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07.01.2023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07.01.2023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96600-5662-4CEC-9A8C-79B5932F93BB}" type="datetimeFigureOut">
              <a:rPr lang="ru-RU" smtClean="0"/>
              <a:pPr/>
              <a:t>07.01.2023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learn.javascript.ru/javascript-special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ru/docs/Web/API/Window/confirm" TargetMode="External"/><Relationship Id="rId2" Type="http://schemas.openxmlformats.org/officeDocument/2006/relationships/hyperlink" Target="https://developer.mozilla.org/ru/docs/Web/API/Window/promp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ru/docs/Web/API/Window/alert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428604"/>
            <a:ext cx="9144000" cy="1470025"/>
          </a:xfrm>
        </p:spPr>
        <p:txBody>
          <a:bodyPr/>
          <a:lstStyle/>
          <a:p>
            <a:r>
              <a:rPr lang="ru-RU" b="1" dirty="0" smtClean="0"/>
              <a:t>Основы </a:t>
            </a:r>
            <a:r>
              <a:rPr lang="en-US" b="1" dirty="0" smtClean="0"/>
              <a:t>JS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57290" y="2071678"/>
            <a:ext cx="6400800" cy="857256"/>
          </a:xfrm>
        </p:spPr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</a:rPr>
              <a:t>Лекция </a:t>
            </a:r>
            <a:r>
              <a:rPr lang="ru-RU" b="1" dirty="0" smtClean="0">
                <a:solidFill>
                  <a:schemeClr val="tx1"/>
                </a:solidFill>
              </a:rPr>
              <a:t>26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1357290" y="3714752"/>
            <a:ext cx="6400800" cy="2714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ru-RU" sz="3200" dirty="0" smtClean="0">
                <a:hlinkClick r:id="rId2"/>
              </a:rPr>
              <a:t>Особенности </a:t>
            </a:r>
            <a:r>
              <a:rPr lang="ru-RU" sz="3200" dirty="0" err="1" smtClean="0">
                <a:hlinkClick r:id="rId2"/>
              </a:rPr>
              <a:t>JavaScript</a:t>
            </a:r>
            <a:endParaRPr lang="ru-RU" sz="3200" dirty="0" smtClean="0"/>
          </a:p>
          <a:p>
            <a:pPr lvl="0" algn="ctr">
              <a:spcBef>
                <a:spcPct val="20000"/>
              </a:spcBef>
            </a:pP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8" name="Picture 4" descr="C:\Users\Paul\Desktop\icon-j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285728"/>
            <a:ext cx="2540000" cy="2882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Оператор </a:t>
            </a:r>
            <a:r>
              <a:rPr lang="ru-RU" b="1" dirty="0" err="1" smtClean="0"/>
              <a:t>typeof</a:t>
            </a:r>
            <a:r>
              <a:rPr lang="ru-RU" dirty="0" smtClean="0"/>
              <a:t> возвращает тип значения переменной, с двумя исключениями: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9593" y="3071810"/>
            <a:ext cx="8904407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Взаимодействие с посетителем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5357850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В качестве рабочей среды мы используем браузер, так что простейшими функциями взаимодействия с посетителем являются:</a:t>
            </a:r>
          </a:p>
          <a:p>
            <a:r>
              <a:rPr lang="ru-RU" dirty="0" err="1" smtClean="0">
                <a:hlinkClick r:id="rId2"/>
              </a:rPr>
              <a:t>prompt</a:t>
            </a:r>
            <a:r>
              <a:rPr lang="ru-RU" dirty="0" smtClean="0">
                <a:hlinkClick r:id="rId2"/>
              </a:rPr>
              <a:t>(</a:t>
            </a:r>
            <a:r>
              <a:rPr lang="ru-RU" dirty="0" err="1" smtClean="0">
                <a:hlinkClick r:id="rId2"/>
              </a:rPr>
              <a:t>question</a:t>
            </a:r>
            <a:r>
              <a:rPr lang="ru-RU" dirty="0" smtClean="0">
                <a:hlinkClick r:id="rId2"/>
              </a:rPr>
              <a:t>, [</a:t>
            </a:r>
            <a:r>
              <a:rPr lang="ru-RU" dirty="0" err="1" smtClean="0">
                <a:hlinkClick r:id="rId2"/>
              </a:rPr>
              <a:t>default</a:t>
            </a:r>
            <a:r>
              <a:rPr lang="ru-RU" dirty="0" smtClean="0">
                <a:hlinkClick r:id="rId2"/>
              </a:rPr>
              <a:t>])</a:t>
            </a:r>
            <a:r>
              <a:rPr lang="ru-RU" dirty="0" smtClean="0"/>
              <a:t>Задаёт вопрос </a:t>
            </a:r>
            <a:r>
              <a:rPr lang="ru-RU" dirty="0" err="1" smtClean="0"/>
              <a:t>question</a:t>
            </a:r>
            <a:r>
              <a:rPr lang="ru-RU" dirty="0" smtClean="0"/>
              <a:t> и возвращает то, что ввёл посетитель, либо </a:t>
            </a:r>
            <a:r>
              <a:rPr lang="ru-RU" dirty="0" err="1" smtClean="0"/>
              <a:t>null</a:t>
            </a:r>
            <a:r>
              <a:rPr lang="ru-RU" dirty="0" smtClean="0"/>
              <a:t>, если посетитель нажал на кнопку «Отмена</a:t>
            </a:r>
            <a:r>
              <a:rPr lang="ru-RU" dirty="0" smtClean="0"/>
              <a:t>».</a:t>
            </a:r>
          </a:p>
          <a:p>
            <a:r>
              <a:rPr lang="ru-RU" dirty="0" err="1" smtClean="0">
                <a:hlinkClick r:id="rId3"/>
              </a:rPr>
              <a:t>confirm</a:t>
            </a:r>
            <a:r>
              <a:rPr lang="ru-RU" dirty="0" smtClean="0">
                <a:hlinkClick r:id="rId3"/>
              </a:rPr>
              <a:t>(</a:t>
            </a:r>
            <a:r>
              <a:rPr lang="ru-RU" dirty="0" err="1" smtClean="0">
                <a:hlinkClick r:id="rId3"/>
              </a:rPr>
              <a:t>question</a:t>
            </a:r>
            <a:r>
              <a:rPr lang="ru-RU" dirty="0" smtClean="0">
                <a:hlinkClick r:id="rId3"/>
              </a:rPr>
              <a:t>)</a:t>
            </a:r>
            <a:r>
              <a:rPr lang="ru-RU" dirty="0" smtClean="0"/>
              <a:t>Задаёт </a:t>
            </a:r>
            <a:r>
              <a:rPr lang="ru-RU" dirty="0" smtClean="0"/>
              <a:t>вопрос </a:t>
            </a:r>
            <a:r>
              <a:rPr lang="ru-RU" dirty="0" err="1" smtClean="0"/>
              <a:t>question</a:t>
            </a:r>
            <a:r>
              <a:rPr lang="ru-RU" dirty="0" smtClean="0"/>
              <a:t> и предлагает выбрать «ОК» или «Отмена». Выбор возвращается в формате </a:t>
            </a:r>
            <a:r>
              <a:rPr lang="ru-RU" dirty="0" err="1" smtClean="0"/>
              <a:t>true</a:t>
            </a:r>
            <a:r>
              <a:rPr lang="ru-RU" dirty="0" smtClean="0"/>
              <a:t>/</a:t>
            </a:r>
            <a:r>
              <a:rPr lang="ru-RU" dirty="0" err="1" smtClean="0"/>
              <a:t>false</a:t>
            </a:r>
            <a:r>
              <a:rPr lang="ru-RU" dirty="0" smtClean="0"/>
              <a:t>.</a:t>
            </a:r>
          </a:p>
          <a:p>
            <a:r>
              <a:rPr lang="ru-RU" dirty="0" err="1" smtClean="0">
                <a:hlinkClick r:id="rId4"/>
              </a:rPr>
              <a:t>alert</a:t>
            </a:r>
            <a:r>
              <a:rPr lang="ru-RU" dirty="0" smtClean="0">
                <a:hlinkClick r:id="rId4"/>
              </a:rPr>
              <a:t>(</a:t>
            </a:r>
            <a:r>
              <a:rPr lang="ru-RU" dirty="0" err="1" smtClean="0">
                <a:hlinkClick r:id="rId4"/>
              </a:rPr>
              <a:t>message</a:t>
            </a:r>
            <a:r>
              <a:rPr lang="ru-RU" dirty="0" smtClean="0">
                <a:hlinkClick r:id="rId4"/>
              </a:rPr>
              <a:t>)</a:t>
            </a:r>
            <a:r>
              <a:rPr lang="ru-RU" dirty="0" smtClean="0"/>
              <a:t>Выводит </a:t>
            </a:r>
            <a:r>
              <a:rPr lang="ru-RU" dirty="0" smtClean="0"/>
              <a:t>сообщение </a:t>
            </a:r>
            <a:r>
              <a:rPr lang="ru-RU" dirty="0" err="1" smtClean="0"/>
              <a:t>message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Все эти функции показывают </a:t>
            </a:r>
            <a:r>
              <a:rPr lang="ru-RU" i="1" dirty="0" smtClean="0"/>
              <a:t>модальные окна</a:t>
            </a:r>
            <a:r>
              <a:rPr lang="ru-RU" dirty="0" smtClean="0"/>
              <a:t>, они останавливают выполнение кода и не позволяют посетителю взаимодействовать со страницей, пока не будет дан ответ на вопрос.</a:t>
            </a: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928670"/>
          </a:xfrm>
        </p:spPr>
        <p:txBody>
          <a:bodyPr/>
          <a:lstStyle/>
          <a:p>
            <a:r>
              <a:rPr lang="ru-RU" b="1" dirty="0" smtClean="0"/>
              <a:t>Операторы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>
            <a:normAutofit/>
          </a:bodyPr>
          <a:lstStyle/>
          <a:p>
            <a:r>
              <a:rPr lang="ru-RU" dirty="0" err="1" smtClean="0"/>
              <a:t>JavaScript</a:t>
            </a:r>
            <a:r>
              <a:rPr lang="ru-RU" dirty="0" smtClean="0"/>
              <a:t> </a:t>
            </a:r>
            <a:r>
              <a:rPr lang="ru-RU" dirty="0" smtClean="0"/>
              <a:t>поддерживает следующие операторы:</a:t>
            </a:r>
          </a:p>
          <a:p>
            <a:r>
              <a:rPr lang="ru-RU" b="1" dirty="0" smtClean="0"/>
              <a:t>Арифметические</a:t>
            </a:r>
          </a:p>
          <a:p>
            <a:pPr>
              <a:buNone/>
            </a:pPr>
            <a:r>
              <a:rPr lang="ru-RU" dirty="0" smtClean="0"/>
              <a:t>Простые</a:t>
            </a:r>
            <a:r>
              <a:rPr lang="ru-RU" dirty="0" smtClean="0"/>
              <a:t> * + - /, а также деление по модулю % и возведение в степень **.</a:t>
            </a:r>
          </a:p>
          <a:p>
            <a:r>
              <a:rPr lang="ru-RU" b="1" dirty="0" smtClean="0"/>
              <a:t>Бинарный плюс</a:t>
            </a:r>
            <a:r>
              <a:rPr lang="ru-RU" dirty="0" smtClean="0"/>
              <a:t> + объединяет строки. А если одним из операндов является строка, то второй тоже будет конвертирован в строку:</a:t>
            </a:r>
          </a:p>
          <a:p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60" y="5429264"/>
            <a:ext cx="6215106" cy="1185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214290"/>
            <a:ext cx="8715436" cy="6429420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 smtClean="0"/>
              <a:t>Операторы </a:t>
            </a:r>
            <a:r>
              <a:rPr lang="ru-RU" b="1" dirty="0" smtClean="0"/>
              <a:t>присваивания</a:t>
            </a:r>
          </a:p>
          <a:p>
            <a:pPr>
              <a:buNone/>
            </a:pPr>
            <a:r>
              <a:rPr lang="ru-RU" dirty="0" smtClean="0"/>
              <a:t>Простые</a:t>
            </a:r>
            <a:r>
              <a:rPr lang="ru-RU" dirty="0" smtClean="0"/>
              <a:t> </a:t>
            </a:r>
            <a:r>
              <a:rPr lang="ru-RU" dirty="0" err="1" smtClean="0"/>
              <a:t>a</a:t>
            </a:r>
            <a:r>
              <a:rPr lang="ru-RU" dirty="0" smtClean="0"/>
              <a:t> = </a:t>
            </a:r>
            <a:r>
              <a:rPr lang="ru-RU" dirty="0" err="1" smtClean="0"/>
              <a:t>b</a:t>
            </a:r>
            <a:r>
              <a:rPr lang="ru-RU" dirty="0" smtClean="0"/>
              <a:t> и составные </a:t>
            </a:r>
            <a:r>
              <a:rPr lang="ru-RU" dirty="0" err="1" smtClean="0"/>
              <a:t>a</a:t>
            </a:r>
            <a:r>
              <a:rPr lang="ru-RU" dirty="0" smtClean="0"/>
              <a:t> *= 2.</a:t>
            </a:r>
          </a:p>
          <a:p>
            <a:r>
              <a:rPr lang="ru-RU" b="1" dirty="0" smtClean="0"/>
              <a:t>Условный </a:t>
            </a:r>
            <a:r>
              <a:rPr lang="ru-RU" b="1" dirty="0" smtClean="0"/>
              <a:t>оператор</a:t>
            </a:r>
          </a:p>
          <a:p>
            <a:pPr>
              <a:buNone/>
            </a:pPr>
            <a:r>
              <a:rPr lang="ru-RU" dirty="0" smtClean="0"/>
              <a:t>Единственный </a:t>
            </a:r>
            <a:r>
              <a:rPr lang="ru-RU" dirty="0" smtClean="0"/>
              <a:t>оператор с тремя параметрами: </a:t>
            </a:r>
            <a:r>
              <a:rPr lang="ru-RU" dirty="0" err="1" smtClean="0"/>
              <a:t>cond</a:t>
            </a:r>
            <a:r>
              <a:rPr lang="ru-RU" dirty="0" smtClean="0"/>
              <a:t> ? </a:t>
            </a:r>
            <a:r>
              <a:rPr lang="ru-RU" dirty="0" err="1" smtClean="0"/>
              <a:t>resultA</a:t>
            </a:r>
            <a:r>
              <a:rPr lang="ru-RU" dirty="0" smtClean="0"/>
              <a:t> : </a:t>
            </a:r>
            <a:r>
              <a:rPr lang="ru-RU" dirty="0" err="1" smtClean="0"/>
              <a:t>resultB</a:t>
            </a:r>
            <a:r>
              <a:rPr lang="ru-RU" dirty="0" smtClean="0"/>
              <a:t>. Если условие </a:t>
            </a:r>
            <a:r>
              <a:rPr lang="ru-RU" dirty="0" err="1" smtClean="0"/>
              <a:t>cond</a:t>
            </a:r>
            <a:r>
              <a:rPr lang="ru-RU" dirty="0" smtClean="0"/>
              <a:t> истинно, возвращается </a:t>
            </a:r>
            <a:r>
              <a:rPr lang="ru-RU" dirty="0" err="1" smtClean="0"/>
              <a:t>resultA</a:t>
            </a:r>
            <a:r>
              <a:rPr lang="ru-RU" dirty="0" smtClean="0"/>
              <a:t>, иначе – </a:t>
            </a:r>
            <a:r>
              <a:rPr lang="ru-RU" dirty="0" err="1" smtClean="0"/>
              <a:t>resultB</a:t>
            </a:r>
            <a:r>
              <a:rPr lang="ru-RU" dirty="0" smtClean="0"/>
              <a:t>.</a:t>
            </a:r>
          </a:p>
          <a:p>
            <a:r>
              <a:rPr lang="ru-RU" b="1" dirty="0" smtClean="0"/>
              <a:t>Логические </a:t>
            </a:r>
            <a:r>
              <a:rPr lang="ru-RU" b="1" dirty="0" smtClean="0"/>
              <a:t>операторы</a:t>
            </a:r>
          </a:p>
          <a:p>
            <a:r>
              <a:rPr lang="ru-RU" dirty="0" smtClean="0"/>
              <a:t>Логические </a:t>
            </a:r>
            <a:r>
              <a:rPr lang="ru-RU" dirty="0" smtClean="0"/>
              <a:t>И &amp;&amp;, ИЛИ || используют так называемое «ленивое вычисление» и возвращают значение, на котором оно остановилось (не обязательно </a:t>
            </a:r>
            <a:r>
              <a:rPr lang="ru-RU" dirty="0" err="1" smtClean="0"/>
              <a:t>true</a:t>
            </a:r>
            <a:r>
              <a:rPr lang="ru-RU" dirty="0" smtClean="0"/>
              <a:t> или </a:t>
            </a:r>
            <a:r>
              <a:rPr lang="ru-RU" dirty="0" err="1" smtClean="0"/>
              <a:t>false</a:t>
            </a:r>
            <a:r>
              <a:rPr lang="ru-RU" dirty="0" smtClean="0"/>
              <a:t>). Логическое НЕ ! конвертирует операнд в логический тип и возвращает инвертированное значение.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>
            <a:normAutofit lnSpcReduction="10000"/>
          </a:bodyPr>
          <a:lstStyle/>
          <a:p>
            <a:r>
              <a:rPr lang="ru-RU" b="1" dirty="0" smtClean="0"/>
              <a:t>Оператор нулевого </a:t>
            </a:r>
            <a:r>
              <a:rPr lang="ru-RU" b="1" dirty="0" smtClean="0"/>
              <a:t>слияния</a:t>
            </a:r>
          </a:p>
          <a:p>
            <a:pPr>
              <a:buNone/>
            </a:pPr>
            <a:r>
              <a:rPr lang="ru-RU" dirty="0" smtClean="0"/>
              <a:t>Оператор</a:t>
            </a:r>
            <a:r>
              <a:rPr lang="ru-RU" dirty="0" smtClean="0"/>
              <a:t> ?? предоставляет способ выбора определённого значения из списка переменных. Результатом </a:t>
            </a:r>
            <a:r>
              <a:rPr lang="ru-RU" dirty="0" err="1" smtClean="0"/>
              <a:t>a</a:t>
            </a:r>
            <a:r>
              <a:rPr lang="ru-RU" dirty="0" smtClean="0"/>
              <a:t> ?? </a:t>
            </a:r>
            <a:r>
              <a:rPr lang="ru-RU" dirty="0" err="1" smtClean="0"/>
              <a:t>b</a:t>
            </a:r>
            <a:r>
              <a:rPr lang="ru-RU" dirty="0" smtClean="0"/>
              <a:t> будет </a:t>
            </a:r>
            <a:r>
              <a:rPr lang="ru-RU" dirty="0" err="1" smtClean="0"/>
              <a:t>a</a:t>
            </a:r>
            <a:r>
              <a:rPr lang="ru-RU" dirty="0" smtClean="0"/>
              <a:t>, если только оно не равно </a:t>
            </a:r>
            <a:r>
              <a:rPr lang="ru-RU" dirty="0" err="1" smtClean="0"/>
              <a:t>null</a:t>
            </a:r>
            <a:r>
              <a:rPr lang="ru-RU" dirty="0" smtClean="0"/>
              <a:t>/</a:t>
            </a:r>
            <a:r>
              <a:rPr lang="ru-RU" dirty="0" err="1" smtClean="0"/>
              <a:t>undefined</a:t>
            </a:r>
            <a:r>
              <a:rPr lang="ru-RU" dirty="0" smtClean="0"/>
              <a:t>, тогда </a:t>
            </a:r>
            <a:r>
              <a:rPr lang="ru-RU" dirty="0" err="1" smtClean="0"/>
              <a:t>b</a:t>
            </a:r>
            <a:r>
              <a:rPr lang="ru-RU" dirty="0" smtClean="0"/>
              <a:t>.</a:t>
            </a:r>
          </a:p>
          <a:p>
            <a:r>
              <a:rPr lang="ru-RU" b="1" dirty="0" smtClean="0"/>
              <a:t>Сравнение</a:t>
            </a:r>
          </a:p>
          <a:p>
            <a:r>
              <a:rPr lang="ru-RU" dirty="0" smtClean="0"/>
              <a:t>Проверка </a:t>
            </a:r>
            <a:r>
              <a:rPr lang="ru-RU" dirty="0" smtClean="0"/>
              <a:t>на равенство == значений разных типов конвертирует их в число (за исключением </a:t>
            </a:r>
            <a:r>
              <a:rPr lang="ru-RU" dirty="0" err="1" smtClean="0"/>
              <a:t>null</a:t>
            </a:r>
            <a:r>
              <a:rPr lang="ru-RU" dirty="0" smtClean="0"/>
              <a:t> и </a:t>
            </a:r>
            <a:r>
              <a:rPr lang="ru-RU" dirty="0" err="1" smtClean="0"/>
              <a:t>undefined</a:t>
            </a:r>
            <a:r>
              <a:rPr lang="ru-RU" dirty="0" smtClean="0"/>
              <a:t>, которые могут равняться только друг другу), так что примеры ниже равны: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928670"/>
          </a:xfrm>
        </p:spPr>
        <p:txBody>
          <a:bodyPr/>
          <a:lstStyle/>
          <a:p>
            <a:r>
              <a:rPr lang="ru-RU" b="1" dirty="0" smtClean="0"/>
              <a:t>Циклы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/>
          <a:lstStyle/>
          <a:p>
            <a:r>
              <a:rPr lang="ru-RU" dirty="0" smtClean="0"/>
              <a:t>Мы изучили три вида циклов: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32" y="1643049"/>
            <a:ext cx="4857784" cy="5067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Переменная, объявленная в цикле </a:t>
            </a:r>
            <a:r>
              <a:rPr lang="ru-RU" dirty="0" err="1" smtClean="0"/>
              <a:t>for</a:t>
            </a:r>
            <a:r>
              <a:rPr lang="ru-RU" dirty="0" smtClean="0"/>
              <a:t>(</a:t>
            </a:r>
            <a:r>
              <a:rPr lang="ru-RU" dirty="0" err="1" smtClean="0"/>
              <a:t>let</a:t>
            </a:r>
            <a:r>
              <a:rPr lang="ru-RU" dirty="0" smtClean="0"/>
              <a:t>...), видна только внутри цикла. Но мы также можем опустить </a:t>
            </a:r>
            <a:r>
              <a:rPr lang="ru-RU" dirty="0" err="1" smtClean="0"/>
              <a:t>let</a:t>
            </a:r>
            <a:r>
              <a:rPr lang="ru-RU" dirty="0" smtClean="0"/>
              <a:t> и </a:t>
            </a:r>
            <a:r>
              <a:rPr lang="ru-RU" dirty="0" err="1" smtClean="0"/>
              <a:t>переиспользовать</a:t>
            </a:r>
            <a:r>
              <a:rPr lang="ru-RU" dirty="0" smtClean="0"/>
              <a:t> существующую переменную.</a:t>
            </a:r>
          </a:p>
          <a:p>
            <a:r>
              <a:rPr lang="ru-RU" dirty="0" smtClean="0"/>
              <a:t>Директивы </a:t>
            </a:r>
            <a:r>
              <a:rPr lang="ru-RU" dirty="0" err="1" smtClean="0"/>
              <a:t>break</a:t>
            </a:r>
            <a:r>
              <a:rPr lang="ru-RU" dirty="0" smtClean="0"/>
              <a:t>/</a:t>
            </a:r>
            <a:r>
              <a:rPr lang="ru-RU" dirty="0" err="1" smtClean="0"/>
              <a:t>continue</a:t>
            </a:r>
            <a:r>
              <a:rPr lang="ru-RU" dirty="0" smtClean="0"/>
              <a:t> позволяют выйти из цикла/текущей итерации. Используйте метки для выхода из вложенных циклов.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Конструкция «</a:t>
            </a:r>
            <a:r>
              <a:rPr lang="en-US" b="1" dirty="0" smtClean="0"/>
              <a:t>switch»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Конструкция «</a:t>
            </a:r>
            <a:r>
              <a:rPr lang="ru-RU" dirty="0" err="1" smtClean="0"/>
              <a:t>switch</a:t>
            </a:r>
            <a:r>
              <a:rPr lang="ru-RU" dirty="0" smtClean="0"/>
              <a:t>» может заменить несколько проверок </a:t>
            </a:r>
            <a:r>
              <a:rPr lang="ru-RU" dirty="0" err="1" smtClean="0"/>
              <a:t>if</a:t>
            </a:r>
            <a:r>
              <a:rPr lang="ru-RU" dirty="0" smtClean="0"/>
              <a:t>. При сравнении она использует оператор строгого равенства ===.</a:t>
            </a:r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1285860"/>
            <a:ext cx="9056025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214290"/>
            <a:ext cx="8229600" cy="6286544"/>
          </a:xfrm>
        </p:spPr>
        <p:txBody>
          <a:bodyPr>
            <a:normAutofit/>
          </a:bodyPr>
          <a:lstStyle/>
          <a:p>
            <a:r>
              <a:rPr lang="ru-RU" dirty="0" smtClean="0"/>
              <a:t>Инструкции разделяются точкой с запятой</a:t>
            </a:r>
            <a:r>
              <a:rPr lang="ru-RU" dirty="0" smtClean="0"/>
              <a:t>:</a:t>
            </a:r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Как правило, перевод строки также интерпретируется как разделитель, так тоже будет работать</a:t>
            </a:r>
            <a:r>
              <a:rPr lang="ru-RU" dirty="0" smtClean="0"/>
              <a:t>: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Впрочем, она не всегда срабатывает</a:t>
            </a:r>
            <a:endParaRPr lang="ru-RU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1000108"/>
            <a:ext cx="5357850" cy="659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0166" y="3857628"/>
            <a:ext cx="5680342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Функции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Мы рассмотрели три способа создания функции в </a:t>
            </a:r>
            <a:r>
              <a:rPr lang="ru-RU" dirty="0" err="1" smtClean="0"/>
              <a:t>JavaScript</a:t>
            </a:r>
            <a:r>
              <a:rPr lang="ru-RU" dirty="0" smtClean="0"/>
              <a:t>:</a:t>
            </a:r>
          </a:p>
          <a:p>
            <a:pPr>
              <a:buNone/>
            </a:pPr>
            <a:r>
              <a:rPr lang="ru-RU" dirty="0" smtClean="0"/>
              <a:t>1. </a:t>
            </a:r>
            <a:r>
              <a:rPr lang="ru-RU" b="1" dirty="0" err="1" smtClean="0"/>
              <a:t>Function</a:t>
            </a:r>
            <a:r>
              <a:rPr lang="ru-RU" b="1" dirty="0" smtClean="0"/>
              <a:t> </a:t>
            </a:r>
            <a:r>
              <a:rPr lang="ru-RU" b="1" dirty="0" err="1" smtClean="0"/>
              <a:t>Declaration</a:t>
            </a:r>
            <a:r>
              <a:rPr lang="ru-RU" b="1" dirty="0" smtClean="0"/>
              <a:t>: </a:t>
            </a:r>
            <a:r>
              <a:rPr lang="ru-RU" dirty="0" smtClean="0"/>
              <a:t>функция в основном потоке кода</a:t>
            </a:r>
          </a:p>
          <a:p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56" y="3714752"/>
            <a:ext cx="5429288" cy="284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2. </a:t>
            </a:r>
            <a:r>
              <a:rPr lang="ru-RU" b="1" dirty="0" err="1" smtClean="0"/>
              <a:t>Function</a:t>
            </a:r>
            <a:r>
              <a:rPr lang="ru-RU" b="1" dirty="0" smtClean="0"/>
              <a:t> </a:t>
            </a:r>
            <a:r>
              <a:rPr lang="ru-RU" b="1" dirty="0" err="1" smtClean="0"/>
              <a:t>Expression</a:t>
            </a:r>
            <a:r>
              <a:rPr lang="ru-RU" dirty="0" smtClean="0"/>
              <a:t>: функция как часть выражения</a:t>
            </a:r>
            <a:endParaRPr lang="ru-RU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4" y="2786058"/>
            <a:ext cx="5978003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3. </a:t>
            </a:r>
            <a:r>
              <a:rPr lang="ru-RU" b="1" dirty="0" smtClean="0"/>
              <a:t>Стрелочные </a:t>
            </a:r>
            <a:r>
              <a:rPr lang="ru-RU" b="1" dirty="0" smtClean="0"/>
              <a:t>функции:</a:t>
            </a:r>
            <a:endParaRPr lang="ru-RU" b="1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2285992"/>
            <a:ext cx="8525082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71480"/>
            <a:ext cx="8401080" cy="5554683"/>
          </a:xfrm>
        </p:spPr>
        <p:txBody>
          <a:bodyPr>
            <a:normAutofit/>
          </a:bodyPr>
          <a:lstStyle/>
          <a:p>
            <a:r>
              <a:rPr lang="ru-RU" dirty="0" smtClean="0"/>
              <a:t>У функций могут быть локальные переменные: т.е. объявленные в теле функции. Такие переменные видимы только внутри функции.</a:t>
            </a:r>
          </a:p>
          <a:p>
            <a:r>
              <a:rPr lang="ru-RU" dirty="0" smtClean="0"/>
              <a:t>У параметров могут быть значения по умолчанию: </a:t>
            </a:r>
            <a:r>
              <a:rPr lang="ru-RU" dirty="0" err="1" smtClean="0"/>
              <a:t>function</a:t>
            </a:r>
            <a:r>
              <a:rPr lang="ru-RU" dirty="0" smtClean="0"/>
              <a:t> </a:t>
            </a:r>
            <a:r>
              <a:rPr lang="ru-RU" dirty="0" err="1" smtClean="0"/>
              <a:t>sum</a:t>
            </a:r>
            <a:r>
              <a:rPr lang="ru-RU" dirty="0" smtClean="0"/>
              <a:t>(</a:t>
            </a:r>
            <a:r>
              <a:rPr lang="ru-RU" dirty="0" err="1" smtClean="0"/>
              <a:t>a</a:t>
            </a:r>
            <a:r>
              <a:rPr lang="ru-RU" dirty="0" smtClean="0"/>
              <a:t> = 1, </a:t>
            </a:r>
            <a:r>
              <a:rPr lang="ru-RU" dirty="0" err="1" smtClean="0"/>
              <a:t>b</a:t>
            </a:r>
            <a:r>
              <a:rPr lang="ru-RU" dirty="0" smtClean="0"/>
              <a:t> = 2) {...}.</a:t>
            </a:r>
          </a:p>
          <a:p>
            <a:r>
              <a:rPr lang="ru-RU" dirty="0" smtClean="0"/>
              <a:t>Функции всегда что-нибудь возвращают. Если нет оператора </a:t>
            </a:r>
            <a:r>
              <a:rPr lang="ru-RU" dirty="0" err="1" smtClean="0"/>
              <a:t>return</a:t>
            </a:r>
            <a:r>
              <a:rPr lang="ru-RU" dirty="0" smtClean="0"/>
              <a:t>, результатом будет </a:t>
            </a:r>
            <a:r>
              <a:rPr lang="ru-RU" dirty="0" err="1" smtClean="0"/>
              <a:t>undefined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5911873"/>
          </a:xfrm>
        </p:spPr>
        <p:txBody>
          <a:bodyPr/>
          <a:lstStyle/>
          <a:p>
            <a:r>
              <a:rPr lang="ru-RU" dirty="0" smtClean="0"/>
              <a:t>Большинство руководств по стилю кода рекомендуют ставить точку с запятой после каждой инструкции.</a:t>
            </a:r>
          </a:p>
          <a:p>
            <a:r>
              <a:rPr lang="ru-RU" dirty="0" smtClean="0"/>
              <a:t>Точка с запятой не требуется после блоков кода {…} и синтаксических конструкций с ними, таких как, например, циклы:</a:t>
            </a:r>
          </a:p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3571876"/>
            <a:ext cx="8643998" cy="2220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Строгий режим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Чтобы по максимуму использовать возможности современного </a:t>
            </a:r>
            <a:r>
              <a:rPr lang="ru-RU" dirty="0" err="1" smtClean="0"/>
              <a:t>JavaScript</a:t>
            </a:r>
            <a:r>
              <a:rPr lang="ru-RU" dirty="0" smtClean="0"/>
              <a:t>, все </a:t>
            </a:r>
            <a:r>
              <a:rPr lang="ru-RU" dirty="0" err="1" smtClean="0"/>
              <a:t>скрипты</a:t>
            </a:r>
            <a:r>
              <a:rPr lang="ru-RU" dirty="0" smtClean="0"/>
              <a:t> рекомендуется начинать с добавления директивы "</a:t>
            </a:r>
            <a:r>
              <a:rPr lang="ru-RU" dirty="0" err="1" smtClean="0"/>
              <a:t>use</a:t>
            </a:r>
            <a:r>
              <a:rPr lang="ru-RU" dirty="0" smtClean="0"/>
              <a:t> </a:t>
            </a:r>
            <a:r>
              <a:rPr lang="ru-RU" dirty="0" err="1" smtClean="0"/>
              <a:t>strict</a:t>
            </a:r>
            <a:r>
              <a:rPr lang="ru-RU" dirty="0" smtClean="0"/>
              <a:t>".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670" y="3786190"/>
            <a:ext cx="4357718" cy="2311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Эту директиву следует размещать в первой строке </a:t>
            </a:r>
            <a:r>
              <a:rPr lang="ru-RU" dirty="0" err="1" smtClean="0"/>
              <a:t>скрипта</a:t>
            </a:r>
            <a:r>
              <a:rPr lang="ru-RU" dirty="0" smtClean="0"/>
              <a:t> или в начале тела функции.</a:t>
            </a:r>
          </a:p>
          <a:p>
            <a:r>
              <a:rPr lang="ru-RU" dirty="0" smtClean="0"/>
              <a:t>Без "</a:t>
            </a:r>
            <a:r>
              <a:rPr lang="ru-RU" dirty="0" err="1" smtClean="0"/>
              <a:t>use</a:t>
            </a:r>
            <a:r>
              <a:rPr lang="ru-RU" dirty="0" smtClean="0"/>
              <a:t> </a:t>
            </a:r>
            <a:r>
              <a:rPr lang="ru-RU" dirty="0" err="1" smtClean="0"/>
              <a:t>strict</a:t>
            </a:r>
            <a:r>
              <a:rPr lang="ru-RU" dirty="0" smtClean="0"/>
              <a:t>" код также запустится, но некоторые возможности будут работать в «режиме совместимости» со старыми версиями языка </a:t>
            </a:r>
            <a:r>
              <a:rPr lang="ru-RU" dirty="0" err="1" smtClean="0"/>
              <a:t>JavaScript</a:t>
            </a:r>
            <a:r>
              <a:rPr lang="ru-RU" dirty="0" smtClean="0"/>
              <a:t>. Нам же предпочтительнее современное поведение.</a:t>
            </a:r>
          </a:p>
          <a:p>
            <a:r>
              <a:rPr lang="ru-RU" dirty="0" smtClean="0"/>
              <a:t>Некоторые конструкции языка (например, классы, которые нам ещё предстоит изучить) включают строгий режим по умолчанию.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Всегда ли нужно использовать </a:t>
            </a:r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 smtClean="0"/>
              <a:t>«</a:t>
            </a:r>
            <a:r>
              <a:rPr lang="ru-RU" b="1" dirty="0" err="1" smtClean="0"/>
              <a:t>use</a:t>
            </a:r>
            <a:r>
              <a:rPr lang="ru-RU" b="1" dirty="0" smtClean="0"/>
              <a:t> </a:t>
            </a:r>
            <a:r>
              <a:rPr lang="ru-RU" b="1" dirty="0" err="1" smtClean="0"/>
              <a:t>strict</a:t>
            </a:r>
            <a:r>
              <a:rPr lang="ru-RU" b="1" dirty="0" smtClean="0"/>
              <a:t>»?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Кто-то </a:t>
            </a:r>
            <a:r>
              <a:rPr lang="ru-RU" dirty="0" smtClean="0"/>
              <a:t>посоветует начинать каждый </a:t>
            </a:r>
            <a:r>
              <a:rPr lang="ru-RU" dirty="0" err="1" smtClean="0"/>
              <a:t>скрипт</a:t>
            </a:r>
            <a:r>
              <a:rPr lang="ru-RU" dirty="0" smtClean="0"/>
              <a:t> с "</a:t>
            </a:r>
            <a:r>
              <a:rPr lang="ru-RU" dirty="0" err="1" smtClean="0"/>
              <a:t>use</a:t>
            </a:r>
            <a:r>
              <a:rPr lang="ru-RU" dirty="0" smtClean="0"/>
              <a:t> </a:t>
            </a:r>
            <a:r>
              <a:rPr lang="ru-RU" dirty="0" err="1" smtClean="0"/>
              <a:t>strict</a:t>
            </a:r>
            <a:r>
              <a:rPr lang="ru-RU" dirty="0" smtClean="0"/>
              <a:t>"… Но есть способ покруче.</a:t>
            </a:r>
          </a:p>
          <a:p>
            <a:r>
              <a:rPr lang="ru-RU" dirty="0" smtClean="0"/>
              <a:t>Современный </a:t>
            </a:r>
            <a:r>
              <a:rPr lang="ru-RU" dirty="0" err="1" smtClean="0"/>
              <a:t>JavaScript</a:t>
            </a:r>
            <a:r>
              <a:rPr lang="ru-RU" dirty="0" smtClean="0"/>
              <a:t> поддерживает «классы» и «модули» — продвинутые структуры языка (и мы, конечно, до них доберёмся), которые автоматически включают строгий режим. Поэтому в них нет нужды добавлять директиву "</a:t>
            </a:r>
            <a:r>
              <a:rPr lang="ru-RU" dirty="0" err="1" smtClean="0"/>
              <a:t>use</a:t>
            </a:r>
            <a:r>
              <a:rPr lang="ru-RU" dirty="0" smtClean="0"/>
              <a:t> </a:t>
            </a:r>
            <a:r>
              <a:rPr lang="ru-RU" dirty="0" err="1" smtClean="0"/>
              <a:t>strict</a:t>
            </a:r>
            <a:r>
              <a:rPr lang="ru-RU" dirty="0" smtClean="0"/>
              <a:t>".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Переменные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Можно объявить при помощи:</a:t>
            </a:r>
          </a:p>
          <a:p>
            <a:r>
              <a:rPr lang="ru-RU" dirty="0" err="1" smtClean="0"/>
              <a:t>let</a:t>
            </a:r>
            <a:endParaRPr lang="ru-RU" dirty="0" smtClean="0"/>
          </a:p>
          <a:p>
            <a:r>
              <a:rPr lang="ru-RU" dirty="0" err="1" smtClean="0"/>
              <a:t>const</a:t>
            </a:r>
            <a:r>
              <a:rPr lang="ru-RU" dirty="0" smtClean="0"/>
              <a:t> (константа, т.е. изменению не подлежит)</a:t>
            </a:r>
          </a:p>
          <a:p>
            <a:r>
              <a:rPr lang="ru-RU" dirty="0" err="1" smtClean="0"/>
              <a:t>var</a:t>
            </a:r>
            <a:r>
              <a:rPr lang="ru-RU" dirty="0" smtClean="0"/>
              <a:t> (устаревший способ, подробности позже)</a:t>
            </a:r>
          </a:p>
          <a:p>
            <a:r>
              <a:rPr lang="ru-RU" dirty="0" smtClean="0"/>
              <a:t>Имя переменной может включать:</a:t>
            </a:r>
          </a:p>
          <a:p>
            <a:r>
              <a:rPr lang="ru-RU" dirty="0" smtClean="0"/>
              <a:t>Буквы и цифры, однако цифра не может быть первым символом.</a:t>
            </a:r>
          </a:p>
          <a:p>
            <a:r>
              <a:rPr lang="ru-RU" dirty="0" smtClean="0"/>
              <a:t>Символы $ и _ используются наряду с буквами.</a:t>
            </a:r>
          </a:p>
          <a:p>
            <a:r>
              <a:rPr lang="ru-RU" dirty="0" smtClean="0"/>
              <a:t>Иероглифы и символы нелатинского алфавита также допустимы, но обычно не используются.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Переменные типизируются динамически. В них могут храниться любые значения: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670" y="3000372"/>
            <a:ext cx="4519273" cy="1820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6429420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Всего существует 8 типов данных:</a:t>
            </a:r>
          </a:p>
          <a:p>
            <a:r>
              <a:rPr lang="ru-RU" b="1" dirty="0" err="1" smtClean="0"/>
              <a:t>number</a:t>
            </a:r>
            <a:r>
              <a:rPr lang="ru-RU" b="1" dirty="0" smtClean="0"/>
              <a:t> </a:t>
            </a:r>
            <a:r>
              <a:rPr lang="ru-RU" dirty="0" smtClean="0"/>
              <a:t>для целых и вещественных чисел,</a:t>
            </a:r>
          </a:p>
          <a:p>
            <a:r>
              <a:rPr lang="ru-RU" b="1" dirty="0" err="1" smtClean="0"/>
              <a:t>bigint</a:t>
            </a:r>
            <a:r>
              <a:rPr lang="ru-RU" b="1" dirty="0" smtClean="0"/>
              <a:t> </a:t>
            </a:r>
            <a:r>
              <a:rPr lang="ru-RU" dirty="0" smtClean="0"/>
              <a:t>для работы с целыми числами произвольной длины,</a:t>
            </a:r>
          </a:p>
          <a:p>
            <a:r>
              <a:rPr lang="ru-RU" b="1" dirty="0" err="1" smtClean="0"/>
              <a:t>string</a:t>
            </a:r>
            <a:r>
              <a:rPr lang="ru-RU" dirty="0" smtClean="0"/>
              <a:t> для строк,</a:t>
            </a:r>
          </a:p>
          <a:p>
            <a:r>
              <a:rPr lang="ru-RU" b="1" dirty="0" err="1" smtClean="0"/>
              <a:t>boolean</a:t>
            </a:r>
            <a:r>
              <a:rPr lang="ru-RU" dirty="0" smtClean="0"/>
              <a:t> для логических значений истинности или ложности: </a:t>
            </a:r>
            <a:r>
              <a:rPr lang="ru-RU" dirty="0" err="1" smtClean="0"/>
              <a:t>true</a:t>
            </a:r>
            <a:r>
              <a:rPr lang="ru-RU" dirty="0" smtClean="0"/>
              <a:t>/</a:t>
            </a:r>
            <a:r>
              <a:rPr lang="ru-RU" dirty="0" err="1" smtClean="0"/>
              <a:t>false</a:t>
            </a:r>
            <a:r>
              <a:rPr lang="ru-RU" dirty="0" smtClean="0"/>
              <a:t>,</a:t>
            </a:r>
          </a:p>
          <a:p>
            <a:r>
              <a:rPr lang="ru-RU" b="1" dirty="0" err="1" smtClean="0"/>
              <a:t>null</a:t>
            </a:r>
            <a:r>
              <a:rPr lang="ru-RU" dirty="0" smtClean="0"/>
              <a:t> – тип с единственным значением </a:t>
            </a:r>
            <a:r>
              <a:rPr lang="ru-RU" dirty="0" err="1" smtClean="0"/>
              <a:t>null</a:t>
            </a:r>
            <a:r>
              <a:rPr lang="ru-RU" dirty="0" smtClean="0"/>
              <a:t>, т.е. «пустое значение» или «значение не существует»,</a:t>
            </a:r>
          </a:p>
          <a:p>
            <a:r>
              <a:rPr lang="ru-RU" b="1" dirty="0" err="1" smtClean="0"/>
              <a:t>undefined</a:t>
            </a:r>
            <a:r>
              <a:rPr lang="ru-RU" b="1" dirty="0" smtClean="0"/>
              <a:t> </a:t>
            </a:r>
            <a:r>
              <a:rPr lang="ru-RU" dirty="0" smtClean="0"/>
              <a:t>– тип с единственным значением </a:t>
            </a:r>
            <a:r>
              <a:rPr lang="ru-RU" dirty="0" err="1" smtClean="0"/>
              <a:t>undefined</a:t>
            </a:r>
            <a:r>
              <a:rPr lang="ru-RU" dirty="0" smtClean="0"/>
              <a:t>, т.е. «значение не задано»,</a:t>
            </a:r>
          </a:p>
          <a:p>
            <a:r>
              <a:rPr lang="ru-RU" b="1" dirty="0" err="1" smtClean="0"/>
              <a:t>object</a:t>
            </a:r>
            <a:r>
              <a:rPr lang="ru-RU" dirty="0" smtClean="0"/>
              <a:t> и </a:t>
            </a:r>
            <a:r>
              <a:rPr lang="ru-RU" b="1" dirty="0" err="1" smtClean="0"/>
              <a:t>symbol</a:t>
            </a:r>
            <a:r>
              <a:rPr lang="ru-RU" dirty="0" smtClean="0"/>
              <a:t> – сложные структуры данных и уникальные идентификаторы; их мы ещё не изучили.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3565</TotalTime>
  <Words>271</Words>
  <Application>Microsoft Office PowerPoint</Application>
  <PresentationFormat>Экран (4:3)</PresentationFormat>
  <Paragraphs>76</Paragraphs>
  <Slides>23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4" baseType="lpstr">
      <vt:lpstr>Тема Office</vt:lpstr>
      <vt:lpstr>Основы JS</vt:lpstr>
      <vt:lpstr>Слайд 2</vt:lpstr>
      <vt:lpstr>Слайд 3</vt:lpstr>
      <vt:lpstr>Строгий режим</vt:lpstr>
      <vt:lpstr>Слайд 5</vt:lpstr>
      <vt:lpstr>Всегда ли нужно использовать  «use strict»?</vt:lpstr>
      <vt:lpstr>Переменные</vt:lpstr>
      <vt:lpstr>Слайд 8</vt:lpstr>
      <vt:lpstr>Слайд 9</vt:lpstr>
      <vt:lpstr>Слайд 10</vt:lpstr>
      <vt:lpstr>Взаимодействие с посетителем</vt:lpstr>
      <vt:lpstr>Слайд 12</vt:lpstr>
      <vt:lpstr>Операторы</vt:lpstr>
      <vt:lpstr>Слайд 14</vt:lpstr>
      <vt:lpstr>Слайд 15</vt:lpstr>
      <vt:lpstr>Циклы</vt:lpstr>
      <vt:lpstr>Слайд 17</vt:lpstr>
      <vt:lpstr>Конструкция «switch»</vt:lpstr>
      <vt:lpstr>Слайд 19</vt:lpstr>
      <vt:lpstr>Функции</vt:lpstr>
      <vt:lpstr>Слайд 21</vt:lpstr>
      <vt:lpstr>Слайд 22</vt:lpstr>
      <vt:lpstr>Слайд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Paul</dc:creator>
  <cp:lastModifiedBy>Paul</cp:lastModifiedBy>
  <cp:revision>196</cp:revision>
  <dcterms:created xsi:type="dcterms:W3CDTF">2022-09-13T09:58:51Z</dcterms:created>
  <dcterms:modified xsi:type="dcterms:W3CDTF">2023-01-07T11:19:23Z</dcterms:modified>
</cp:coreProperties>
</file>