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83" r:id="rId8"/>
    <p:sldId id="265" r:id="rId9"/>
    <p:sldId id="266" r:id="rId10"/>
    <p:sldId id="284" r:id="rId11"/>
    <p:sldId id="263" r:id="rId12"/>
    <p:sldId id="264" r:id="rId13"/>
    <p:sldId id="267" r:id="rId14"/>
    <p:sldId id="268" r:id="rId15"/>
    <p:sldId id="285" r:id="rId16"/>
    <p:sldId id="270" r:id="rId17"/>
    <p:sldId id="271" r:id="rId18"/>
    <p:sldId id="269" r:id="rId19"/>
    <p:sldId id="273" r:id="rId20"/>
    <p:sldId id="274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5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htmlacademy.ru/courses/301/ru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ru-RU" b="1" dirty="0" smtClean="0"/>
              <a:t>Списки и таблицы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357554" y="3429000"/>
            <a:ext cx="2428892" cy="328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ru-RU" sz="3200" dirty="0" smtClean="0"/>
              <a:t>Списки</a:t>
            </a:r>
            <a:endParaRPr lang="en-US" sz="3200" dirty="0" smtClean="0"/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ru-RU" sz="3200" dirty="0" smtClean="0"/>
              <a:t>Таблицы</a:t>
            </a:r>
            <a:br>
              <a:rPr lang="ru-RU" sz="3200" dirty="0" smtClean="0"/>
            </a:b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Paul\Desktop\9198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139925" cy="213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071546"/>
            <a:ext cx="6267671" cy="437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Списки описаний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Родительский парный тег DL (англ. </a:t>
            </a:r>
            <a:r>
              <a:rPr lang="ru-RU" dirty="0" err="1" smtClean="0"/>
              <a:t>Description</a:t>
            </a:r>
            <a:r>
              <a:rPr lang="ru-RU" dirty="0" smtClean="0"/>
              <a:t> </a:t>
            </a:r>
            <a:r>
              <a:rPr lang="ru-RU" dirty="0" err="1" smtClean="0"/>
              <a:t>List</a:t>
            </a:r>
            <a:r>
              <a:rPr lang="ru-RU" dirty="0" smtClean="0"/>
              <a:t> — список описаний).</a:t>
            </a:r>
            <a:br>
              <a:rPr lang="ru-RU" dirty="0" smtClean="0"/>
            </a:br>
            <a:r>
              <a:rPr lang="ru-RU" dirty="0" smtClean="0"/>
              <a:t>Список начинается открывающимся тегом </a:t>
            </a:r>
            <a:r>
              <a:rPr lang="ru-RU" b="1" dirty="0" smtClean="0"/>
              <a:t>&lt;</a:t>
            </a:r>
            <a:r>
              <a:rPr lang="ru-RU" b="1" dirty="0" err="1" smtClean="0"/>
              <a:t>dl</a:t>
            </a:r>
            <a:r>
              <a:rPr lang="ru-RU" b="1" dirty="0" smtClean="0"/>
              <a:t>&gt; </a:t>
            </a:r>
            <a:r>
              <a:rPr lang="ru-RU" dirty="0" smtClean="0"/>
              <a:t>и заканчивается</a:t>
            </a:r>
            <a:r>
              <a:rPr lang="en-US" dirty="0" smtClean="0"/>
              <a:t> </a:t>
            </a:r>
            <a:r>
              <a:rPr lang="ru-RU" dirty="0" smtClean="0"/>
              <a:t>закрывающим тегом &lt;/</a:t>
            </a:r>
            <a:r>
              <a:rPr lang="ru-RU" dirty="0" err="1" smtClean="0"/>
              <a:t>dl</a:t>
            </a:r>
            <a:r>
              <a:rPr lang="ru-RU" dirty="0" smtClean="0"/>
              <a:t>&gt;.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Парный тег, в котором располагается сам термин — DT (англ. </a:t>
            </a:r>
            <a:r>
              <a:rPr lang="ru-RU" dirty="0" err="1" smtClean="0"/>
              <a:t>Definition</a:t>
            </a:r>
            <a:r>
              <a:rPr lang="en-US" dirty="0" smtClean="0"/>
              <a:t> </a:t>
            </a:r>
            <a:r>
              <a:rPr lang="ru-RU" dirty="0" err="1" smtClean="0"/>
              <a:t>Term</a:t>
            </a:r>
            <a:r>
              <a:rPr lang="ru-RU" dirty="0" smtClean="0"/>
              <a:t> — термин).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Парный тег, внутрь которого помещается расшифровка, определение</a:t>
            </a:r>
            <a:br>
              <a:rPr lang="ru-RU" dirty="0" smtClean="0"/>
            </a:br>
            <a:r>
              <a:rPr lang="ru-RU" dirty="0" smtClean="0"/>
              <a:t>термина — DD (англ. </a:t>
            </a:r>
            <a:r>
              <a:rPr lang="ru-RU" dirty="0" err="1" smtClean="0"/>
              <a:t>Description</a:t>
            </a:r>
            <a:r>
              <a:rPr lang="ru-RU" dirty="0" smtClean="0"/>
              <a:t> — описание).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84" y="4357694"/>
            <a:ext cx="8226030" cy="208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5728"/>
            <a:ext cx="6000792" cy="402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Многоуровневые списки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Отдельно стоит остановится на списках, состоящих из нескольких</a:t>
            </a:r>
            <a:r>
              <a:rPr lang="en-US" dirty="0" smtClean="0"/>
              <a:t> </a:t>
            </a:r>
            <a:r>
              <a:rPr lang="ru-RU" dirty="0" smtClean="0"/>
              <a:t>уровней.</a:t>
            </a:r>
            <a:endParaRPr lang="en-US" dirty="0" smtClean="0"/>
          </a:p>
          <a:p>
            <a:r>
              <a:rPr lang="ru-RU" dirty="0" smtClean="0"/>
              <a:t>В процессе создания </a:t>
            </a:r>
            <a:r>
              <a:rPr lang="ru-RU" dirty="0" err="1" smtClean="0"/>
              <a:t>многоуровнего</a:t>
            </a:r>
            <a:r>
              <a:rPr lang="ru-RU" dirty="0" smtClean="0"/>
              <a:t> списка стоит помнить о правиле,</a:t>
            </a:r>
            <a:r>
              <a:rPr lang="en-US" dirty="0" smtClean="0"/>
              <a:t> </a:t>
            </a:r>
            <a:r>
              <a:rPr lang="ru-RU" dirty="0" smtClean="0"/>
              <a:t>что в списке могут быть только пункты списка.</a:t>
            </a:r>
            <a:endParaRPr lang="en-US" dirty="0" smtClean="0"/>
          </a:p>
          <a:p>
            <a:r>
              <a:rPr lang="ru-RU" dirty="0" smtClean="0"/>
              <a:t>Это значит, что второй и все следующие уровни списка нужно поместить</a:t>
            </a:r>
            <a:r>
              <a:rPr lang="en-US" dirty="0" smtClean="0"/>
              <a:t> </a:t>
            </a:r>
            <a:r>
              <a:rPr lang="ru-RU" dirty="0" smtClean="0"/>
              <a:t>внутрь пункта предыдущего списка.</a:t>
            </a:r>
            <a:endParaRPr lang="en-US" dirty="0" smtClean="0"/>
          </a:p>
          <a:p>
            <a:r>
              <a:rPr lang="ru-RU" dirty="0" smtClean="0"/>
              <a:t>Вы можете комбинировать нумерованные и маркированные списки при</a:t>
            </a:r>
            <a:r>
              <a:rPr lang="en-US" dirty="0" smtClean="0"/>
              <a:t> </a:t>
            </a:r>
            <a:r>
              <a:rPr lang="ru-RU" dirty="0" smtClean="0"/>
              <a:t>вложении.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42852"/>
            <a:ext cx="4982271" cy="356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79" y="3786190"/>
            <a:ext cx="516488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428736"/>
            <a:ext cx="3714776" cy="50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Таблицы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Таблица всегда состоит из строк, а строки — из ячеек.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Создаем таблицу при помощи парного родительского тега </a:t>
            </a:r>
            <a:r>
              <a:rPr lang="ru-RU" b="1" dirty="0" err="1" smtClean="0"/>
              <a:t>table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Затем внутрь таблицы помещается необходимое</a:t>
            </a:r>
            <a:r>
              <a:rPr lang="en-US" dirty="0" smtClean="0"/>
              <a:t> </a:t>
            </a:r>
            <a:r>
              <a:rPr lang="ru-RU" dirty="0" smtClean="0"/>
              <a:t>количество строк при</a:t>
            </a:r>
            <a:r>
              <a:rPr lang="en-US" dirty="0" smtClean="0"/>
              <a:t> </a:t>
            </a:r>
            <a:r>
              <a:rPr lang="ru-RU" dirty="0" smtClean="0"/>
              <a:t>помощи парного тега </a:t>
            </a:r>
            <a:r>
              <a:rPr lang="ru-RU" b="1" dirty="0" smtClean="0"/>
              <a:t>TR</a:t>
            </a:r>
            <a:r>
              <a:rPr lang="ru-RU" dirty="0" smtClean="0"/>
              <a:t> (англ.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row</a:t>
            </a:r>
            <a:r>
              <a:rPr lang="ru-RU" dirty="0" smtClean="0"/>
              <a:t> — строка таблицы)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 каждой строке может лежать любое (нужное нам) количество ячеек.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Ячейка создается при помощи парного тега </a:t>
            </a:r>
            <a:r>
              <a:rPr lang="ru-RU" b="1" dirty="0" smtClean="0"/>
              <a:t>TD</a:t>
            </a:r>
            <a:r>
              <a:rPr lang="ru-RU" dirty="0" smtClean="0"/>
              <a:t> (англ.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cells</a:t>
            </a:r>
            <a:r>
              <a:rPr lang="ru-RU" dirty="0" smtClean="0"/>
              <a:t> —</a:t>
            </a:r>
            <a:r>
              <a:rPr lang="en-US" dirty="0" smtClean="0"/>
              <a:t> </a:t>
            </a:r>
            <a:r>
              <a:rPr lang="ru-RU" dirty="0" smtClean="0"/>
              <a:t>ячейка данных таблицы).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Ячейки формируют колонки данных.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382091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5000636"/>
            <a:ext cx="4933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35115" cy="353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50017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4786322"/>
            <a:ext cx="1371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3143248"/>
            <a:ext cx="4286280" cy="357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Заголовки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Чтобы создать строку с заголовками колонок и отделить эту строку от</a:t>
            </a:r>
            <a:r>
              <a:rPr lang="en-US" dirty="0" smtClean="0"/>
              <a:t> </a:t>
            </a:r>
            <a:r>
              <a:rPr lang="ru-RU" dirty="0" smtClean="0"/>
              <a:t>основных данных таблицы используется парный тег THEAD (англ. </a:t>
            </a:r>
            <a:r>
              <a:rPr lang="en-US" dirty="0" smtClean="0"/>
              <a:t>T</a:t>
            </a:r>
            <a:r>
              <a:rPr lang="ru-RU" dirty="0" err="1" smtClean="0"/>
              <a:t>able</a:t>
            </a:r>
            <a:r>
              <a:rPr lang="en-US" dirty="0" smtClean="0"/>
              <a:t> </a:t>
            </a:r>
            <a:r>
              <a:rPr lang="ru-RU" dirty="0" err="1" smtClean="0"/>
              <a:t>head</a:t>
            </a:r>
            <a:r>
              <a:rPr lang="ru-RU" dirty="0" smtClean="0"/>
              <a:t> — "голова" таблицы).</a:t>
            </a:r>
            <a:endParaRPr lang="en-US" dirty="0" smtClean="0"/>
          </a:p>
          <a:p>
            <a:r>
              <a:rPr lang="ru-RU" dirty="0" err="1" smtClean="0"/>
              <a:t>thead</a:t>
            </a:r>
            <a:r>
              <a:rPr lang="ru-RU" dirty="0" smtClean="0"/>
              <a:t> следует использовать в самом начале таблицы. Что логично,</a:t>
            </a:r>
            <a:r>
              <a:rPr lang="en-US" dirty="0" smtClean="0"/>
              <a:t> </a:t>
            </a:r>
            <a:r>
              <a:rPr lang="ru-RU" dirty="0" smtClean="0"/>
              <a:t>поскольку заголовки колонок должны располагаться сверху.</a:t>
            </a:r>
            <a:endParaRPr lang="en-US" dirty="0" smtClean="0"/>
          </a:p>
          <a:p>
            <a:r>
              <a:rPr lang="ru-RU" dirty="0" smtClean="0"/>
              <a:t>Допускается использование не более одного </a:t>
            </a:r>
            <a:r>
              <a:rPr lang="ru-RU" dirty="0" err="1" smtClean="0"/>
              <a:t>thead</a:t>
            </a:r>
            <a:r>
              <a:rPr lang="ru-RU" dirty="0" smtClean="0"/>
              <a:t> в пределах одной</a:t>
            </a:r>
            <a:r>
              <a:rPr lang="en-US" dirty="0" smtClean="0"/>
              <a:t> </a:t>
            </a:r>
            <a:r>
              <a:rPr lang="ru-RU" dirty="0" smtClean="0"/>
              <a:t>таблицы.</a:t>
            </a:r>
            <a:endParaRPr lang="en-US" dirty="0" smtClean="0"/>
          </a:p>
          <a:p>
            <a:r>
              <a:rPr lang="ru-RU" dirty="0" smtClean="0"/>
              <a:t>Должен идти в разметке сразу после тега </a:t>
            </a:r>
            <a:r>
              <a:rPr lang="ru-RU" dirty="0" err="1" smtClean="0"/>
              <a:t>table</a:t>
            </a:r>
            <a:r>
              <a:rPr lang="ru-RU" dirty="0" smtClean="0"/>
              <a:t>. Внутрь вкладывается</a:t>
            </a:r>
            <a:r>
              <a:rPr lang="en-US" dirty="0" smtClean="0"/>
              <a:t> </a:t>
            </a:r>
            <a:r>
              <a:rPr lang="ru-RU" dirty="0" smtClean="0"/>
              <a:t>тег ряда — </a:t>
            </a:r>
            <a:r>
              <a:rPr lang="ru-RU" dirty="0" err="1" smtClean="0"/>
              <a:t>tr</a:t>
            </a:r>
            <a:r>
              <a:rPr lang="ru-RU" dirty="0" smtClean="0"/>
              <a:t>, а в него теги ячеек — </a:t>
            </a:r>
            <a:r>
              <a:rPr lang="ru-RU" dirty="0" err="1" smtClean="0"/>
              <a:t>td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Список в </a:t>
            </a:r>
            <a:r>
              <a:rPr lang="ru-RU" b="1" dirty="0" err="1" smtClean="0"/>
              <a:t>типографике</a:t>
            </a:r>
            <a:r>
              <a:rPr lang="ru-RU" b="1" dirty="0" smtClean="0"/>
              <a:t> — способ оформления различного рода перечислений или перечней.</a:t>
            </a:r>
            <a:br>
              <a:rPr lang="ru-RU" b="1" dirty="0" smtClean="0"/>
            </a:br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Виды списков в </a:t>
            </a:r>
            <a:r>
              <a:rPr lang="en-US" b="1" dirty="0" smtClean="0"/>
              <a:t>HTML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● Маркированные списки;</a:t>
            </a:r>
            <a:br>
              <a:rPr lang="ru-RU" dirty="0" smtClean="0"/>
            </a:br>
            <a:r>
              <a:rPr lang="ru-RU" dirty="0" smtClean="0"/>
              <a:t>● Нумерованные списки;</a:t>
            </a:r>
            <a:br>
              <a:rPr lang="ru-RU" dirty="0" smtClean="0"/>
            </a:br>
            <a:r>
              <a:rPr lang="ru-RU" dirty="0" smtClean="0"/>
              <a:t>● Списки описаний.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14290"/>
            <a:ext cx="3915322" cy="396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29132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Тело таблицы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r>
              <a:rPr lang="ru-RU" dirty="0" err="1" smtClean="0"/>
              <a:t>thead</a:t>
            </a:r>
            <a:r>
              <a:rPr lang="ru-RU" dirty="0" smtClean="0"/>
              <a:t> должен идти основной </a:t>
            </a:r>
            <a:r>
              <a:rPr lang="ru-RU" dirty="0" err="1" smtClean="0"/>
              <a:t>контент</a:t>
            </a:r>
            <a:r>
              <a:rPr lang="ru-RU" dirty="0" smtClean="0"/>
              <a:t> таблицы. Его также</a:t>
            </a:r>
            <a:r>
              <a:rPr lang="en-US" dirty="0" smtClean="0"/>
              <a:t> </a:t>
            </a:r>
            <a:r>
              <a:rPr lang="ru-RU" dirty="0" smtClean="0"/>
              <a:t>группируют по смыслу, для этого используется парный тег TBODY (англ.</a:t>
            </a:r>
            <a:r>
              <a:rPr lang="en-US" dirty="0" smtClean="0"/>
              <a:t>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body</a:t>
            </a:r>
            <a:r>
              <a:rPr lang="ru-RU" dirty="0" smtClean="0"/>
              <a:t> — «тело» таблицы).</a:t>
            </a:r>
            <a:endParaRPr lang="en-US" dirty="0" smtClean="0"/>
          </a:p>
          <a:p>
            <a:r>
              <a:rPr lang="ru-RU" dirty="0" smtClean="0"/>
              <a:t>Тел таблицы может быть несколько.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42852"/>
            <a:ext cx="4391638" cy="442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57760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Итого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наверняка не раз видели таблицы с расчетами, где в нижней строке</a:t>
            </a:r>
            <a:br>
              <a:rPr lang="ru-RU" dirty="0" smtClean="0"/>
            </a:br>
            <a:r>
              <a:rPr lang="ru-RU" dirty="0" smtClean="0"/>
              <a:t>выводится сумма или какой-то вывод из приведенных выше цифр.</a:t>
            </a:r>
            <a:endParaRPr lang="en-US" dirty="0" smtClean="0"/>
          </a:p>
          <a:p>
            <a:r>
              <a:rPr lang="ru-RU" dirty="0" smtClean="0"/>
              <a:t>Для строк ИТОГО используется парный тег TFOOT (англ.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footer</a:t>
            </a:r>
            <a:r>
              <a:rPr lang="ru-RU" dirty="0" smtClean="0"/>
              <a:t> —</a:t>
            </a:r>
            <a:r>
              <a:rPr lang="en-US" dirty="0" smtClean="0"/>
              <a:t> </a:t>
            </a:r>
            <a:r>
              <a:rPr lang="ru-RU" dirty="0" smtClean="0"/>
              <a:t>«подвал» таблицы).</a:t>
            </a:r>
            <a:endParaRPr lang="en-US" dirty="0" smtClean="0"/>
          </a:p>
          <a:p>
            <a:r>
              <a:rPr lang="ru-RU" dirty="0" smtClean="0"/>
              <a:t>Синтаксис его использования ничем не отличается от предыдущих</a:t>
            </a:r>
            <a:br>
              <a:rPr lang="ru-RU" dirty="0" smtClean="0"/>
            </a:br>
            <a:r>
              <a:rPr lang="ru-RU" dirty="0" smtClean="0"/>
              <a:t>логических элементов </a:t>
            </a:r>
            <a:r>
              <a:rPr lang="ru-RU" dirty="0" err="1" smtClean="0"/>
              <a:t>thead</a:t>
            </a:r>
            <a:r>
              <a:rPr lang="ru-RU" dirty="0" smtClean="0"/>
              <a:t> и </a:t>
            </a:r>
            <a:r>
              <a:rPr lang="ru-RU" dirty="0" err="1" smtClean="0"/>
              <a:t>tbody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85728"/>
            <a:ext cx="30793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10125"/>
            <a:ext cx="9144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Горизонтальное объединение ячеек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HTML-атрибут </a:t>
            </a:r>
            <a:r>
              <a:rPr lang="ru-RU" dirty="0" err="1" smtClean="0"/>
              <a:t>colspan</a:t>
            </a:r>
            <a:r>
              <a:rPr lang="ru-RU" dirty="0" smtClean="0"/>
              <a:t> (англ. </a:t>
            </a:r>
            <a:r>
              <a:rPr lang="ru-RU" dirty="0" err="1" smtClean="0"/>
              <a:t>span</a:t>
            </a:r>
            <a:r>
              <a:rPr lang="ru-RU" dirty="0" smtClean="0"/>
              <a:t> — охват).</a:t>
            </a:r>
            <a:endParaRPr lang="en-US" dirty="0" smtClean="0"/>
          </a:p>
          <a:p>
            <a:r>
              <a:rPr lang="ru-RU" dirty="0" smtClean="0"/>
              <a:t>Указывается для тега ячейки — </a:t>
            </a:r>
            <a:r>
              <a:rPr lang="ru-RU" dirty="0" err="1" smtClean="0"/>
              <a:t>td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Значением этих атрибутов может быть только целое положительное</a:t>
            </a:r>
            <a:r>
              <a:rPr lang="en-US" dirty="0" smtClean="0"/>
              <a:t> </a:t>
            </a:r>
            <a:r>
              <a:rPr lang="ru-RU" dirty="0" smtClean="0"/>
              <a:t>число.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357694"/>
            <a:ext cx="6417732" cy="143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Вертикальное объединение ячеек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объединять ячейки не только по горизонтали, но и по вертикали.</a:t>
            </a:r>
            <a:br>
              <a:rPr lang="ru-RU" dirty="0" smtClean="0"/>
            </a:br>
            <a:endParaRPr lang="en-US" dirty="0" smtClean="0"/>
          </a:p>
          <a:p>
            <a:r>
              <a:rPr lang="ru-RU" dirty="0" smtClean="0"/>
              <a:t>Для этого используется атрибут </a:t>
            </a:r>
            <a:r>
              <a:rPr lang="ru-RU" b="1" dirty="0" err="1" smtClean="0"/>
              <a:t>rowspan</a:t>
            </a:r>
            <a:r>
              <a:rPr lang="ru-RU" b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Он так же применяется к тегу ячейки — </a:t>
            </a:r>
            <a:r>
              <a:rPr lang="ru-RU" dirty="0" err="1" smtClean="0"/>
              <a:t>td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988360"/>
            <a:ext cx="8229600" cy="286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14290"/>
            <a:ext cx="4067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Обратите внимание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Как вы возможно заметили, в разметке для строк с данными второго и</a:t>
            </a:r>
            <a:r>
              <a:rPr lang="en-US" dirty="0" smtClean="0"/>
              <a:t> </a:t>
            </a:r>
            <a:r>
              <a:rPr lang="ru-RU" dirty="0" smtClean="0"/>
              <a:t>третьего ребенка не хватает ячеек. Причина в том, что для охвата</a:t>
            </a:r>
            <a:r>
              <a:rPr lang="en-US" dirty="0" smtClean="0"/>
              <a:t> </a:t>
            </a:r>
            <a:r>
              <a:rPr lang="ru-RU" dirty="0" smtClean="0"/>
              <a:t>нужно будет освободить место. По факту атрибуты не склеивают ячейки</a:t>
            </a:r>
            <a:r>
              <a:rPr lang="en-US" dirty="0" smtClean="0"/>
              <a:t> </a:t>
            </a:r>
            <a:r>
              <a:rPr lang="ru-RU" dirty="0" smtClean="0"/>
              <a:t>по ширине или высоте. Они растягивают одну ячейку на указанное</a:t>
            </a:r>
            <a:r>
              <a:rPr lang="en-US" dirty="0" smtClean="0"/>
              <a:t> </a:t>
            </a:r>
            <a:r>
              <a:rPr lang="ru-RU" dirty="0" smtClean="0"/>
              <a:t>количество строк или колонок.</a:t>
            </a:r>
            <a:endParaRPr lang="en-US" dirty="0" smtClean="0"/>
          </a:p>
          <a:p>
            <a:r>
              <a:rPr lang="ru-RU" dirty="0" smtClean="0"/>
              <a:t>Соответственно, для того, чтобы таблица не развалилась нужно</a:t>
            </a:r>
            <a:r>
              <a:rPr lang="en-US" dirty="0" smtClean="0"/>
              <a:t> </a:t>
            </a:r>
            <a:r>
              <a:rPr lang="ru-RU" dirty="0" smtClean="0"/>
              <a:t>освободить место под это растягивание.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figure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Мы можем отдельно разместить картинку и отдельно написать текст. Но</a:t>
            </a:r>
            <a:r>
              <a:rPr lang="en-US" dirty="0" smtClean="0"/>
              <a:t> </a:t>
            </a:r>
            <a:r>
              <a:rPr lang="ru-RU" dirty="0" smtClean="0"/>
              <a:t>такой код не будет связан между собой по смыслу.</a:t>
            </a:r>
            <a:endParaRPr lang="en-US" dirty="0" smtClean="0"/>
          </a:p>
          <a:p>
            <a:r>
              <a:rPr lang="ru-RU" dirty="0" smtClean="0"/>
              <a:t>Специально для создания связи между изображением и подписью к</a:t>
            </a:r>
            <a:r>
              <a:rPr lang="en-US" dirty="0" smtClean="0"/>
              <a:t> </a:t>
            </a:r>
            <a:r>
              <a:rPr lang="ru-RU" dirty="0" smtClean="0"/>
              <a:t>нему были созданы отдельные теги.</a:t>
            </a:r>
            <a:endParaRPr lang="en-US" dirty="0" smtClean="0"/>
          </a:p>
          <a:p>
            <a:r>
              <a:rPr lang="ru-RU" dirty="0" smtClean="0"/>
              <a:t>Тег </a:t>
            </a:r>
            <a:r>
              <a:rPr lang="ru-RU" dirty="0" err="1" smtClean="0"/>
              <a:t>figure</a:t>
            </a:r>
            <a:r>
              <a:rPr lang="ru-RU" dirty="0" smtClean="0"/>
              <a:t> — парный родительский тег. Внутрь него вложен парный тег</a:t>
            </a:r>
            <a:r>
              <a:rPr lang="en-US" dirty="0" smtClean="0"/>
              <a:t> </a:t>
            </a:r>
            <a:r>
              <a:rPr lang="ru-RU" dirty="0" err="1" smtClean="0"/>
              <a:t>figcaption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figcaption</a:t>
            </a:r>
            <a:r>
              <a:rPr lang="ru-RU" dirty="0" smtClean="0"/>
              <a:t> является не обязательным — фигура может существовать</a:t>
            </a:r>
            <a:br>
              <a:rPr lang="ru-RU" dirty="0" smtClean="0"/>
            </a:br>
            <a:r>
              <a:rPr lang="ru-RU" dirty="0" smtClean="0"/>
              <a:t>и без описания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143512"/>
            <a:ext cx="688916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Маркированные списки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Родительский парный тег UL (англ. </a:t>
            </a:r>
            <a:r>
              <a:rPr lang="ru-RU" dirty="0" err="1" smtClean="0"/>
              <a:t>Unordered</a:t>
            </a:r>
            <a:r>
              <a:rPr lang="ru-RU" dirty="0" smtClean="0"/>
              <a:t> </a:t>
            </a:r>
            <a:r>
              <a:rPr lang="ru-RU" dirty="0" err="1" smtClean="0"/>
              <a:t>List</a:t>
            </a:r>
            <a:r>
              <a:rPr lang="ru-RU" dirty="0" smtClean="0"/>
              <a:t> — неупорядоченный</a:t>
            </a:r>
            <a:br>
              <a:rPr lang="ru-RU" dirty="0" smtClean="0"/>
            </a:br>
            <a:r>
              <a:rPr lang="ru-RU" dirty="0" smtClean="0"/>
              <a:t>список). Список начинается открывающимся тегом </a:t>
            </a:r>
            <a:r>
              <a:rPr lang="ru-RU" b="1" dirty="0" smtClean="0"/>
              <a:t>&lt;</a:t>
            </a:r>
            <a:r>
              <a:rPr lang="ru-RU" b="1" dirty="0" err="1" smtClean="0"/>
              <a:t>ul</a:t>
            </a:r>
            <a:r>
              <a:rPr lang="ru-RU" b="1" dirty="0" smtClean="0"/>
              <a:t>&gt; </a:t>
            </a: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заканчивается закрывающим тегом &lt;/</a:t>
            </a:r>
            <a:r>
              <a:rPr lang="ru-RU" dirty="0" err="1" smtClean="0"/>
              <a:t>ul</a:t>
            </a:r>
            <a:r>
              <a:rPr lang="ru-RU" dirty="0" smtClean="0"/>
              <a:t>&gt;.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Парный тег пункта списка LI (англ. 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Item</a:t>
            </a:r>
            <a:r>
              <a:rPr lang="ru-RU" dirty="0" smtClean="0"/>
              <a:t> — элемент списка). Каждый</a:t>
            </a:r>
            <a:br>
              <a:rPr lang="ru-RU" dirty="0" smtClean="0"/>
            </a:br>
            <a:r>
              <a:rPr lang="ru-RU" dirty="0" smtClean="0"/>
              <a:t>пункт списка начинается с тега </a:t>
            </a:r>
            <a:r>
              <a:rPr lang="ru-RU" b="1" dirty="0" smtClean="0"/>
              <a:t>&lt;</a:t>
            </a:r>
            <a:r>
              <a:rPr lang="ru-RU" b="1" dirty="0" err="1" smtClean="0"/>
              <a:t>li</a:t>
            </a:r>
            <a:r>
              <a:rPr lang="ru-RU" b="1" dirty="0" smtClean="0"/>
              <a:t>&gt; </a:t>
            </a:r>
            <a:r>
              <a:rPr lang="ru-RU" dirty="0" smtClean="0"/>
              <a:t>и заканчивается закрывающим</a:t>
            </a:r>
            <a:br>
              <a:rPr lang="ru-RU" dirty="0" smtClean="0"/>
            </a:br>
            <a:r>
              <a:rPr lang="ru-RU" dirty="0" smtClean="0"/>
              <a:t>тегом &lt;/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57742" cy="1143000"/>
          </a:xfrm>
        </p:spPr>
        <p:txBody>
          <a:bodyPr/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Разметка текста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https://htmlacademy.ru/courses/301/run/1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Создать сайт с планетами</a:t>
            </a:r>
            <a:endParaRPr lang="ru-RU" dirty="0"/>
          </a:p>
        </p:txBody>
      </p:sp>
      <p:pic>
        <p:nvPicPr>
          <p:cNvPr id="1026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85728"/>
            <a:ext cx="3369663" cy="1981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928670"/>
            <a:ext cx="52469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500438"/>
            <a:ext cx="5357850" cy="257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Нумерованные списки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Родительский парный тег OL (англ. </a:t>
            </a:r>
            <a:r>
              <a:rPr lang="ru-RU" dirty="0" err="1" smtClean="0"/>
              <a:t>Ordered</a:t>
            </a:r>
            <a:r>
              <a:rPr lang="ru-RU" dirty="0" smtClean="0"/>
              <a:t> </a:t>
            </a:r>
            <a:r>
              <a:rPr lang="ru-RU" dirty="0" err="1" smtClean="0"/>
              <a:t>List</a:t>
            </a:r>
            <a:r>
              <a:rPr lang="ru-RU" dirty="0" smtClean="0"/>
              <a:t> — упорядоченный</a:t>
            </a:r>
            <a:br>
              <a:rPr lang="ru-RU" dirty="0" smtClean="0"/>
            </a:br>
            <a:r>
              <a:rPr lang="ru-RU" dirty="0" smtClean="0"/>
              <a:t>список). Список начинается открывающимся тегом </a:t>
            </a:r>
            <a:r>
              <a:rPr lang="ru-RU" b="1" dirty="0" smtClean="0"/>
              <a:t>&lt;</a:t>
            </a:r>
            <a:r>
              <a:rPr lang="ru-RU" b="1" dirty="0" err="1" smtClean="0"/>
              <a:t>ol</a:t>
            </a:r>
            <a:r>
              <a:rPr lang="ru-RU" b="1" dirty="0" smtClean="0"/>
              <a:t>&gt; </a:t>
            </a: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заканчивается закрывающим тегом &lt;/</a:t>
            </a:r>
            <a:r>
              <a:rPr lang="ru-RU" dirty="0" err="1" smtClean="0"/>
              <a:t>ol</a:t>
            </a:r>
            <a:r>
              <a:rPr lang="ru-RU" dirty="0" smtClean="0"/>
              <a:t>&gt;</a:t>
            </a:r>
          </a:p>
          <a:p>
            <a:endParaRPr lang="ru-RU" dirty="0" smtClean="0"/>
          </a:p>
          <a:p>
            <a:r>
              <a:rPr lang="ru-RU" dirty="0" smtClean="0"/>
              <a:t>Парный тег пункта списка LI (англ. 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Item</a:t>
            </a:r>
            <a:r>
              <a:rPr lang="ru-RU" dirty="0" smtClean="0"/>
              <a:t> — элемент списка). Каждый</a:t>
            </a:r>
            <a:br>
              <a:rPr lang="ru-RU" dirty="0" smtClean="0"/>
            </a:br>
            <a:r>
              <a:rPr lang="ru-RU" dirty="0" smtClean="0"/>
              <a:t>пункт списка начинается с тега </a:t>
            </a:r>
            <a:r>
              <a:rPr lang="ru-RU" b="1" dirty="0" smtClean="0"/>
              <a:t>&lt;</a:t>
            </a:r>
            <a:r>
              <a:rPr lang="ru-RU" b="1" dirty="0" err="1" smtClean="0"/>
              <a:t>li</a:t>
            </a:r>
            <a:r>
              <a:rPr lang="ru-RU" b="1" dirty="0" smtClean="0"/>
              <a:t>&gt; </a:t>
            </a:r>
            <a:r>
              <a:rPr lang="ru-RU" dirty="0" smtClean="0"/>
              <a:t>и заканчивается закрывающим</a:t>
            </a:r>
            <a:br>
              <a:rPr lang="ru-RU" dirty="0" smtClean="0"/>
            </a:br>
            <a:r>
              <a:rPr lang="ru-RU" dirty="0" smtClean="0"/>
              <a:t>тегом &lt;/</a:t>
            </a:r>
            <a:r>
              <a:rPr lang="ru-RU" dirty="0" err="1" smtClean="0"/>
              <a:t>li</a:t>
            </a:r>
            <a:r>
              <a:rPr lang="ru-RU" dirty="0" smtClean="0"/>
              <a:t>&gt;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00042"/>
            <a:ext cx="58811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357562"/>
            <a:ext cx="5786478" cy="279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311361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643050"/>
            <a:ext cx="2616907" cy="31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Изменяем начало нумерации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Изменяем первую цифру с помощью HTML-атрибута </a:t>
            </a:r>
            <a:r>
              <a:rPr lang="ru-RU" dirty="0" err="1" smtClean="0"/>
              <a:t>start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00042"/>
            <a:ext cx="8229600" cy="317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14752"/>
            <a:ext cx="847380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535</Words>
  <Application>Microsoft Office PowerPoint</Application>
  <PresentationFormat>Экран (4:3)</PresentationFormat>
  <Paragraphs>70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    Списки и таблицы</vt:lpstr>
      <vt:lpstr>Список</vt:lpstr>
      <vt:lpstr>Маркированные списки</vt:lpstr>
      <vt:lpstr>Слайд 4</vt:lpstr>
      <vt:lpstr>Нумерованные списки </vt:lpstr>
      <vt:lpstr>Слайд 6</vt:lpstr>
      <vt:lpstr>Практика</vt:lpstr>
      <vt:lpstr>Изменяем начало нумерации </vt:lpstr>
      <vt:lpstr>Слайд 9</vt:lpstr>
      <vt:lpstr>практика</vt:lpstr>
      <vt:lpstr>Списки описаний </vt:lpstr>
      <vt:lpstr>Слайд 12</vt:lpstr>
      <vt:lpstr>Многоуровневые списки  </vt:lpstr>
      <vt:lpstr>Слайд 14</vt:lpstr>
      <vt:lpstr>практика</vt:lpstr>
      <vt:lpstr>Таблицы </vt:lpstr>
      <vt:lpstr>Слайд 17</vt:lpstr>
      <vt:lpstr>Слайд 18</vt:lpstr>
      <vt:lpstr>Заголовки  </vt:lpstr>
      <vt:lpstr>Слайд 20</vt:lpstr>
      <vt:lpstr>Тело таблицы </vt:lpstr>
      <vt:lpstr>Слайд 22</vt:lpstr>
      <vt:lpstr>Итого </vt:lpstr>
      <vt:lpstr>Слайд 24</vt:lpstr>
      <vt:lpstr>Горизонтальное объединение ячеек </vt:lpstr>
      <vt:lpstr>Вертикальное объединение ячеек </vt:lpstr>
      <vt:lpstr>Слайд 27</vt:lpstr>
      <vt:lpstr>Обратите внимание  </vt:lpstr>
      <vt:lpstr>figure 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90</cp:revision>
  <dcterms:created xsi:type="dcterms:W3CDTF">2022-09-13T09:58:51Z</dcterms:created>
  <dcterms:modified xsi:type="dcterms:W3CDTF">2022-09-21T12:26:03Z</dcterms:modified>
</cp:coreProperties>
</file>