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String/toUpperCase" TargetMode="External"/><Relationship Id="rId2" Type="http://schemas.openxmlformats.org/officeDocument/2006/relationships/hyperlink" Target="https://developer.mozilla.org/ru/docs/Web/JavaScript/Reference/Global_Objects/String/toLower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String/indexO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String/lastIndexO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ru/docs/Web/JavaScript/Reference/Global_Objects/String/includ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String/endsWith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developer.mozilla.org/ru/docs/Web/JavaScript/Reference/Global_Objects/String/startsWit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JavaScript/Reference/Global_Objects/String/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smtClean="0">
                <a:solidFill>
                  <a:schemeClr val="tx1"/>
                </a:solidFill>
              </a:rPr>
              <a:t>32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dirty="0" smtClean="0"/>
              <a:t>Data type</a:t>
            </a:r>
          </a:p>
          <a:p>
            <a:pPr algn="ctr"/>
            <a:r>
              <a:rPr lang="en-US" sz="3200" b="1" dirty="0" smtClean="0"/>
              <a:t>String</a:t>
            </a:r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Изменение регистра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 </a:t>
            </a:r>
            <a:r>
              <a:rPr lang="ru-RU" dirty="0" err="1" smtClean="0">
                <a:hlinkClick r:id="rId2"/>
              </a:rPr>
              <a:t>toLowerCase</a:t>
            </a:r>
            <a:r>
              <a:rPr lang="ru-RU" dirty="0" smtClean="0">
                <a:hlinkClick r:id="rId2"/>
              </a:rPr>
              <a:t>()</a:t>
            </a:r>
            <a:r>
              <a:rPr lang="ru-RU" dirty="0" smtClean="0"/>
              <a:t> и </a:t>
            </a:r>
            <a:r>
              <a:rPr lang="ru-RU" dirty="0" err="1" smtClean="0">
                <a:hlinkClick r:id="rId3"/>
              </a:rPr>
              <a:t>toUpperCase</a:t>
            </a:r>
            <a:r>
              <a:rPr lang="ru-RU" dirty="0" smtClean="0">
                <a:hlinkClick r:id="rId3"/>
              </a:rPr>
              <a:t>()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меняют регистр символов: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3000372"/>
            <a:ext cx="6767540" cy="87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подстроки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Существует несколько способов поиска подстроки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Первый </a:t>
            </a:r>
            <a:r>
              <a:rPr lang="ru-RU" dirty="0" smtClean="0"/>
              <a:t>метод — </a:t>
            </a:r>
            <a:r>
              <a:rPr lang="ru-RU" dirty="0" err="1" smtClean="0">
                <a:hlinkClick r:id="rId2"/>
              </a:rPr>
              <a:t>str.indexOf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substr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pos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 ищет подстроку </a:t>
            </a:r>
            <a:r>
              <a:rPr lang="ru-RU" dirty="0" err="1" smtClean="0"/>
              <a:t>substr</a:t>
            </a:r>
            <a:r>
              <a:rPr lang="ru-RU" dirty="0" smtClean="0"/>
              <a:t> в строке </a:t>
            </a:r>
            <a:r>
              <a:rPr lang="ru-RU" dirty="0" err="1" smtClean="0"/>
              <a:t>str</a:t>
            </a:r>
            <a:r>
              <a:rPr lang="ru-RU" dirty="0" smtClean="0"/>
              <a:t>, начиная с позиции </a:t>
            </a:r>
            <a:r>
              <a:rPr lang="ru-RU" dirty="0" err="1" smtClean="0"/>
              <a:t>pos</a:t>
            </a:r>
            <a:r>
              <a:rPr lang="ru-RU" dirty="0" smtClean="0"/>
              <a:t>, и возвращает позицию, на которой располагается совпадение, либо -1 при отсутствии совпадений.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13769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str.lastIndexOf</a:t>
            </a:r>
            <a:r>
              <a:rPr lang="en-US" b="1" dirty="0" smtClean="0"/>
              <a:t>(</a:t>
            </a:r>
            <a:r>
              <a:rPr lang="en-US" b="1" dirty="0" err="1" smtClean="0"/>
              <a:t>substr</a:t>
            </a:r>
            <a:r>
              <a:rPr lang="en-US" b="1" dirty="0" smtClean="0"/>
              <a:t>, position)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</a:t>
            </a:r>
            <a:r>
              <a:rPr lang="ru-RU" dirty="0" smtClean="0"/>
              <a:t>есть похожий метод 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hlinkClick r:id="rId2"/>
              </a:rPr>
              <a:t>str.lastIndexOf</a:t>
            </a:r>
            <a:r>
              <a:rPr lang="en-US" dirty="0" smtClean="0">
                <a:hlinkClick r:id="rId2"/>
              </a:rPr>
              <a:t>(</a:t>
            </a:r>
            <a:r>
              <a:rPr lang="en-US" dirty="0" err="1" smtClean="0">
                <a:hlinkClick r:id="rId2"/>
              </a:rPr>
              <a:t>substr</a:t>
            </a:r>
            <a:r>
              <a:rPr lang="en-US" dirty="0" smtClean="0">
                <a:hlinkClick r:id="rId2"/>
              </a:rPr>
              <a:t>, position)</a:t>
            </a:r>
            <a:r>
              <a:rPr lang="en-US" dirty="0" smtClean="0"/>
              <a:t>, </a:t>
            </a:r>
            <a:r>
              <a:rPr lang="ru-RU" dirty="0" smtClean="0"/>
              <a:t>который ищет с конца строки к её началу.</a:t>
            </a:r>
          </a:p>
          <a:p>
            <a:r>
              <a:rPr lang="ru-RU" dirty="0" smtClean="0"/>
              <a:t>Он используется тогда, когда нужно получить самое последнее вхождение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includes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ru-RU" dirty="0" smtClean="0"/>
              <a:t>Более современный </a:t>
            </a:r>
            <a:r>
              <a:rPr lang="ru-RU" dirty="0" smtClean="0"/>
              <a:t>метод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 </a:t>
            </a:r>
            <a:r>
              <a:rPr lang="ru-RU" dirty="0" err="1" smtClean="0">
                <a:hlinkClick r:id="rId2"/>
              </a:rPr>
              <a:t>str.includes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substr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pos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 возвращает </a:t>
            </a:r>
            <a:r>
              <a:rPr lang="ru-RU" dirty="0" err="1" smtClean="0"/>
              <a:t>true</a:t>
            </a:r>
            <a:r>
              <a:rPr lang="ru-RU" dirty="0" smtClean="0"/>
              <a:t>, если в строке </a:t>
            </a:r>
            <a:r>
              <a:rPr lang="ru-RU" dirty="0" err="1" smtClean="0"/>
              <a:t>str</a:t>
            </a:r>
            <a:r>
              <a:rPr lang="ru-RU" dirty="0" smtClean="0"/>
              <a:t> есть подстрока </a:t>
            </a:r>
            <a:r>
              <a:rPr lang="ru-RU" dirty="0" err="1" smtClean="0"/>
              <a:t>substr</a:t>
            </a:r>
            <a:r>
              <a:rPr lang="ru-RU" dirty="0" smtClean="0"/>
              <a:t>, либо </a:t>
            </a:r>
            <a:r>
              <a:rPr lang="ru-RU" dirty="0" err="1" smtClean="0"/>
              <a:t>false</a:t>
            </a:r>
            <a:r>
              <a:rPr lang="ru-RU" dirty="0" smtClean="0"/>
              <a:t>, если нет.</a:t>
            </a:r>
          </a:p>
          <a:p>
            <a:r>
              <a:rPr lang="ru-RU" dirty="0" smtClean="0"/>
              <a:t>Это — правильный выбор, если нам необходимо проверить, есть ли совпадение, но позиция не нужна: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5143512"/>
            <a:ext cx="846858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startsWith</a:t>
            </a:r>
            <a:r>
              <a:rPr lang="en-US" b="1" dirty="0" smtClean="0"/>
              <a:t>, </a:t>
            </a:r>
            <a:r>
              <a:rPr lang="en-US" b="1" dirty="0" err="1" smtClean="0"/>
              <a:t>endsWith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ru-RU" dirty="0" smtClean="0"/>
              <a:t>Методы </a:t>
            </a:r>
            <a:r>
              <a:rPr lang="ru-RU" dirty="0" err="1" smtClean="0">
                <a:hlinkClick r:id="rId2"/>
              </a:rPr>
              <a:t>str.startsWith</a:t>
            </a:r>
            <a:r>
              <a:rPr lang="ru-RU" dirty="0" smtClean="0"/>
              <a:t> и </a:t>
            </a:r>
            <a:r>
              <a:rPr lang="ru-RU" dirty="0" err="1" smtClean="0">
                <a:hlinkClick r:id="rId3"/>
              </a:rPr>
              <a:t>str.endsWith</a:t>
            </a:r>
            <a:r>
              <a:rPr lang="ru-RU" dirty="0" smtClean="0"/>
              <a:t> проверяют, соответственно, начинается ли и заканчивается ли строка определённой строкой: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3" y="3143248"/>
            <a:ext cx="710450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3857628"/>
            <a:ext cx="59849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4786322"/>
            <a:ext cx="704294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1538" y="5500702"/>
            <a:ext cx="655086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Получение подстроки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есть 3 метода для получения подстроки: </a:t>
            </a:r>
            <a:endParaRPr lang="en-US" dirty="0" smtClean="0"/>
          </a:p>
          <a:p>
            <a:r>
              <a:rPr lang="en-US" dirty="0" smtClean="0"/>
              <a:t>substring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r>
              <a:rPr lang="ru-RU" dirty="0" err="1" smtClean="0"/>
              <a:t>slice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840435"/>
          </a:xfrm>
        </p:spPr>
        <p:txBody>
          <a:bodyPr/>
          <a:lstStyle/>
          <a:p>
            <a:r>
              <a:rPr lang="ru-RU" dirty="0" err="1" smtClean="0"/>
              <a:t>str.</a:t>
            </a:r>
            <a:r>
              <a:rPr lang="ru-RU" b="1" dirty="0" err="1" smtClean="0"/>
              <a:t>slice</a:t>
            </a:r>
            <a:r>
              <a:rPr lang="ru-RU" dirty="0" smtClean="0"/>
              <a:t>(</a:t>
            </a:r>
            <a:r>
              <a:rPr lang="ru-RU" dirty="0" err="1" smtClean="0"/>
              <a:t>start</a:t>
            </a:r>
            <a:r>
              <a:rPr lang="ru-RU" dirty="0" smtClean="0"/>
              <a:t> [, </a:t>
            </a:r>
            <a:r>
              <a:rPr lang="ru-RU" dirty="0" err="1" smtClean="0"/>
              <a:t>end</a:t>
            </a:r>
            <a:r>
              <a:rPr lang="ru-RU" dirty="0" smtClean="0"/>
              <a:t>])Возвращает часть строки от </a:t>
            </a:r>
            <a:r>
              <a:rPr lang="ru-RU" dirty="0" err="1" smtClean="0"/>
              <a:t>start</a:t>
            </a:r>
            <a:r>
              <a:rPr lang="ru-RU" dirty="0" smtClean="0"/>
              <a:t> до (не включая) </a:t>
            </a:r>
            <a:r>
              <a:rPr lang="ru-RU" dirty="0" err="1" smtClean="0"/>
              <a:t>end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071810"/>
            <a:ext cx="869973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аргумент</a:t>
            </a:r>
            <a:r>
              <a:rPr lang="ru-RU" dirty="0" smtClean="0"/>
              <a:t> </a:t>
            </a:r>
            <a:r>
              <a:rPr lang="ru-RU" dirty="0" err="1" smtClean="0"/>
              <a:t>end</a:t>
            </a:r>
            <a:r>
              <a:rPr lang="ru-RU" dirty="0" smtClean="0"/>
              <a:t> отсутствует, </a:t>
            </a:r>
            <a:r>
              <a:rPr lang="ru-RU" dirty="0" err="1" smtClean="0"/>
              <a:t>slice</a:t>
            </a:r>
            <a:r>
              <a:rPr lang="ru-RU" dirty="0" smtClean="0"/>
              <a:t> возвращает символы до конца строки: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876"/>
            <a:ext cx="830069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для </a:t>
            </a:r>
            <a:r>
              <a:rPr lang="ru-RU" dirty="0" err="1" smtClean="0"/>
              <a:t>start</a:t>
            </a:r>
            <a:r>
              <a:rPr lang="ru-RU" dirty="0" smtClean="0"/>
              <a:t>/</a:t>
            </a:r>
            <a:r>
              <a:rPr lang="ru-RU" dirty="0" err="1" smtClean="0"/>
              <a:t>end</a:t>
            </a:r>
            <a:r>
              <a:rPr lang="ru-RU" dirty="0" smtClean="0"/>
              <a:t> можно задавать отрицательные значения. Это означает, что позиция определена как заданное количество символов </a:t>
            </a:r>
            <a:r>
              <a:rPr lang="ru-RU" i="1" dirty="0" smtClean="0"/>
              <a:t>с конца строки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929066"/>
            <a:ext cx="870473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Кавычки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Строка - это последовательность символов, которую можно заключить в </a:t>
            </a:r>
            <a:r>
              <a:rPr lang="ru-RU" dirty="0" smtClean="0"/>
              <a:t>кавычки.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есть разные типы кавычек.</a:t>
            </a:r>
          </a:p>
          <a:p>
            <a:r>
              <a:rPr lang="ru-RU" dirty="0" smtClean="0"/>
              <a:t>Строку можно создать с помощью одинарных, двойных либо обратных кавычек: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786190"/>
            <a:ext cx="55533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str.</a:t>
            </a:r>
            <a:r>
              <a:rPr lang="ru-RU" b="1" dirty="0" err="1" smtClean="0"/>
              <a:t>substring</a:t>
            </a:r>
            <a:r>
              <a:rPr lang="ru-RU" dirty="0" smtClean="0"/>
              <a:t>(</a:t>
            </a:r>
            <a:r>
              <a:rPr lang="ru-RU" dirty="0" err="1" smtClean="0"/>
              <a:t>start</a:t>
            </a:r>
            <a:r>
              <a:rPr lang="ru-RU" dirty="0" smtClean="0"/>
              <a:t> [, </a:t>
            </a:r>
            <a:r>
              <a:rPr lang="ru-RU" dirty="0" err="1" smtClean="0"/>
              <a:t>end</a:t>
            </a:r>
            <a:r>
              <a:rPr lang="ru-RU" dirty="0" smtClean="0"/>
              <a:t>])</a:t>
            </a:r>
          </a:p>
          <a:p>
            <a:pPr>
              <a:buNone/>
            </a:pPr>
            <a:r>
              <a:rPr lang="ru-RU" dirty="0" smtClean="0"/>
              <a:t>Возвращает </a:t>
            </a:r>
            <a:r>
              <a:rPr lang="ru-RU" dirty="0" smtClean="0"/>
              <a:t>часть строки </a:t>
            </a:r>
            <a:r>
              <a:rPr lang="ru-RU" i="1" dirty="0" smtClean="0"/>
              <a:t>между</a:t>
            </a:r>
            <a:r>
              <a:rPr lang="ru-RU" dirty="0" smtClean="0"/>
              <a:t> </a:t>
            </a:r>
            <a:r>
              <a:rPr lang="ru-RU" dirty="0" err="1" smtClean="0"/>
              <a:t>start</a:t>
            </a:r>
            <a:r>
              <a:rPr lang="ru-RU" dirty="0" smtClean="0"/>
              <a:t> и </a:t>
            </a:r>
            <a:r>
              <a:rPr lang="ru-RU" dirty="0" err="1" smtClean="0"/>
              <a:t>end</a:t>
            </a:r>
            <a:r>
              <a:rPr lang="ru-RU" dirty="0" smtClean="0"/>
              <a:t> (не включая) </a:t>
            </a:r>
            <a:r>
              <a:rPr lang="ru-RU" dirty="0" err="1" smtClean="0"/>
              <a:t>end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— почти то же, что и </a:t>
            </a:r>
            <a:r>
              <a:rPr lang="ru-RU" dirty="0" err="1" smtClean="0"/>
              <a:t>slice</a:t>
            </a:r>
            <a:r>
              <a:rPr lang="ru-RU" dirty="0" smtClean="0"/>
              <a:t>, но можно задавать </a:t>
            </a:r>
            <a:r>
              <a:rPr lang="ru-RU" dirty="0" err="1" smtClean="0"/>
              <a:t>start</a:t>
            </a:r>
            <a:r>
              <a:rPr lang="ru-RU" dirty="0" smtClean="0"/>
              <a:t> больше </a:t>
            </a:r>
            <a:r>
              <a:rPr lang="ru-RU" dirty="0" err="1" smtClean="0"/>
              <a:t>end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Если </a:t>
            </a:r>
            <a:r>
              <a:rPr lang="ru-RU" dirty="0" err="1" smtClean="0"/>
              <a:t>start</a:t>
            </a:r>
            <a:r>
              <a:rPr lang="ru-RU" dirty="0" smtClean="0"/>
              <a:t> больше </a:t>
            </a:r>
            <a:r>
              <a:rPr lang="ru-RU" dirty="0" err="1" smtClean="0"/>
              <a:t>end</a:t>
            </a:r>
            <a:r>
              <a:rPr lang="ru-RU" dirty="0" smtClean="0"/>
              <a:t>, то метод </a:t>
            </a:r>
            <a:r>
              <a:rPr lang="ru-RU" dirty="0" err="1" smtClean="0"/>
              <a:t>substring</a:t>
            </a:r>
            <a:r>
              <a:rPr lang="ru-RU" dirty="0" smtClean="0"/>
              <a:t> сработает так, как если бы аргументы были поменяны местами.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4572008"/>
            <a:ext cx="8229600" cy="2071702"/>
          </a:xfrm>
        </p:spPr>
        <p:txBody>
          <a:bodyPr/>
          <a:lstStyle/>
          <a:p>
            <a:r>
              <a:rPr lang="ru-RU" dirty="0" smtClean="0"/>
              <a:t>Отрицательные значения </a:t>
            </a:r>
            <a:r>
              <a:rPr lang="ru-RU" dirty="0" err="1" smtClean="0"/>
              <a:t>substring</a:t>
            </a:r>
            <a:r>
              <a:rPr lang="ru-RU" dirty="0" smtClean="0"/>
              <a:t>, в отличие от </a:t>
            </a:r>
            <a:r>
              <a:rPr lang="ru-RU" dirty="0" err="1" smtClean="0"/>
              <a:t>slice</a:t>
            </a:r>
            <a:r>
              <a:rPr lang="ru-RU" dirty="0" smtClean="0"/>
              <a:t>, не поддерживает, они интерпретируются как 0.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05" y="142852"/>
            <a:ext cx="914630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14290"/>
            <a:ext cx="8229600" cy="4525963"/>
          </a:xfrm>
        </p:spPr>
        <p:txBody>
          <a:bodyPr/>
          <a:lstStyle/>
          <a:p>
            <a:r>
              <a:rPr lang="ru-RU" dirty="0" err="1" smtClean="0"/>
              <a:t>str.</a:t>
            </a:r>
            <a:r>
              <a:rPr lang="ru-RU" b="1" dirty="0" err="1" smtClean="0"/>
              <a:t>substr</a:t>
            </a:r>
            <a:r>
              <a:rPr lang="ru-RU" dirty="0" smtClean="0"/>
              <a:t>(</a:t>
            </a:r>
            <a:r>
              <a:rPr lang="ru-RU" dirty="0" err="1" smtClean="0"/>
              <a:t>start</a:t>
            </a:r>
            <a:r>
              <a:rPr lang="ru-RU" dirty="0" smtClean="0"/>
              <a:t> [, </a:t>
            </a:r>
            <a:r>
              <a:rPr lang="ru-RU" dirty="0" err="1" smtClean="0"/>
              <a:t>length</a:t>
            </a:r>
            <a:r>
              <a:rPr lang="ru-RU" dirty="0" smtClean="0"/>
              <a:t>])Возвращает часть строки от </a:t>
            </a:r>
            <a:r>
              <a:rPr lang="ru-RU" dirty="0" err="1" smtClean="0"/>
              <a:t>start</a:t>
            </a:r>
            <a:r>
              <a:rPr lang="ru-RU" dirty="0" smtClean="0"/>
              <a:t> длины </a:t>
            </a:r>
            <a:r>
              <a:rPr lang="ru-RU" dirty="0" err="1" smtClean="0"/>
              <a:t>length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противоположность предыдущим методам, этот позволяет указать длину вместо конечной позиции: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00372"/>
            <a:ext cx="853799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первого аргумента может быть отрицательным, тогда позиция определяется с конца: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429000"/>
            <a:ext cx="8286808" cy="117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Давайте подытожим, как работают эти методы, чтобы не запутаться: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2336800"/>
            <a:ext cx="915511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</a:t>
            </a:r>
            <a:r>
              <a:rPr lang="ru-RU" dirty="0" smtClean="0"/>
              <a:t>вариантов</a:t>
            </a:r>
            <a:r>
              <a:rPr lang="ru-RU" dirty="0" smtClean="0"/>
              <a:t>, </a:t>
            </a:r>
            <a:r>
              <a:rPr lang="ru-RU" b="1" dirty="0" err="1" smtClean="0"/>
              <a:t>slice</a:t>
            </a:r>
            <a:r>
              <a:rPr lang="ru-RU" dirty="0" smtClean="0"/>
              <a:t> более гибок, он поддерживает отрицательные аргументы, и его короче писать. Так что, в принципе, можно запомнить только его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Есть три типа кавычек. Строки, использующие обратные кавычки, могут занимать более одной строки в коде и включать выражения ${…}.</a:t>
            </a:r>
          </a:p>
          <a:p>
            <a:r>
              <a:rPr lang="ru-RU" dirty="0" smtClean="0"/>
              <a:t>Для </a:t>
            </a:r>
            <a:r>
              <a:rPr lang="ru-RU" dirty="0" smtClean="0"/>
              <a:t>получения символа используйте [] или метод </a:t>
            </a:r>
            <a:r>
              <a:rPr lang="ru-RU" dirty="0" err="1" smtClean="0"/>
              <a:t>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получения подстроки используйте </a:t>
            </a:r>
            <a:r>
              <a:rPr lang="ru-RU" dirty="0" err="1" smtClean="0"/>
              <a:t>slice</a:t>
            </a:r>
            <a:r>
              <a:rPr lang="ru-RU" dirty="0" smtClean="0"/>
              <a:t> или </a:t>
            </a:r>
            <a:r>
              <a:rPr lang="ru-RU" dirty="0" err="1" smtClean="0"/>
              <a:t>substring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того, чтобы перевести строку в нижний или верхний регистр, используйте </a:t>
            </a:r>
            <a:r>
              <a:rPr lang="ru-RU" dirty="0" err="1" smtClean="0"/>
              <a:t>toLowerCase</a:t>
            </a:r>
            <a:r>
              <a:rPr lang="ru-RU" dirty="0" smtClean="0"/>
              <a:t>/</a:t>
            </a:r>
            <a:r>
              <a:rPr lang="ru-RU" dirty="0" err="1" smtClean="0"/>
              <a:t>toUpperCase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поиска подстроки используйте </a:t>
            </a:r>
            <a:r>
              <a:rPr lang="ru-RU" dirty="0" err="1" smtClean="0"/>
              <a:t>indexOf</a:t>
            </a:r>
            <a:r>
              <a:rPr lang="ru-RU" dirty="0" smtClean="0"/>
              <a:t> или </a:t>
            </a:r>
            <a:r>
              <a:rPr lang="ru-RU" dirty="0" err="1" smtClean="0"/>
              <a:t>includes</a:t>
            </a:r>
            <a:r>
              <a:rPr lang="ru-RU" dirty="0" smtClean="0"/>
              <a:t>/</a:t>
            </a:r>
            <a:r>
              <a:rPr lang="ru-RU" dirty="0" err="1" smtClean="0"/>
              <a:t>startsWith</a:t>
            </a:r>
            <a:r>
              <a:rPr lang="ru-RU" dirty="0" smtClean="0"/>
              <a:t>/</a:t>
            </a:r>
            <a:r>
              <a:rPr lang="ru-RU" dirty="0" err="1" smtClean="0"/>
              <a:t>endsWith</a:t>
            </a:r>
            <a:r>
              <a:rPr lang="ru-RU" dirty="0" smtClean="0"/>
              <a:t>, когда надо только проверить, есть ли вхождение.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Строки также имеют ещё кое-какие полезные методы:</a:t>
            </a:r>
          </a:p>
          <a:p>
            <a:r>
              <a:rPr lang="ru-RU" dirty="0" err="1" smtClean="0"/>
              <a:t>str.trim</a:t>
            </a:r>
            <a:r>
              <a:rPr lang="ru-RU" dirty="0" smtClean="0"/>
              <a:t>() — убирает пробелы в начале и конце строки.</a:t>
            </a:r>
          </a:p>
          <a:p>
            <a:r>
              <a:rPr lang="ru-RU" dirty="0" err="1" smtClean="0"/>
              <a:t>str.repeat</a:t>
            </a:r>
            <a:r>
              <a:rPr lang="ru-RU" dirty="0" smtClean="0"/>
              <a:t>(</a:t>
            </a:r>
            <a:r>
              <a:rPr lang="ru-RU" dirty="0" err="1" smtClean="0"/>
              <a:t>n</a:t>
            </a:r>
            <a:r>
              <a:rPr lang="ru-RU" dirty="0" smtClean="0"/>
              <a:t>) — повторяет строку </a:t>
            </a:r>
            <a:r>
              <a:rPr lang="ru-RU" dirty="0" err="1" smtClean="0"/>
              <a:t>n</a:t>
            </a:r>
            <a:r>
              <a:rPr lang="ru-RU" dirty="0" smtClean="0"/>
              <a:t> раз.</a:t>
            </a:r>
          </a:p>
          <a:p>
            <a:r>
              <a:rPr lang="ru-RU" dirty="0" smtClean="0"/>
              <a:t>…и другие, которые вы можете найти в </a:t>
            </a:r>
            <a:r>
              <a:rPr lang="ru-RU" dirty="0" smtClean="0">
                <a:hlinkClick r:id="rId2"/>
              </a:rPr>
              <a:t>справочнике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https://github.com/schoolteacherMP/lecture_32_JS_Data_types_String/blob/main/tasks.md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dirty="0" smtClean="0"/>
              <a:t>Одинарные и двойные кавычки работают, по сути, одинаково, а если использовать обратные кавычки, то в такую строку мы сможем вставлять произвольные выражения, обернув их в ${…}: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3429000"/>
            <a:ext cx="721351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Ещё одно преимущество обратных кавычек — они могут занимать более одной строки, вот так: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876"/>
            <a:ext cx="822284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Длина строки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b="1" dirty="0" err="1" smtClean="0"/>
              <a:t>length</a:t>
            </a:r>
            <a:r>
              <a:rPr lang="ru-RU" dirty="0" smtClean="0"/>
              <a:t> содержит длину строки:</a:t>
            </a:r>
          </a:p>
          <a:p>
            <a:pPr algn="ctr">
              <a:buNone/>
            </a:pPr>
            <a:r>
              <a:rPr lang="en-US" dirty="0" err="1" smtClean="0"/>
              <a:t>str.length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Доступ к символам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также есть возможность индексирования строк. Это означает, что мы можем обращаться к каждому символу в строке по индексу. Индексация начинается с нуля, так что первый символ имеет индекс 0, второй символ имеет индекс 1 и т.д.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4768865"/>
          </a:xfrm>
        </p:spPr>
        <p:txBody>
          <a:bodyPr/>
          <a:lstStyle/>
          <a:p>
            <a:r>
              <a:rPr lang="ru-RU" dirty="0" smtClean="0"/>
              <a:t>Получить </a:t>
            </a:r>
            <a:r>
              <a:rPr lang="ru-RU" dirty="0" smtClean="0"/>
              <a:t>символ, который занимает позицию </a:t>
            </a:r>
            <a:r>
              <a:rPr lang="ru-RU" dirty="0" err="1" smtClean="0"/>
              <a:t>pos</a:t>
            </a:r>
            <a:r>
              <a:rPr lang="ru-RU" dirty="0" smtClean="0"/>
              <a:t>, можно с помощью квадратных скобок: [</a:t>
            </a:r>
            <a:r>
              <a:rPr lang="ru-RU" dirty="0" err="1" smtClean="0"/>
              <a:t>pos</a:t>
            </a:r>
            <a:r>
              <a:rPr lang="ru-RU" dirty="0" smtClean="0"/>
              <a:t>]. Также можно использовать метод </a:t>
            </a:r>
            <a:r>
              <a:rPr lang="ru-RU" dirty="0" err="1" smtClean="0">
                <a:hlinkClick r:id="rId2"/>
              </a:rPr>
              <a:t>str.at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pos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. Первый символ занимает нулевую позицию: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143248"/>
            <a:ext cx="53763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вы можете видеть, преимущество метода .</a:t>
            </a:r>
            <a:r>
              <a:rPr lang="ru-RU" dirty="0" err="1" smtClean="0"/>
              <a:t>at</a:t>
            </a:r>
            <a:r>
              <a:rPr lang="ru-RU" dirty="0" smtClean="0"/>
              <a:t>(</a:t>
            </a:r>
            <a:r>
              <a:rPr lang="ru-RU" dirty="0" err="1" smtClean="0"/>
              <a:t>pos</a:t>
            </a:r>
            <a:r>
              <a:rPr lang="ru-RU" dirty="0" smtClean="0"/>
              <a:t>) заключается в том, что он допускает отрицательную позицию. Если </a:t>
            </a:r>
            <a:r>
              <a:rPr lang="ru-RU" dirty="0" err="1" smtClean="0"/>
              <a:t>pos</a:t>
            </a:r>
            <a:r>
              <a:rPr lang="ru-RU" dirty="0" smtClean="0"/>
              <a:t> – отрицательное число, то отсчет ведется от конца строки.</a:t>
            </a:r>
          </a:p>
          <a:p>
            <a:r>
              <a:rPr lang="ru-RU" dirty="0" smtClean="0"/>
              <a:t>Таким образом, .</a:t>
            </a:r>
            <a:r>
              <a:rPr lang="ru-RU" dirty="0" err="1" smtClean="0"/>
              <a:t>at</a:t>
            </a:r>
            <a:r>
              <a:rPr lang="ru-RU" dirty="0" smtClean="0"/>
              <a:t>(-1) означает последний символ, а .</a:t>
            </a:r>
            <a:r>
              <a:rPr lang="ru-RU" dirty="0" err="1" smtClean="0"/>
              <a:t>at</a:t>
            </a:r>
            <a:r>
              <a:rPr lang="ru-RU" dirty="0" smtClean="0"/>
              <a:t>(-2) – тот, что перед ним, и т.д.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Строки неизменяемы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Содержимое строки в </a:t>
            </a:r>
            <a:r>
              <a:rPr lang="ru-RU" dirty="0" err="1" smtClean="0"/>
              <a:t>JavaScript</a:t>
            </a:r>
            <a:r>
              <a:rPr lang="ru-RU" dirty="0" smtClean="0"/>
              <a:t> нельзя изменить. Нельзя взять символ посередине и заменить его. Как только строка создана — она такая навсегда.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857628"/>
            <a:ext cx="692251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311</Words>
  <Application>Microsoft Office PowerPoint</Application>
  <PresentationFormat>Экран (4:3)</PresentationFormat>
  <Paragraphs>65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Основы JS</vt:lpstr>
      <vt:lpstr>Кавычки</vt:lpstr>
      <vt:lpstr>Слайд 3</vt:lpstr>
      <vt:lpstr>Слайд 4</vt:lpstr>
      <vt:lpstr>Длина строки</vt:lpstr>
      <vt:lpstr>Доступ к символам</vt:lpstr>
      <vt:lpstr>Слайд 7</vt:lpstr>
      <vt:lpstr>Слайд 8</vt:lpstr>
      <vt:lpstr>Строки неизменяемы</vt:lpstr>
      <vt:lpstr>Изменение регистра</vt:lpstr>
      <vt:lpstr>Поиск подстроки</vt:lpstr>
      <vt:lpstr>Слайд 12</vt:lpstr>
      <vt:lpstr>str.lastIndexOf(substr, position) </vt:lpstr>
      <vt:lpstr>includes</vt:lpstr>
      <vt:lpstr>startsWith, endsWith</vt:lpstr>
      <vt:lpstr>Получение подстроки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Давайте подытожим, как работают эти методы, чтобы не запутаться:</vt:lpstr>
      <vt:lpstr>Слайд 25</vt:lpstr>
      <vt:lpstr>Итого</vt:lpstr>
      <vt:lpstr>Слайд 27</vt:lpstr>
      <vt:lpstr>Слайд 28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199</cp:revision>
  <dcterms:created xsi:type="dcterms:W3CDTF">2022-09-13T09:58:51Z</dcterms:created>
  <dcterms:modified xsi:type="dcterms:W3CDTF">2023-01-20T08:31:54Z</dcterms:modified>
</cp:coreProperties>
</file>