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590" y="-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default-browser-action" TargetMode="External"/><Relationship Id="rId2" Type="http://schemas.openxmlformats.org/officeDocument/2006/relationships/hyperlink" Target="https://learn.javascript.ru/bubbling-and-captur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40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3200" b="1" dirty="0" smtClean="0"/>
              <a:t>Введение в </a:t>
            </a:r>
            <a:r>
              <a:rPr lang="ru-RU" sz="3200" b="1" dirty="0" err="1" smtClean="0"/>
              <a:t>браузерные</a:t>
            </a:r>
            <a:r>
              <a:rPr lang="ru-RU" sz="3200" b="1" dirty="0" smtClean="0"/>
              <a:t> события</a:t>
            </a:r>
            <a:endParaRPr lang="ru-RU" sz="3200" b="1" dirty="0"/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Использование свойства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DOM-</a:t>
            </a:r>
            <a:r>
              <a:rPr lang="ru-RU" b="1" dirty="0" smtClean="0"/>
              <a:t>объекта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назначать обработчик, используя свойство DOM-элемента </a:t>
            </a:r>
            <a:r>
              <a:rPr lang="ru-RU" dirty="0" err="1" smtClean="0"/>
              <a:t>on</a:t>
            </a:r>
            <a:r>
              <a:rPr lang="ru-RU" dirty="0" smtClean="0"/>
              <a:t>&lt;событие&gt;.</a:t>
            </a:r>
          </a:p>
          <a:p>
            <a:r>
              <a:rPr lang="ru-RU" dirty="0" smtClean="0"/>
              <a:t>К примеру, </a:t>
            </a:r>
            <a:r>
              <a:rPr lang="ru-RU" dirty="0" err="1" smtClean="0"/>
              <a:t>elem.onclick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68" y="3500438"/>
            <a:ext cx="869849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r>
              <a:rPr lang="ru-RU" dirty="0" smtClean="0"/>
              <a:t>Если обработчик задан через атрибут, то браузер читает HTML-разметку, создаёт новую функцию из содержимого атрибута и записывает в свойство.</a:t>
            </a:r>
          </a:p>
          <a:p>
            <a:r>
              <a:rPr lang="ru-RU" dirty="0" smtClean="0"/>
              <a:t>Этот способ, по сути, аналогичен предыдущему.</a:t>
            </a:r>
          </a:p>
          <a:p>
            <a:r>
              <a:rPr lang="ru-RU" b="1" dirty="0" smtClean="0"/>
              <a:t>Обработчик всегда хранится в свойстве DOM-объекта, а атрибут – лишь один из способов его инициализации.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r>
              <a:rPr lang="ru-RU" dirty="0" smtClean="0"/>
              <a:t>Эти два примера кода работают одинаково:</a:t>
            </a:r>
          </a:p>
          <a:p>
            <a:pPr marL="514350" indent="-514350">
              <a:buAutoNum type="arabicPeriod"/>
            </a:pPr>
            <a:r>
              <a:rPr lang="ru-RU" dirty="0" smtClean="0"/>
              <a:t>Только HTML: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HTML + JS: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00174"/>
            <a:ext cx="821839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286124"/>
            <a:ext cx="807479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b="1" dirty="0" smtClean="0"/>
              <a:t>Так как у элемента DOM может быть только одно свойство с именем </a:t>
            </a:r>
            <a:r>
              <a:rPr lang="ru-RU" b="1" dirty="0" err="1" smtClean="0"/>
              <a:t>onclick</a:t>
            </a:r>
            <a:r>
              <a:rPr lang="ru-RU" b="1" dirty="0" smtClean="0"/>
              <a:t>, то назначить более одного обработчика так нельзя.</a:t>
            </a:r>
            <a:endParaRPr lang="ru-RU" dirty="0" smtClean="0"/>
          </a:p>
          <a:p>
            <a:r>
              <a:rPr lang="ru-RU" dirty="0" smtClean="0"/>
              <a:t>В примере ниже назначение через </a:t>
            </a:r>
            <a:r>
              <a:rPr lang="ru-RU" dirty="0" err="1" smtClean="0"/>
              <a:t>JavaScript</a:t>
            </a:r>
            <a:r>
              <a:rPr lang="ru-RU" dirty="0" smtClean="0"/>
              <a:t> перезапишет обработчик из атрибута: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00504"/>
            <a:ext cx="887817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ru-RU" dirty="0" smtClean="0"/>
              <a:t>Кстати, обработчиком можно назначить и уже существующую функцию: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Убрать обработчик можно назначением </a:t>
            </a:r>
            <a:r>
              <a:rPr lang="ru-RU" b="1" dirty="0" err="1" smtClean="0"/>
              <a:t>elem.onclick</a:t>
            </a:r>
            <a:r>
              <a:rPr lang="ru-RU" b="1" dirty="0" smtClean="0"/>
              <a:t> = </a:t>
            </a:r>
            <a:r>
              <a:rPr lang="ru-RU" b="1" dirty="0" err="1" smtClean="0"/>
              <a:t>null</a:t>
            </a:r>
            <a:r>
              <a:rPr lang="ru-RU" dirty="0" smtClean="0"/>
              <a:t>.</a:t>
            </a:r>
            <a:endParaRPr lang="ru-RU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857364"/>
            <a:ext cx="4857784" cy="217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Доступ к элементу через </a:t>
            </a:r>
            <a:r>
              <a:rPr lang="ru-RU" b="1" dirty="0" err="1" smtClean="0"/>
              <a:t>this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Внутри обработчика события </a:t>
            </a:r>
            <a:r>
              <a:rPr lang="ru-RU" dirty="0" err="1" smtClean="0"/>
              <a:t>this</a:t>
            </a:r>
            <a:r>
              <a:rPr lang="ru-RU" dirty="0" smtClean="0"/>
              <a:t> ссылается на текущий элемент, то есть на тот, на котором, как говорят, «висит» (т.е. назначен) обработчик.</a:t>
            </a:r>
          </a:p>
          <a:p>
            <a:r>
              <a:rPr lang="ru-RU" dirty="0" smtClean="0"/>
              <a:t>В коде ниже </a:t>
            </a:r>
            <a:r>
              <a:rPr lang="ru-RU" dirty="0" err="1" smtClean="0"/>
              <a:t>button</a:t>
            </a:r>
            <a:r>
              <a:rPr lang="ru-RU" dirty="0" smtClean="0"/>
              <a:t> выводит своё содержимое, используя </a:t>
            </a:r>
            <a:r>
              <a:rPr lang="ru-RU" dirty="0" err="1" smtClean="0"/>
              <a:t>this.innerHTML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786322"/>
            <a:ext cx="806450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5772150"/>
            <a:ext cx="53244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Частые ошибки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 должна быть присвоена как </a:t>
            </a:r>
            <a:r>
              <a:rPr lang="ru-RU" b="1" dirty="0" err="1" smtClean="0"/>
              <a:t>sayThanks</a:t>
            </a:r>
            <a:r>
              <a:rPr lang="ru-RU" b="1" dirty="0" smtClean="0"/>
              <a:t>, а не </a:t>
            </a:r>
            <a:r>
              <a:rPr lang="ru-RU" b="1" dirty="0" err="1" smtClean="0"/>
              <a:t>sayThanks</a:t>
            </a:r>
            <a:r>
              <a:rPr lang="ru-RU" b="1" dirty="0" smtClean="0"/>
              <a:t>().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786058"/>
            <a:ext cx="5572164" cy="22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42852"/>
            <a:ext cx="8643998" cy="5983311"/>
          </a:xfrm>
        </p:spPr>
        <p:txBody>
          <a:bodyPr/>
          <a:lstStyle/>
          <a:p>
            <a:r>
              <a:rPr lang="ru-RU" dirty="0" smtClean="0"/>
              <a:t>…А вот в разметке, в отличие от свойства, скобки нужны: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Это различие просто объяснить. При создании обработчика браузером из атрибута, он автоматически создаёт функцию с </a:t>
            </a:r>
            <a:r>
              <a:rPr lang="ru-RU" i="1" dirty="0" smtClean="0"/>
              <a:t>телом из значения атрибута</a:t>
            </a:r>
            <a:r>
              <a:rPr lang="ru-RU" dirty="0" smtClean="0"/>
              <a:t>: </a:t>
            </a:r>
            <a:r>
              <a:rPr lang="ru-RU" dirty="0" err="1" smtClean="0"/>
              <a:t>sayThanks</a:t>
            </a:r>
            <a:r>
              <a:rPr lang="ru-RU" dirty="0" smtClean="0"/>
              <a:t>().</a:t>
            </a:r>
          </a:p>
          <a:p>
            <a:r>
              <a:rPr lang="ru-RU" dirty="0" smtClean="0"/>
              <a:t>Так что разметка генерирует такое свойство:</a:t>
            </a:r>
          </a:p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57298"/>
            <a:ext cx="8821652" cy="66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5143512"/>
            <a:ext cx="6858048" cy="153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5911873"/>
          </a:xfrm>
        </p:spPr>
        <p:txBody>
          <a:bodyPr/>
          <a:lstStyle/>
          <a:p>
            <a:r>
              <a:rPr lang="ru-RU" b="1" dirty="0" smtClean="0"/>
              <a:t>Не используйте </a:t>
            </a:r>
            <a:r>
              <a:rPr lang="ru-RU" b="1" dirty="0" err="1" smtClean="0"/>
              <a:t>setAttribute</a:t>
            </a:r>
            <a:r>
              <a:rPr lang="ru-RU" b="1" dirty="0" smtClean="0"/>
              <a:t> для обработчиков.</a:t>
            </a:r>
            <a:endParaRPr lang="ru-RU" dirty="0" smtClean="0"/>
          </a:p>
          <a:p>
            <a:r>
              <a:rPr lang="ru-RU" dirty="0" smtClean="0"/>
              <a:t>Такой вызов работать не будет: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b="1" dirty="0" smtClean="0"/>
              <a:t>Регистр DOM-свойства имеет значение.</a:t>
            </a:r>
            <a:endParaRPr lang="ru-RU" dirty="0" smtClean="0"/>
          </a:p>
          <a:p>
            <a:r>
              <a:rPr lang="ru-RU" dirty="0" smtClean="0"/>
              <a:t>Используйте </a:t>
            </a:r>
            <a:r>
              <a:rPr lang="ru-RU" dirty="0" err="1" smtClean="0"/>
              <a:t>elem.onclick</a:t>
            </a:r>
            <a:r>
              <a:rPr lang="ru-RU" dirty="0" smtClean="0"/>
              <a:t>, а не </a:t>
            </a:r>
            <a:r>
              <a:rPr lang="ru-RU" dirty="0" err="1" smtClean="0"/>
              <a:t>elem.ONCLICK</a:t>
            </a:r>
            <a:r>
              <a:rPr lang="ru-RU" dirty="0" smtClean="0"/>
              <a:t>, потому что DOM-свойства чувствительны к регистру.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28802"/>
            <a:ext cx="921748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addEventListener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Фундаментальный недостаток описанных выше способов назначения обработчика – </a:t>
            </a:r>
            <a:r>
              <a:rPr lang="ru-RU" i="1" dirty="0" smtClean="0"/>
              <a:t>невозможность повесить несколько обработчиков на одно событие.</a:t>
            </a:r>
          </a:p>
          <a:p>
            <a:r>
              <a:rPr lang="ru-RU" dirty="0" smtClean="0"/>
              <a:t>Например, одна часть кода хочет при клике на кнопку делать её подсвеченной, а другая – выдавать сообщение.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Событие</a:t>
            </a:r>
            <a:r>
              <a:rPr lang="ru-RU" dirty="0" smtClean="0"/>
              <a:t> – это сигнал от браузера о том, что что-то произошло. Все DOM-узлы подают такие сигналы (хотя события бывают и не только в DOM).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Вот список самых часто используемых DOM-событий, пока просто для ознакомления: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хотим назначить два обработчика для этого. Но новое DOM-свойство перезапишет предыдущее: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786190"/>
            <a:ext cx="863280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600200"/>
            <a:ext cx="8143932" cy="4525963"/>
          </a:xfrm>
        </p:spPr>
        <p:txBody>
          <a:bodyPr/>
          <a:lstStyle/>
          <a:p>
            <a:r>
              <a:rPr lang="ru-RU" dirty="0" smtClean="0"/>
              <a:t>Разработчики стандартов достаточно давно это поняли и предложили альтернативный способ назначения обработчиков при помощи специальных методов </a:t>
            </a:r>
            <a:r>
              <a:rPr lang="ru-RU" b="1" dirty="0" err="1" smtClean="0"/>
              <a:t>addEventListener</a:t>
            </a:r>
            <a:r>
              <a:rPr lang="ru-RU" dirty="0" smtClean="0"/>
              <a:t> и </a:t>
            </a:r>
          </a:p>
          <a:p>
            <a:pPr>
              <a:buNone/>
            </a:pPr>
            <a:r>
              <a:rPr lang="ru-RU" b="1" dirty="0" smtClean="0"/>
              <a:t>    </a:t>
            </a:r>
            <a:r>
              <a:rPr lang="ru-RU" b="1" dirty="0" err="1" smtClean="0"/>
              <a:t>removeEventListener</a:t>
            </a:r>
            <a:r>
              <a:rPr lang="ru-RU" dirty="0" smtClean="0"/>
              <a:t>. </a:t>
            </a:r>
          </a:p>
          <a:p>
            <a:pPr>
              <a:buNone/>
            </a:pPr>
            <a:r>
              <a:rPr lang="ru-RU" dirty="0" smtClean="0"/>
              <a:t>Они свободны от указанного недостатка.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Синтаксис добавления обработчика:</a:t>
            </a:r>
          </a:p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r>
              <a:rPr lang="en-US" b="1" dirty="0" smtClean="0"/>
              <a:t>E</a:t>
            </a:r>
            <a:r>
              <a:rPr lang="ru-RU" b="1" dirty="0" err="1" smtClean="0"/>
              <a:t>vent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Имя события, например "</a:t>
            </a:r>
            <a:r>
              <a:rPr lang="ru-RU" dirty="0" err="1" smtClean="0"/>
              <a:t>click</a:t>
            </a:r>
            <a:r>
              <a:rPr lang="ru-RU" dirty="0" smtClean="0"/>
              <a:t>".</a:t>
            </a:r>
          </a:p>
          <a:p>
            <a:pPr>
              <a:buNone/>
            </a:pPr>
            <a:r>
              <a:rPr lang="en-US" b="1" dirty="0" smtClean="0"/>
              <a:t>H</a:t>
            </a:r>
            <a:r>
              <a:rPr lang="ru-RU" b="1" dirty="0" err="1" smtClean="0"/>
              <a:t>andler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Ссылка на </a:t>
            </a:r>
            <a:r>
              <a:rPr lang="ru-RU" dirty="0" err="1" smtClean="0"/>
              <a:t>функцию-обработчик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en-US" b="1" dirty="0" smtClean="0"/>
              <a:t>O</a:t>
            </a:r>
            <a:r>
              <a:rPr lang="ru-RU" b="1" dirty="0" err="1" smtClean="0"/>
              <a:t>ptions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Дополнительный объект со свойствами: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928670"/>
            <a:ext cx="7072362" cy="5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O</a:t>
            </a:r>
            <a:r>
              <a:rPr lang="ru-RU" b="1" dirty="0" err="1" smtClean="0"/>
              <a:t>ptions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Дополнительный объект со свойствами:</a:t>
            </a:r>
          </a:p>
          <a:p>
            <a:r>
              <a:rPr lang="ru-RU" b="1" dirty="0" err="1" smtClean="0"/>
              <a:t>once</a:t>
            </a:r>
            <a:r>
              <a:rPr lang="ru-RU" dirty="0" smtClean="0"/>
              <a:t>: если </a:t>
            </a:r>
            <a:r>
              <a:rPr lang="ru-RU" dirty="0" err="1" smtClean="0"/>
              <a:t>true</a:t>
            </a:r>
            <a:r>
              <a:rPr lang="ru-RU" dirty="0" smtClean="0"/>
              <a:t>, тогда обработчик будет автоматически удалён после выполнения.</a:t>
            </a:r>
          </a:p>
          <a:p>
            <a:r>
              <a:rPr lang="ru-RU" b="1" dirty="0" err="1" smtClean="0"/>
              <a:t>capture</a:t>
            </a:r>
            <a:r>
              <a:rPr lang="ru-RU" dirty="0" smtClean="0"/>
              <a:t>: фаза, на которой должен сработать обработчик, подробнее об этом будет рассказано в главе </a:t>
            </a:r>
            <a:r>
              <a:rPr lang="ru-RU" dirty="0" smtClean="0">
                <a:hlinkClick r:id="rId2"/>
              </a:rPr>
              <a:t>Всплытие и погружение</a:t>
            </a:r>
            <a:r>
              <a:rPr lang="ru-RU" dirty="0" smtClean="0"/>
              <a:t>. Так исторически сложилось, что </a:t>
            </a:r>
            <a:r>
              <a:rPr lang="ru-RU" dirty="0" err="1" smtClean="0"/>
              <a:t>options</a:t>
            </a:r>
            <a:r>
              <a:rPr lang="ru-RU" dirty="0" smtClean="0"/>
              <a:t> может быть </a:t>
            </a:r>
            <a:r>
              <a:rPr lang="ru-RU" dirty="0" err="1" smtClean="0"/>
              <a:t>false</a:t>
            </a:r>
            <a:r>
              <a:rPr lang="ru-RU" dirty="0" smtClean="0"/>
              <a:t>/</a:t>
            </a:r>
            <a:r>
              <a:rPr lang="ru-RU" dirty="0" err="1" smtClean="0"/>
              <a:t>true</a:t>
            </a:r>
            <a:r>
              <a:rPr lang="ru-RU" dirty="0" smtClean="0"/>
              <a:t>, это то же самое, что {</a:t>
            </a:r>
            <a:r>
              <a:rPr lang="ru-RU" dirty="0" err="1" smtClean="0"/>
              <a:t>capture</a:t>
            </a:r>
            <a:r>
              <a:rPr lang="ru-RU" dirty="0" smtClean="0"/>
              <a:t>: </a:t>
            </a:r>
            <a:r>
              <a:rPr lang="ru-RU" dirty="0" err="1" smtClean="0"/>
              <a:t>false</a:t>
            </a:r>
            <a:r>
              <a:rPr lang="ru-RU" dirty="0" smtClean="0"/>
              <a:t>/</a:t>
            </a:r>
            <a:r>
              <a:rPr lang="ru-RU" dirty="0" err="1" smtClean="0"/>
              <a:t>true</a:t>
            </a:r>
            <a:r>
              <a:rPr lang="ru-RU" dirty="0" smtClean="0"/>
              <a:t>}.</a:t>
            </a:r>
          </a:p>
          <a:p>
            <a:r>
              <a:rPr lang="ru-RU" b="1" dirty="0" err="1" smtClean="0"/>
              <a:t>passive</a:t>
            </a:r>
            <a:r>
              <a:rPr lang="ru-RU" dirty="0" smtClean="0"/>
              <a:t>: если </a:t>
            </a:r>
            <a:r>
              <a:rPr lang="ru-RU" dirty="0" err="1" smtClean="0"/>
              <a:t>true</a:t>
            </a:r>
            <a:r>
              <a:rPr lang="ru-RU" dirty="0" smtClean="0"/>
              <a:t>, то указывает, что обработчик никогда не вызовет </a:t>
            </a:r>
            <a:r>
              <a:rPr lang="ru-RU" dirty="0" err="1" smtClean="0"/>
              <a:t>preventDefault</a:t>
            </a:r>
            <a:r>
              <a:rPr lang="ru-RU" dirty="0" smtClean="0"/>
              <a:t>(), подробнее об этом будет рассказано в главе </a:t>
            </a:r>
            <a:r>
              <a:rPr lang="ru-RU" dirty="0" smtClean="0">
                <a:hlinkClick r:id="rId3"/>
              </a:rPr>
              <a:t>Действия браузера по умолчанию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удаления обработчика следует использовать </a:t>
            </a:r>
            <a:r>
              <a:rPr lang="ru-RU" b="1" dirty="0" err="1" smtClean="0"/>
              <a:t>removeEventListener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786058"/>
            <a:ext cx="8643998" cy="687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786190"/>
            <a:ext cx="7429552" cy="2853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Метод </a:t>
            </a:r>
            <a:r>
              <a:rPr lang="ru-RU" dirty="0" err="1" smtClean="0"/>
              <a:t>addEventListener</a:t>
            </a:r>
            <a:r>
              <a:rPr lang="ru-RU" dirty="0" smtClean="0"/>
              <a:t> позволяет добавлять несколько обработчиков на одно событие одного элемента, например: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000240"/>
            <a:ext cx="878303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Объект события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Чтобы хорошо обработать событие, могут понадобиться детали того, что произошло. Не просто «клик» или «нажатие клавиши», а также – какие координаты указателя мыши, какая клавиша нажата и так далее.</a:t>
            </a:r>
          </a:p>
          <a:p>
            <a:r>
              <a:rPr lang="ru-RU" dirty="0" smtClean="0"/>
              <a:t>Когда происходит событие, браузер создаёт </a:t>
            </a:r>
            <a:r>
              <a:rPr lang="ru-RU" i="1" dirty="0" smtClean="0"/>
              <a:t>объект события</a:t>
            </a:r>
            <a:r>
              <a:rPr lang="ru-RU" dirty="0" smtClean="0"/>
              <a:t>, записывает в него детали и передаёт его в качестве аргумента функции-обработчику.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Пример ниже демонстрирует получение координат мыши из объекта события: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071678"/>
            <a:ext cx="8693471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Некоторые свойства объекта </a:t>
            </a:r>
            <a:r>
              <a:rPr lang="ru-RU" dirty="0" err="1" smtClean="0"/>
              <a:t>event</a:t>
            </a:r>
            <a:r>
              <a:rPr lang="ru-RU" dirty="0" smtClean="0"/>
              <a:t>:</a:t>
            </a:r>
          </a:p>
          <a:p>
            <a:r>
              <a:rPr lang="ru-RU" b="1" dirty="0" err="1" smtClean="0"/>
              <a:t>event.type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Тип события, в данном случае "</a:t>
            </a:r>
            <a:r>
              <a:rPr lang="ru-RU" dirty="0" err="1" smtClean="0"/>
              <a:t>click</a:t>
            </a:r>
            <a:r>
              <a:rPr lang="ru-RU" dirty="0" smtClean="0"/>
              <a:t>".</a:t>
            </a:r>
          </a:p>
          <a:p>
            <a:r>
              <a:rPr lang="ru-RU" b="1" dirty="0" err="1" smtClean="0"/>
              <a:t>event.currentTarget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Элемент, на котором сработал обработчик. Значение – обычно такое же, как и у </a:t>
            </a:r>
            <a:r>
              <a:rPr lang="ru-RU" dirty="0" err="1" smtClean="0"/>
              <a:t>this</a:t>
            </a:r>
            <a:r>
              <a:rPr lang="ru-RU" dirty="0" smtClean="0"/>
              <a:t>, но если обработчик является функцией-стрелкой или при помощи </a:t>
            </a:r>
            <a:r>
              <a:rPr lang="ru-RU" dirty="0" err="1" smtClean="0"/>
              <a:t>bind</a:t>
            </a:r>
            <a:r>
              <a:rPr lang="ru-RU" dirty="0" smtClean="0"/>
              <a:t> привязан другой объект в качестве </a:t>
            </a:r>
            <a:r>
              <a:rPr lang="ru-RU" dirty="0" err="1" smtClean="0"/>
              <a:t>this</a:t>
            </a:r>
            <a:r>
              <a:rPr lang="ru-RU" dirty="0" smtClean="0"/>
              <a:t>, то мы можем получить элемент из </a:t>
            </a:r>
            <a:r>
              <a:rPr lang="ru-RU" dirty="0" err="1" smtClean="0"/>
              <a:t>event.currentTarget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event.clientX</a:t>
            </a:r>
            <a:r>
              <a:rPr lang="ru-RU" b="1" dirty="0" smtClean="0"/>
              <a:t> / </a:t>
            </a:r>
            <a:r>
              <a:rPr lang="ru-RU" b="1" dirty="0" err="1" smtClean="0"/>
              <a:t>event.clientY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Координаты курсора в момент клика относительно окна, для событий мыши.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https://github.com/schoolteacherMP/lecture_40_JS_Events/blob/main/tasks.md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События мыши: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 smtClean="0"/>
              <a:t>click</a:t>
            </a:r>
            <a:r>
              <a:rPr lang="ru-RU" dirty="0" smtClean="0"/>
              <a:t> – происходит, когда кликнули на элемент левой кнопкой мыши (на устройствах с сенсорными экранами оно происходит при касании).</a:t>
            </a:r>
          </a:p>
          <a:p>
            <a:r>
              <a:rPr lang="ru-RU" b="1" dirty="0" err="1" smtClean="0"/>
              <a:t>contextmenu</a:t>
            </a:r>
            <a:r>
              <a:rPr lang="ru-RU" dirty="0" smtClean="0"/>
              <a:t> – происходит, когда кликнули на элемент правой кнопкой мыши.</a:t>
            </a:r>
          </a:p>
          <a:p>
            <a:r>
              <a:rPr lang="ru-RU" b="1" dirty="0" err="1" smtClean="0"/>
              <a:t>mouseover</a:t>
            </a:r>
            <a:r>
              <a:rPr lang="ru-RU" b="1" dirty="0" smtClean="0"/>
              <a:t> / </a:t>
            </a:r>
            <a:r>
              <a:rPr lang="ru-RU" b="1" dirty="0" err="1" smtClean="0"/>
              <a:t>mouseout</a:t>
            </a:r>
            <a:r>
              <a:rPr lang="ru-RU" dirty="0" smtClean="0"/>
              <a:t> – когда мышь наводится на / покидает элемент.</a:t>
            </a:r>
          </a:p>
          <a:p>
            <a:r>
              <a:rPr lang="ru-RU" b="1" dirty="0" err="1" smtClean="0"/>
              <a:t>mousedown</a:t>
            </a:r>
            <a:r>
              <a:rPr lang="ru-RU" b="1" dirty="0" smtClean="0"/>
              <a:t> / </a:t>
            </a:r>
            <a:r>
              <a:rPr lang="ru-RU" b="1" dirty="0" err="1" smtClean="0"/>
              <a:t>mouseup</a:t>
            </a:r>
            <a:r>
              <a:rPr lang="ru-RU" dirty="0" smtClean="0"/>
              <a:t> – когда нажали / отжали кнопку мыши на элементе.</a:t>
            </a:r>
          </a:p>
          <a:p>
            <a:r>
              <a:rPr lang="ru-RU" b="1" dirty="0" err="1" smtClean="0"/>
              <a:t>mousemove</a:t>
            </a:r>
            <a:r>
              <a:rPr lang="ru-RU" dirty="0" smtClean="0"/>
              <a:t> – при движении мыши.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/>
              <a:t>События на элементах управления:</a:t>
            </a:r>
            <a:endParaRPr lang="ru-RU" dirty="0" smtClean="0"/>
          </a:p>
          <a:p>
            <a:r>
              <a:rPr lang="ru-RU" b="1" dirty="0" err="1" smtClean="0"/>
              <a:t>submit</a:t>
            </a:r>
            <a:r>
              <a:rPr lang="ru-RU" dirty="0" smtClean="0"/>
              <a:t> – пользователь отправил форму &lt;</a:t>
            </a:r>
            <a:r>
              <a:rPr lang="ru-RU" dirty="0" err="1" smtClean="0"/>
              <a:t>form</a:t>
            </a:r>
            <a:r>
              <a:rPr lang="ru-RU" dirty="0" smtClean="0"/>
              <a:t>&gt;.</a:t>
            </a:r>
          </a:p>
          <a:p>
            <a:r>
              <a:rPr lang="ru-RU" b="1" dirty="0" err="1" smtClean="0"/>
              <a:t>focus</a:t>
            </a:r>
            <a:r>
              <a:rPr lang="ru-RU" dirty="0" smtClean="0"/>
              <a:t> – пользователь фокусируется на элементе, например нажимает на &lt;</a:t>
            </a:r>
            <a:r>
              <a:rPr lang="ru-RU" dirty="0" err="1" smtClean="0"/>
              <a:t>input</a:t>
            </a:r>
            <a:r>
              <a:rPr lang="ru-RU" dirty="0" smtClean="0"/>
              <a:t>&gt;.</a:t>
            </a:r>
          </a:p>
          <a:p>
            <a:pPr>
              <a:buNone/>
            </a:pPr>
            <a:r>
              <a:rPr lang="ru-RU" b="1" dirty="0" smtClean="0"/>
              <a:t>Клавиатурные события:</a:t>
            </a:r>
            <a:endParaRPr lang="ru-RU" dirty="0" smtClean="0"/>
          </a:p>
          <a:p>
            <a:r>
              <a:rPr lang="ru-RU" b="1" dirty="0" err="1" smtClean="0"/>
              <a:t>keydown</a:t>
            </a:r>
            <a:r>
              <a:rPr lang="ru-RU" dirty="0" smtClean="0"/>
              <a:t> и </a:t>
            </a:r>
            <a:r>
              <a:rPr lang="ru-RU" b="1" dirty="0" err="1" smtClean="0"/>
              <a:t>keyup</a:t>
            </a:r>
            <a:r>
              <a:rPr lang="ru-RU" dirty="0" smtClean="0"/>
              <a:t> – когда пользователь нажимает / отпускает клавишу.</a:t>
            </a:r>
          </a:p>
          <a:p>
            <a:pPr>
              <a:buNone/>
            </a:pPr>
            <a:r>
              <a:rPr lang="ru-RU" b="1" dirty="0" smtClean="0"/>
              <a:t>События документа:</a:t>
            </a:r>
            <a:endParaRPr lang="ru-RU" dirty="0" smtClean="0"/>
          </a:p>
          <a:p>
            <a:r>
              <a:rPr lang="ru-RU" b="1" dirty="0" err="1" smtClean="0"/>
              <a:t>DOMContentLoaded</a:t>
            </a:r>
            <a:r>
              <a:rPr lang="ru-RU" dirty="0" smtClean="0"/>
              <a:t> – когда HTML загружен и обработан, DOM документа полностью построен и доступен.</a:t>
            </a:r>
          </a:p>
          <a:p>
            <a:pPr>
              <a:buNone/>
            </a:pPr>
            <a:r>
              <a:rPr lang="ru-RU" b="1" dirty="0" smtClean="0"/>
              <a:t>CSS </a:t>
            </a:r>
            <a:r>
              <a:rPr lang="ru-RU" b="1" dirty="0" err="1" smtClean="0"/>
              <a:t>events</a:t>
            </a:r>
            <a:r>
              <a:rPr lang="ru-RU" b="1" dirty="0" smtClean="0"/>
              <a:t>:</a:t>
            </a:r>
            <a:endParaRPr lang="ru-RU" dirty="0" smtClean="0"/>
          </a:p>
          <a:p>
            <a:r>
              <a:rPr lang="ru-RU" b="1" dirty="0" err="1" smtClean="0"/>
              <a:t>transitionend</a:t>
            </a:r>
            <a:r>
              <a:rPr lang="ru-RU" dirty="0" smtClean="0"/>
              <a:t> – когда CSS-анимация завершена.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Обработчики событий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Событию можно назначить </a:t>
            </a:r>
            <a:r>
              <a:rPr lang="ru-RU" i="1" dirty="0" smtClean="0"/>
              <a:t>обработчик</a:t>
            </a:r>
            <a:r>
              <a:rPr lang="ru-RU" dirty="0" smtClean="0"/>
              <a:t>, то есть функцию, которая сработает, как только событие произошло.</a:t>
            </a:r>
          </a:p>
          <a:p>
            <a:r>
              <a:rPr lang="ru-RU" dirty="0" smtClean="0"/>
              <a:t>Именно благодаря обработчикам JavaScript-код может реагировать на действия пользователя.</a:t>
            </a:r>
          </a:p>
          <a:p>
            <a:r>
              <a:rPr lang="ru-RU" dirty="0" smtClean="0"/>
              <a:t>Есть несколько способов назначить событию обработчик. Сейчас мы их рассмотрим, начиная с самого простого.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Использование атрибута </a:t>
            </a:r>
            <a:r>
              <a:rPr lang="en-US" b="1" dirty="0" smtClean="0"/>
              <a:t>HTML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Обработчик может быть назначен прямо в разметке, в атрибуте, который называется </a:t>
            </a:r>
            <a:r>
              <a:rPr lang="ru-RU" b="1" dirty="0" err="1" smtClean="0"/>
              <a:t>on</a:t>
            </a:r>
            <a:r>
              <a:rPr lang="ru-RU" b="1" dirty="0" smtClean="0"/>
              <a:t>&lt;событие&gt;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Например, чтобы назначить обработчик события </a:t>
            </a:r>
            <a:r>
              <a:rPr lang="ru-RU" b="1" dirty="0" err="1" smtClean="0"/>
              <a:t>click</a:t>
            </a:r>
            <a:r>
              <a:rPr lang="ru-RU" dirty="0" smtClean="0"/>
              <a:t> на элементе </a:t>
            </a:r>
            <a:r>
              <a:rPr lang="ru-RU" b="1" dirty="0" err="1" smtClean="0"/>
              <a:t>input</a:t>
            </a:r>
            <a:r>
              <a:rPr lang="ru-RU" dirty="0" smtClean="0"/>
              <a:t>, можно использовать атрибут </a:t>
            </a:r>
            <a:r>
              <a:rPr lang="ru-RU" b="1" dirty="0" err="1" smtClean="0"/>
              <a:t>onclick</a:t>
            </a:r>
            <a:r>
              <a:rPr lang="ru-RU" dirty="0" smtClean="0"/>
              <a:t>, вот так: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33" y="5000636"/>
            <a:ext cx="891736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клике мышкой на кнопке выполнится код, указанный в атрибуте </a:t>
            </a:r>
            <a:r>
              <a:rPr lang="ru-RU" dirty="0" err="1" smtClean="0"/>
              <a:t>onclick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Обратите внимание, для содержимого атрибута </a:t>
            </a:r>
            <a:r>
              <a:rPr lang="ru-RU" dirty="0" err="1" smtClean="0"/>
              <a:t>onclick</a:t>
            </a:r>
            <a:r>
              <a:rPr lang="ru-RU" dirty="0" smtClean="0"/>
              <a:t> используются одинарные кавычки, так как сам атрибут находится в двойных. Если мы забудем об этом и поставим двойные кавычки внутри атрибута, вот так: </a:t>
            </a:r>
            <a:r>
              <a:rPr lang="ru-RU" b="1" dirty="0" err="1" smtClean="0"/>
              <a:t>onclick=</a:t>
            </a:r>
            <a:r>
              <a:rPr lang="ru-RU" b="1" dirty="0" smtClean="0"/>
              <a:t>"</a:t>
            </a:r>
            <a:r>
              <a:rPr lang="ru-RU" b="1" dirty="0" err="1" smtClean="0"/>
              <a:t>alert</a:t>
            </a:r>
            <a:r>
              <a:rPr lang="ru-RU" b="1" dirty="0" smtClean="0"/>
              <a:t>("</a:t>
            </a:r>
            <a:r>
              <a:rPr lang="ru-RU" b="1" dirty="0" err="1" smtClean="0"/>
              <a:t>Click</a:t>
            </a:r>
            <a:r>
              <a:rPr lang="ru-RU" b="1" dirty="0" smtClean="0"/>
              <a:t>!")", код не будет работать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Атрибут HTML-тега – не самое удобное место для написания большого количества кода, поэтому лучше создать отдельную JavaScript-функцию и вызвать её там.</a:t>
            </a:r>
          </a:p>
          <a:p>
            <a:r>
              <a:rPr lang="ru-RU" dirty="0" smtClean="0"/>
              <a:t>Следующий пример по клику запускает функцию </a:t>
            </a:r>
            <a:r>
              <a:rPr lang="ru-RU" dirty="0" err="1" smtClean="0"/>
              <a:t>countRabbits</a:t>
            </a:r>
            <a:r>
              <a:rPr lang="ru-RU" dirty="0" smtClean="0"/>
              <a:t>():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Как мы помним, атрибут HTML-тега не чувствителен к регистру, поэтому ONCLICK будет работать так же, как </a:t>
            </a:r>
            <a:r>
              <a:rPr lang="ru-RU" dirty="0" err="1" smtClean="0"/>
              <a:t>onClick</a:t>
            </a:r>
            <a:r>
              <a:rPr lang="ru-RU" dirty="0" smtClean="0"/>
              <a:t> и </a:t>
            </a:r>
            <a:r>
              <a:rPr lang="ru-RU" dirty="0" err="1" smtClean="0"/>
              <a:t>onCLICK</a:t>
            </a:r>
            <a:r>
              <a:rPr lang="ru-RU" dirty="0" smtClean="0"/>
              <a:t>… Но, как правило, атрибуты пишут в нижнем регистре: </a:t>
            </a:r>
            <a:r>
              <a:rPr lang="ru-RU" dirty="0" err="1" smtClean="0"/>
              <a:t>onclick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00" y="357166"/>
            <a:ext cx="901369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</TotalTime>
  <Words>392</Words>
  <Application>Microsoft Office PowerPoint</Application>
  <PresentationFormat>Экран (4:3)</PresentationFormat>
  <Paragraphs>108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Основы JS</vt:lpstr>
      <vt:lpstr>Слайд 2</vt:lpstr>
      <vt:lpstr>События мыши: </vt:lpstr>
      <vt:lpstr>Слайд 4</vt:lpstr>
      <vt:lpstr>Обработчики событий</vt:lpstr>
      <vt:lpstr>Использование атрибута HTML</vt:lpstr>
      <vt:lpstr>Слайд 7</vt:lpstr>
      <vt:lpstr>Слайд 8</vt:lpstr>
      <vt:lpstr>Слайд 9</vt:lpstr>
      <vt:lpstr>Использование свойства  DOM-объекта</vt:lpstr>
      <vt:lpstr>Слайд 11</vt:lpstr>
      <vt:lpstr>Слайд 12</vt:lpstr>
      <vt:lpstr>Слайд 13</vt:lpstr>
      <vt:lpstr>Слайд 14</vt:lpstr>
      <vt:lpstr>Доступ к элементу через this</vt:lpstr>
      <vt:lpstr>Частые ошибки</vt:lpstr>
      <vt:lpstr>Слайд 17</vt:lpstr>
      <vt:lpstr>Слайд 18</vt:lpstr>
      <vt:lpstr>addEventListener</vt:lpstr>
      <vt:lpstr>Слайд 20</vt:lpstr>
      <vt:lpstr>Слайд 21</vt:lpstr>
      <vt:lpstr>Слайд 22</vt:lpstr>
      <vt:lpstr>Слайд 23</vt:lpstr>
      <vt:lpstr>Слайд 24</vt:lpstr>
      <vt:lpstr>Слайд 25</vt:lpstr>
      <vt:lpstr>Объект события</vt:lpstr>
      <vt:lpstr>Слайд 27</vt:lpstr>
      <vt:lpstr>Слайд 28</vt:lpstr>
      <vt:lpstr>Слайд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211</cp:revision>
  <dcterms:created xsi:type="dcterms:W3CDTF">2022-09-13T09:58:51Z</dcterms:created>
  <dcterms:modified xsi:type="dcterms:W3CDTF">2023-02-13T11:11:53Z</dcterms:modified>
</cp:coreProperties>
</file>