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smtClean="0">
                <a:solidFill>
                  <a:schemeClr val="tx1"/>
                </a:solidFill>
              </a:rPr>
              <a:t>Лекция 53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  <a:endParaRPr lang="en-US" sz="3200" b="1" dirty="0" smtClean="0"/>
          </a:p>
          <a:p>
            <a:pPr algn="ctr"/>
            <a:r>
              <a:rPr lang="ru-RU" sz="3200" b="1" dirty="0" smtClean="0"/>
              <a:t>Фокусировка: </a:t>
            </a:r>
            <a:r>
              <a:rPr lang="en-US" sz="3200" b="1" dirty="0" smtClean="0"/>
              <a:t>focus/blur</a:t>
            </a:r>
          </a:p>
          <a:p>
            <a:pPr algn="ctr"/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Отметим, что мы </a:t>
            </a:r>
            <a:r>
              <a:rPr lang="ru-RU" b="1" dirty="0" smtClean="0"/>
              <a:t>не можем </a:t>
            </a:r>
            <a:r>
              <a:rPr lang="ru-RU" dirty="0" smtClean="0"/>
              <a:t>«отменить потерю фокуса», вызвав 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 в обработчике </a:t>
            </a:r>
            <a:r>
              <a:rPr lang="ru-RU" b="1" dirty="0" err="1" smtClean="0"/>
              <a:t>onblur</a:t>
            </a:r>
            <a:r>
              <a:rPr lang="ru-RU" dirty="0" smtClean="0"/>
              <a:t> потому, что </a:t>
            </a:r>
            <a:r>
              <a:rPr lang="ru-RU" b="1" dirty="0" err="1" smtClean="0"/>
              <a:t>onblur</a:t>
            </a:r>
            <a:r>
              <a:rPr lang="ru-RU" dirty="0" smtClean="0"/>
              <a:t> срабатывает </a:t>
            </a:r>
            <a:r>
              <a:rPr lang="ru-RU" b="1" i="1" dirty="0" smtClean="0"/>
              <a:t>после</a:t>
            </a:r>
            <a:r>
              <a:rPr lang="ru-RU" dirty="0" smtClean="0"/>
              <a:t> потери фокуса элементом.</a:t>
            </a:r>
          </a:p>
          <a:p>
            <a:r>
              <a:rPr lang="ru-RU" dirty="0" smtClean="0"/>
              <a:t>Однако на практике следует хорошо подумать, прежде чем внедрять что-то подобное, потому что мы обычно </a:t>
            </a:r>
            <a:r>
              <a:rPr lang="ru-RU" i="1" dirty="0" smtClean="0"/>
              <a:t>должны показывать ошибки</a:t>
            </a:r>
            <a:r>
              <a:rPr lang="ru-RU" dirty="0" smtClean="0"/>
              <a:t> пользователю, но они </a:t>
            </a:r>
            <a:r>
              <a:rPr lang="ru-RU" i="1" dirty="0" smtClean="0"/>
              <a:t>не должны мешать</a:t>
            </a:r>
            <a:r>
              <a:rPr lang="ru-RU" dirty="0" smtClean="0"/>
              <a:t> пользователю при заполнении нашей формы. Ведь, вполне возможно, что он захочет сначала заполнить другие поля.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Потеря фокуса, вызванная </a:t>
            </a:r>
            <a:r>
              <a:rPr lang="en-US" b="1" dirty="0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ru-RU" dirty="0" smtClean="0"/>
              <a:t>Потеря фокуса может произойти по множеству причин.</a:t>
            </a:r>
          </a:p>
          <a:p>
            <a:r>
              <a:rPr lang="ru-RU" dirty="0" smtClean="0"/>
              <a:t>Одна из них – когда посетитель </a:t>
            </a:r>
            <a:r>
              <a:rPr lang="ru-RU" dirty="0" err="1" smtClean="0"/>
              <a:t>кликает</a:t>
            </a:r>
            <a:r>
              <a:rPr lang="ru-RU" dirty="0" smtClean="0"/>
              <a:t> куда-то ещё. Но и </a:t>
            </a:r>
            <a:r>
              <a:rPr lang="ru-RU" dirty="0" err="1" smtClean="0"/>
              <a:t>JavaScript</a:t>
            </a:r>
            <a:r>
              <a:rPr lang="ru-RU" dirty="0" smtClean="0"/>
              <a:t> может быть причиной, например:</a:t>
            </a:r>
          </a:p>
          <a:p>
            <a:r>
              <a:rPr lang="ru-RU" b="1" dirty="0" err="1" smtClean="0"/>
              <a:t>alert</a:t>
            </a:r>
            <a:r>
              <a:rPr lang="ru-RU" dirty="0" smtClean="0"/>
              <a:t> переводит фокус на себя – элемент теряет фокус (событие </a:t>
            </a:r>
            <a:r>
              <a:rPr lang="ru-RU" dirty="0" err="1" smtClean="0"/>
              <a:t>blur</a:t>
            </a:r>
            <a:r>
              <a:rPr lang="ru-RU" dirty="0" smtClean="0"/>
              <a:t>), а когда </a:t>
            </a:r>
            <a:r>
              <a:rPr lang="ru-RU" dirty="0" err="1" smtClean="0"/>
              <a:t>alert</a:t>
            </a:r>
            <a:r>
              <a:rPr lang="ru-RU" dirty="0" smtClean="0"/>
              <a:t> закрывается – элемент получает фокус обратно (событие </a:t>
            </a:r>
            <a:r>
              <a:rPr lang="ru-RU" dirty="0" err="1" smtClean="0"/>
              <a:t>focus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Если элемент удалить из DOM, фокус также будет потерян. Если элемент добавить обратно, то фокус не вернётся.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Из-за этих особенностей обработчики </a:t>
            </a:r>
            <a:r>
              <a:rPr lang="ru-RU" dirty="0" err="1" smtClean="0"/>
              <a:t>focus</a:t>
            </a:r>
            <a:r>
              <a:rPr lang="ru-RU" dirty="0" smtClean="0"/>
              <a:t>/</a:t>
            </a:r>
            <a:r>
              <a:rPr lang="ru-RU" dirty="0" err="1" smtClean="0"/>
              <a:t>blur</a:t>
            </a:r>
            <a:r>
              <a:rPr lang="ru-RU" dirty="0" smtClean="0"/>
              <a:t> могут сработать тогда, когда это не требуется.</a:t>
            </a:r>
          </a:p>
          <a:p>
            <a:r>
              <a:rPr lang="ru-RU" dirty="0" smtClean="0"/>
              <a:t>Используя эти события, нужно быть осторожным. Если мы хотим отследить потерю фокуса, которую инициировал пользователь, тогда нам следует избегать её самим.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Включаем фокусировку на любом элементе: </a:t>
            </a:r>
            <a:r>
              <a:rPr lang="ru-RU" b="1" dirty="0" err="1" smtClean="0"/>
              <a:t>tabindex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Многие элементы по умолчанию не поддерживают фокусировку.</a:t>
            </a:r>
          </a:p>
          <a:p>
            <a:r>
              <a:rPr lang="ru-RU" dirty="0" smtClean="0"/>
              <a:t>Какие именно – зависит от браузера, но одно всегда верно: поддержка </a:t>
            </a:r>
            <a:r>
              <a:rPr lang="ru-RU" b="1" dirty="0" err="1" smtClean="0"/>
              <a:t>focus</a:t>
            </a:r>
            <a:r>
              <a:rPr lang="ru-RU" b="1" dirty="0" smtClean="0"/>
              <a:t>/</a:t>
            </a:r>
            <a:r>
              <a:rPr lang="ru-RU" b="1" dirty="0" err="1" smtClean="0"/>
              <a:t>blur</a:t>
            </a:r>
            <a:r>
              <a:rPr lang="ru-RU" dirty="0" smtClean="0"/>
              <a:t> гарантирована для элементов, с которыми посетитель может взаимодействовать: </a:t>
            </a:r>
            <a:r>
              <a:rPr lang="ru-RU" b="1" dirty="0" smtClean="0"/>
              <a:t>&lt;</a:t>
            </a:r>
            <a:r>
              <a:rPr lang="ru-RU" b="1" dirty="0" err="1" smtClean="0"/>
              <a:t>button</a:t>
            </a:r>
            <a:r>
              <a:rPr lang="ru-RU" b="1" dirty="0" smtClean="0"/>
              <a:t>&gt;, &lt;</a:t>
            </a:r>
            <a:r>
              <a:rPr lang="ru-RU" b="1" dirty="0" err="1" smtClean="0"/>
              <a:t>input</a:t>
            </a:r>
            <a:r>
              <a:rPr lang="ru-RU" b="1" dirty="0" smtClean="0"/>
              <a:t>&gt;, &lt;</a:t>
            </a:r>
            <a:r>
              <a:rPr lang="ru-RU" b="1" dirty="0" err="1" smtClean="0"/>
              <a:t>select</a:t>
            </a:r>
            <a:r>
              <a:rPr lang="ru-RU" b="1" dirty="0" smtClean="0"/>
              <a:t>&gt;, &lt;</a:t>
            </a:r>
            <a:r>
              <a:rPr lang="ru-RU" b="1" dirty="0" err="1" smtClean="0"/>
              <a:t>a</a:t>
            </a:r>
            <a:r>
              <a:rPr lang="ru-RU" b="1" dirty="0" smtClean="0"/>
              <a:t>&gt; и т.д.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 другой стороны, элементы форматирования</a:t>
            </a:r>
            <a:r>
              <a:rPr lang="ru-RU" b="1" dirty="0" smtClean="0"/>
              <a:t> &lt;</a:t>
            </a:r>
            <a:r>
              <a:rPr lang="ru-RU" b="1" dirty="0" err="1" smtClean="0"/>
              <a:t>div</a:t>
            </a:r>
            <a:r>
              <a:rPr lang="ru-RU" b="1" dirty="0" smtClean="0"/>
              <a:t>&gt;, &lt;</a:t>
            </a:r>
            <a:r>
              <a:rPr lang="ru-RU" b="1" dirty="0" err="1" smtClean="0"/>
              <a:t>span</a:t>
            </a:r>
            <a:r>
              <a:rPr lang="ru-RU" b="1" dirty="0" smtClean="0"/>
              <a:t>&gt;, &lt;</a:t>
            </a:r>
            <a:r>
              <a:rPr lang="ru-RU" b="1" dirty="0" err="1" smtClean="0"/>
              <a:t>table</a:t>
            </a:r>
            <a:r>
              <a:rPr lang="ru-RU" b="1" dirty="0" smtClean="0"/>
              <a:t>&gt;</a:t>
            </a:r>
            <a:r>
              <a:rPr lang="ru-RU" dirty="0" smtClean="0"/>
              <a:t> – по умолчанию не могут получить фокус. Метод </a:t>
            </a:r>
            <a:r>
              <a:rPr lang="ru-RU" b="1" dirty="0" err="1" smtClean="0"/>
              <a:t>elem.focus</a:t>
            </a:r>
            <a:r>
              <a:rPr lang="ru-RU" dirty="0" smtClean="0"/>
              <a:t>() не работает для них, и события </a:t>
            </a:r>
            <a:r>
              <a:rPr lang="ru-RU" b="1" dirty="0" err="1" smtClean="0"/>
              <a:t>focus</a:t>
            </a:r>
            <a:r>
              <a:rPr lang="ru-RU" b="1" dirty="0" smtClean="0"/>
              <a:t>/</a:t>
            </a:r>
            <a:r>
              <a:rPr lang="ru-RU" b="1" dirty="0" err="1" smtClean="0"/>
              <a:t>blur</a:t>
            </a:r>
            <a:r>
              <a:rPr lang="ru-RU" dirty="0" smtClean="0"/>
              <a:t> никогда не срабатывают.</a:t>
            </a:r>
          </a:p>
          <a:p>
            <a:r>
              <a:rPr lang="ru-RU" dirty="0" smtClean="0"/>
              <a:t>Это можно изменить HTML-атрибутом </a:t>
            </a:r>
            <a:r>
              <a:rPr lang="ru-RU" b="1" dirty="0" err="1" smtClean="0"/>
              <a:t>tabindex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Любой элемент поддерживает фокусировку, если имеет </a:t>
            </a:r>
            <a:r>
              <a:rPr lang="ru-RU" b="1" dirty="0" err="1" smtClean="0"/>
              <a:t>tabindex</a:t>
            </a:r>
            <a:r>
              <a:rPr lang="ru-RU" dirty="0" smtClean="0"/>
              <a:t>. Значение этого атрибута – порядковый номер элемента, когда клавиша </a:t>
            </a:r>
            <a:r>
              <a:rPr lang="ru-RU" b="1" dirty="0" err="1" smtClean="0"/>
              <a:t>Tab</a:t>
            </a:r>
            <a:r>
              <a:rPr lang="ru-RU" dirty="0" smtClean="0"/>
              <a:t> (или что-то аналогичное) используется для переключения между элементами.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ru-RU" dirty="0" smtClean="0"/>
              <a:t>То есть: если у нас два элемента, первый имеет </a:t>
            </a:r>
            <a:r>
              <a:rPr lang="ru-RU" b="1" dirty="0" err="1" smtClean="0"/>
              <a:t>tabindex</a:t>
            </a:r>
            <a:r>
              <a:rPr lang="ru-RU" dirty="0" err="1" smtClean="0"/>
              <a:t>=</a:t>
            </a:r>
            <a:r>
              <a:rPr lang="ru-RU" dirty="0" smtClean="0"/>
              <a:t>"</a:t>
            </a:r>
            <a:r>
              <a:rPr lang="ru-RU" b="1" dirty="0" smtClean="0"/>
              <a:t>1</a:t>
            </a:r>
            <a:r>
              <a:rPr lang="ru-RU" dirty="0" smtClean="0"/>
              <a:t>", а второй </a:t>
            </a:r>
            <a:r>
              <a:rPr lang="ru-RU" b="1" dirty="0" err="1" smtClean="0"/>
              <a:t>tabindex</a:t>
            </a:r>
            <a:r>
              <a:rPr lang="ru-RU" dirty="0" err="1" smtClean="0"/>
              <a:t>=</a:t>
            </a:r>
            <a:r>
              <a:rPr lang="ru-RU" dirty="0" smtClean="0"/>
              <a:t>"2", то находясь в первом элементе и нажав </a:t>
            </a:r>
            <a:r>
              <a:rPr lang="ru-RU" b="1" dirty="0" err="1" smtClean="0"/>
              <a:t>Tab</a:t>
            </a:r>
            <a:r>
              <a:rPr lang="ru-RU" dirty="0" smtClean="0"/>
              <a:t> – мы переместимся во второй.</a:t>
            </a:r>
          </a:p>
          <a:p>
            <a:r>
              <a:rPr lang="ru-RU" dirty="0" smtClean="0"/>
              <a:t>Порядок перебора таков: сначала идут элементы со значениями </a:t>
            </a:r>
            <a:r>
              <a:rPr lang="ru-RU" b="1" dirty="0" err="1" smtClean="0"/>
              <a:t>tabindex</a:t>
            </a:r>
            <a:r>
              <a:rPr lang="ru-RU" dirty="0" smtClean="0"/>
              <a:t> от </a:t>
            </a:r>
            <a:r>
              <a:rPr lang="ru-RU" b="1" dirty="0" smtClean="0"/>
              <a:t>1</a:t>
            </a:r>
            <a:r>
              <a:rPr lang="ru-RU" dirty="0" smtClean="0"/>
              <a:t> и выше, в порядке </a:t>
            </a:r>
            <a:r>
              <a:rPr lang="ru-RU" b="1" dirty="0" err="1" smtClean="0"/>
              <a:t>tabindex</a:t>
            </a:r>
            <a:r>
              <a:rPr lang="ru-RU" dirty="0" smtClean="0"/>
              <a:t>, а затем элементы без </a:t>
            </a:r>
            <a:r>
              <a:rPr lang="ru-RU" dirty="0" err="1" smtClean="0"/>
              <a:t>tabindex</a:t>
            </a:r>
            <a:r>
              <a:rPr lang="ru-RU" dirty="0" smtClean="0"/>
              <a:t> (например, обычный &lt;</a:t>
            </a:r>
            <a:r>
              <a:rPr lang="ru-RU" dirty="0" err="1" smtClean="0"/>
              <a:t>input</a:t>
            </a:r>
            <a:r>
              <a:rPr lang="ru-RU" dirty="0" smtClean="0"/>
              <a:t>&gt;).</a:t>
            </a:r>
          </a:p>
          <a:p>
            <a:r>
              <a:rPr lang="ru-RU" dirty="0" smtClean="0"/>
              <a:t>При совпадающих </a:t>
            </a:r>
            <a:r>
              <a:rPr lang="ru-RU" b="1" dirty="0" err="1" smtClean="0"/>
              <a:t>tabindex</a:t>
            </a:r>
            <a:r>
              <a:rPr lang="ru-RU" dirty="0" smtClean="0"/>
              <a:t> элементы перебираются в том порядке, в котором идут в документе.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Есть два специальных значения: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1.  </a:t>
            </a:r>
            <a:r>
              <a:rPr lang="ru-RU" b="1" dirty="0" err="1" smtClean="0"/>
              <a:t>tabindex</a:t>
            </a:r>
            <a:r>
              <a:rPr lang="ru-RU" b="1" dirty="0" err="1" smtClean="0"/>
              <a:t>=</a:t>
            </a:r>
            <a:r>
              <a:rPr lang="ru-RU" b="1" dirty="0" smtClean="0"/>
              <a:t>"0"</a:t>
            </a:r>
            <a:r>
              <a:rPr lang="ru-RU" dirty="0" smtClean="0"/>
              <a:t> ставит элемент в один ряд с элементами без </a:t>
            </a:r>
            <a:r>
              <a:rPr lang="ru-RU" b="1" dirty="0" err="1" smtClean="0"/>
              <a:t>tabindex</a:t>
            </a:r>
            <a:r>
              <a:rPr lang="ru-RU" dirty="0" smtClean="0"/>
              <a:t>. То есть, при переключении такие элементы будут после элементов с </a:t>
            </a:r>
            <a:r>
              <a:rPr lang="ru-RU" b="1" dirty="0" err="1" smtClean="0"/>
              <a:t>tabindex</a:t>
            </a:r>
            <a:r>
              <a:rPr lang="ru-RU" dirty="0" smtClean="0"/>
              <a:t> ≥ 1.</a:t>
            </a:r>
          </a:p>
          <a:p>
            <a:r>
              <a:rPr lang="ru-RU" dirty="0" smtClean="0"/>
              <a:t>Обычно используется, чтобы включить фокусировку на элементе, но не менять порядок переключения. Чтобы элемент мог участвовать в форме наравне с обычными &lt;</a:t>
            </a:r>
            <a:r>
              <a:rPr lang="ru-RU" dirty="0" err="1" smtClean="0"/>
              <a:t>input</a:t>
            </a:r>
            <a:r>
              <a:rPr lang="ru-RU" dirty="0" smtClean="0"/>
              <a:t>&gt;.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2.  </a:t>
            </a:r>
            <a:r>
              <a:rPr lang="ru-RU" b="1" dirty="0" err="1" smtClean="0"/>
              <a:t>tabindex</a:t>
            </a:r>
            <a:r>
              <a:rPr lang="ru-RU" b="1" dirty="0" err="1" smtClean="0"/>
              <a:t>=</a:t>
            </a:r>
            <a:r>
              <a:rPr lang="ru-RU" b="1" dirty="0" smtClean="0"/>
              <a:t>"-1"</a:t>
            </a:r>
            <a:r>
              <a:rPr lang="ru-RU" dirty="0" smtClean="0"/>
              <a:t> позволяет фокусироваться на элементе только программно. Клавиша </a:t>
            </a:r>
            <a:r>
              <a:rPr lang="ru-RU" dirty="0" err="1" smtClean="0"/>
              <a:t>Tab</a:t>
            </a:r>
            <a:r>
              <a:rPr lang="ru-RU" dirty="0" smtClean="0"/>
              <a:t> проигнорирует такой элемент, но метод </a:t>
            </a:r>
            <a:r>
              <a:rPr lang="ru-RU" dirty="0" err="1" smtClean="0"/>
              <a:t>elem.focus</a:t>
            </a:r>
            <a:r>
              <a:rPr lang="ru-RU" dirty="0" smtClean="0"/>
              <a:t>() будет действовать.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Порядок </a:t>
            </a:r>
            <a:r>
              <a:rPr lang="ru-RU" dirty="0" smtClean="0"/>
              <a:t>такой: 1 - 2 - 0. </a:t>
            </a:r>
            <a:endParaRPr lang="ru-RU" dirty="0" smtClean="0"/>
          </a:p>
          <a:p>
            <a:r>
              <a:rPr lang="ru-RU" dirty="0" smtClean="0"/>
              <a:t>Обычно</a:t>
            </a:r>
            <a:r>
              <a:rPr lang="ru-RU" dirty="0" smtClean="0"/>
              <a:t> &lt;</a:t>
            </a:r>
            <a:r>
              <a:rPr lang="ru-RU" dirty="0" err="1" smtClean="0"/>
              <a:t>li</a:t>
            </a:r>
            <a:r>
              <a:rPr lang="ru-RU" dirty="0" smtClean="0"/>
              <a:t>&gt; не поддерживает фокусировку, но </a:t>
            </a:r>
            <a:r>
              <a:rPr lang="ru-RU" dirty="0" err="1" smtClean="0"/>
              <a:t>tabindex</a:t>
            </a:r>
            <a:r>
              <a:rPr lang="ru-RU" dirty="0" smtClean="0"/>
              <a:t> включает её, а также события и стилизацию </a:t>
            </a:r>
            <a:r>
              <a:rPr lang="ru-RU" dirty="0" err="1" smtClean="0"/>
              <a:t>псевдоклассом</a:t>
            </a:r>
            <a:r>
              <a:rPr lang="ru-RU" dirty="0" smtClean="0"/>
              <a:t> :</a:t>
            </a:r>
            <a:r>
              <a:rPr lang="ru-RU" dirty="0" err="1" smtClean="0"/>
              <a:t>focus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85728"/>
            <a:ext cx="6687367" cy="229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focusin</a:t>
            </a:r>
            <a:r>
              <a:rPr lang="en-US" b="1" dirty="0" smtClean="0"/>
              <a:t>/</a:t>
            </a:r>
            <a:r>
              <a:rPr lang="en-US" b="1" dirty="0" err="1" smtClean="0"/>
              <a:t>focusout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 </a:t>
            </a:r>
            <a:r>
              <a:rPr lang="ru-RU" dirty="0" err="1" smtClean="0"/>
              <a:t>focus</a:t>
            </a:r>
            <a:r>
              <a:rPr lang="ru-RU" dirty="0" smtClean="0"/>
              <a:t> и </a:t>
            </a:r>
            <a:r>
              <a:rPr lang="ru-RU" dirty="0" err="1" smtClean="0"/>
              <a:t>blur</a:t>
            </a:r>
            <a:r>
              <a:rPr lang="ru-RU" dirty="0" smtClean="0"/>
              <a:t> не всплывают.</a:t>
            </a:r>
          </a:p>
          <a:p>
            <a:r>
              <a:rPr lang="ru-RU" dirty="0" smtClean="0"/>
              <a:t>Например, мы не можем использовать </a:t>
            </a:r>
            <a:r>
              <a:rPr lang="ru-RU" dirty="0" err="1" smtClean="0"/>
              <a:t>onfocus</a:t>
            </a:r>
            <a:r>
              <a:rPr lang="ru-RU" dirty="0" smtClean="0"/>
              <a:t> на &lt;</a:t>
            </a:r>
            <a:r>
              <a:rPr lang="ru-RU" dirty="0" err="1" smtClean="0"/>
              <a:t>form</a:t>
            </a:r>
            <a:r>
              <a:rPr lang="ru-RU" dirty="0" smtClean="0"/>
              <a:t>&gt;, чтобы подсветить её: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776057"/>
            <a:ext cx="7429552" cy="308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Фокусировка: </a:t>
            </a:r>
            <a:r>
              <a:rPr lang="en-US" b="1" dirty="0" smtClean="0"/>
              <a:t>focus/blur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 получает фокус, когда пользователь </a:t>
            </a:r>
            <a:r>
              <a:rPr lang="ru-RU" b="1" dirty="0" err="1" smtClean="0"/>
              <a:t>кликает</a:t>
            </a:r>
            <a:r>
              <a:rPr lang="ru-RU" dirty="0" smtClean="0"/>
              <a:t> по нему или использует клавишу </a:t>
            </a:r>
            <a:r>
              <a:rPr lang="ru-RU" b="1" dirty="0" err="1" smtClean="0"/>
              <a:t>Tab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Также существует HTML-атрибут </a:t>
            </a:r>
            <a:r>
              <a:rPr lang="ru-RU" b="1" dirty="0" err="1" smtClean="0"/>
              <a:t>autofocus</a:t>
            </a:r>
            <a:r>
              <a:rPr lang="ru-RU" dirty="0" smtClean="0"/>
              <a:t>, который устанавливает фокус на элемент, когда страница загружается. </a:t>
            </a:r>
            <a:endParaRPr lang="en-US" dirty="0" smtClean="0"/>
          </a:p>
          <a:p>
            <a:r>
              <a:rPr lang="ru-RU" dirty="0" smtClean="0"/>
              <a:t>Есть и другие способы получения фокуса, о них – далее.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выше не работает, потому что когда пользователь перемещает фокус на &lt;</a:t>
            </a:r>
            <a:r>
              <a:rPr lang="ru-RU" dirty="0" err="1" smtClean="0"/>
              <a:t>input</a:t>
            </a:r>
            <a:r>
              <a:rPr lang="ru-RU" dirty="0" smtClean="0"/>
              <a:t>&gt;, событие </a:t>
            </a:r>
            <a:r>
              <a:rPr lang="ru-RU" dirty="0" err="1" smtClean="0"/>
              <a:t>focus</a:t>
            </a:r>
            <a:r>
              <a:rPr lang="ru-RU" dirty="0" smtClean="0"/>
              <a:t> срабатывает только на этом элементе. Это событие не всплывает. Следовательно, </a:t>
            </a:r>
            <a:r>
              <a:rPr lang="ru-RU" dirty="0" err="1" smtClean="0"/>
              <a:t>form.onfocus</a:t>
            </a:r>
            <a:r>
              <a:rPr lang="ru-RU" dirty="0" smtClean="0"/>
              <a:t> никогда не срабатывает.</a:t>
            </a:r>
          </a:p>
          <a:p>
            <a:r>
              <a:rPr lang="ru-RU" dirty="0" smtClean="0"/>
              <a:t>У этой проблемы два решения.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Первое: забавная особенность – </a:t>
            </a:r>
            <a:r>
              <a:rPr lang="ru-RU" dirty="0" err="1" smtClean="0"/>
              <a:t>focus</a:t>
            </a:r>
            <a:r>
              <a:rPr lang="ru-RU" dirty="0" smtClean="0"/>
              <a:t>/</a:t>
            </a:r>
            <a:r>
              <a:rPr lang="ru-RU" dirty="0" err="1" smtClean="0"/>
              <a:t>blur</a:t>
            </a:r>
            <a:r>
              <a:rPr lang="ru-RU" dirty="0" smtClean="0"/>
              <a:t> не всплывают, но передаются вниз на фазе перехвата.</a:t>
            </a:r>
          </a:p>
          <a:p>
            <a:r>
              <a:rPr lang="ru-RU" dirty="0" smtClean="0"/>
              <a:t>Это сработает: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00306"/>
            <a:ext cx="921375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Второе решение: события </a:t>
            </a:r>
            <a:r>
              <a:rPr lang="ru-RU" b="1" dirty="0" err="1" smtClean="0"/>
              <a:t>focusin</a:t>
            </a:r>
            <a:r>
              <a:rPr lang="ru-RU" dirty="0" smtClean="0"/>
              <a:t> и </a:t>
            </a:r>
            <a:r>
              <a:rPr lang="ru-RU" b="1" dirty="0" err="1" smtClean="0"/>
              <a:t>focusout</a:t>
            </a:r>
            <a:r>
              <a:rPr lang="ru-RU" dirty="0" smtClean="0"/>
              <a:t> – такие же, как и </a:t>
            </a:r>
            <a:r>
              <a:rPr lang="ru-RU" b="1" dirty="0" err="1" smtClean="0"/>
              <a:t>focus</a:t>
            </a:r>
            <a:r>
              <a:rPr lang="ru-RU" b="1" dirty="0" smtClean="0"/>
              <a:t>/</a:t>
            </a:r>
            <a:r>
              <a:rPr lang="ru-RU" b="1" dirty="0" err="1" smtClean="0"/>
              <a:t>blur</a:t>
            </a:r>
            <a:r>
              <a:rPr lang="ru-RU" b="1" dirty="0" smtClean="0"/>
              <a:t>,</a:t>
            </a:r>
            <a:r>
              <a:rPr lang="ru-RU" dirty="0" smtClean="0"/>
              <a:t> но они всплывают.</a:t>
            </a:r>
          </a:p>
          <a:p>
            <a:r>
              <a:rPr lang="ru-RU" dirty="0" smtClean="0"/>
              <a:t>Заметьте, что эти события должны использоваться с </a:t>
            </a:r>
            <a:r>
              <a:rPr lang="ru-RU" b="1" dirty="0" err="1" smtClean="0"/>
              <a:t>elem.addEventListener</a:t>
            </a:r>
            <a:r>
              <a:rPr lang="ru-RU" dirty="0" smtClean="0"/>
              <a:t>, но не с </a:t>
            </a:r>
            <a:r>
              <a:rPr lang="ru-RU" dirty="0" err="1" smtClean="0"/>
              <a:t>on</a:t>
            </a:r>
            <a:r>
              <a:rPr lang="ru-RU" dirty="0" smtClean="0"/>
              <a:t>&lt;</a:t>
            </a:r>
            <a:r>
              <a:rPr lang="ru-RU" dirty="0" err="1" smtClean="0"/>
              <a:t>event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Второй рабочий вариант: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550988"/>
            <a:ext cx="8783637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https://github.com/schoolteacherMP/lecture_53_JS_Forms_controls_Focus_blur/blob/main/tasks.md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Момент потери фокуса («</a:t>
            </a:r>
            <a:r>
              <a:rPr lang="ru-RU" b="1" dirty="0" err="1" smtClean="0"/>
              <a:t>blur</a:t>
            </a:r>
            <a:r>
              <a:rPr lang="ru-RU" dirty="0" smtClean="0"/>
              <a:t>») может быть важнее. </a:t>
            </a:r>
            <a:endParaRPr lang="en-US" dirty="0" smtClean="0"/>
          </a:p>
          <a:p>
            <a:r>
              <a:rPr lang="ru-RU" dirty="0" smtClean="0"/>
              <a:t>Это момент, когда пользователь </a:t>
            </a:r>
            <a:r>
              <a:rPr lang="ru-RU" dirty="0" err="1" smtClean="0"/>
              <a:t>кликает</a:t>
            </a:r>
            <a:r>
              <a:rPr lang="ru-RU" dirty="0" smtClean="0"/>
              <a:t> куда-то ещё или нажимает </a:t>
            </a:r>
            <a:r>
              <a:rPr lang="ru-RU" dirty="0" err="1" smtClean="0"/>
              <a:t>Tab</a:t>
            </a:r>
            <a:r>
              <a:rPr lang="ru-RU" dirty="0" smtClean="0"/>
              <a:t>, чтобы переключиться на следующее поле формы. </a:t>
            </a:r>
            <a:endParaRPr lang="en-US" dirty="0" smtClean="0"/>
          </a:p>
          <a:p>
            <a:r>
              <a:rPr lang="ru-RU" dirty="0" smtClean="0"/>
              <a:t>Есть другие причины потери фокуса, о них – далее.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 </a:t>
            </a:r>
            <a:r>
              <a:rPr lang="en-US" b="1" dirty="0" smtClean="0"/>
              <a:t>focus/blur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focus</a:t>
            </a:r>
            <a:r>
              <a:rPr lang="ru-RU" dirty="0" smtClean="0"/>
              <a:t> вызывается в момент фокусировки, а </a:t>
            </a:r>
            <a:r>
              <a:rPr lang="ru-RU" b="1" dirty="0" err="1" smtClean="0"/>
              <a:t>blur</a:t>
            </a:r>
            <a:r>
              <a:rPr lang="ru-RU" dirty="0" smtClean="0"/>
              <a:t> – когда элемент теряет фокус.</a:t>
            </a:r>
          </a:p>
          <a:p>
            <a:r>
              <a:rPr lang="ru-RU" dirty="0" smtClean="0"/>
              <a:t>Используем их для </a:t>
            </a:r>
            <a:r>
              <a:rPr lang="ru-RU" dirty="0" err="1" smtClean="0"/>
              <a:t>валидации</a:t>
            </a:r>
            <a:r>
              <a:rPr lang="ru-RU" dirty="0" smtClean="0"/>
              <a:t>(проверки) введённых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примере ниже:</a:t>
            </a:r>
          </a:p>
          <a:p>
            <a:r>
              <a:rPr lang="ru-RU" dirty="0" smtClean="0"/>
              <a:t>Обработчик </a:t>
            </a:r>
            <a:r>
              <a:rPr lang="ru-RU" b="1" dirty="0" err="1" smtClean="0"/>
              <a:t>blur</a:t>
            </a:r>
            <a:r>
              <a:rPr lang="ru-RU" dirty="0" smtClean="0"/>
              <a:t> проверяет, введён ли </a:t>
            </a:r>
            <a:r>
              <a:rPr lang="ru-RU" b="1" dirty="0" err="1" smtClean="0"/>
              <a:t>email</a:t>
            </a:r>
            <a:r>
              <a:rPr lang="ru-RU" dirty="0" smtClean="0"/>
              <a:t>, и если нет – показывает ошибку.</a:t>
            </a:r>
          </a:p>
          <a:p>
            <a:r>
              <a:rPr lang="ru-RU" dirty="0" smtClean="0"/>
              <a:t>Обработчик </a:t>
            </a:r>
            <a:r>
              <a:rPr lang="ru-RU" b="1" dirty="0" err="1" smtClean="0"/>
              <a:t>focus</a:t>
            </a:r>
            <a:r>
              <a:rPr lang="ru-RU" dirty="0" smtClean="0"/>
              <a:t> скрывает это сообщение об ошибке (в момент потери фокуса проверка повторится):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072074"/>
            <a:ext cx="6643734" cy="129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12" y="0"/>
            <a:ext cx="8965361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Современный HTML позволяет делать </a:t>
            </a:r>
            <a:r>
              <a:rPr lang="ru-RU" dirty="0" err="1" smtClean="0"/>
              <a:t>валидацию</a:t>
            </a:r>
            <a:r>
              <a:rPr lang="ru-RU" dirty="0" smtClean="0"/>
              <a:t> с помощью атрибутов </a:t>
            </a:r>
            <a:r>
              <a:rPr lang="ru-RU" b="1" dirty="0" err="1" smtClean="0"/>
              <a:t>required</a:t>
            </a:r>
            <a:r>
              <a:rPr lang="ru-RU" dirty="0" smtClean="0"/>
              <a:t>, </a:t>
            </a:r>
            <a:r>
              <a:rPr lang="ru-RU" b="1" dirty="0" err="1" smtClean="0"/>
              <a:t>pattern</a:t>
            </a:r>
            <a:r>
              <a:rPr lang="ru-RU" dirty="0" smtClean="0"/>
              <a:t> и т.д.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Иногда – это всё, что нам нужно. </a:t>
            </a:r>
            <a:r>
              <a:rPr lang="ru-RU" dirty="0" err="1" smtClean="0"/>
              <a:t>JavaScript</a:t>
            </a:r>
            <a:r>
              <a:rPr lang="ru-RU" dirty="0" smtClean="0"/>
              <a:t> можно использовать, когда мы хотим больше гибкости. </a:t>
            </a:r>
            <a:endParaRPr lang="en-US" dirty="0" smtClean="0"/>
          </a:p>
          <a:p>
            <a:r>
              <a:rPr lang="ru-RU" dirty="0" smtClean="0"/>
              <a:t>А ещё мы могли бы отправлять изменённое значение на сервер, если оно правильное.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7715304" cy="99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</a:t>
            </a:r>
            <a:r>
              <a:rPr lang="en-US" b="1" dirty="0" smtClean="0"/>
              <a:t>focus/blur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 </a:t>
            </a:r>
            <a:r>
              <a:rPr lang="ru-RU" dirty="0" err="1" smtClean="0"/>
              <a:t>elem</a:t>
            </a:r>
            <a:r>
              <a:rPr lang="ru-RU" b="1" dirty="0" err="1" smtClean="0"/>
              <a:t>.focus</a:t>
            </a:r>
            <a:r>
              <a:rPr lang="ru-RU" b="1" dirty="0" smtClean="0"/>
              <a:t>()</a:t>
            </a:r>
            <a:r>
              <a:rPr lang="ru-RU" dirty="0" smtClean="0"/>
              <a:t> и </a:t>
            </a:r>
            <a:r>
              <a:rPr lang="ru-RU" dirty="0" err="1" smtClean="0"/>
              <a:t>elem</a:t>
            </a:r>
            <a:r>
              <a:rPr lang="ru-RU" b="1" dirty="0" err="1" smtClean="0"/>
              <a:t>.blur</a:t>
            </a:r>
            <a:r>
              <a:rPr lang="ru-RU" b="1" dirty="0" smtClean="0"/>
              <a:t>()</a:t>
            </a:r>
            <a:r>
              <a:rPr lang="ru-RU" dirty="0" smtClean="0"/>
              <a:t> устанавливают/снимают фокус.</a:t>
            </a:r>
          </a:p>
          <a:p>
            <a:r>
              <a:rPr lang="ru-RU" dirty="0" smtClean="0"/>
              <a:t>Например, запретим посетителю переключаться с поля ввода, если введённое значение не прошло </a:t>
            </a:r>
            <a:r>
              <a:rPr lang="ru-RU" dirty="0" err="1" smtClean="0"/>
              <a:t>валидацию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12" y="5429264"/>
            <a:ext cx="9001188" cy="99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7221"/>
            <a:ext cx="9143999" cy="601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227</Words>
  <Application>Microsoft Office PowerPoint</Application>
  <PresentationFormat>Экран 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Основы JS</vt:lpstr>
      <vt:lpstr>Фокусировка: focus/blur </vt:lpstr>
      <vt:lpstr>Слайд 3</vt:lpstr>
      <vt:lpstr>События focus/blur</vt:lpstr>
      <vt:lpstr>Слайд 5</vt:lpstr>
      <vt:lpstr>Слайд 6</vt:lpstr>
      <vt:lpstr>Слайд 7</vt:lpstr>
      <vt:lpstr>Методы focus/blur</vt:lpstr>
      <vt:lpstr>Слайд 9</vt:lpstr>
      <vt:lpstr>Слайд 10</vt:lpstr>
      <vt:lpstr>Потеря фокуса, вызванная JavaScript</vt:lpstr>
      <vt:lpstr>Слайд 12</vt:lpstr>
      <vt:lpstr>Включаем фокусировку на любом элементе: tabindex</vt:lpstr>
      <vt:lpstr>Слайд 14</vt:lpstr>
      <vt:lpstr>Слайд 15</vt:lpstr>
      <vt:lpstr>Есть два специальных значения: </vt:lpstr>
      <vt:lpstr>Слайд 17</vt:lpstr>
      <vt:lpstr>Слайд 18</vt:lpstr>
      <vt:lpstr>События focusin/focusout</vt:lpstr>
      <vt:lpstr>Слайд 20</vt:lpstr>
      <vt:lpstr>Слайд 21</vt:lpstr>
      <vt:lpstr>Слайд 22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206</cp:revision>
  <dcterms:created xsi:type="dcterms:W3CDTF">2022-09-13T09:58:51Z</dcterms:created>
  <dcterms:modified xsi:type="dcterms:W3CDTF">2023-03-19T07:32:50Z</dcterms:modified>
</cp:coreProperties>
</file>