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4" r:id="rId29"/>
    <p:sldId id="286" r:id="rId30"/>
    <p:sldId id="287" r:id="rId31"/>
    <p:sldId id="288" r:id="rId32"/>
    <p:sldId id="289" r:id="rId33"/>
    <p:sldId id="290" r:id="rId34"/>
    <p:sldId id="291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292" r:id="rId43"/>
    <p:sldId id="300" r:id="rId44"/>
    <p:sldId id="301" r:id="rId45"/>
    <p:sldId id="302" r:id="rId46"/>
    <p:sldId id="303" r:id="rId47"/>
    <p:sldId id="304" r:id="rId48"/>
    <p:sldId id="306" r:id="rId49"/>
    <p:sldId id="307" r:id="rId50"/>
    <p:sldId id="308" r:id="rId51"/>
    <p:sldId id="309" r:id="rId52"/>
    <p:sldId id="310" r:id="rId53"/>
    <p:sldId id="285" r:id="rId5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-1786" y="-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22E43-DA3B-496E-9FD5-7A2F179D96FA}" type="datetimeFigureOut">
              <a:rPr lang="ru-RU" smtClean="0"/>
              <a:pPr/>
              <a:t>04.04.2023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BDA6F-6DF8-4EC9-876B-3C12709714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04.04.2023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04.04.2023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04.04.2023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04.04.2023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04.04.2023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04.04.2023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04.04.2023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04.04.2023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04.04.2023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04.04.2023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04.04.2023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96600-5662-4CEC-9A8C-79B5932F93BB}" type="datetimeFigureOut">
              <a:rPr lang="ru-RU" smtClean="0"/>
              <a:pPr/>
              <a:t>04.04.2023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428604"/>
            <a:ext cx="9144000" cy="1470025"/>
          </a:xfrm>
        </p:spPr>
        <p:txBody>
          <a:bodyPr/>
          <a:lstStyle/>
          <a:p>
            <a:r>
              <a:rPr lang="en-US" b="1" dirty="0" smtClean="0"/>
              <a:t>        </a:t>
            </a:r>
            <a:r>
              <a:rPr lang="ru-RU" b="1" dirty="0" smtClean="0"/>
              <a:t>Основы </a:t>
            </a:r>
            <a:r>
              <a:rPr lang="en-US" b="1" dirty="0" smtClean="0"/>
              <a:t>TS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57290" y="2071678"/>
            <a:ext cx="6400800" cy="857256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      </a:t>
            </a:r>
            <a:r>
              <a:rPr lang="ru-RU" b="1" dirty="0" smtClean="0">
                <a:solidFill>
                  <a:schemeClr val="tx1"/>
                </a:solidFill>
              </a:rPr>
              <a:t>Лекция 57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0" y="4357694"/>
            <a:ext cx="4500562" cy="2143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ru-RU" sz="2400" b="1" dirty="0" smtClean="0"/>
              <a:t>Что такое </a:t>
            </a:r>
            <a:r>
              <a:rPr lang="ru-RU" sz="2400" b="1" dirty="0" err="1" smtClean="0"/>
              <a:t>TypeScript</a:t>
            </a:r>
            <a:endParaRPr lang="ru-RU" sz="2400" b="1" dirty="0" smtClean="0"/>
          </a:p>
          <a:p>
            <a:pPr algn="ctr"/>
            <a:r>
              <a:rPr lang="ru-RU" sz="2400" b="1" dirty="0" smtClean="0"/>
              <a:t>Строгая типизация</a:t>
            </a:r>
          </a:p>
          <a:p>
            <a:pPr algn="ctr"/>
            <a:r>
              <a:rPr lang="ru-RU" sz="2400" b="1" dirty="0" smtClean="0"/>
              <a:t>Как </a:t>
            </a:r>
            <a:r>
              <a:rPr lang="ru-RU" sz="2400" b="1" dirty="0" err="1" smtClean="0"/>
              <a:t>установливать</a:t>
            </a:r>
            <a:r>
              <a:rPr lang="ru-RU" sz="2400" b="1" dirty="0" smtClean="0"/>
              <a:t> и запускать </a:t>
            </a:r>
            <a:r>
              <a:rPr lang="ru-RU" sz="2400" b="1" dirty="0" err="1" smtClean="0"/>
              <a:t>TypeScript</a:t>
            </a:r>
            <a:endParaRPr lang="ru-RU" sz="2400" b="1" dirty="0" smtClean="0"/>
          </a:p>
          <a:p>
            <a:pPr algn="ctr"/>
            <a:endParaRPr lang="ru-RU" sz="2400" dirty="0" smtClean="0"/>
          </a:p>
          <a:p>
            <a:pPr algn="ctr"/>
            <a:endParaRPr lang="ru-RU" sz="2400" b="1" dirty="0" smtClean="0"/>
          </a:p>
          <a:p>
            <a:pPr algn="ctr"/>
            <a:endParaRPr lang="ru-RU" sz="2400" b="1" dirty="0" smtClean="0"/>
          </a:p>
          <a:p>
            <a:pPr algn="ctr"/>
            <a:endParaRPr lang="ru-RU" sz="2400" b="1" dirty="0" smtClean="0"/>
          </a:p>
          <a:p>
            <a:pPr algn="ctr"/>
            <a:endParaRPr lang="ru-RU" sz="2400" b="1" dirty="0" smtClean="0"/>
          </a:p>
          <a:p>
            <a:pPr algn="ctr"/>
            <a:endParaRPr lang="ru-RU" b="1" dirty="0" smtClean="0"/>
          </a:p>
          <a:p>
            <a:pPr lvl="0" algn="ctr">
              <a:spcBef>
                <a:spcPct val="20000"/>
              </a:spcBef>
            </a:pPr>
            <a:endParaRPr kumimoji="0" lang="ru-RU" sz="3200" b="1" i="0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7" name="Picture 3" descr="C:\Users\Paul\Desktop\Typescript_logo_2020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285728"/>
            <a:ext cx="2786082" cy="2786082"/>
          </a:xfrm>
          <a:prstGeom prst="rect">
            <a:avLst/>
          </a:prstGeom>
          <a:noFill/>
        </p:spPr>
      </p:pic>
      <p:sp>
        <p:nvSpPr>
          <p:cNvPr id="6" name="Подзаголовок 2"/>
          <p:cNvSpPr txBox="1">
            <a:spLocks/>
          </p:cNvSpPr>
          <p:nvPr/>
        </p:nvSpPr>
        <p:spPr>
          <a:xfrm>
            <a:off x="4500562" y="4429132"/>
            <a:ext cx="4500562" cy="2428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ru-RU" sz="2400" b="1" dirty="0" smtClean="0"/>
              <a:t>Переменные</a:t>
            </a:r>
          </a:p>
          <a:p>
            <a:pPr algn="ctr"/>
            <a:r>
              <a:rPr lang="ru-RU" sz="2400" b="1" dirty="0" smtClean="0"/>
              <a:t>Именованные функции</a:t>
            </a:r>
            <a:endParaRPr lang="en-US" sz="2400" b="1" dirty="0" smtClean="0"/>
          </a:p>
          <a:p>
            <a:pPr algn="ctr"/>
            <a:r>
              <a:rPr lang="ru-RU" sz="2400" b="1" dirty="0" smtClean="0"/>
              <a:t>Анонимные функции</a:t>
            </a:r>
            <a:endParaRPr lang="en-US" sz="2400" b="1" dirty="0" smtClean="0"/>
          </a:p>
          <a:p>
            <a:pPr algn="ctr"/>
            <a:r>
              <a:rPr lang="ru-RU" sz="2400" b="1" dirty="0" smtClean="0"/>
              <a:t>Массивы</a:t>
            </a:r>
          </a:p>
          <a:p>
            <a:pPr algn="ctr"/>
            <a:r>
              <a:rPr lang="ru-RU" sz="2400" b="1" dirty="0" smtClean="0"/>
              <a:t>Объектные типы (</a:t>
            </a:r>
            <a:r>
              <a:rPr lang="en-US" sz="2400" b="1" dirty="0" smtClean="0"/>
              <a:t>Object Types)</a:t>
            </a:r>
            <a:endParaRPr lang="ru-RU" sz="2400" b="1" dirty="0" smtClean="0"/>
          </a:p>
          <a:p>
            <a:pPr algn="ctr"/>
            <a:r>
              <a:rPr lang="ru-RU" sz="2400" dirty="0" smtClean="0"/>
              <a:t>Перечисления (</a:t>
            </a:r>
            <a:r>
              <a:rPr lang="en-US" sz="2400" dirty="0" err="1" smtClean="0"/>
              <a:t>Enums</a:t>
            </a:r>
            <a:r>
              <a:rPr lang="en-US" sz="2400" dirty="0" smtClean="0"/>
              <a:t>)</a:t>
            </a:r>
          </a:p>
          <a:p>
            <a:pPr algn="ctr"/>
            <a:endParaRPr lang="en-US" sz="2400" b="1" dirty="0" smtClean="0"/>
          </a:p>
          <a:p>
            <a:pPr algn="ctr"/>
            <a:endParaRPr lang="ru-RU" sz="2400" b="1" dirty="0" smtClean="0"/>
          </a:p>
          <a:p>
            <a:pPr algn="ctr"/>
            <a:endParaRPr lang="ru-RU" sz="2400" b="1" dirty="0" smtClean="0"/>
          </a:p>
          <a:p>
            <a:pPr algn="ctr"/>
            <a:endParaRPr lang="ru-RU" sz="2400" b="1" dirty="0" smtClean="0"/>
          </a:p>
          <a:p>
            <a:pPr algn="ctr"/>
            <a:endParaRPr lang="ru-RU" sz="2400" b="1" dirty="0" smtClean="0"/>
          </a:p>
          <a:p>
            <a:pPr algn="ctr"/>
            <a:endParaRPr lang="ru-RU" sz="2400" b="1" dirty="0" smtClean="0"/>
          </a:p>
          <a:p>
            <a:pPr algn="ctr"/>
            <a:endParaRPr lang="ru-RU" b="1" dirty="0" smtClean="0"/>
          </a:p>
          <a:p>
            <a:pPr lvl="0" algn="ctr">
              <a:spcBef>
                <a:spcPct val="20000"/>
              </a:spcBef>
            </a:pPr>
            <a:endParaRPr kumimoji="0" lang="ru-RU" sz="3200" b="1" i="0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39850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Как </a:t>
            </a:r>
            <a:r>
              <a:rPr lang="ru-RU" b="1" dirty="0" err="1" smtClean="0"/>
              <a:t>установливать</a:t>
            </a:r>
            <a:r>
              <a:rPr lang="ru-RU" b="1" dirty="0" smtClean="0"/>
              <a:t> и запускать </a:t>
            </a:r>
            <a:r>
              <a:rPr lang="ru-RU" b="1" dirty="0" err="1" smtClean="0"/>
              <a:t>TypeScript</a:t>
            </a:r>
            <a:r>
              <a:rPr lang="ru-RU" b="1" dirty="0" smtClean="0"/>
              <a:t/>
            </a:r>
            <a:br>
              <a:rPr lang="ru-RU" b="1" dirty="0" smtClean="0"/>
            </a:b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Должна быть установлена </a:t>
            </a:r>
            <a:r>
              <a:rPr lang="ru-RU" dirty="0" err="1" smtClean="0"/>
              <a:t>Node.js</a:t>
            </a:r>
            <a:endParaRPr lang="ru-RU" dirty="0" smtClean="0"/>
          </a:p>
          <a:p>
            <a:r>
              <a:rPr lang="ru-RU" dirty="0" smtClean="0"/>
              <a:t>Внутри проекта, где будет использоваться </a:t>
            </a:r>
            <a:r>
              <a:rPr lang="ru-RU" dirty="0" err="1" smtClean="0"/>
              <a:t>TypeScript</a:t>
            </a:r>
            <a:r>
              <a:rPr lang="ru-RU" dirty="0" smtClean="0"/>
              <a:t> </a:t>
            </a:r>
          </a:p>
          <a:p>
            <a:r>
              <a:rPr lang="en-US" b="1" dirty="0" err="1" smtClean="0"/>
              <a:t>npm</a:t>
            </a:r>
            <a:r>
              <a:rPr lang="en-US" b="1" dirty="0" smtClean="0"/>
              <a:t> install -g typescript</a:t>
            </a:r>
            <a:endParaRPr lang="ru-RU" b="1" dirty="0" smtClean="0"/>
          </a:p>
          <a:p>
            <a:r>
              <a:rPr lang="en-US" b="1" dirty="0" err="1" smtClean="0"/>
              <a:t>sudo</a:t>
            </a:r>
            <a:r>
              <a:rPr lang="en-US" b="1" dirty="0" smtClean="0"/>
              <a:t> </a:t>
            </a:r>
            <a:r>
              <a:rPr lang="en-US" b="1" dirty="0" err="1" smtClean="0"/>
              <a:t>npm</a:t>
            </a:r>
            <a:r>
              <a:rPr lang="en-US" b="1" dirty="0" smtClean="0"/>
              <a:t> install -g typescript</a:t>
            </a:r>
            <a:r>
              <a:rPr lang="ru-RU" b="1" dirty="0" smtClean="0"/>
              <a:t> (для </a:t>
            </a:r>
            <a:r>
              <a:rPr lang="en-US" b="1" dirty="0" err="1" smtClean="0"/>
              <a:t>MacOS</a:t>
            </a:r>
            <a:r>
              <a:rPr lang="ru-RU" b="1" dirty="0" smtClean="0"/>
              <a:t>)</a:t>
            </a:r>
          </a:p>
          <a:p>
            <a:endParaRPr lang="ru-RU" dirty="0" smtClean="0"/>
          </a:p>
          <a:p>
            <a:r>
              <a:rPr lang="ru-RU" dirty="0" smtClean="0"/>
              <a:t>Затем нужно создать файлы с кодом на </a:t>
            </a:r>
            <a:r>
              <a:rPr lang="ru-RU" b="1" dirty="0" err="1" smtClean="0"/>
              <a:t>TypeScript</a:t>
            </a:r>
            <a:r>
              <a:rPr lang="ru-RU" dirty="0" smtClean="0"/>
              <a:t>. Они имеют расширение </a:t>
            </a:r>
            <a:r>
              <a:rPr lang="ru-RU" b="1" i="1" dirty="0" err="1" smtClean="0"/>
              <a:t>ts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Компилятор </a:t>
            </a:r>
            <a:r>
              <a:rPr lang="ru-RU" dirty="0" err="1" smtClean="0"/>
              <a:t>TypeScript</a:t>
            </a:r>
            <a:r>
              <a:rPr lang="ru-RU" dirty="0" smtClean="0"/>
              <a:t> доступен через утилиту </a:t>
            </a:r>
            <a:r>
              <a:rPr lang="ru-RU" b="1" dirty="0" err="1" smtClean="0"/>
              <a:t>tsc</a:t>
            </a:r>
            <a:r>
              <a:rPr lang="ru-RU" dirty="0" smtClean="0"/>
              <a:t>:</a:t>
            </a:r>
            <a:endParaRPr lang="en-US" dirty="0" smtClean="0"/>
          </a:p>
          <a:p>
            <a:r>
              <a:rPr lang="en-US" b="1" dirty="0" err="1" smtClean="0"/>
              <a:t>npx</a:t>
            </a:r>
            <a:r>
              <a:rPr lang="en-US" b="1" dirty="0" smtClean="0"/>
              <a:t> </a:t>
            </a:r>
            <a:r>
              <a:rPr lang="en-US" b="1" dirty="0" err="1" smtClean="0"/>
              <a:t>tsc</a:t>
            </a:r>
            <a:r>
              <a:rPr lang="en-US" b="1" dirty="0" smtClean="0"/>
              <a:t> </a:t>
            </a:r>
            <a:r>
              <a:rPr lang="en-US" b="1" dirty="0" err="1" smtClean="0"/>
              <a:t>index.ts</a:t>
            </a:r>
            <a:endParaRPr lang="en-US" b="1" dirty="0" smtClean="0"/>
          </a:p>
          <a:p>
            <a:endParaRPr lang="en-US" dirty="0" smtClean="0"/>
          </a:p>
          <a:p>
            <a:r>
              <a:rPr lang="ru-RU" dirty="0" smtClean="0"/>
              <a:t>На выходе получается файл с </a:t>
            </a:r>
            <a:r>
              <a:rPr lang="ru-RU" dirty="0" err="1" smtClean="0"/>
              <a:t>JavaScript</a:t>
            </a:r>
            <a:r>
              <a:rPr lang="ru-RU" dirty="0" smtClean="0"/>
              <a:t> кодом</a:t>
            </a:r>
            <a:endParaRPr lang="ru-RU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Переменные</a:t>
            </a:r>
            <a:br>
              <a:rPr lang="ru-RU" b="1" dirty="0" smtClean="0"/>
            </a:b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ru-RU" b="1" dirty="0" smtClean="0"/>
              <a:t>Вывод типов</a:t>
            </a:r>
          </a:p>
          <a:p>
            <a:pPr>
              <a:buNone/>
            </a:pPr>
            <a:r>
              <a:rPr lang="ru-RU" dirty="0" smtClean="0"/>
              <a:t>Переменные и константы в </a:t>
            </a:r>
            <a:r>
              <a:rPr lang="ru-RU" dirty="0" err="1" smtClean="0"/>
              <a:t>TypeScript</a:t>
            </a:r>
            <a:r>
              <a:rPr lang="ru-RU" dirty="0" smtClean="0"/>
              <a:t> определяются так же, как и в </a:t>
            </a:r>
            <a:r>
              <a:rPr lang="ru-RU" dirty="0" err="1" smtClean="0"/>
              <a:t>JavaScript</a:t>
            </a:r>
            <a:r>
              <a:rPr lang="ru-RU" dirty="0" smtClean="0"/>
              <a:t>:</a:t>
            </a:r>
          </a:p>
          <a:p>
            <a:pPr>
              <a:buNone/>
            </a:pPr>
            <a:endParaRPr lang="ru-RU" dirty="0" smtClean="0"/>
          </a:p>
          <a:p>
            <a:pPr algn="ctr">
              <a:buNone/>
            </a:pPr>
            <a:endParaRPr lang="ru-RU" dirty="0" smtClean="0"/>
          </a:p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356" y="3286124"/>
            <a:ext cx="5214974" cy="3108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/>
          <a:lstStyle/>
          <a:p>
            <a:r>
              <a:rPr lang="ru-RU" dirty="0" smtClean="0"/>
              <a:t>При этом </a:t>
            </a:r>
            <a:r>
              <a:rPr lang="ru-RU" dirty="0" err="1" smtClean="0"/>
              <a:t>TypeScript</a:t>
            </a:r>
            <a:r>
              <a:rPr lang="ru-RU" dirty="0" smtClean="0"/>
              <a:t> выполняет дополнительную работу на фоне. Он автоматически связывает переменную или константу с типом данных начального значения. В программировании такой процесс называется </a:t>
            </a:r>
            <a:r>
              <a:rPr lang="ru-RU" b="1" dirty="0" smtClean="0"/>
              <a:t>выводом типов</a:t>
            </a:r>
            <a:r>
              <a:rPr lang="ru-RU" dirty="0" smtClean="0"/>
              <a:t>.</a:t>
            </a:r>
          </a:p>
          <a:p>
            <a:r>
              <a:rPr lang="ru-RU" dirty="0" smtClean="0"/>
              <a:t>Тип переменной поменяться не может:</a:t>
            </a:r>
          </a:p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099" y="4000504"/>
            <a:ext cx="7520875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Если мы попытаемся передать эту переменную в метод, который ожидает другой тип, то это тоже приведет к ошибке: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3714752"/>
            <a:ext cx="8297783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Статическая типизация накладывает ограничение на массивы. Внутри могут храниться данные только одного типа: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3714752"/>
            <a:ext cx="8210012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 объектами ситуация еще строже. В </a:t>
            </a:r>
            <a:r>
              <a:rPr lang="ru-RU" dirty="0" err="1" smtClean="0"/>
              <a:t>TypeScript</a:t>
            </a:r>
            <a:r>
              <a:rPr lang="ru-RU" dirty="0" smtClean="0"/>
              <a:t> нельзя не только менять тип свойств внутри объекта, но и добавлять новые свойства динамически: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5" y="3786190"/>
            <a:ext cx="8358246" cy="2162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Явное указание типа</a:t>
            </a:r>
            <a:br>
              <a:rPr lang="ru-RU" b="1" dirty="0" smtClean="0"/>
            </a:b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TypeScript</a:t>
            </a:r>
            <a:r>
              <a:rPr lang="ru-RU" dirty="0" smtClean="0"/>
              <a:t> позволяет явно указывать тип переменных. Но на практике это редко нужно делать вручную, так как вывод типов работает автоматически:</a:t>
            </a:r>
          </a:p>
          <a:p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80" y="3786190"/>
            <a:ext cx="5881118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err="1" smtClean="0"/>
              <a:t>Null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 умолчанию в </a:t>
            </a:r>
            <a:r>
              <a:rPr lang="ru-RU" dirty="0" err="1" smtClean="0"/>
              <a:t>TypeScript</a:t>
            </a:r>
            <a:r>
              <a:rPr lang="ru-RU" dirty="0" smtClean="0"/>
              <a:t> переменные могут содержать только указанный тип без исключений, например, мы не можем присвоить </a:t>
            </a:r>
            <a:r>
              <a:rPr lang="ru-RU" dirty="0" err="1" smtClean="0"/>
              <a:t>null</a:t>
            </a:r>
            <a:r>
              <a:rPr lang="ru-RU" dirty="0" smtClean="0"/>
              <a:t>:</a:t>
            </a:r>
          </a:p>
          <a:p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4545" y="4071942"/>
            <a:ext cx="5268301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357982"/>
          </a:xfrm>
        </p:spPr>
        <p:txBody>
          <a:bodyPr>
            <a:normAutofit/>
          </a:bodyPr>
          <a:lstStyle/>
          <a:p>
            <a:r>
              <a:rPr lang="ru-RU" dirty="0" smtClean="0"/>
              <a:t>Такое поведение защищает нас от большого числа ошибок, которые связаны с тем, что нет проверок на </a:t>
            </a:r>
            <a:r>
              <a:rPr lang="ru-RU" dirty="0" err="1" smtClean="0"/>
              <a:t>null</a:t>
            </a:r>
            <a:r>
              <a:rPr lang="ru-RU" dirty="0" smtClean="0"/>
              <a:t>. При этом </a:t>
            </a:r>
            <a:r>
              <a:rPr lang="ru-RU" dirty="0" err="1" smtClean="0"/>
              <a:t>null</a:t>
            </a:r>
            <a:r>
              <a:rPr lang="ru-RU" dirty="0" smtClean="0"/>
              <a:t> иногда является допустимым значением. В этом случае используется специальный </a:t>
            </a:r>
            <a:r>
              <a:rPr lang="ru-RU" b="1" dirty="0" err="1" smtClean="0"/>
              <a:t>Union</a:t>
            </a:r>
            <a:r>
              <a:rPr lang="ru-RU" b="1" dirty="0" smtClean="0"/>
              <a:t> </a:t>
            </a:r>
            <a:r>
              <a:rPr lang="ru-RU" b="1" dirty="0" err="1" smtClean="0"/>
              <a:t>Type</a:t>
            </a:r>
            <a:r>
              <a:rPr lang="ru-RU" b="1" dirty="0" smtClean="0"/>
              <a:t>:</a:t>
            </a:r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Здесь мы указали, что тип у переменной </a:t>
            </a:r>
            <a:r>
              <a:rPr lang="ru-RU" dirty="0" err="1" smtClean="0"/>
              <a:t>age</a:t>
            </a:r>
            <a:r>
              <a:rPr lang="ru-RU" dirty="0" smtClean="0"/>
              <a:t> — это </a:t>
            </a:r>
            <a:r>
              <a:rPr lang="ru-RU" dirty="0" err="1" smtClean="0"/>
              <a:t>number</a:t>
            </a:r>
            <a:r>
              <a:rPr lang="ru-RU" dirty="0" smtClean="0"/>
              <a:t> | </a:t>
            </a:r>
            <a:r>
              <a:rPr lang="ru-RU" dirty="0" err="1" smtClean="0"/>
              <a:t>null</a:t>
            </a:r>
            <a:r>
              <a:rPr lang="ru-RU" dirty="0" smtClean="0"/>
              <a:t>. Читается это так: «</a:t>
            </a:r>
            <a:r>
              <a:rPr lang="ru-RU" b="1" dirty="0" smtClean="0"/>
              <a:t>число или </a:t>
            </a:r>
            <a:r>
              <a:rPr lang="ru-RU" b="1" dirty="0" err="1" smtClean="0"/>
              <a:t>null</a:t>
            </a:r>
            <a:r>
              <a:rPr lang="ru-RU" dirty="0" smtClean="0"/>
              <a:t>». </a:t>
            </a:r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4546" y="3071810"/>
            <a:ext cx="5752150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Что такое </a:t>
            </a:r>
            <a:r>
              <a:rPr lang="en-US" b="1" dirty="0" err="1" smtClean="0"/>
              <a:t>TypeScript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b="1" dirty="0" err="1" smtClean="0"/>
              <a:t>TypeScript</a:t>
            </a:r>
            <a:r>
              <a:rPr lang="ru-RU" dirty="0" smtClean="0"/>
              <a:t> — это </a:t>
            </a:r>
            <a:r>
              <a:rPr lang="ru-RU" dirty="0" err="1" smtClean="0"/>
              <a:t>JavaScript</a:t>
            </a:r>
            <a:r>
              <a:rPr lang="ru-RU" dirty="0" smtClean="0"/>
              <a:t> с дополнительным синтаксисом для указания типов данных. Он дает три основных преимущества:</a:t>
            </a:r>
          </a:p>
          <a:p>
            <a:pPr>
              <a:buNone/>
            </a:pPr>
            <a:r>
              <a:rPr lang="ru-RU" dirty="0" smtClean="0"/>
              <a:t>1. Нахождение некоторых видов ошибок еще до запуска кода</a:t>
            </a:r>
          </a:p>
          <a:p>
            <a:pPr>
              <a:buNone/>
            </a:pPr>
            <a:r>
              <a:rPr lang="ru-RU" dirty="0" smtClean="0"/>
              <a:t>2. Более простой </a:t>
            </a:r>
            <a:r>
              <a:rPr lang="ru-RU" dirty="0" err="1" smtClean="0"/>
              <a:t>рефакторинг</a:t>
            </a:r>
            <a:r>
              <a:rPr lang="ru-RU" dirty="0" smtClean="0"/>
              <a:t> кода</a:t>
            </a:r>
          </a:p>
          <a:p>
            <a:pPr>
              <a:buNone/>
            </a:pPr>
            <a:r>
              <a:rPr lang="ru-RU" dirty="0" smtClean="0"/>
              <a:t>3. Полная поддержка возможностей редактора: </a:t>
            </a:r>
            <a:r>
              <a:rPr lang="ru-RU" dirty="0" err="1" smtClean="0"/>
              <a:t>автодополнения</a:t>
            </a:r>
            <a:r>
              <a:rPr lang="ru-RU" dirty="0" smtClean="0"/>
              <a:t>, навигации по коду и прочее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Именованные функции</a:t>
            </a:r>
            <a:br>
              <a:rPr lang="ru-RU" b="1" dirty="0" smtClean="0"/>
            </a:b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определении переменной мы обычно не указываем ее тип, так как он выводится автоматически. С функциями это не работает. Для них нужно обязательно указывать типы всех входных параметров.</a:t>
            </a:r>
            <a:endParaRPr lang="ru-R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Обязательный параметр</a:t>
            </a:r>
            <a:br>
              <a:rPr lang="ru-RU" b="1" dirty="0" smtClean="0"/>
            </a:b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Вызовем функцию и укажем тип вводного параметра: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2786058"/>
            <a:ext cx="7595026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 таком указании параметр будет обязательным. Если вызвать функцию без параметра, это приведет к ошибке компиляции: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4000504"/>
            <a:ext cx="7578922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Необязательный параметр</a:t>
            </a:r>
            <a:br>
              <a:rPr lang="ru-RU" b="1" dirty="0" smtClean="0"/>
            </a:b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Чтобы сделать параметр необязательным, нужно добавить знак «?» после имени переменной: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3" y="3429000"/>
            <a:ext cx="7592625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214290"/>
            <a:ext cx="8715436" cy="5911873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В таком случае тип переменной </a:t>
            </a:r>
          </a:p>
          <a:p>
            <a:pPr>
              <a:buNone/>
            </a:pPr>
            <a:r>
              <a:rPr lang="ru-RU" dirty="0" smtClean="0"/>
              <a:t>    </a:t>
            </a:r>
            <a:r>
              <a:rPr lang="ru-RU" dirty="0" err="1" smtClean="0"/>
              <a:t>name</a:t>
            </a:r>
            <a:r>
              <a:rPr lang="ru-RU" dirty="0" smtClean="0"/>
              <a:t> становится составным (</a:t>
            </a:r>
            <a:r>
              <a:rPr lang="ru-RU" dirty="0" err="1" smtClean="0"/>
              <a:t>Union</a:t>
            </a:r>
            <a:r>
              <a:rPr lang="ru-RU" dirty="0" smtClean="0"/>
              <a:t> </a:t>
            </a:r>
            <a:r>
              <a:rPr lang="ru-RU" dirty="0" err="1" smtClean="0"/>
              <a:t>Type</a:t>
            </a:r>
            <a:r>
              <a:rPr lang="ru-RU" dirty="0" smtClean="0"/>
              <a:t>): </a:t>
            </a:r>
          </a:p>
          <a:p>
            <a:pPr>
              <a:buNone/>
            </a:pPr>
            <a:r>
              <a:rPr lang="ru-RU" b="1" dirty="0" smtClean="0"/>
              <a:t>    </a:t>
            </a:r>
            <a:r>
              <a:rPr lang="ru-RU" b="1" dirty="0" err="1" smtClean="0"/>
              <a:t>string</a:t>
            </a:r>
            <a:r>
              <a:rPr lang="ru-RU" b="1" dirty="0" smtClean="0"/>
              <a:t> | </a:t>
            </a:r>
            <a:r>
              <a:rPr lang="ru-RU" b="1" dirty="0" err="1" smtClean="0"/>
              <a:t>undefined</a:t>
            </a:r>
            <a:r>
              <a:rPr lang="ru-RU" b="1" dirty="0" smtClean="0"/>
              <a:t> </a:t>
            </a:r>
            <a:r>
              <a:rPr lang="ru-RU" dirty="0" smtClean="0"/>
              <a:t>— строка или </a:t>
            </a:r>
            <a:r>
              <a:rPr lang="ru-RU" dirty="0" err="1" smtClean="0"/>
              <a:t>undefined</a:t>
            </a:r>
            <a:r>
              <a:rPr lang="ru-RU" dirty="0" smtClean="0"/>
              <a:t>.</a:t>
            </a:r>
          </a:p>
          <a:p>
            <a:r>
              <a:rPr lang="ru-RU" dirty="0" smtClean="0"/>
              <a:t>Необязательный параметр может быть </a:t>
            </a:r>
            <a:r>
              <a:rPr lang="ru-RU" b="1" dirty="0" err="1" smtClean="0"/>
              <a:t>undefined</a:t>
            </a:r>
            <a:r>
              <a:rPr lang="ru-RU" dirty="0" smtClean="0"/>
              <a:t>, но не </a:t>
            </a:r>
            <a:r>
              <a:rPr lang="ru-RU" dirty="0" err="1" smtClean="0"/>
              <a:t>null</a:t>
            </a:r>
            <a:r>
              <a:rPr lang="ru-RU" dirty="0" smtClean="0"/>
              <a:t>. Чтобы добавить </a:t>
            </a:r>
          </a:p>
          <a:p>
            <a:pPr>
              <a:buNone/>
            </a:pPr>
            <a:r>
              <a:rPr lang="ru-RU" dirty="0" smtClean="0"/>
              <a:t>    </a:t>
            </a:r>
            <a:r>
              <a:rPr lang="ru-RU" dirty="0" err="1" smtClean="0"/>
              <a:t>null</a:t>
            </a:r>
            <a:r>
              <a:rPr lang="ru-RU" dirty="0" smtClean="0"/>
              <a:t>, нужно изменить определение так: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Здесь мы расширили определение типа переменной </a:t>
            </a:r>
            <a:r>
              <a:rPr lang="ru-RU" dirty="0" err="1" smtClean="0"/>
              <a:t>name</a:t>
            </a:r>
            <a:r>
              <a:rPr lang="ru-RU" dirty="0" smtClean="0"/>
              <a:t> до </a:t>
            </a:r>
            <a:r>
              <a:rPr lang="ru-RU" b="1" dirty="0" err="1" smtClean="0"/>
              <a:t>string</a:t>
            </a:r>
            <a:r>
              <a:rPr lang="ru-RU" b="1" dirty="0" smtClean="0"/>
              <a:t> | </a:t>
            </a:r>
            <a:r>
              <a:rPr lang="ru-RU" b="1" dirty="0" err="1" smtClean="0"/>
              <a:t>undefined</a:t>
            </a:r>
            <a:r>
              <a:rPr lang="ru-RU" b="1" dirty="0" smtClean="0"/>
              <a:t> | </a:t>
            </a:r>
            <a:r>
              <a:rPr lang="ru-RU" b="1" dirty="0" err="1" smtClean="0"/>
              <a:t>null</a:t>
            </a:r>
            <a:r>
              <a:rPr lang="ru-RU" b="1" dirty="0" smtClean="0"/>
              <a:t>.</a:t>
            </a:r>
          </a:p>
          <a:p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3714752"/>
            <a:ext cx="7807153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Значение по умолчанию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 значением по умолчанию не нужно ничего указывать дополнительно. Значение задается как в </a:t>
            </a:r>
            <a:r>
              <a:rPr lang="ru-RU" dirty="0" err="1" smtClean="0"/>
              <a:t>JavaScript</a:t>
            </a:r>
            <a:r>
              <a:rPr lang="ru-RU" dirty="0" smtClean="0"/>
              <a:t>. Сама переменная автоматически становится необязательной, и тип выводится, исходя из переданного значения: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8926" y="4357694"/>
            <a:ext cx="5786478" cy="1960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Тип возвращаемого значения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Во многих случаях </a:t>
            </a:r>
            <a:r>
              <a:rPr lang="ru-RU" dirty="0" err="1" smtClean="0"/>
              <a:t>TypeScript</a:t>
            </a:r>
            <a:r>
              <a:rPr lang="ru-RU" dirty="0" smtClean="0"/>
              <a:t> выводит тип возвращаемого значения самостоятельно, но его можно указывать явно: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3429000"/>
            <a:ext cx="7518649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Анонимные функции</a:t>
            </a:r>
            <a:br>
              <a:rPr lang="ru-RU" b="1" dirty="0" smtClean="0"/>
            </a:b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/>
          <a:lstStyle/>
          <a:p>
            <a:r>
              <a:rPr lang="ru-RU" dirty="0" smtClean="0"/>
              <a:t>Вместе со стрелочными они обычно используются в том же месте, где и определяются. Благодаря этому </a:t>
            </a:r>
            <a:r>
              <a:rPr lang="ru-RU" dirty="0" err="1" smtClean="0"/>
              <a:t>TypeScript</a:t>
            </a:r>
            <a:r>
              <a:rPr lang="ru-RU" dirty="0" smtClean="0"/>
              <a:t> может вывести типы их параметров. Чтобы определить такие функции, указание типов опускают: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4357694"/>
            <a:ext cx="8070292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2852"/>
            <a:ext cx="8229600" cy="5983311"/>
          </a:xfrm>
        </p:spPr>
        <p:txBody>
          <a:bodyPr>
            <a:normAutofit/>
          </a:bodyPr>
          <a:lstStyle/>
          <a:p>
            <a:r>
              <a:rPr lang="ru-RU" dirty="0" smtClean="0"/>
              <a:t>Этот процесс называется </a:t>
            </a:r>
            <a:r>
              <a:rPr lang="ru-RU" b="1" dirty="0" smtClean="0"/>
              <a:t>контекстная типизация (</a:t>
            </a:r>
            <a:r>
              <a:rPr lang="ru-RU" b="1" dirty="0" err="1" smtClean="0"/>
              <a:t>contextual</a:t>
            </a:r>
            <a:r>
              <a:rPr lang="ru-RU" b="1" dirty="0" smtClean="0"/>
              <a:t> </a:t>
            </a:r>
            <a:r>
              <a:rPr lang="ru-RU" b="1" dirty="0" err="1" smtClean="0"/>
              <a:t>typing</a:t>
            </a:r>
            <a:r>
              <a:rPr lang="ru-RU" b="1" dirty="0" smtClean="0"/>
              <a:t>)</a:t>
            </a:r>
            <a:r>
              <a:rPr lang="ru-RU" dirty="0" smtClean="0"/>
              <a:t>, так как контекст определения функции позволяет вывести типы входных параметров. В итоге код выглядит идентично коду на </a:t>
            </a:r>
            <a:r>
              <a:rPr lang="ru-RU" dirty="0" err="1" smtClean="0"/>
              <a:t>JavaScript</a:t>
            </a:r>
            <a:r>
              <a:rPr lang="ru-RU" dirty="0" smtClean="0"/>
              <a:t>.</a:t>
            </a:r>
          </a:p>
          <a:p>
            <a:r>
              <a:rPr lang="ru-RU" dirty="0" smtClean="0"/>
              <a:t>Если функция определяется вне контекста, то к ней применяются те же правила, что и к именованным функциям. То есть типы параметров должны быть заданы во время определения:</a:t>
            </a:r>
          </a:p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5357826"/>
            <a:ext cx="7856727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Массивы</a:t>
            </a:r>
            <a:br>
              <a:rPr lang="ru-RU" b="1" dirty="0" smtClean="0"/>
            </a:b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TypeScript</a:t>
            </a:r>
            <a:r>
              <a:rPr lang="ru-RU" dirty="0" smtClean="0"/>
              <a:t> умеет выводить</a:t>
            </a:r>
            <a:r>
              <a:rPr lang="en-US" dirty="0" smtClean="0"/>
              <a:t> </a:t>
            </a:r>
            <a:r>
              <a:rPr lang="ru-RU" dirty="0" smtClean="0"/>
              <a:t>тип</a:t>
            </a:r>
            <a:r>
              <a:rPr lang="en-US" dirty="0" smtClean="0"/>
              <a:t> </a:t>
            </a:r>
            <a:r>
              <a:rPr lang="ru-RU" dirty="0" smtClean="0"/>
              <a:t>массивов, как и в случае с примитивными типами данных: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3286124"/>
            <a:ext cx="8067060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/>
          <a:lstStyle/>
          <a:p>
            <a:r>
              <a:rPr lang="ru-RU" dirty="0" smtClean="0"/>
              <a:t>В программировании языки делятся на две большие группы: динамически типизированные и статически типизированные. </a:t>
            </a:r>
          </a:p>
          <a:p>
            <a:r>
              <a:rPr lang="ru-RU" dirty="0" smtClean="0"/>
              <a:t>Преимущества </a:t>
            </a:r>
            <a:r>
              <a:rPr lang="ru-RU" dirty="0" err="1" smtClean="0"/>
              <a:t>TypeScript</a:t>
            </a:r>
            <a:r>
              <a:rPr lang="ru-RU" dirty="0" smtClean="0"/>
              <a:t> появляются за счет того, что </a:t>
            </a:r>
            <a:r>
              <a:rPr lang="ru-RU" dirty="0" err="1" smtClean="0"/>
              <a:t>JavaScript</a:t>
            </a:r>
            <a:r>
              <a:rPr lang="ru-RU" dirty="0" smtClean="0"/>
              <a:t> относится к первой группе. </a:t>
            </a:r>
          </a:p>
          <a:p>
            <a:r>
              <a:rPr lang="ru-RU" dirty="0" smtClean="0"/>
              <a:t>У таких языков есть интерпретатор — программа, которая выполняет код построчно без предварительного анализа.</a:t>
            </a:r>
            <a:endParaRPr lang="ru-RU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5911873"/>
          </a:xfrm>
        </p:spPr>
        <p:txBody>
          <a:bodyPr/>
          <a:lstStyle/>
          <a:p>
            <a:r>
              <a:rPr lang="ru-RU" b="1" dirty="0" smtClean="0"/>
              <a:t>Массив</a:t>
            </a:r>
            <a:r>
              <a:rPr lang="ru-RU" dirty="0" smtClean="0"/>
              <a:t> — это составной тип данных, который представляет собой контейнер для другого типа. Например, массив чисел — это не то же самое, что массив строк. Такой тип обозначается по-другому — используются квадратные скобки: </a:t>
            </a:r>
            <a:r>
              <a:rPr lang="ru-RU" dirty="0" err="1" smtClean="0"/>
              <a:t>number</a:t>
            </a:r>
            <a:r>
              <a:rPr lang="ru-RU" dirty="0" smtClean="0"/>
              <a:t>[], </a:t>
            </a:r>
            <a:r>
              <a:rPr lang="ru-RU" dirty="0" err="1" smtClean="0"/>
              <a:t>string</a:t>
            </a:r>
            <a:r>
              <a:rPr lang="ru-RU" dirty="0" smtClean="0"/>
              <a:t>[].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4143380"/>
            <a:ext cx="7548166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Объектные типы (</a:t>
            </a:r>
            <a:r>
              <a:rPr lang="en-US" b="1" dirty="0" smtClean="0"/>
              <a:t>Object Types)</a:t>
            </a:r>
            <a:br>
              <a:rPr lang="en-US" b="1" dirty="0" smtClean="0"/>
            </a:b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/>
          <a:lstStyle/>
          <a:p>
            <a:r>
              <a:rPr lang="ru-RU" dirty="0" smtClean="0"/>
              <a:t>Типы объекта состоят из типов всех входящих в него свойств. Выводятся типы автоматически: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2786058"/>
            <a:ext cx="7413580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5911873"/>
          </a:xfrm>
        </p:spPr>
        <p:txBody>
          <a:bodyPr/>
          <a:lstStyle/>
          <a:p>
            <a:r>
              <a:rPr lang="ru-RU" dirty="0" err="1" smtClean="0"/>
              <a:t>TypeScript</a:t>
            </a:r>
            <a:r>
              <a:rPr lang="ru-RU" dirty="0" smtClean="0"/>
              <a:t> не позволяет обращаться к несуществующим свойствам. Это значит, что структура любого объекта должна быть задана при его инициализации: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2428868"/>
            <a:ext cx="7865700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5911873"/>
          </a:xfrm>
        </p:spPr>
        <p:txBody>
          <a:bodyPr/>
          <a:lstStyle/>
          <a:p>
            <a:r>
              <a:rPr lang="ru-RU" dirty="0" smtClean="0"/>
              <a:t>Чтобы принять такой объект в функцию как параметр, нужно указать его структуру в описании функции: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Теперь внутрь можно передавать любой объект, который совпадает по свойствам:</a:t>
            </a:r>
          </a:p>
          <a:p>
            <a:endParaRPr lang="ru-RU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85926"/>
            <a:ext cx="9144000" cy="1684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5072074"/>
            <a:ext cx="8325614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5911873"/>
          </a:xfrm>
        </p:spPr>
        <p:txBody>
          <a:bodyPr/>
          <a:lstStyle/>
          <a:p>
            <a:r>
              <a:rPr lang="ru-RU" dirty="0" smtClean="0"/>
              <a:t>Как и в случае примитивных типов данных, ни </a:t>
            </a:r>
            <a:r>
              <a:rPr lang="ru-RU" dirty="0" err="1" smtClean="0"/>
              <a:t>null</a:t>
            </a:r>
            <a:r>
              <a:rPr lang="ru-RU" dirty="0" smtClean="0"/>
              <a:t>, </a:t>
            </a:r>
            <a:r>
              <a:rPr lang="ru-RU" dirty="0" err="1" smtClean="0"/>
              <a:t>ни</a:t>
            </a:r>
            <a:r>
              <a:rPr lang="ru-RU" dirty="0" smtClean="0"/>
              <a:t> </a:t>
            </a:r>
            <a:r>
              <a:rPr lang="ru-RU" dirty="0" err="1" smtClean="0"/>
              <a:t>undefined</a:t>
            </a:r>
            <a:r>
              <a:rPr lang="ru-RU" dirty="0" smtClean="0"/>
              <a:t> по умолчанию не разрешены. Чтобы изменить это поведение, нужно добавить </a:t>
            </a:r>
            <a:r>
              <a:rPr lang="ru-RU" dirty="0" err="1" smtClean="0"/>
              <a:t>опциональность</a:t>
            </a:r>
            <a:r>
              <a:rPr lang="ru-RU" dirty="0" smtClean="0"/>
              <a:t>:</a:t>
            </a:r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2786058"/>
            <a:ext cx="8557116" cy="1493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Перечисления (</a:t>
            </a:r>
            <a:r>
              <a:rPr lang="en-US" b="1" dirty="0" err="1" smtClean="0"/>
              <a:t>Enums</a:t>
            </a:r>
            <a:r>
              <a:rPr lang="en-US" b="1" dirty="0" smtClean="0"/>
              <a:t>)</a:t>
            </a:r>
            <a:br>
              <a:rPr lang="en-US" b="1" dirty="0" smtClean="0"/>
            </a:b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/>
          <a:lstStyle/>
          <a:p>
            <a:r>
              <a:rPr lang="ru-RU" dirty="0" smtClean="0"/>
              <a:t>Такая конструкция языка позволяет создать набор имен, которые объединены по удобному признаку, а затем обращаться к ним. Перечисления используют вместо строк для постоянных значений: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3929066"/>
            <a:ext cx="3000396" cy="2484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9058" y="3929066"/>
            <a:ext cx="4576429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591187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Самый распространенный пример использования перечислений — хранение разных статусов. Но есть и другие случаи. Например, с их помощью легко и удобно хранить и обращаться к различным справочным данным:</a:t>
            </a:r>
          </a:p>
          <a:p>
            <a:r>
              <a:rPr lang="ru-RU" dirty="0" smtClean="0"/>
              <a:t>Направления движения</a:t>
            </a:r>
          </a:p>
          <a:p>
            <a:r>
              <a:rPr lang="ru-RU" dirty="0" smtClean="0"/>
              <a:t>Стороны света</a:t>
            </a:r>
          </a:p>
          <a:p>
            <a:r>
              <a:rPr lang="ru-RU" dirty="0" smtClean="0"/>
              <a:t>Дни недели</a:t>
            </a:r>
          </a:p>
          <a:p>
            <a:r>
              <a:rPr lang="ru-RU" dirty="0" smtClean="0"/>
              <a:t>Месяцы</a:t>
            </a:r>
          </a:p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40932" y="4000504"/>
            <a:ext cx="5203068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/>
          <a:lstStyle/>
          <a:p>
            <a:r>
              <a:rPr lang="ru-RU" dirty="0" smtClean="0"/>
              <a:t>Перечисление — это и значение, и тип. Его можно указывать как тип в параметрах функции:</a:t>
            </a:r>
          </a:p>
          <a:p>
            <a:endParaRPr lang="ru-RU" dirty="0" smtClean="0"/>
          </a:p>
          <a:p>
            <a:r>
              <a:rPr lang="ru-RU" dirty="0" smtClean="0"/>
              <a:t>Также перечисления после компиляции превращаются в JavaScript-объект, в котором каждому значению соответствует свойство. У этого свойства есть тип </a:t>
            </a:r>
            <a:r>
              <a:rPr lang="ru-RU" dirty="0" err="1" smtClean="0"/>
              <a:t>number</a:t>
            </a:r>
            <a:r>
              <a:rPr lang="ru-RU" dirty="0" smtClean="0"/>
              <a:t> и начинается он с 0: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60" y="1643050"/>
            <a:ext cx="6443708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28794" y="5143512"/>
            <a:ext cx="5683290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Это позволяет в дальнейшем удобно использовать стандартные методы — например, </a:t>
            </a:r>
            <a:r>
              <a:rPr lang="ru-RU" dirty="0" err="1" smtClean="0"/>
              <a:t>Object.keys</a:t>
            </a:r>
            <a:r>
              <a:rPr lang="ru-RU" dirty="0" smtClean="0"/>
              <a:t> и </a:t>
            </a:r>
            <a:r>
              <a:rPr lang="ru-RU" dirty="0" err="1" smtClean="0"/>
              <a:t>Object.values</a:t>
            </a:r>
            <a:r>
              <a:rPr lang="ru-RU" dirty="0" smtClean="0"/>
              <a:t>: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3714752"/>
            <a:ext cx="8572528" cy="938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Псевдонимы типов (</a:t>
            </a:r>
            <a:r>
              <a:rPr lang="en-US" b="1" dirty="0" smtClean="0"/>
              <a:t>Type Aliases)</a:t>
            </a:r>
            <a:br>
              <a:rPr lang="en-US" b="1" dirty="0" smtClean="0"/>
            </a:b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643602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Представим программу, в которой есть объект пользователя. Этот объект используется повсеместно. В такой ситуации описание типа этого объекта будет повторяться в каждом определении функции. </a:t>
            </a:r>
            <a:endParaRPr lang="ru-RU" dirty="0" smtClean="0"/>
          </a:p>
          <a:p>
            <a:r>
              <a:rPr lang="ru-RU" dirty="0" smtClean="0"/>
              <a:t>Во-первых</a:t>
            </a:r>
            <a:r>
              <a:rPr lang="ru-RU" dirty="0" smtClean="0"/>
              <a:t>, здесь много дублирования. </a:t>
            </a:r>
            <a:endParaRPr lang="ru-RU" dirty="0" smtClean="0"/>
          </a:p>
          <a:p>
            <a:r>
              <a:rPr lang="ru-RU" dirty="0" smtClean="0"/>
              <a:t>Во-вторых</a:t>
            </a:r>
            <a:r>
              <a:rPr lang="ru-RU" dirty="0" smtClean="0"/>
              <a:t>, значительно усложняется изменение структуры, так как придется руками править все места, где встречается это определение. </a:t>
            </a:r>
            <a:endParaRPr lang="ru-RU" dirty="0" smtClean="0"/>
          </a:p>
          <a:p>
            <a:r>
              <a:rPr lang="ru-RU" dirty="0" smtClean="0"/>
              <a:t>Разберем</a:t>
            </a:r>
            <a:r>
              <a:rPr lang="ru-RU" dirty="0" smtClean="0"/>
              <a:t>, как избежать таких проблем.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/>
          <a:lstStyle/>
          <a:p>
            <a:r>
              <a:rPr lang="ru-RU" dirty="0" smtClean="0"/>
              <a:t>Если в таком коде есть ошибки типов, например, в функцию вместо обычного числа пришло число типа </a:t>
            </a:r>
            <a:r>
              <a:rPr lang="ru-RU" dirty="0" err="1" smtClean="0"/>
              <a:t>BigInt</a:t>
            </a:r>
            <a:r>
              <a:rPr lang="ru-RU" dirty="0" smtClean="0"/>
              <a:t>, то об ошибке мы узнаем только во время запуска кода.</a:t>
            </a:r>
          </a:p>
          <a:p>
            <a:r>
              <a:rPr lang="ru-RU" b="1" dirty="0" err="1" smtClean="0"/>
              <a:t>TypeScript</a:t>
            </a:r>
            <a:r>
              <a:rPr lang="ru-RU" dirty="0" smtClean="0"/>
              <a:t> относится к статически типизированным языкам, поэтому работает по-другому. Перед запуском кода этих языков на выполнение его нужно скомпилировать.</a:t>
            </a:r>
            <a:endParaRPr lang="ru-RU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5911873"/>
          </a:xfrm>
        </p:spPr>
        <p:txBody>
          <a:bodyPr/>
          <a:lstStyle/>
          <a:p>
            <a:pPr algn="ctr">
              <a:buNone/>
            </a:pPr>
            <a:r>
              <a:rPr lang="ru-RU" b="1" dirty="0" smtClean="0"/>
              <a:t>Задаем </a:t>
            </a:r>
            <a:r>
              <a:rPr lang="ru-RU" b="1" dirty="0" err="1" smtClean="0"/>
              <a:t>алиас</a:t>
            </a:r>
            <a:r>
              <a:rPr lang="ru-RU" b="1" dirty="0" smtClean="0"/>
              <a:t> типа</a:t>
            </a:r>
          </a:p>
          <a:p>
            <a:r>
              <a:rPr lang="ru-RU" dirty="0" smtClean="0"/>
              <a:t>Чтобы не делать одну и ту же работу, да еще и руками, </a:t>
            </a:r>
            <a:r>
              <a:rPr lang="ru-RU" dirty="0" err="1" smtClean="0"/>
              <a:t>TypeScript</a:t>
            </a:r>
            <a:r>
              <a:rPr lang="ru-RU" dirty="0" smtClean="0"/>
              <a:t> позволяет задавать имя, </a:t>
            </a:r>
            <a:r>
              <a:rPr lang="ru-RU" dirty="0" err="1" smtClean="0"/>
              <a:t>алиас</a:t>
            </a:r>
            <a:r>
              <a:rPr lang="ru-RU" dirty="0" smtClean="0"/>
              <a:t> или псевдоним для составных типов. Так мы не будем повторяться:</a:t>
            </a:r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Теперь можно провести замену во всех функциях: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4744" y="3000372"/>
            <a:ext cx="3126884" cy="1582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86116" y="5214950"/>
            <a:ext cx="4505595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/>
          <a:lstStyle/>
          <a:p>
            <a:r>
              <a:rPr lang="ru-RU" dirty="0" err="1" smtClean="0"/>
              <a:t>Алиас</a:t>
            </a:r>
            <a:r>
              <a:rPr lang="ru-RU" dirty="0" smtClean="0"/>
              <a:t> — это не создание нового типа данных. Это способ сокращенно записать определение типа. Поэтому следующие примеры будут работать без проблем: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2714620"/>
            <a:ext cx="8191953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/>
          <a:lstStyle/>
          <a:p>
            <a:r>
              <a:rPr lang="ru-RU" dirty="0" smtClean="0"/>
              <a:t>При этом разработчики на </a:t>
            </a:r>
            <a:r>
              <a:rPr lang="ru-RU" dirty="0" err="1" smtClean="0"/>
              <a:t>TypeScript</a:t>
            </a:r>
            <a:r>
              <a:rPr lang="ru-RU" dirty="0" smtClean="0"/>
              <a:t> говорят «создал тип», а не «создал </a:t>
            </a:r>
            <a:r>
              <a:rPr lang="ru-RU" dirty="0" err="1" smtClean="0"/>
              <a:t>алиас</a:t>
            </a:r>
            <a:r>
              <a:rPr lang="ru-RU" dirty="0" smtClean="0"/>
              <a:t> типа» или «создал псевдоним типа». Поэтому в этом курсе мы будем придерживаться общепринятого формата.</a:t>
            </a:r>
          </a:p>
          <a:p>
            <a:r>
              <a:rPr lang="ru-RU" dirty="0" smtClean="0"/>
              <a:t>Типы можно задавать для любых типов данных, например, для простых:</a:t>
            </a:r>
          </a:p>
          <a:p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356" y="4143380"/>
            <a:ext cx="5337632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/>
          <a:lstStyle/>
          <a:p>
            <a:r>
              <a:rPr lang="ru-RU" dirty="0" smtClean="0"/>
              <a:t>А также для составных: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1214422"/>
            <a:ext cx="7616899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Объекты и </a:t>
            </a:r>
            <a:r>
              <a:rPr lang="ru-RU" b="1" dirty="0" smtClean="0"/>
              <a:t>функции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Описание </a:t>
            </a:r>
            <a:r>
              <a:rPr lang="ru-RU" dirty="0" smtClean="0"/>
              <a:t>типа функции вне объекта и внутри отличается. Когда функция записывается самостоятельно, то используется формат стрелочной функции:</a:t>
            </a:r>
          </a:p>
          <a:p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4000504"/>
            <a:ext cx="8139005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/>
          <a:lstStyle/>
          <a:p>
            <a:r>
              <a:rPr lang="ru-RU" dirty="0" smtClean="0"/>
              <a:t>Внутри типа, который описывает объект, формат меняется на используемый для обычных свойств</a:t>
            </a:r>
            <a:r>
              <a:rPr lang="ru-RU" dirty="0" smtClean="0"/>
              <a:t>: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Но это не касается </a:t>
            </a:r>
            <a:r>
              <a:rPr lang="ru-RU" dirty="0" err="1" smtClean="0"/>
              <a:t>колбеков</a:t>
            </a:r>
            <a:r>
              <a:rPr lang="ru-RU" dirty="0" smtClean="0"/>
              <a:t>, которые могут быть использованы внутри: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0298" y="1928802"/>
            <a:ext cx="3714776" cy="1642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28794" y="4714883"/>
            <a:ext cx="5000660" cy="1909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Тип </a:t>
            </a:r>
            <a:r>
              <a:rPr lang="en-US" b="1" dirty="0" smtClean="0"/>
              <a:t>Any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ru-RU" b="1" dirty="0" smtClean="0"/>
              <a:t>Польза </a:t>
            </a:r>
            <a:r>
              <a:rPr lang="ru-RU" b="1" dirty="0" smtClean="0"/>
              <a:t>типа </a:t>
            </a:r>
            <a:r>
              <a:rPr lang="ru-RU" b="1" dirty="0" err="1" smtClean="0"/>
              <a:t>any</a:t>
            </a:r>
            <a:endParaRPr lang="ru-RU" b="1" dirty="0" smtClean="0"/>
          </a:p>
          <a:p>
            <a:r>
              <a:rPr lang="ru-RU" dirty="0" smtClean="0"/>
              <a:t>Тип </a:t>
            </a:r>
            <a:r>
              <a:rPr lang="ru-RU" dirty="0" err="1" smtClean="0"/>
              <a:t>any</a:t>
            </a:r>
            <a:r>
              <a:rPr lang="ru-RU" dirty="0" smtClean="0"/>
              <a:t> используется там, где проверка типов не нужна, либо когда </a:t>
            </a:r>
            <a:r>
              <a:rPr lang="ru-RU" dirty="0" err="1" smtClean="0"/>
              <a:t>TypeScript</a:t>
            </a:r>
            <a:r>
              <a:rPr lang="ru-RU" dirty="0" smtClean="0"/>
              <a:t> не может вывести тип данных автоматически:</a:t>
            </a:r>
          </a:p>
          <a:p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3929066"/>
            <a:ext cx="6709514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/>
          <a:lstStyle/>
          <a:p>
            <a:r>
              <a:rPr lang="ru-RU" dirty="0" err="1" smtClean="0"/>
              <a:t>any</a:t>
            </a:r>
            <a:r>
              <a:rPr lang="ru-RU" dirty="0" smtClean="0"/>
              <a:t> превращает </a:t>
            </a:r>
            <a:r>
              <a:rPr lang="ru-RU" dirty="0" err="1" smtClean="0"/>
              <a:t>TypeScript</a:t>
            </a:r>
            <a:r>
              <a:rPr lang="ru-RU" dirty="0" smtClean="0"/>
              <a:t> в </a:t>
            </a:r>
            <a:r>
              <a:rPr lang="ru-RU" dirty="0" err="1" smtClean="0"/>
              <a:t>JavaScript</a:t>
            </a:r>
            <a:r>
              <a:rPr lang="ru-RU" dirty="0" smtClean="0"/>
              <a:t>, так как данные с таким типом перестают проверяться:</a:t>
            </a:r>
            <a:endParaRPr lang="ru-RU" dirty="0"/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356" y="2143116"/>
            <a:ext cx="6152649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6215106"/>
          </a:xfrm>
        </p:spPr>
        <p:txBody>
          <a:bodyPr>
            <a:normAutofit/>
          </a:bodyPr>
          <a:lstStyle/>
          <a:p>
            <a:r>
              <a:rPr lang="ru-RU" dirty="0" err="1" smtClean="0"/>
              <a:t>any</a:t>
            </a:r>
            <a:r>
              <a:rPr lang="ru-RU" dirty="0" smtClean="0"/>
              <a:t> полезен во многих случаях. Например, когда нужно перевести проект из </a:t>
            </a:r>
            <a:r>
              <a:rPr lang="ru-RU" dirty="0" err="1" smtClean="0"/>
              <a:t>JavaScript</a:t>
            </a:r>
            <a:r>
              <a:rPr lang="ru-RU" dirty="0" smtClean="0"/>
              <a:t> в </a:t>
            </a:r>
            <a:r>
              <a:rPr lang="ru-RU" dirty="0" err="1" smtClean="0"/>
              <a:t>TypeScript</a:t>
            </a:r>
            <a:r>
              <a:rPr lang="ru-RU" dirty="0" smtClean="0"/>
              <a:t>. В этом случае сначала все типы объявляются как </a:t>
            </a:r>
            <a:r>
              <a:rPr lang="ru-RU" dirty="0" err="1" smtClean="0"/>
              <a:t>any</a:t>
            </a:r>
            <a:r>
              <a:rPr lang="ru-RU" dirty="0" smtClean="0"/>
              <a:t>, а затем переписываются на нужные.</a:t>
            </a:r>
          </a:p>
          <a:p>
            <a:r>
              <a:rPr lang="ru-RU" dirty="0" smtClean="0"/>
              <a:t>Также </a:t>
            </a:r>
            <a:r>
              <a:rPr lang="ru-RU" dirty="0" err="1" smtClean="0"/>
              <a:t>any</a:t>
            </a:r>
            <a:r>
              <a:rPr lang="ru-RU" dirty="0" smtClean="0"/>
              <a:t> используют для работы с библиотеками </a:t>
            </a:r>
            <a:r>
              <a:rPr lang="ru-RU" dirty="0" err="1" smtClean="0"/>
              <a:t>JavaScript</a:t>
            </a:r>
            <a:r>
              <a:rPr lang="ru-RU" dirty="0" smtClean="0"/>
              <a:t> из </a:t>
            </a:r>
            <a:r>
              <a:rPr lang="ru-RU" dirty="0" err="1" smtClean="0"/>
              <a:t>TypeScript</a:t>
            </a:r>
            <a:r>
              <a:rPr lang="ru-RU" dirty="0" smtClean="0"/>
              <a:t> кода, у которых нет описанных типов. В остальных случаях </a:t>
            </a:r>
            <a:r>
              <a:rPr lang="ru-RU" dirty="0" err="1" smtClean="0"/>
              <a:t>any</a:t>
            </a:r>
            <a:r>
              <a:rPr lang="ru-RU" dirty="0" smtClean="0"/>
              <a:t> нужно избегать, так как теряется весь смысл использования языка </a:t>
            </a:r>
            <a:r>
              <a:rPr lang="ru-RU" dirty="0" err="1" smtClean="0"/>
              <a:t>TypeScript</a:t>
            </a:r>
            <a:r>
              <a:rPr lang="ru-RU" dirty="0" smtClean="0"/>
              <a:t>.</a:t>
            </a:r>
          </a:p>
          <a:p>
            <a:r>
              <a:rPr lang="ru-RU" dirty="0" smtClean="0"/>
              <a:t>Рассмотрим первый случай подробнее.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Из </a:t>
            </a:r>
            <a:r>
              <a:rPr lang="ru-RU" b="1" dirty="0" err="1" smtClean="0"/>
              <a:t>JavaScript</a:t>
            </a:r>
            <a:r>
              <a:rPr lang="ru-RU" b="1" dirty="0" smtClean="0"/>
              <a:t> в </a:t>
            </a:r>
            <a:r>
              <a:rPr lang="ru-RU" b="1" dirty="0" err="1" smtClean="0"/>
              <a:t>TypeScript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Возьмем </a:t>
            </a:r>
            <a:r>
              <a:rPr lang="ru-RU" dirty="0" smtClean="0"/>
              <a:t>для примера код, который считает количество слов в предложении:</a:t>
            </a:r>
          </a:p>
          <a:p>
            <a:endParaRPr lang="ru-RU" dirty="0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3000372"/>
            <a:ext cx="7786742" cy="3111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Во время компиляции проверяется, что программа </a:t>
            </a:r>
            <a:r>
              <a:rPr lang="ru-RU" b="1" dirty="0" err="1" smtClean="0"/>
              <a:t>типобезопасна</a:t>
            </a:r>
            <a:r>
              <a:rPr lang="ru-RU" dirty="0" smtClean="0"/>
              <a:t> — не содержит ошибок, подобных примеру выше. Если компилятор нашел несоответствие типов, то он останавливает компиляцию и выводит предупреждения о том, где типы не сходятся. </a:t>
            </a:r>
            <a:endParaRPr lang="ru-RU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Компилятор </a:t>
            </a:r>
            <a:r>
              <a:rPr lang="ru-RU" dirty="0" err="1" smtClean="0"/>
              <a:t>TypeScript</a:t>
            </a:r>
            <a:r>
              <a:rPr lang="ru-RU" dirty="0" smtClean="0"/>
              <a:t> такой код не пропустит. Он укажет, что объект, который находится в константе </a:t>
            </a:r>
            <a:r>
              <a:rPr lang="ru-RU" dirty="0" err="1" smtClean="0"/>
              <a:t>initial</a:t>
            </a:r>
            <a:r>
              <a:rPr lang="ru-RU" dirty="0" smtClean="0"/>
              <a:t>, не содержит ключей со строковым типом:</a:t>
            </a:r>
            <a:endParaRPr lang="ru-RU" dirty="0"/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3929066"/>
            <a:ext cx="8058005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215106"/>
          </a:xfrm>
        </p:spPr>
        <p:txBody>
          <a:bodyPr>
            <a:normAutofit/>
          </a:bodyPr>
          <a:lstStyle/>
          <a:p>
            <a:r>
              <a:rPr lang="ru-RU" dirty="0" smtClean="0"/>
              <a:t>Так происходит, потому что структура объекта задает его тип во время определения. Также в процессе работы структура не может меняться. Но в коде выше изначально объект вообще пустой, а по мере работы он заполняется ключами динамически.</a:t>
            </a:r>
          </a:p>
          <a:p>
            <a:r>
              <a:rPr lang="ru-RU" dirty="0" smtClean="0"/>
              <a:t>Правильно задавать тип в ситуации с динамическими ключами мы научимся позже. А пока сделаем код рабочим с помощью </a:t>
            </a:r>
            <a:r>
              <a:rPr lang="ru-RU" dirty="0" err="1" smtClean="0"/>
              <a:t>any</a:t>
            </a:r>
            <a:r>
              <a:rPr lang="ru-RU" dirty="0" smtClean="0"/>
              <a:t>. Для этого нужно определить объект с явным указанием типа: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58" y="3071810"/>
            <a:ext cx="8229600" cy="3786190"/>
          </a:xfrm>
        </p:spPr>
        <p:txBody>
          <a:bodyPr/>
          <a:lstStyle/>
          <a:p>
            <a:r>
              <a:rPr lang="ru-RU" dirty="0" err="1" smtClean="0"/>
              <a:t>TypeScript</a:t>
            </a:r>
            <a:r>
              <a:rPr lang="ru-RU" dirty="0" smtClean="0"/>
              <a:t> больше не показывает ошибку компиляции, что с одной стороны хорошо. Но с другой — сама проверка допустимости действий над этим объектом отключена. Если в дальнейшем обратиться к несуществующему свойству в этом объекте, </a:t>
            </a:r>
            <a:r>
              <a:rPr lang="ru-RU" dirty="0" err="1" smtClean="0"/>
              <a:t>TypeScript</a:t>
            </a:r>
            <a:r>
              <a:rPr lang="ru-RU" dirty="0" smtClean="0"/>
              <a:t> не укажет на ошибку.</a:t>
            </a:r>
            <a:endParaRPr lang="ru-RU" dirty="0"/>
          </a:p>
        </p:txBody>
      </p:sp>
      <p:pic>
        <p:nvPicPr>
          <p:cNvPr id="655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285728"/>
            <a:ext cx="7684843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https://github.com/schoolteacherMP/lecture_57_TypeScript_Basic/blob/main/tasks.md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Какие языки лучше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Нельзя сказать однозначно, какой подход лучше — статическая или динамическая типизация. Всё зависит от конкретной ситуации, а успешные проекты могут быть на разных языках.</a:t>
            </a:r>
          </a:p>
          <a:p>
            <a:r>
              <a:rPr lang="ru-RU" dirty="0" smtClean="0"/>
              <a:t>Например, программы на интерпретируемых языках получаются короче и писать на них легко, особенно в небольших проектах. С сотнями тысяч и миллионами строк кода </a:t>
            </a:r>
            <a:r>
              <a:rPr lang="ru-RU" dirty="0" err="1" smtClean="0"/>
              <a:t>типобезопасность</a:t>
            </a:r>
            <a:r>
              <a:rPr lang="ru-RU" dirty="0" smtClean="0"/>
              <a:t> и поддержка редактора становится более важным фактором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Какие особенности у </a:t>
            </a:r>
            <a:r>
              <a:rPr lang="ru-RU" b="1" dirty="0" err="1" smtClean="0"/>
              <a:t>TypeScript</a:t>
            </a:r>
            <a:r>
              <a:rPr lang="ru-RU" b="1" dirty="0" smtClean="0"/>
              <a:t/>
            </a:r>
            <a:br>
              <a:rPr lang="ru-RU" b="1" dirty="0" smtClean="0"/>
            </a:b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Сейчас у </a:t>
            </a:r>
            <a:r>
              <a:rPr lang="ru-RU" dirty="0" err="1" smtClean="0"/>
              <a:t>фронтенд-приложения</a:t>
            </a:r>
            <a:r>
              <a:rPr lang="ru-RU" dirty="0" smtClean="0"/>
              <a:t> могут быть большие команды в десятки и сотни разработчиков. В таких условиях был необходим статически типизированный язык. И таких языков было много. </a:t>
            </a:r>
          </a:p>
          <a:p>
            <a:r>
              <a:rPr lang="ru-RU" dirty="0" smtClean="0"/>
              <a:t>Но только </a:t>
            </a:r>
            <a:r>
              <a:rPr lang="ru-RU" b="1" dirty="0" err="1" smtClean="0"/>
              <a:t>TypeScript</a:t>
            </a:r>
            <a:r>
              <a:rPr lang="ru-RU" dirty="0" smtClean="0"/>
              <a:t> смог набрать огромную популярность благодаря следующим особенностям: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728"/>
            <a:ext cx="8543956" cy="6286544"/>
          </a:xfrm>
        </p:spPr>
        <p:txBody>
          <a:bodyPr>
            <a:normAutofit lnSpcReduction="10000"/>
          </a:bodyPr>
          <a:lstStyle/>
          <a:p>
            <a:r>
              <a:rPr lang="ru-RU" dirty="0" err="1" smtClean="0"/>
              <a:t>TypeScript</a:t>
            </a:r>
            <a:r>
              <a:rPr lang="ru-RU" dirty="0" smtClean="0"/>
              <a:t> практически полностью совместим с </a:t>
            </a:r>
            <a:r>
              <a:rPr lang="ru-RU" dirty="0" err="1" smtClean="0"/>
              <a:t>JavaScript</a:t>
            </a:r>
            <a:r>
              <a:rPr lang="ru-RU" dirty="0" smtClean="0"/>
              <a:t> </a:t>
            </a:r>
            <a:r>
              <a:rPr lang="ru-RU" dirty="0" err="1" smtClean="0"/>
              <a:t>с</a:t>
            </a:r>
            <a:r>
              <a:rPr lang="ru-RU" dirty="0" smtClean="0"/>
              <a:t> точки зрения возможностей и типов. То есть это тот же </a:t>
            </a:r>
            <a:r>
              <a:rPr lang="ru-RU" dirty="0" err="1" smtClean="0"/>
              <a:t>JavaScript</a:t>
            </a:r>
            <a:r>
              <a:rPr lang="ru-RU" dirty="0" smtClean="0"/>
              <a:t> + описание типов</a:t>
            </a:r>
          </a:p>
          <a:p>
            <a:r>
              <a:rPr lang="ru-RU" dirty="0" smtClean="0"/>
              <a:t>Компилятор </a:t>
            </a:r>
            <a:r>
              <a:rPr lang="ru-RU" dirty="0" err="1" smtClean="0"/>
              <a:t>TypeScript</a:t>
            </a:r>
            <a:r>
              <a:rPr lang="ru-RU" dirty="0" smtClean="0"/>
              <a:t> превращает его код в код на </a:t>
            </a:r>
            <a:r>
              <a:rPr lang="ru-RU" dirty="0" err="1" smtClean="0"/>
              <a:t>JavaScript</a:t>
            </a:r>
            <a:r>
              <a:rPr lang="ru-RU" dirty="0" smtClean="0"/>
              <a:t>. То есть он удаляет определения типов из кода на </a:t>
            </a:r>
            <a:r>
              <a:rPr lang="ru-RU" dirty="0" err="1" smtClean="0"/>
              <a:t>TypeScript</a:t>
            </a:r>
            <a:r>
              <a:rPr lang="ru-RU" dirty="0" smtClean="0"/>
              <a:t>. Этот процесс еще принято называть </a:t>
            </a:r>
            <a:r>
              <a:rPr lang="ru-RU" b="1" dirty="0" err="1" smtClean="0"/>
              <a:t>транспиляцией</a:t>
            </a:r>
            <a:endParaRPr lang="ru-RU" dirty="0" smtClean="0"/>
          </a:p>
          <a:p>
            <a:r>
              <a:rPr lang="ru-RU" dirty="0" smtClean="0"/>
              <a:t>Разработчик </a:t>
            </a:r>
            <a:r>
              <a:rPr lang="ru-RU" dirty="0" err="1" smtClean="0"/>
              <a:t>TypeScript</a:t>
            </a:r>
            <a:r>
              <a:rPr lang="ru-RU" dirty="0" smtClean="0"/>
              <a:t> — </a:t>
            </a:r>
            <a:r>
              <a:rPr lang="ru-RU" dirty="0" err="1" smtClean="0"/>
              <a:t>Microsoft</a:t>
            </a:r>
            <a:endParaRPr lang="ru-RU" dirty="0" smtClean="0"/>
          </a:p>
          <a:p>
            <a:r>
              <a:rPr lang="ru-RU" dirty="0" smtClean="0"/>
              <a:t>Строгая типизация</a:t>
            </a:r>
          </a:p>
          <a:p>
            <a:pPr>
              <a:buNone/>
            </a:pPr>
            <a:r>
              <a:rPr lang="ru-RU" dirty="0" smtClean="0"/>
              <a:t>Последнюю особенность разберем подробнее.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Строгая типизация</a:t>
            </a:r>
            <a:br>
              <a:rPr lang="ru-RU" b="1" dirty="0" smtClean="0"/>
            </a:b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572164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Строгая типизация не связана со статической. Она говорит о том, насколько язык допускает автоматические преобразования типов. То есть статический язык может быть нестрогим, и наоборот.</a:t>
            </a:r>
          </a:p>
          <a:p>
            <a:r>
              <a:rPr lang="ru-RU" dirty="0" smtClean="0"/>
              <a:t>Например, в </a:t>
            </a:r>
            <a:r>
              <a:rPr lang="ru-RU" dirty="0" err="1" smtClean="0"/>
              <a:t>JavaScript</a:t>
            </a:r>
            <a:r>
              <a:rPr lang="ru-RU" dirty="0" smtClean="0"/>
              <a:t> мы можем сложить число со строкой. Когда язык встречает такую конструкцию, он автоматически выполнит преобразование типов: 10 + '</a:t>
            </a:r>
            <a:r>
              <a:rPr lang="ru-RU" dirty="0" err="1" smtClean="0"/>
              <a:t>one</a:t>
            </a:r>
            <a:r>
              <a:rPr lang="ru-RU" dirty="0" smtClean="0"/>
              <a:t>'. В </a:t>
            </a:r>
            <a:r>
              <a:rPr lang="ru-RU" dirty="0" err="1" smtClean="0"/>
              <a:t>TypeScript</a:t>
            </a:r>
            <a:r>
              <a:rPr lang="ru-RU" dirty="0" smtClean="0"/>
              <a:t> так не получится, он выдаст ошибку: </a:t>
            </a:r>
          </a:p>
          <a:p>
            <a:pPr>
              <a:buNone/>
            </a:pPr>
            <a:r>
              <a:rPr lang="ru-RU" i="1" dirty="0" err="1" smtClean="0"/>
              <a:t>The</a:t>
            </a:r>
            <a:r>
              <a:rPr lang="ru-RU" i="1" dirty="0" smtClean="0"/>
              <a:t> </a:t>
            </a:r>
            <a:r>
              <a:rPr lang="ru-RU" i="1" dirty="0" err="1" smtClean="0"/>
              <a:t>right-hand</a:t>
            </a:r>
            <a:r>
              <a:rPr lang="ru-RU" i="1" dirty="0" smtClean="0"/>
              <a:t> </a:t>
            </a:r>
            <a:r>
              <a:rPr lang="ru-RU" i="1" dirty="0" err="1" smtClean="0"/>
              <a:t>side</a:t>
            </a:r>
            <a:r>
              <a:rPr lang="ru-RU" i="1" dirty="0" smtClean="0"/>
              <a:t> </a:t>
            </a:r>
            <a:r>
              <a:rPr lang="ru-RU" i="1" dirty="0" err="1" smtClean="0"/>
              <a:t>of</a:t>
            </a:r>
            <a:r>
              <a:rPr lang="ru-RU" i="1" dirty="0" smtClean="0"/>
              <a:t> </a:t>
            </a:r>
            <a:r>
              <a:rPr lang="ru-RU" i="1" dirty="0" err="1" smtClean="0"/>
              <a:t>an</a:t>
            </a:r>
            <a:r>
              <a:rPr lang="ru-RU" i="1" dirty="0" smtClean="0"/>
              <a:t> </a:t>
            </a:r>
            <a:r>
              <a:rPr lang="ru-RU" i="1" dirty="0" err="1" smtClean="0"/>
              <a:t>arithmetic</a:t>
            </a:r>
            <a:r>
              <a:rPr lang="ru-RU" i="1" dirty="0" smtClean="0"/>
              <a:t> </a:t>
            </a:r>
            <a:r>
              <a:rPr lang="ru-RU" i="1" dirty="0" err="1" smtClean="0"/>
              <a:t>operation</a:t>
            </a:r>
            <a:r>
              <a:rPr lang="ru-RU" i="1" dirty="0" smtClean="0"/>
              <a:t> </a:t>
            </a:r>
            <a:r>
              <a:rPr lang="ru-RU" i="1" dirty="0" err="1" smtClean="0"/>
              <a:t>must</a:t>
            </a:r>
            <a:r>
              <a:rPr lang="ru-RU" i="1" dirty="0" smtClean="0"/>
              <a:t> </a:t>
            </a:r>
            <a:r>
              <a:rPr lang="ru-RU" i="1" dirty="0" err="1" smtClean="0"/>
              <a:t>be</a:t>
            </a:r>
            <a:r>
              <a:rPr lang="ru-RU" i="1" dirty="0" smtClean="0"/>
              <a:t> </a:t>
            </a:r>
            <a:r>
              <a:rPr lang="ru-RU" i="1" dirty="0" err="1" smtClean="0"/>
              <a:t>of</a:t>
            </a:r>
            <a:r>
              <a:rPr lang="ru-RU" i="1" dirty="0" smtClean="0"/>
              <a:t> </a:t>
            </a:r>
            <a:r>
              <a:rPr lang="ru-RU" i="1" dirty="0" err="1" smtClean="0"/>
              <a:t>type</a:t>
            </a:r>
            <a:r>
              <a:rPr lang="ru-RU" i="1" dirty="0" smtClean="0"/>
              <a:t> '</a:t>
            </a:r>
            <a:r>
              <a:rPr lang="ru-RU" i="1" dirty="0" err="1" smtClean="0"/>
              <a:t>any</a:t>
            </a:r>
            <a:r>
              <a:rPr lang="ru-RU" i="1" dirty="0" smtClean="0"/>
              <a:t>', '</a:t>
            </a:r>
            <a:r>
              <a:rPr lang="ru-RU" i="1" dirty="0" err="1" smtClean="0"/>
              <a:t>number</a:t>
            </a:r>
            <a:r>
              <a:rPr lang="ru-RU" i="1" dirty="0" smtClean="0"/>
              <a:t>', '</a:t>
            </a:r>
            <a:r>
              <a:rPr lang="ru-RU" i="1" dirty="0" err="1" smtClean="0"/>
              <a:t>bigint</a:t>
            </a:r>
            <a:r>
              <a:rPr lang="ru-RU" i="1" dirty="0" smtClean="0"/>
              <a:t>' </a:t>
            </a:r>
            <a:r>
              <a:rPr lang="ru-RU" i="1" dirty="0" err="1" smtClean="0"/>
              <a:t>or</a:t>
            </a:r>
            <a:r>
              <a:rPr lang="ru-RU" i="1" dirty="0" smtClean="0"/>
              <a:t> </a:t>
            </a:r>
            <a:r>
              <a:rPr lang="ru-RU" i="1" dirty="0" err="1" smtClean="0"/>
              <a:t>an</a:t>
            </a:r>
            <a:r>
              <a:rPr lang="ru-RU" i="1" dirty="0" smtClean="0"/>
              <a:t> </a:t>
            </a:r>
            <a:r>
              <a:rPr lang="ru-RU" i="1" dirty="0" err="1" smtClean="0"/>
              <a:t>enum</a:t>
            </a:r>
            <a:r>
              <a:rPr lang="ru-RU" i="1" dirty="0" smtClean="0"/>
              <a:t> </a:t>
            </a:r>
            <a:r>
              <a:rPr lang="ru-RU" i="1" dirty="0" err="1" smtClean="0"/>
              <a:t>type</a:t>
            </a:r>
            <a:r>
              <a:rPr lang="ru-RU" i="1" dirty="0" smtClean="0"/>
              <a:t>.</a:t>
            </a:r>
            <a:endParaRPr lang="ru-RU" i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3685</TotalTime>
  <Words>1375</Words>
  <Application>Microsoft Office PowerPoint</Application>
  <PresentationFormat>Экран (4:3)</PresentationFormat>
  <Paragraphs>159</Paragraphs>
  <Slides>53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53</vt:i4>
      </vt:variant>
    </vt:vector>
  </HeadingPairs>
  <TitlesOfParts>
    <vt:vector size="54" baseType="lpstr">
      <vt:lpstr>Тема Office</vt:lpstr>
      <vt:lpstr>        Основы TS</vt:lpstr>
      <vt:lpstr>Что такое TypeScript </vt:lpstr>
      <vt:lpstr>Слайд 3</vt:lpstr>
      <vt:lpstr>Слайд 4</vt:lpstr>
      <vt:lpstr>Слайд 5</vt:lpstr>
      <vt:lpstr>Какие языки лучше</vt:lpstr>
      <vt:lpstr>Какие особенности у TypeScript </vt:lpstr>
      <vt:lpstr>Слайд 8</vt:lpstr>
      <vt:lpstr>Строгая типизация </vt:lpstr>
      <vt:lpstr>Как установливать и запускать TypeScript </vt:lpstr>
      <vt:lpstr>Слайд 11</vt:lpstr>
      <vt:lpstr>Переменные </vt:lpstr>
      <vt:lpstr>Слайд 13</vt:lpstr>
      <vt:lpstr>Слайд 14</vt:lpstr>
      <vt:lpstr>Слайд 15</vt:lpstr>
      <vt:lpstr>Слайд 16</vt:lpstr>
      <vt:lpstr>Явное указание типа </vt:lpstr>
      <vt:lpstr>Null</vt:lpstr>
      <vt:lpstr>Слайд 19</vt:lpstr>
      <vt:lpstr>Именованные функции </vt:lpstr>
      <vt:lpstr>Обязательный параметр </vt:lpstr>
      <vt:lpstr>Слайд 22</vt:lpstr>
      <vt:lpstr>Необязательный параметр </vt:lpstr>
      <vt:lpstr>Слайд 24</vt:lpstr>
      <vt:lpstr>Значение по умолчанию</vt:lpstr>
      <vt:lpstr>Тип возвращаемого значения</vt:lpstr>
      <vt:lpstr>Анонимные функции </vt:lpstr>
      <vt:lpstr>Слайд 28</vt:lpstr>
      <vt:lpstr>Массивы </vt:lpstr>
      <vt:lpstr>Слайд 30</vt:lpstr>
      <vt:lpstr>Объектные типы (Object Types) </vt:lpstr>
      <vt:lpstr>Слайд 32</vt:lpstr>
      <vt:lpstr>Слайд 33</vt:lpstr>
      <vt:lpstr>Слайд 34</vt:lpstr>
      <vt:lpstr>Перечисления (Enums) </vt:lpstr>
      <vt:lpstr>Слайд 36</vt:lpstr>
      <vt:lpstr>Слайд 37</vt:lpstr>
      <vt:lpstr>Слайд 38</vt:lpstr>
      <vt:lpstr>Псевдонимы типов (Type Aliases) </vt:lpstr>
      <vt:lpstr>Слайд 40</vt:lpstr>
      <vt:lpstr>Слайд 41</vt:lpstr>
      <vt:lpstr>Слайд 42</vt:lpstr>
      <vt:lpstr>Слайд 43</vt:lpstr>
      <vt:lpstr>Объекты и функции</vt:lpstr>
      <vt:lpstr>Слайд 45</vt:lpstr>
      <vt:lpstr>Тип Any</vt:lpstr>
      <vt:lpstr>Слайд 47</vt:lpstr>
      <vt:lpstr>Слайд 48</vt:lpstr>
      <vt:lpstr>Из JavaScript в TypeScript</vt:lpstr>
      <vt:lpstr>Слайд 50</vt:lpstr>
      <vt:lpstr>Слайд 51</vt:lpstr>
      <vt:lpstr>Слайд 52</vt:lpstr>
      <vt:lpstr>Слайд 53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Paul</dc:creator>
  <cp:lastModifiedBy>Paul</cp:lastModifiedBy>
  <cp:revision>217</cp:revision>
  <dcterms:created xsi:type="dcterms:W3CDTF">2022-09-13T09:58:51Z</dcterms:created>
  <dcterms:modified xsi:type="dcterms:W3CDTF">2023-04-04T16:42:51Z</dcterms:modified>
</cp:coreProperties>
</file>