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92" r:id="rId18"/>
    <p:sldId id="277" r:id="rId19"/>
    <p:sldId id="278" r:id="rId20"/>
    <p:sldId id="293" r:id="rId21"/>
    <p:sldId id="279" r:id="rId22"/>
    <p:sldId id="294" r:id="rId23"/>
    <p:sldId id="280" r:id="rId24"/>
    <p:sldId id="281" r:id="rId25"/>
    <p:sldId id="282" r:id="rId26"/>
    <p:sldId id="283" r:id="rId27"/>
    <p:sldId id="295" r:id="rId28"/>
    <p:sldId id="284" r:id="rId29"/>
    <p:sldId id="285" r:id="rId30"/>
    <p:sldId id="286" r:id="rId31"/>
    <p:sldId id="287" r:id="rId32"/>
    <p:sldId id="296" r:id="rId33"/>
    <p:sldId id="288" r:id="rId34"/>
    <p:sldId id="289" r:id="rId35"/>
    <p:sldId id="290" r:id="rId36"/>
    <p:sldId id="303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10.04.2023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en-US" b="1" dirty="0" smtClean="0"/>
              <a:t>        </a:t>
            </a:r>
            <a:r>
              <a:rPr lang="ru-RU" b="1" dirty="0" smtClean="0"/>
              <a:t>Основы </a:t>
            </a:r>
            <a:r>
              <a:rPr lang="en-US" b="1" dirty="0" smtClean="0"/>
              <a:t>TS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      </a:t>
            </a:r>
            <a:r>
              <a:rPr lang="ru-RU" b="1" smtClean="0">
                <a:solidFill>
                  <a:schemeClr val="tx1"/>
                </a:solidFill>
              </a:rPr>
              <a:t>Лекция 58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ru-RU" sz="3200" b="1" dirty="0" smtClean="0"/>
              <a:t>Типизация функций</a:t>
            </a:r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 descr="C:\Users\Paul\Desktop\Typescript_logo_2020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786082" cy="2786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В данном случае ошибка обозначает, что из-за необязательности внутри </a:t>
            </a:r>
            <a:r>
              <a:rPr lang="ru-RU" dirty="0" err="1" smtClean="0"/>
              <a:t>колбека</a:t>
            </a:r>
            <a:r>
              <a:rPr lang="ru-RU" dirty="0" smtClean="0"/>
              <a:t> в теории может оказаться </a:t>
            </a:r>
            <a:r>
              <a:rPr lang="ru-RU" dirty="0" err="1" smtClean="0"/>
              <a:t>undefined</a:t>
            </a:r>
            <a:r>
              <a:rPr lang="ru-RU" dirty="0" smtClean="0"/>
              <a:t>. Хотя по смыслу это происходить не может, так как индекс всегда определен.</a:t>
            </a:r>
          </a:p>
          <a:p>
            <a:r>
              <a:rPr lang="ru-RU" dirty="0" smtClean="0"/>
              <a:t>Чтобы решить эту ситуацию, нужно отказаться от </a:t>
            </a:r>
            <a:r>
              <a:rPr lang="ru-RU" dirty="0" err="1" smtClean="0"/>
              <a:t>опциональности</a:t>
            </a:r>
            <a:r>
              <a:rPr lang="ru-RU" dirty="0" smtClean="0"/>
              <a:t>:</a:t>
            </a:r>
          </a:p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267" y="4214818"/>
            <a:ext cx="8861733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7216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Если В </a:t>
            </a:r>
            <a:r>
              <a:rPr lang="ru-RU" dirty="0" err="1" smtClean="0"/>
              <a:t>JavaScript</a:t>
            </a:r>
            <a:r>
              <a:rPr lang="ru-RU" dirty="0" smtClean="0"/>
              <a:t> функция вызывается с большим количеством параметров, чем определено, то лишние игнорируются. </a:t>
            </a:r>
            <a:r>
              <a:rPr lang="ru-RU" dirty="0" err="1" smtClean="0"/>
              <a:t>TypeScript</a:t>
            </a:r>
            <a:r>
              <a:rPr lang="ru-RU" dirty="0" smtClean="0"/>
              <a:t> ведет себя так же. </a:t>
            </a:r>
            <a:r>
              <a:rPr lang="ru-RU" dirty="0" err="1" smtClean="0"/>
              <a:t>Колбеки</a:t>
            </a:r>
            <a:r>
              <a:rPr lang="ru-RU" dirty="0" smtClean="0"/>
              <a:t> с меньшим числом параметров всегда могут появляться там, где они же ожидаются с большим числом параметров, при условии, что типы общих параметров совпадают.</a:t>
            </a:r>
          </a:p>
          <a:p>
            <a:r>
              <a:rPr lang="ru-RU" dirty="0" smtClean="0"/>
              <a:t>В примере выше аргументом передается функция </a:t>
            </a:r>
            <a:r>
              <a:rPr lang="ru-RU" b="1" dirty="0" smtClean="0"/>
              <a:t>(</a:t>
            </a:r>
            <a:r>
              <a:rPr lang="ru-RU" b="1" dirty="0" err="1" smtClean="0"/>
              <a:t>n</a:t>
            </a:r>
            <a:r>
              <a:rPr lang="ru-RU" b="1" dirty="0" smtClean="0"/>
              <a:t>) =&gt; </a:t>
            </a:r>
            <a:r>
              <a:rPr lang="ru-RU" b="1" dirty="0" err="1" smtClean="0"/>
              <a:t>n</a:t>
            </a:r>
            <a:r>
              <a:rPr lang="ru-RU" b="1" dirty="0" smtClean="0"/>
              <a:t> &gt; 1</a:t>
            </a:r>
            <a:r>
              <a:rPr lang="ru-RU" dirty="0" smtClean="0"/>
              <a:t>, а вызывается она как </a:t>
            </a:r>
            <a:r>
              <a:rPr lang="ru-RU" b="1" dirty="0" err="1" smtClean="0"/>
              <a:t>callback</a:t>
            </a:r>
            <a:r>
              <a:rPr lang="ru-RU" b="1" dirty="0" smtClean="0"/>
              <a:t>(</a:t>
            </a:r>
            <a:r>
              <a:rPr lang="ru-RU" b="1" dirty="0" err="1" smtClean="0"/>
              <a:t>n</a:t>
            </a:r>
            <a:r>
              <a:rPr lang="ru-RU" b="1" dirty="0" smtClean="0"/>
              <a:t>, </a:t>
            </a:r>
            <a:r>
              <a:rPr lang="ru-RU" b="1" dirty="0" err="1" smtClean="0"/>
              <a:t>index</a:t>
            </a:r>
            <a:r>
              <a:rPr lang="ru-RU" b="1" dirty="0" smtClean="0"/>
              <a:t>). </a:t>
            </a:r>
            <a:r>
              <a:rPr lang="ru-RU" dirty="0" smtClean="0"/>
              <a:t>Это приводит к игнорированию </a:t>
            </a:r>
            <a:r>
              <a:rPr lang="ru-RU" b="1" dirty="0" err="1" smtClean="0"/>
              <a:t>index</a:t>
            </a:r>
            <a:r>
              <a:rPr lang="ru-RU" dirty="0" smtClean="0"/>
              <a:t>, при этом никаких ошибок типов не возникает.</a:t>
            </a:r>
          </a:p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861733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Тип </a:t>
            </a:r>
            <a:r>
              <a:rPr lang="en-US" b="1" dirty="0" smtClean="0"/>
              <a:t>Void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Он указывается как возврат для функций, которые ничего не возвращают. </a:t>
            </a:r>
            <a:r>
              <a:rPr lang="ru-RU" b="1" dirty="0" err="1" smtClean="0"/>
              <a:t>void</a:t>
            </a:r>
            <a:r>
              <a:rPr lang="ru-RU" dirty="0" smtClean="0"/>
              <a:t> автоматически выводится, когда внутри функции нет инструкции </a:t>
            </a:r>
            <a:r>
              <a:rPr lang="ru-RU" dirty="0" err="1" smtClean="0"/>
              <a:t>return</a:t>
            </a:r>
            <a:r>
              <a:rPr lang="ru-RU" dirty="0" smtClean="0"/>
              <a:t> или она пустая: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4500570"/>
            <a:ext cx="4133599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</a:t>
            </a:r>
            <a:r>
              <a:rPr lang="ru-RU" dirty="0" err="1" smtClean="0"/>
              <a:t>JavaScript</a:t>
            </a:r>
            <a:r>
              <a:rPr lang="ru-RU" dirty="0" smtClean="0"/>
              <a:t> подобные функции возвращают </a:t>
            </a:r>
            <a:r>
              <a:rPr lang="ru-RU" b="1" dirty="0" err="1" smtClean="0"/>
              <a:t>undefined</a:t>
            </a:r>
            <a:r>
              <a:rPr lang="ru-RU" dirty="0" smtClean="0"/>
              <a:t>, но в </a:t>
            </a:r>
            <a:r>
              <a:rPr lang="ru-RU" dirty="0" err="1" smtClean="0"/>
              <a:t>TypeScript</a:t>
            </a:r>
            <a:r>
              <a:rPr lang="ru-RU" dirty="0" smtClean="0"/>
              <a:t> </a:t>
            </a:r>
            <a:r>
              <a:rPr lang="ru-RU" b="1" dirty="0" err="1" smtClean="0"/>
              <a:t>void</a:t>
            </a:r>
            <a:r>
              <a:rPr lang="ru-RU" dirty="0" smtClean="0"/>
              <a:t> и </a:t>
            </a:r>
            <a:r>
              <a:rPr lang="ru-RU" b="1" dirty="0" err="1" smtClean="0"/>
              <a:t>undefined</a:t>
            </a:r>
            <a:r>
              <a:rPr lang="ru-RU" dirty="0" smtClean="0"/>
              <a:t> — это разные вещи. Они различаются по контекстной типизации. А происходит это из-за особенностей работы самого </a:t>
            </a:r>
            <a:r>
              <a:rPr lang="ru-RU" dirty="0" err="1" smtClean="0"/>
              <a:t>JavaScript</a:t>
            </a:r>
            <a:r>
              <a:rPr lang="ru-RU" dirty="0" smtClean="0"/>
              <a:t>. Самый яркий пример — метод </a:t>
            </a:r>
            <a:r>
              <a:rPr lang="ru-RU" dirty="0" err="1" smtClean="0"/>
              <a:t>forEach</a:t>
            </a:r>
            <a:r>
              <a:rPr lang="ru-RU" dirty="0" smtClean="0"/>
              <a:t>().</a:t>
            </a:r>
          </a:p>
          <a:p>
            <a:r>
              <a:rPr lang="ru-RU" dirty="0" smtClean="0"/>
              <a:t>Метод </a:t>
            </a:r>
            <a:r>
              <a:rPr lang="ru-RU" dirty="0" err="1" smtClean="0"/>
              <a:t>forEach</a:t>
            </a:r>
            <a:r>
              <a:rPr lang="ru-RU" dirty="0" smtClean="0"/>
              <a:t>() не использует данные, возвращаемые переданным </a:t>
            </a:r>
            <a:r>
              <a:rPr lang="ru-RU" dirty="0" err="1" smtClean="0"/>
              <a:t>колбеком</a:t>
            </a:r>
            <a:r>
              <a:rPr lang="ru-RU" dirty="0" smtClean="0"/>
              <a:t>, который вызывается внутри. Возможно, логично было бы определить возврат как </a:t>
            </a:r>
            <a:r>
              <a:rPr lang="ru-RU" dirty="0" err="1" smtClean="0"/>
              <a:t>undefined</a:t>
            </a:r>
            <a:r>
              <a:rPr lang="ru-RU" dirty="0" smtClean="0"/>
              <a:t>, но посмотрим на пример: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 </a:t>
            </a:r>
            <a:r>
              <a:rPr lang="ru-RU" dirty="0" err="1" smtClean="0"/>
              <a:t>push</a:t>
            </a:r>
            <a:r>
              <a:rPr lang="ru-RU" dirty="0" smtClean="0"/>
              <a:t>() возвращает индекс добавленного элемента. Если бы </a:t>
            </a:r>
            <a:r>
              <a:rPr lang="ru-RU" dirty="0" err="1" smtClean="0"/>
              <a:t>forEach</a:t>
            </a:r>
            <a:r>
              <a:rPr lang="ru-RU" dirty="0" smtClean="0"/>
              <a:t>() требовал от </a:t>
            </a:r>
            <a:r>
              <a:rPr lang="ru-RU" dirty="0" err="1" smtClean="0"/>
              <a:t>колбека</a:t>
            </a:r>
            <a:r>
              <a:rPr lang="ru-RU" dirty="0" smtClean="0"/>
              <a:t> возврат </a:t>
            </a:r>
            <a:r>
              <a:rPr lang="ru-RU" dirty="0" err="1" smtClean="0"/>
              <a:t>undefined</a:t>
            </a:r>
            <a:r>
              <a:rPr lang="ru-RU" dirty="0" smtClean="0"/>
              <a:t>, то такой код привел бы к ошибке компиляции. Его пришлось бы переписать, например, так: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0"/>
            <a:ext cx="528641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4643446"/>
            <a:ext cx="584951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/>
          <a:lstStyle/>
          <a:p>
            <a:r>
              <a:rPr lang="ru-RU" dirty="0" smtClean="0"/>
              <a:t>Чтобы не создавать такой код, и был введен </a:t>
            </a:r>
            <a:r>
              <a:rPr lang="ru-RU" dirty="0" err="1" smtClean="0"/>
              <a:t>void</a:t>
            </a:r>
            <a:r>
              <a:rPr lang="ru-RU" dirty="0" smtClean="0"/>
              <a:t>. Он позволяет возвращать любые данные, но делает так, что их использование бессмысленно.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643182"/>
            <a:ext cx="678300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/>
          <a:lstStyle/>
          <a:p>
            <a:r>
              <a:rPr lang="ru-RU" dirty="0" smtClean="0"/>
              <a:t>Существует единственная ситуация, когда указание </a:t>
            </a:r>
            <a:r>
              <a:rPr lang="ru-RU" dirty="0" err="1" smtClean="0"/>
              <a:t>void</a:t>
            </a:r>
            <a:r>
              <a:rPr lang="ru-RU" dirty="0" smtClean="0"/>
              <a:t> явно запрещает возврат из функции. Это определение функции вне контекста использования, когда ее тип указывается явно: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3000372"/>
            <a:ext cx="4857784" cy="3074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Тип </a:t>
            </a:r>
            <a:r>
              <a:rPr lang="ru-RU" b="1" dirty="0" err="1" smtClean="0"/>
              <a:t>never</a:t>
            </a:r>
            <a:r>
              <a:rPr lang="ru-RU" b="1" dirty="0" smtClean="0"/>
              <a:t> (возврат из функции)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тип </a:t>
            </a:r>
            <a:r>
              <a:rPr lang="ru-RU" b="1" dirty="0" err="1" smtClean="0"/>
              <a:t>never</a:t>
            </a:r>
            <a:r>
              <a:rPr lang="ru-RU" dirty="0" smtClean="0"/>
              <a:t> используется, когда функция гарантированно ничего не возвращает. Например, если внутри функции есть бесконечный цикл: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1" y="3643314"/>
            <a:ext cx="6158051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/>
          <a:lstStyle/>
          <a:p>
            <a:r>
              <a:rPr lang="ru-RU" dirty="0" smtClean="0"/>
              <a:t>Еще тип </a:t>
            </a:r>
            <a:r>
              <a:rPr lang="ru-RU" dirty="0" err="1" smtClean="0"/>
              <a:t>never</a:t>
            </a:r>
            <a:r>
              <a:rPr lang="ru-RU" dirty="0" smtClean="0"/>
              <a:t> используется, если функция выбрасывает исключение: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Также тип </a:t>
            </a:r>
            <a:r>
              <a:rPr lang="ru-RU" dirty="0" err="1" smtClean="0"/>
              <a:t>never</a:t>
            </a:r>
            <a:r>
              <a:rPr lang="ru-RU" dirty="0" smtClean="0"/>
              <a:t> используется, когда функция завершает программу:</a:t>
            </a:r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428736"/>
            <a:ext cx="688603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4286256"/>
            <a:ext cx="686118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/>
          <a:lstStyle/>
          <a:p>
            <a:r>
              <a:rPr lang="ru-RU" dirty="0" smtClean="0"/>
              <a:t>Важным условием для </a:t>
            </a:r>
            <a:r>
              <a:rPr lang="ru-RU" dirty="0" err="1" smtClean="0"/>
              <a:t>never</a:t>
            </a:r>
            <a:r>
              <a:rPr lang="ru-RU" dirty="0" smtClean="0"/>
              <a:t> является отсутствие нормального завершения функции. Например, в примере ниже компилятор выдаст ошибку: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Функция </a:t>
            </a:r>
            <a:r>
              <a:rPr lang="ru-RU" dirty="0" err="1" smtClean="0"/>
              <a:t>printSomething</a:t>
            </a:r>
            <a:r>
              <a:rPr lang="ru-RU" dirty="0" smtClean="0"/>
              <a:t>() ничего не возвращает явно. Но так как она завершается в принципе, </a:t>
            </a:r>
            <a:r>
              <a:rPr lang="ru-RU" dirty="0" err="1" smtClean="0"/>
              <a:t>JavaScript</a:t>
            </a:r>
            <a:r>
              <a:rPr lang="ru-RU" dirty="0" smtClean="0"/>
              <a:t> подставляет неявный возврат </a:t>
            </a:r>
            <a:r>
              <a:rPr lang="ru-RU" dirty="0" err="1" smtClean="0"/>
              <a:t>undefined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643182"/>
            <a:ext cx="8428195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Функции как параметры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 err="1" smtClean="0"/>
              <a:t>TypeScript</a:t>
            </a:r>
            <a:r>
              <a:rPr lang="ru-RU" dirty="0" smtClean="0"/>
              <a:t> используется несколько способов типизировать функции, которые передаются как параметры. Самый простой — использовать тип </a:t>
            </a:r>
            <a:r>
              <a:rPr lang="ru-RU" b="1" dirty="0" err="1" smtClean="0"/>
              <a:t>Function</a:t>
            </a:r>
            <a:r>
              <a:rPr lang="ru-RU" dirty="0" smtClean="0"/>
              <a:t>. Он описывает функцию </a:t>
            </a:r>
            <a:r>
              <a:rPr lang="ru-RU" dirty="0" err="1" smtClean="0"/>
              <a:t>JavaScript</a:t>
            </a:r>
            <a:r>
              <a:rPr lang="ru-RU" dirty="0" smtClean="0"/>
              <a:t> со всеми ее особенностями, включая свойства </a:t>
            </a:r>
            <a:r>
              <a:rPr lang="ru-RU" dirty="0" err="1" smtClean="0"/>
              <a:t>bind</a:t>
            </a:r>
            <a:r>
              <a:rPr lang="ru-RU" dirty="0" smtClean="0"/>
              <a:t>, </a:t>
            </a:r>
            <a:r>
              <a:rPr lang="ru-RU" dirty="0" err="1" smtClean="0"/>
              <a:t>call</a:t>
            </a:r>
            <a:r>
              <a:rPr lang="ru-RU" dirty="0" smtClean="0"/>
              <a:t> и </a:t>
            </a:r>
            <a:r>
              <a:rPr lang="ru-RU" dirty="0" err="1" smtClean="0"/>
              <a:t>apply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5300109"/>
            <a:ext cx="5214974" cy="155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Тип </a:t>
            </a:r>
            <a:r>
              <a:rPr lang="en-US" b="1" dirty="0" smtClean="0"/>
              <a:t>unknown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типа </a:t>
            </a:r>
            <a:r>
              <a:rPr lang="ru-RU" b="1" dirty="0" err="1" smtClean="0"/>
              <a:t>any</a:t>
            </a:r>
            <a:r>
              <a:rPr lang="ru-RU" dirty="0" smtClean="0"/>
              <a:t> в </a:t>
            </a:r>
            <a:r>
              <a:rPr lang="ru-RU" dirty="0" err="1" smtClean="0"/>
              <a:t>TypeScript</a:t>
            </a:r>
            <a:r>
              <a:rPr lang="ru-RU" dirty="0" smtClean="0"/>
              <a:t> </a:t>
            </a:r>
            <a:r>
              <a:rPr lang="ru-RU" b="1" dirty="0" smtClean="0"/>
              <a:t>нежелательно</a:t>
            </a:r>
            <a:r>
              <a:rPr lang="ru-RU" dirty="0" smtClean="0"/>
              <a:t>. В наиболее строгом режиме (оно настраивается) использование </a:t>
            </a:r>
            <a:r>
              <a:rPr lang="ru-RU" b="1" dirty="0" err="1" smtClean="0"/>
              <a:t>any</a:t>
            </a:r>
            <a:r>
              <a:rPr lang="ru-RU" dirty="0" smtClean="0"/>
              <a:t> невозможно, что значительно повышает </a:t>
            </a:r>
            <a:r>
              <a:rPr lang="ru-RU" dirty="0" err="1" smtClean="0"/>
              <a:t>типобезопасность</a:t>
            </a:r>
            <a:r>
              <a:rPr lang="ru-RU" dirty="0" smtClean="0"/>
              <a:t> кода. Но бывают ситуации, когда тип неизвестен, но работа с ним должна быть </a:t>
            </a:r>
            <a:r>
              <a:rPr lang="ru-RU" dirty="0" err="1" smtClean="0"/>
              <a:t>типобезопасна</a:t>
            </a:r>
            <a:r>
              <a:rPr lang="ru-RU" dirty="0" smtClean="0"/>
              <a:t>. Для этого в </a:t>
            </a:r>
            <a:r>
              <a:rPr lang="ru-RU" dirty="0" err="1" smtClean="0"/>
              <a:t>TypeScript</a:t>
            </a:r>
            <a:r>
              <a:rPr lang="ru-RU" dirty="0" smtClean="0"/>
              <a:t> существует дополнение к </a:t>
            </a:r>
            <a:r>
              <a:rPr lang="ru-RU" b="1" dirty="0" err="1" smtClean="0"/>
              <a:t>any</a:t>
            </a:r>
            <a:r>
              <a:rPr lang="ru-RU" dirty="0" smtClean="0"/>
              <a:t> — </a:t>
            </a:r>
            <a:r>
              <a:rPr lang="ru-RU" b="1" dirty="0" err="1" smtClean="0"/>
              <a:t>unknown</a:t>
            </a:r>
            <a:endParaRPr lang="ru-RU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/>
          <a:lstStyle/>
          <a:p>
            <a:r>
              <a:rPr lang="ru-RU" dirty="0" smtClean="0"/>
              <a:t>Главное отличие </a:t>
            </a:r>
            <a:r>
              <a:rPr lang="ru-RU" b="1" dirty="0" err="1" smtClean="0"/>
              <a:t>unknown</a:t>
            </a:r>
            <a:r>
              <a:rPr lang="ru-RU" dirty="0" smtClean="0"/>
              <a:t> от </a:t>
            </a:r>
            <a:r>
              <a:rPr lang="ru-RU" dirty="0" err="1" smtClean="0"/>
              <a:t>any</a:t>
            </a:r>
            <a:r>
              <a:rPr lang="ru-RU" dirty="0" smtClean="0"/>
              <a:t> связано с проверкой типов. </a:t>
            </a:r>
            <a:r>
              <a:rPr lang="ru-RU" b="1" dirty="0" err="1" smtClean="0"/>
              <a:t>unknown</a:t>
            </a:r>
            <a:r>
              <a:rPr lang="ru-RU" dirty="0" smtClean="0"/>
              <a:t> запрещает выполнять любые операции: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Может показаться странным, что перед нами строка, но над ней нельзя выполнять строковые операции. К этому надо привыкнуть. </a:t>
            </a:r>
            <a:endParaRPr lang="ru-RU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785925"/>
            <a:ext cx="6357982" cy="2216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Деструктуризация</a:t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Разберем </a:t>
            </a:r>
            <a:r>
              <a:rPr lang="ru-RU" dirty="0" smtClean="0"/>
              <a:t>деструктуризацию в определении функций. Это механизм, с помощью которого переданный как аргумент объект распаковывается, а его части присваиваются локальным переменным функции. В </a:t>
            </a:r>
            <a:r>
              <a:rPr lang="ru-RU" dirty="0" err="1" smtClean="0"/>
              <a:t>JavaScript</a:t>
            </a:r>
            <a:r>
              <a:rPr lang="ru-RU" dirty="0" smtClean="0"/>
              <a:t> он выглядит так: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500042"/>
            <a:ext cx="7179417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/>
          <a:lstStyle/>
          <a:p>
            <a:r>
              <a:rPr lang="ru-RU" dirty="0" smtClean="0"/>
              <a:t>Деструктурированный объект визуально похож на параметры функции. При этом он все равно остается объектом, поэтому в </a:t>
            </a:r>
            <a:r>
              <a:rPr lang="ru-RU" dirty="0" err="1" smtClean="0"/>
              <a:t>TypeScript</a:t>
            </a:r>
            <a:r>
              <a:rPr lang="ru-RU" dirty="0" smtClean="0"/>
              <a:t> его тип описывается после закрывающей фигурной скобки: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000372"/>
            <a:ext cx="7625635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/>
          <a:lstStyle/>
          <a:p>
            <a:r>
              <a:rPr lang="ru-RU" dirty="0" smtClean="0"/>
              <a:t>Если вынести определение типа в </a:t>
            </a:r>
            <a:r>
              <a:rPr lang="ru-RU" dirty="0" err="1" smtClean="0"/>
              <a:t>алиас</a:t>
            </a:r>
            <a:r>
              <a:rPr lang="ru-RU" dirty="0" smtClean="0"/>
              <a:t>, то можно сделать код поменьше: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714488"/>
            <a:ext cx="680133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/>
          <a:lstStyle/>
          <a:p>
            <a:r>
              <a:rPr lang="ru-RU" dirty="0" smtClean="0"/>
              <a:t>То же самое применимо и к массивам: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857232"/>
            <a:ext cx="4357718" cy="578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Rest </a:t>
            </a:r>
            <a:r>
              <a:rPr lang="ru-RU" b="1" dirty="0" smtClean="0"/>
              <a:t>и </a:t>
            </a:r>
            <a:r>
              <a:rPr lang="en-US" b="1" dirty="0" smtClean="0"/>
              <a:t>Spread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smtClean="0"/>
              <a:t>Rest-оператор</a:t>
            </a:r>
          </a:p>
          <a:p>
            <a:r>
              <a:rPr lang="ru-RU" dirty="0" smtClean="0"/>
              <a:t>Rest-оператор позволяет создавать функции с переменным числом параметров, при этом сворачивать их в массив: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4071942"/>
            <a:ext cx="7469407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Этот массив является обычным параметром функции, поэтому ему задается тип в соответствии с тем, какие значения ожидаются внутри этого массива. Пример с двумя параметрами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 этом смысле rest-оператор в </a:t>
            </a:r>
            <a:r>
              <a:rPr lang="ru-RU" dirty="0" err="1" smtClean="0"/>
              <a:t>TypeScript</a:t>
            </a:r>
            <a:r>
              <a:rPr lang="ru-RU" dirty="0" smtClean="0"/>
              <a:t> ничем не отличается от rest-оператора в </a:t>
            </a:r>
            <a:r>
              <a:rPr lang="ru-RU" dirty="0" err="1" smtClean="0"/>
              <a:t>JavaScript</a:t>
            </a:r>
            <a:r>
              <a:rPr lang="ru-RU" dirty="0" smtClean="0"/>
              <a:t>. А вот со spread-оператором есть одна особенность.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857496"/>
            <a:ext cx="7790463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/>
          <a:lstStyle/>
          <a:p>
            <a:pPr algn="ctr">
              <a:buNone/>
            </a:pPr>
            <a:r>
              <a:rPr lang="ru-RU" b="1" dirty="0" smtClean="0"/>
              <a:t>Spread-оператор</a:t>
            </a:r>
          </a:p>
          <a:p>
            <a:r>
              <a:rPr lang="ru-RU" dirty="0" smtClean="0"/>
              <a:t>Spread-оператор в функциях — это как rest-оператор наоборот. Он позволяет раскладывать массив на отдельные параметры:</a:t>
            </a:r>
          </a:p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3071810"/>
            <a:ext cx="5857916" cy="132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b="1" dirty="0" err="1" smtClean="0"/>
              <a:t>Function</a:t>
            </a:r>
            <a:r>
              <a:rPr lang="ru-RU" dirty="0" smtClean="0"/>
              <a:t> отключает проверку типов для вызываемой функции. В итоге количество и тип входных аргументов не проверяются, а результатом работы такой функции будет </a:t>
            </a:r>
            <a:r>
              <a:rPr lang="ru-RU" b="1" dirty="0" err="1" smtClean="0"/>
              <a:t>any</a:t>
            </a:r>
            <a:r>
              <a:rPr lang="ru-RU" dirty="0" smtClean="0"/>
              <a:t>. Поэтому рекомендуем избегать </a:t>
            </a:r>
            <a:r>
              <a:rPr lang="ru-RU" b="1" dirty="0" err="1" smtClean="0"/>
              <a:t>Function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Другой способ описывать функции — использовать стрелочную функцию с указанием входных и выходных типов: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4628243"/>
            <a:ext cx="6072230" cy="2229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/>
          <a:lstStyle/>
          <a:p>
            <a:r>
              <a:rPr lang="ru-RU" dirty="0" smtClean="0"/>
              <a:t>Если функция принимает на вход любое количество аргументов, как в примере выше, то такой код работает без проблем. Но если функция принимает на вход определенное число аргументов, то </a:t>
            </a:r>
            <a:r>
              <a:rPr lang="ru-RU" dirty="0" err="1" smtClean="0"/>
              <a:t>TypeScript</a:t>
            </a:r>
            <a:r>
              <a:rPr lang="ru-RU" dirty="0" smtClean="0"/>
              <a:t> выдаст ошибку компиляции: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1" y="3357562"/>
            <a:ext cx="6364019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Массивы в </a:t>
            </a:r>
            <a:r>
              <a:rPr lang="ru-RU" dirty="0" err="1" smtClean="0"/>
              <a:t>JavaScript</a:t>
            </a:r>
            <a:r>
              <a:rPr lang="ru-RU" dirty="0" smtClean="0"/>
              <a:t> изменяемы, поэтому </a:t>
            </a:r>
            <a:r>
              <a:rPr lang="ru-RU" dirty="0" err="1" smtClean="0"/>
              <a:t>TypeScript</a:t>
            </a:r>
            <a:r>
              <a:rPr lang="ru-RU" dirty="0" smtClean="0"/>
              <a:t> не может полагаться на количество элементов в конкретный момент времени. Есть разные способы обойти это ограничение. Но в этой ситуации проще использовать </a:t>
            </a:r>
            <a:r>
              <a:rPr lang="ru-RU" dirty="0" err="1" smtClean="0"/>
              <a:t>Type</a:t>
            </a:r>
            <a:r>
              <a:rPr lang="ru-RU" dirty="0" smtClean="0"/>
              <a:t> </a:t>
            </a:r>
            <a:r>
              <a:rPr lang="ru-RU" dirty="0" err="1" smtClean="0"/>
              <a:t>Assertion</a:t>
            </a:r>
            <a:r>
              <a:rPr lang="ru-RU" dirty="0" smtClean="0"/>
              <a:t> — указание компилятору, что мы точно знаем о коде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Подробнее о </a:t>
            </a:r>
            <a:r>
              <a:rPr lang="ru-RU" dirty="0" err="1" smtClean="0"/>
              <a:t>Type</a:t>
            </a:r>
            <a:r>
              <a:rPr lang="ru-RU" dirty="0" smtClean="0"/>
              <a:t> </a:t>
            </a:r>
            <a:r>
              <a:rPr lang="ru-RU" dirty="0" err="1" smtClean="0"/>
              <a:t>Assertion</a:t>
            </a:r>
            <a:r>
              <a:rPr lang="ru-RU" dirty="0" smtClean="0"/>
              <a:t> поговорим в модуле о типах. С его помощью мы явно указываем, что этот массив состоит из двух конкретных значений, которые не поменяются.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3500438"/>
            <a:ext cx="5411429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35743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Перегрузка функций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(</a:t>
            </a:r>
            <a:r>
              <a:rPr lang="en-US" b="1" dirty="0" smtClean="0"/>
              <a:t>Function Overloads</a:t>
            </a:r>
            <a:r>
              <a:rPr lang="en-US" b="1" dirty="0" smtClean="0"/>
              <a:t>)</a:t>
            </a:r>
            <a:endParaRPr lang="ru-RU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4071918"/>
            <a:ext cx="8229600" cy="278608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ru-RU" dirty="0" smtClean="0"/>
          </a:p>
          <a:p>
            <a:r>
              <a:rPr lang="ru-RU" dirty="0" smtClean="0"/>
              <a:t>Здесь определяется одна функция </a:t>
            </a:r>
            <a:r>
              <a:rPr lang="ru-RU" dirty="0" err="1" smtClean="0"/>
              <a:t>concat</a:t>
            </a:r>
            <a:r>
              <a:rPr lang="ru-RU" dirty="0" smtClean="0"/>
              <a:t>(). У нее две версии, которые выполняют конкатенацию, но делают это по-разному:</a:t>
            </a:r>
          </a:p>
          <a:p>
            <a:r>
              <a:rPr lang="ru-RU" dirty="0" smtClean="0"/>
              <a:t>Первая версия — принимает на вход два числа. У чисел сначала отбрасывается дробная часть, потом они конкатенируются</a:t>
            </a:r>
          </a:p>
          <a:p>
            <a:r>
              <a:rPr lang="ru-RU" dirty="0" smtClean="0"/>
              <a:t>Вторая версия — принимает на вход две строки. Строки конкатенируются сразу</a:t>
            </a:r>
          </a:p>
          <a:p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85728"/>
            <a:ext cx="5891320" cy="407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/>
          <a:lstStyle/>
          <a:p>
            <a:r>
              <a:rPr lang="ru-RU" dirty="0" smtClean="0"/>
              <a:t>Реализация поведения для обеих версий делается в третьей функции с тем же именем. При этом описание параметров должно подходить под каждую версию функции. В примере выше типы параметров определены как </a:t>
            </a:r>
            <a:r>
              <a:rPr lang="ru-RU" b="1" dirty="0" err="1" smtClean="0"/>
              <a:t>unknown</a:t>
            </a:r>
            <a:r>
              <a:rPr lang="ru-RU" dirty="0" smtClean="0"/>
              <a:t>. Это дает возможность вызывать функцию как со строками, так и с числами.</a:t>
            </a:r>
          </a:p>
          <a:p>
            <a:r>
              <a:rPr lang="ru-RU" dirty="0" smtClean="0"/>
              <a:t>То, по какой ветке идти, определяется с помощью проверки типов.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Это как и многое другое в </a:t>
            </a:r>
            <a:r>
              <a:rPr lang="ru-RU" dirty="0" err="1" smtClean="0"/>
              <a:t>TypeScript</a:t>
            </a:r>
            <a:r>
              <a:rPr lang="ru-RU" dirty="0" smtClean="0"/>
              <a:t> попытка учесть все возможные варианты написания кода на </a:t>
            </a:r>
            <a:r>
              <a:rPr lang="ru-RU" dirty="0" err="1" smtClean="0"/>
              <a:t>JavaScript</a:t>
            </a:r>
            <a:r>
              <a:rPr lang="ru-RU" dirty="0" smtClean="0"/>
              <a:t> и покрыть их типами для написания </a:t>
            </a:r>
            <a:r>
              <a:rPr lang="ru-RU" dirty="0" err="1" smtClean="0"/>
              <a:t>типобезопасного</a:t>
            </a:r>
            <a:r>
              <a:rPr lang="ru-RU" dirty="0" smtClean="0"/>
              <a:t> кода. </a:t>
            </a:r>
            <a:endParaRPr lang="ru-RU" dirty="0" smtClean="0"/>
          </a:p>
          <a:p>
            <a:r>
              <a:rPr lang="ru-RU" dirty="0" smtClean="0"/>
              <a:t>Перегрузка функций в </a:t>
            </a:r>
            <a:r>
              <a:rPr lang="ru-RU" dirty="0" err="1" smtClean="0"/>
              <a:t>TypeScript</a:t>
            </a:r>
            <a:r>
              <a:rPr lang="ru-RU" dirty="0" smtClean="0"/>
              <a:t> — это механизм, который стоит использовать, когда нет другого выбора. В большинстве случаев вместо перегрузки используются объединения или </a:t>
            </a:r>
            <a:r>
              <a:rPr lang="ru-RU" dirty="0" err="1" smtClean="0"/>
              <a:t>дженерики</a:t>
            </a:r>
            <a:r>
              <a:rPr lang="ru-RU" dirty="0" smtClean="0"/>
              <a:t>, о которых мы поговорим позже. Перегрузка нужна, когда между параметрами есть зависимость, например, если оба параметра — строки, либо оба параметра — числа.</a:t>
            </a:r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/>
          <a:lstStyle/>
          <a:p>
            <a:r>
              <a:rPr lang="en-US" dirty="0" smtClean="0"/>
              <a:t>https://github.com/schoolteacherMP/lecture_58_TS_Function-typing/blob/main/tasks.md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Определение стрелочной функции похоже на настоящую, но тут важно не перепутать. Здесь мы видим именно описание типа, а не определение функции.</a:t>
            </a:r>
          </a:p>
          <a:p>
            <a:r>
              <a:rPr lang="ru-RU" dirty="0" smtClean="0"/>
              <a:t>Рассмотрим еще несколько примеров для закрепления: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982" y="3714752"/>
            <a:ext cx="844801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ru-RU" dirty="0" smtClean="0"/>
              <a:t>Пример с параметрами: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Если определение функции встречается часто, то для него можно создать псевдоним: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5" y="928670"/>
            <a:ext cx="8014347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4357694"/>
            <a:ext cx="5918803" cy="250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Опциональные параметры в функциях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Опциональные параметры в функциях задаются с помощью знака вопроса после имени переменной перед двоеточием: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 таком случае реальный тип переменной </a:t>
            </a:r>
            <a:r>
              <a:rPr lang="en-US" b="1" dirty="0" smtClean="0"/>
              <a:t>separator</a:t>
            </a:r>
            <a:r>
              <a:rPr lang="en-US" dirty="0" smtClean="0"/>
              <a:t> </a:t>
            </a:r>
            <a:r>
              <a:rPr lang="ru-RU" dirty="0" smtClean="0"/>
              <a:t>будет </a:t>
            </a:r>
          </a:p>
          <a:p>
            <a:pPr>
              <a:buNone/>
            </a:pPr>
            <a:r>
              <a:rPr lang="ru-RU" b="1" dirty="0" smtClean="0"/>
              <a:t>    </a:t>
            </a:r>
            <a:r>
              <a:rPr lang="en-US" b="1" dirty="0" smtClean="0"/>
              <a:t>string | undefined (string </a:t>
            </a:r>
            <a:r>
              <a:rPr lang="ru-RU" b="1" dirty="0" smtClean="0"/>
              <a:t>или </a:t>
            </a:r>
            <a:r>
              <a:rPr lang="en-US" b="1" dirty="0" smtClean="0"/>
              <a:t>undefined).</a:t>
            </a:r>
            <a:endParaRPr lang="ru-RU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928934"/>
            <a:ext cx="783932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Другой вариант задать опциональный параметр — присвоить значение по умолчанию: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Разработчики пытаются применять эту логику к </a:t>
            </a:r>
            <a:r>
              <a:rPr lang="ru-RU" dirty="0" err="1" smtClean="0"/>
              <a:t>колбекам</a:t>
            </a:r>
            <a:r>
              <a:rPr lang="ru-RU" dirty="0" smtClean="0"/>
              <a:t>, но сталкиваются с ошибками. Разберем, почему так происходит.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857364"/>
            <a:ext cx="769155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429420"/>
          </a:xfrm>
        </p:spPr>
        <p:txBody>
          <a:bodyPr>
            <a:noAutofit/>
          </a:bodyPr>
          <a:lstStyle/>
          <a:p>
            <a:r>
              <a:rPr lang="ru-RU" sz="2400" dirty="0" smtClean="0"/>
              <a:t>Представим функцию </a:t>
            </a:r>
            <a:r>
              <a:rPr lang="ru-RU" sz="2400" dirty="0" err="1" smtClean="0"/>
              <a:t>filter</a:t>
            </a:r>
            <a:r>
              <a:rPr lang="ru-RU" sz="2400" dirty="0" smtClean="0"/>
              <a:t>(), которая фильтрует числовые массивы по переданному предикату:</a:t>
            </a:r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Как и во встроенном методе </a:t>
            </a:r>
            <a:r>
              <a:rPr lang="ru-RU" sz="2400" dirty="0" err="1" smtClean="0"/>
              <a:t>filter</a:t>
            </a:r>
            <a:r>
              <a:rPr lang="ru-RU" sz="2400" dirty="0" smtClean="0"/>
              <a:t>(), в этой функции </a:t>
            </a:r>
            <a:r>
              <a:rPr lang="ru-RU" sz="2400" dirty="0" err="1" smtClean="0"/>
              <a:t>колбек</a:t>
            </a:r>
            <a:r>
              <a:rPr lang="ru-RU" sz="2400" dirty="0" smtClean="0"/>
              <a:t> принимает вторым параметром индекс обрабатываемого элемента массива. Обычно его не используют, но иногда фильтрация массива делается на основе индексов. И в этой ситуации его указывают. Кажется логичным указать этот параметр как необязательный.</a:t>
            </a:r>
            <a:endParaRPr lang="ru-RU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81" y="1142984"/>
            <a:ext cx="8778219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Проблема определения выше в том, что оно не работает: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357298"/>
            <a:ext cx="5929354" cy="1666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4057</TotalTime>
  <Words>619</Words>
  <Application>Microsoft Office PowerPoint</Application>
  <PresentationFormat>Экран (4:3)</PresentationFormat>
  <Paragraphs>101</Paragraphs>
  <Slides>36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7" baseType="lpstr">
      <vt:lpstr>Тема Office</vt:lpstr>
      <vt:lpstr>        Основы TS</vt:lpstr>
      <vt:lpstr>Функции как параметры</vt:lpstr>
      <vt:lpstr>Слайд 3</vt:lpstr>
      <vt:lpstr>Слайд 4</vt:lpstr>
      <vt:lpstr>Слайд 5</vt:lpstr>
      <vt:lpstr>Опциональные параметры в функциях</vt:lpstr>
      <vt:lpstr>Слайд 7</vt:lpstr>
      <vt:lpstr>Слайд 8</vt:lpstr>
      <vt:lpstr>Слайд 9</vt:lpstr>
      <vt:lpstr>Слайд 10</vt:lpstr>
      <vt:lpstr>Слайд 11</vt:lpstr>
      <vt:lpstr>Тип Void</vt:lpstr>
      <vt:lpstr>Слайд 13</vt:lpstr>
      <vt:lpstr>Слайд 14</vt:lpstr>
      <vt:lpstr>Слайд 15</vt:lpstr>
      <vt:lpstr>Слайд 16</vt:lpstr>
      <vt:lpstr>Тип never (возврат из функции)</vt:lpstr>
      <vt:lpstr>Слайд 18</vt:lpstr>
      <vt:lpstr>Слайд 19</vt:lpstr>
      <vt:lpstr>Тип unknown</vt:lpstr>
      <vt:lpstr>Слайд 21</vt:lpstr>
      <vt:lpstr>Деструктуризация </vt:lpstr>
      <vt:lpstr>Слайд 23</vt:lpstr>
      <vt:lpstr>Слайд 24</vt:lpstr>
      <vt:lpstr>Слайд 25</vt:lpstr>
      <vt:lpstr>Слайд 26</vt:lpstr>
      <vt:lpstr>Rest и Spread</vt:lpstr>
      <vt:lpstr>Слайд 28</vt:lpstr>
      <vt:lpstr>Слайд 29</vt:lpstr>
      <vt:lpstr>Слайд 30</vt:lpstr>
      <vt:lpstr>Слайд 31</vt:lpstr>
      <vt:lpstr>Перегрузка функций  (Function Overloads)</vt:lpstr>
      <vt:lpstr>Слайд 33</vt:lpstr>
      <vt:lpstr>Слайд 34</vt:lpstr>
      <vt:lpstr>Слайд 35</vt:lpstr>
      <vt:lpstr>Слайд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214</cp:revision>
  <dcterms:created xsi:type="dcterms:W3CDTF">2022-09-13T09:58:51Z</dcterms:created>
  <dcterms:modified xsi:type="dcterms:W3CDTF">2023-04-10T10:27:37Z</dcterms:modified>
</cp:coreProperties>
</file>