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87" r:id="rId3"/>
    <p:sldId id="288" r:id="rId4"/>
    <p:sldId id="289" r:id="rId5"/>
    <p:sldId id="291" r:id="rId6"/>
    <p:sldId id="290" r:id="rId7"/>
    <p:sldId id="282" r:id="rId8"/>
    <p:sldId id="292" r:id="rId9"/>
    <p:sldId id="293" r:id="rId10"/>
    <p:sldId id="294" r:id="rId11"/>
    <p:sldId id="295" r:id="rId12"/>
    <p:sldId id="296" r:id="rId13"/>
    <p:sldId id="297" r:id="rId14"/>
    <p:sldId id="298" r:id="rId15"/>
    <p:sldId id="299" r:id="rId16"/>
    <p:sldId id="300" r:id="rId17"/>
    <p:sldId id="301" r:id="rId18"/>
    <p:sldId id="302" r:id="rId19"/>
    <p:sldId id="305" r:id="rId20"/>
    <p:sldId id="306" r:id="rId21"/>
    <p:sldId id="303" r:id="rId22"/>
    <p:sldId id="304" r:id="rId23"/>
    <p:sldId id="307" r:id="rId2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/>
    <p:restoredTop sz="94660"/>
  </p:normalViewPr>
  <p:slideViewPr>
    <p:cSldViewPr>
      <p:cViewPr>
        <p:scale>
          <a:sx n="66" d="100"/>
          <a:sy n="66" d="100"/>
        </p:scale>
        <p:origin x="-1786" y="-4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E22E43-DA3B-496E-9FD5-7A2F179D96FA}" type="datetimeFigureOut">
              <a:rPr lang="ru-RU" smtClean="0"/>
              <a:pPr/>
              <a:t>07.10.2022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FBDA6F-6DF8-4EC9-876B-3C12709714F0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07.10.2022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07.10.2022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07.10.2022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07.10.2022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07.10.2022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07.10.2022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07.10.2022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07.10.2022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07.10.2022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07.10.2022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07.10.2022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596600-5662-4CEC-9A8C-79B5932F93BB}" type="datetimeFigureOut">
              <a:rPr lang="ru-RU" smtClean="0"/>
              <a:pPr/>
              <a:t>07.10.2022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ru.wikipedia.org/wiki/%D0%A0%D0%B0%D0%B7%D1%80%D0%B5%D1%88%D0%B5%D0%BD%D0%B8%D0%B5_(%D0%BA%D0%BE%D0%BC%D0%BF%D1%8C%D1%8E%D1%82%D0%B5%D1%80%D0%BD%D0%B0%D1%8F_%D0%B3%D1%80%D0%B0%D1%84%D0%B8%D0%BA%D0%B0)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428604"/>
            <a:ext cx="9144000" cy="1470025"/>
          </a:xfrm>
        </p:spPr>
        <p:txBody>
          <a:bodyPr/>
          <a:lstStyle/>
          <a:p>
            <a:r>
              <a:rPr lang="ru-RU" b="1" dirty="0" smtClean="0"/>
              <a:t>Основы </a:t>
            </a:r>
            <a:r>
              <a:rPr lang="en-US" b="1" dirty="0" smtClean="0"/>
              <a:t>CSS</a:t>
            </a:r>
            <a:endParaRPr lang="ru-RU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57290" y="2071678"/>
            <a:ext cx="6400800" cy="3571900"/>
          </a:xfrm>
        </p:spPr>
        <p:txBody>
          <a:bodyPr/>
          <a:lstStyle/>
          <a:p>
            <a:r>
              <a:rPr lang="ru-RU" b="1" dirty="0" smtClean="0">
                <a:solidFill>
                  <a:schemeClr val="tx1"/>
                </a:solidFill>
              </a:rPr>
              <a:t>Лекция 7</a:t>
            </a:r>
            <a:endParaRPr lang="en-US" b="1" dirty="0" smtClean="0">
              <a:solidFill>
                <a:schemeClr val="tx1"/>
              </a:solidFill>
            </a:endParaRPr>
          </a:p>
          <a:p>
            <a:endParaRPr lang="en-US" b="1" dirty="0" smtClean="0">
              <a:solidFill>
                <a:schemeClr val="tx1"/>
              </a:solidFill>
            </a:endParaRPr>
          </a:p>
          <a:p>
            <a:r>
              <a:rPr lang="ru-RU" b="1" dirty="0" smtClean="0">
                <a:solidFill>
                  <a:schemeClr val="tx1"/>
                </a:solidFill>
              </a:rPr>
              <a:t>Блочная модель</a:t>
            </a:r>
            <a:endParaRPr lang="en-US" b="1" dirty="0" smtClean="0">
              <a:solidFill>
                <a:schemeClr val="tx1"/>
              </a:solidFill>
            </a:endParaRPr>
          </a:p>
          <a:p>
            <a:r>
              <a:rPr lang="ru-RU" b="1" dirty="0" smtClean="0">
                <a:solidFill>
                  <a:schemeClr val="tx1"/>
                </a:solidFill>
              </a:rPr>
              <a:t>Свойство </a:t>
            </a:r>
            <a:r>
              <a:rPr lang="en-US" b="1" dirty="0" smtClean="0">
                <a:solidFill>
                  <a:schemeClr val="tx1"/>
                </a:solidFill>
              </a:rPr>
              <a:t>display</a:t>
            </a:r>
          </a:p>
          <a:p>
            <a:r>
              <a:rPr lang="ru-RU" b="1" dirty="0" smtClean="0">
                <a:solidFill>
                  <a:schemeClr val="tx1"/>
                </a:solidFill>
              </a:rPr>
              <a:t>Единицы измерения: </a:t>
            </a:r>
            <a:r>
              <a:rPr lang="ru-RU" b="1" dirty="0" err="1" smtClean="0">
                <a:solidFill>
                  <a:schemeClr val="tx1"/>
                </a:solidFill>
              </a:rPr>
              <a:t>px</a:t>
            </a:r>
            <a:r>
              <a:rPr lang="ru-RU" b="1" dirty="0" smtClean="0">
                <a:solidFill>
                  <a:schemeClr val="tx1"/>
                </a:solidFill>
              </a:rPr>
              <a:t>, </a:t>
            </a:r>
            <a:r>
              <a:rPr lang="ru-RU" b="1" dirty="0" err="1" smtClean="0">
                <a:solidFill>
                  <a:schemeClr val="tx1"/>
                </a:solidFill>
              </a:rPr>
              <a:t>em</a:t>
            </a:r>
            <a:r>
              <a:rPr lang="ru-RU" b="1" dirty="0" smtClean="0">
                <a:solidFill>
                  <a:schemeClr val="tx1"/>
                </a:solidFill>
              </a:rPr>
              <a:t>, </a:t>
            </a:r>
            <a:r>
              <a:rPr lang="ru-RU" b="1" dirty="0" err="1" smtClean="0">
                <a:solidFill>
                  <a:schemeClr val="tx1"/>
                </a:solidFill>
              </a:rPr>
              <a:t>rem</a:t>
            </a:r>
            <a:r>
              <a:rPr lang="ru-RU" b="1" dirty="0" smtClean="0">
                <a:solidFill>
                  <a:schemeClr val="tx1"/>
                </a:solidFill>
              </a:rPr>
              <a:t> и другие</a:t>
            </a:r>
          </a:p>
          <a:p>
            <a:endParaRPr lang="en-US" b="1" dirty="0" smtClean="0">
              <a:solidFill>
                <a:schemeClr val="tx1"/>
              </a:solidFill>
            </a:endParaRPr>
          </a:p>
          <a:p>
            <a:endParaRPr lang="ru-RU" b="1" dirty="0">
              <a:solidFill>
                <a:schemeClr val="tx1"/>
              </a:solidFill>
            </a:endParaRPr>
          </a:p>
        </p:txBody>
      </p:sp>
      <p:pic>
        <p:nvPicPr>
          <p:cNvPr id="13314" name="Picture 2" descr="C:\Users\Paul\Desktop\888847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85728"/>
            <a:ext cx="2546345" cy="254634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Пиксель </a:t>
            </a:r>
            <a:r>
              <a:rPr lang="ru-RU" b="1" dirty="0" err="1" smtClean="0"/>
              <a:t>px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Пиксель </a:t>
            </a:r>
            <a:r>
              <a:rPr lang="ru-RU" dirty="0" err="1" smtClean="0"/>
              <a:t>px</a:t>
            </a:r>
            <a:r>
              <a:rPr lang="ru-RU" dirty="0" smtClean="0"/>
              <a:t> – это самая базовая, абсолютная и окончательная единица измерения.</a:t>
            </a:r>
          </a:p>
          <a:p>
            <a:r>
              <a:rPr lang="ru-RU" dirty="0" smtClean="0"/>
              <a:t>Количество пикселей задаётся в настройках </a:t>
            </a:r>
            <a:r>
              <a:rPr lang="ru-RU" dirty="0" smtClean="0">
                <a:hlinkClick r:id="rId2"/>
              </a:rPr>
              <a:t>разрешения экрана</a:t>
            </a:r>
            <a:r>
              <a:rPr lang="ru-RU" dirty="0" smtClean="0"/>
              <a:t>, один </a:t>
            </a:r>
            <a:r>
              <a:rPr lang="ru-RU" dirty="0" err="1" smtClean="0"/>
              <a:t>px</a:t>
            </a:r>
            <a:r>
              <a:rPr lang="ru-RU" dirty="0" smtClean="0"/>
              <a:t> – это как раз один такой пиксель на экране. Все значения браузер в итоге пересчитает в пиксели.</a:t>
            </a:r>
          </a:p>
          <a:p>
            <a:r>
              <a:rPr lang="ru-RU" dirty="0" smtClean="0"/>
              <a:t>Пиксели могут быть дробными, например размер можно задать в 16.5px</a:t>
            </a:r>
            <a:endParaRPr lang="ru-RU"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одержимое 4"/>
          <p:cNvSpPr>
            <a:spLocks noGrp="1"/>
          </p:cNvSpPr>
          <p:nvPr>
            <p:ph idx="1"/>
          </p:nvPr>
        </p:nvSpPr>
        <p:spPr>
          <a:xfrm>
            <a:off x="457200" y="214290"/>
            <a:ext cx="8229600" cy="5911873"/>
          </a:xfrm>
        </p:spPr>
        <p:txBody>
          <a:bodyPr>
            <a:normAutofit lnSpcReduction="10000"/>
          </a:bodyPr>
          <a:lstStyle/>
          <a:p>
            <a:pPr algn="ctr">
              <a:buNone/>
            </a:pPr>
            <a:endParaRPr lang="en-US" b="1" dirty="0" smtClean="0"/>
          </a:p>
          <a:p>
            <a:pPr algn="ctr">
              <a:buNone/>
            </a:pPr>
            <a:r>
              <a:rPr lang="ru-RU" b="1" dirty="0" smtClean="0"/>
              <a:t>Достоинства</a:t>
            </a:r>
          </a:p>
          <a:p>
            <a:r>
              <a:rPr lang="ru-RU" dirty="0" smtClean="0"/>
              <a:t>Главное достоинство пикселя – чёткость и понятность</a:t>
            </a:r>
            <a:endParaRPr lang="en-US" dirty="0" smtClean="0"/>
          </a:p>
          <a:p>
            <a:pPr>
              <a:buNone/>
            </a:pPr>
            <a:endParaRPr lang="ru-RU" dirty="0" smtClean="0"/>
          </a:p>
          <a:p>
            <a:pPr algn="ctr">
              <a:buNone/>
            </a:pPr>
            <a:r>
              <a:rPr lang="ru-RU" b="1" dirty="0" smtClean="0"/>
              <a:t>Недостатки</a:t>
            </a:r>
          </a:p>
          <a:p>
            <a:r>
              <a:rPr lang="ru-RU" dirty="0" smtClean="0"/>
              <a:t>Другие единицы измерения – в некотором смысле «мощнее», они являются относительными и позволяют устанавливать соотношения между различными размерами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Относительно шрифта: </a:t>
            </a:r>
            <a:r>
              <a:rPr lang="en-US" b="1" dirty="0" err="1" smtClean="0"/>
              <a:t>em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1em – текущий размер шрифта.</a:t>
            </a:r>
          </a:p>
          <a:p>
            <a:r>
              <a:rPr lang="ru-RU" dirty="0" smtClean="0"/>
              <a:t>Можно брать любые пропорции от текущего шрифта: 2em, 0.5em и т.п.</a:t>
            </a:r>
          </a:p>
          <a:p>
            <a:r>
              <a:rPr lang="ru-RU" b="1" dirty="0" smtClean="0"/>
              <a:t>Размеры в </a:t>
            </a:r>
            <a:r>
              <a:rPr lang="ru-RU" b="1" dirty="0" err="1" smtClean="0"/>
              <a:t>em</a:t>
            </a:r>
            <a:r>
              <a:rPr lang="ru-RU" b="1" dirty="0" smtClean="0"/>
              <a:t> – </a:t>
            </a:r>
            <a:r>
              <a:rPr lang="ru-RU" b="1" i="1" dirty="0" smtClean="0"/>
              <a:t>относительные</a:t>
            </a:r>
            <a:r>
              <a:rPr lang="ru-RU" b="1" dirty="0" smtClean="0"/>
              <a:t>, они определяются по текущему контексту.</a:t>
            </a:r>
            <a:endParaRPr lang="ru-RU" dirty="0" smtClean="0"/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79704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Например, давайте сравним </a:t>
            </a:r>
            <a:r>
              <a:rPr lang="ru-RU" dirty="0" err="1" smtClean="0"/>
              <a:t>px</a:t>
            </a:r>
            <a:r>
              <a:rPr lang="ru-RU" dirty="0" smtClean="0"/>
              <a:t> с </a:t>
            </a:r>
            <a:r>
              <a:rPr lang="ru-RU" dirty="0" err="1" smtClean="0"/>
              <a:t>em</a:t>
            </a:r>
            <a:r>
              <a:rPr lang="ru-RU" dirty="0" smtClean="0"/>
              <a:t> на таком примере:</a:t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4786322"/>
            <a:ext cx="8229600" cy="1339841"/>
          </a:xfrm>
        </p:spPr>
        <p:txBody>
          <a:bodyPr/>
          <a:lstStyle/>
          <a:p>
            <a:pPr>
              <a:buNone/>
            </a:pPr>
            <a:r>
              <a:rPr lang="ru-RU" dirty="0" smtClean="0"/>
              <a:t>24 пикселей – и в Африке 24 пикселей, поэтому размер шрифта в &lt;</a:t>
            </a:r>
            <a:r>
              <a:rPr lang="ru-RU" dirty="0" err="1" smtClean="0"/>
              <a:t>div</a:t>
            </a:r>
            <a:r>
              <a:rPr lang="ru-RU" dirty="0" smtClean="0"/>
              <a:t>&gt; одинаков.</a:t>
            </a:r>
            <a:endParaRPr lang="ru-RU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2322" y="1571612"/>
            <a:ext cx="8687396" cy="30577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3500438"/>
            <a:ext cx="8229600" cy="2625725"/>
          </a:xfrm>
        </p:spPr>
        <p:txBody>
          <a:bodyPr/>
          <a:lstStyle/>
          <a:p>
            <a:pPr>
              <a:buNone/>
            </a:pPr>
            <a:r>
              <a:rPr lang="ru-RU" dirty="0" smtClean="0"/>
              <a:t>Так как значение в </a:t>
            </a:r>
            <a:r>
              <a:rPr lang="ru-RU" dirty="0" err="1" smtClean="0"/>
              <a:t>em</a:t>
            </a:r>
            <a:r>
              <a:rPr lang="ru-RU" dirty="0" smtClean="0"/>
              <a:t> высчитывается относительно </a:t>
            </a:r>
            <a:r>
              <a:rPr lang="ru-RU" i="1" dirty="0" smtClean="0"/>
              <a:t>текущего шрифта</a:t>
            </a:r>
            <a:r>
              <a:rPr lang="ru-RU" dirty="0" smtClean="0"/>
              <a:t>, то вложенная строка в 1.5 раза больше, чем первая.</a:t>
            </a:r>
            <a:endParaRPr lang="ru-RU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0" y="0"/>
            <a:ext cx="8547442" cy="3214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Что такое размер шрифта?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Это вовсе не «размер самой большой буквы в нём», как можно было бы подумать.</a:t>
            </a:r>
          </a:p>
          <a:p>
            <a:r>
              <a:rPr lang="ru-RU" dirty="0" smtClean="0"/>
              <a:t>Размер шрифта – это некоторая «условная единица», которая встроена в шрифт.</a:t>
            </a:r>
          </a:p>
          <a:p>
            <a:r>
              <a:rPr lang="ru-RU" dirty="0" smtClean="0"/>
              <a:t>Она обычно чуть больше, чем расстояние от верха самой большой буквы до низа самой маленькой. 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Проценты %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Проценты %, как и </a:t>
            </a:r>
            <a:r>
              <a:rPr lang="ru-RU" dirty="0" err="1" smtClean="0"/>
              <a:t>em</a:t>
            </a:r>
            <a:r>
              <a:rPr lang="ru-RU" dirty="0" smtClean="0"/>
              <a:t> – относительные единицы.</a:t>
            </a:r>
          </a:p>
          <a:p>
            <a:r>
              <a:rPr lang="ru-RU" dirty="0" smtClean="0"/>
              <a:t>Когда мы говорим «процент», то возникает вопрос – «Процент от чего?»</a:t>
            </a:r>
          </a:p>
          <a:p>
            <a:r>
              <a:rPr lang="ru-RU" dirty="0" smtClean="0"/>
              <a:t>Как правило, процент будет от значения свойства родителя с тем же названием, но не всегда.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14282" y="428604"/>
            <a:ext cx="8786874" cy="6072230"/>
          </a:xfrm>
        </p:spPr>
        <p:txBody>
          <a:bodyPr>
            <a:normAutofit fontScale="85000" lnSpcReduction="10000"/>
          </a:bodyPr>
          <a:lstStyle/>
          <a:p>
            <a:r>
              <a:rPr lang="ru-RU" dirty="0" smtClean="0"/>
              <a:t>А вот примеры-исключения, в которых % берётся не так:</a:t>
            </a:r>
          </a:p>
          <a:p>
            <a:pPr>
              <a:buNone/>
            </a:pPr>
            <a:r>
              <a:rPr lang="ru-RU" b="1" dirty="0" err="1" smtClean="0"/>
              <a:t>margin-left</a:t>
            </a:r>
            <a:r>
              <a:rPr lang="en-US" dirty="0" smtClean="0"/>
              <a:t> </a:t>
            </a:r>
          </a:p>
          <a:p>
            <a:r>
              <a:rPr lang="ru-RU" dirty="0" smtClean="0"/>
              <a:t>При установке свойства </a:t>
            </a:r>
            <a:r>
              <a:rPr lang="ru-RU" dirty="0" err="1" smtClean="0"/>
              <a:t>margin-left</a:t>
            </a:r>
            <a:r>
              <a:rPr lang="ru-RU" dirty="0" smtClean="0"/>
              <a:t> в %, процент берётся</a:t>
            </a:r>
            <a:r>
              <a:rPr lang="en-US" dirty="0" smtClean="0"/>
              <a:t> </a:t>
            </a:r>
            <a:r>
              <a:rPr lang="ru-RU" dirty="0" smtClean="0"/>
              <a:t>от </a:t>
            </a:r>
            <a:r>
              <a:rPr lang="ru-RU" i="1" dirty="0" smtClean="0"/>
              <a:t>ширины</a:t>
            </a:r>
            <a:r>
              <a:rPr lang="ru-RU" dirty="0" smtClean="0"/>
              <a:t> родительского блока, а вовсе не от его </a:t>
            </a:r>
            <a:r>
              <a:rPr lang="ru-RU" dirty="0" err="1" smtClean="0"/>
              <a:t>margin-left</a:t>
            </a:r>
            <a:r>
              <a:rPr lang="ru-RU" dirty="0" smtClean="0"/>
              <a:t>.</a:t>
            </a:r>
            <a:endParaRPr lang="en-US" dirty="0" smtClean="0"/>
          </a:p>
          <a:p>
            <a:pPr>
              <a:buNone/>
            </a:pPr>
            <a:r>
              <a:rPr lang="ru-RU" b="1" dirty="0" err="1" smtClean="0"/>
              <a:t>line-height</a:t>
            </a:r>
            <a:endParaRPr lang="en-US" b="1" dirty="0" smtClean="0"/>
          </a:p>
          <a:p>
            <a:r>
              <a:rPr lang="ru-RU" dirty="0" smtClean="0"/>
              <a:t>При установке свойства </a:t>
            </a:r>
            <a:r>
              <a:rPr lang="ru-RU" dirty="0" err="1" smtClean="0"/>
              <a:t>line-height</a:t>
            </a:r>
            <a:r>
              <a:rPr lang="ru-RU" dirty="0" smtClean="0"/>
              <a:t> в %, процент берётся от текущего </a:t>
            </a:r>
            <a:r>
              <a:rPr lang="ru-RU" i="1" dirty="0" smtClean="0"/>
              <a:t>размера шрифта</a:t>
            </a:r>
            <a:r>
              <a:rPr lang="ru-RU" dirty="0" smtClean="0"/>
              <a:t>, а вовсе не от </a:t>
            </a:r>
            <a:r>
              <a:rPr lang="ru-RU" dirty="0" err="1" smtClean="0"/>
              <a:t>line-height</a:t>
            </a:r>
            <a:r>
              <a:rPr lang="ru-RU" dirty="0" smtClean="0"/>
              <a:t> родителя. </a:t>
            </a:r>
            <a:endParaRPr lang="en-US" dirty="0" smtClean="0"/>
          </a:p>
          <a:p>
            <a:pPr>
              <a:buNone/>
            </a:pPr>
            <a:r>
              <a:rPr lang="ru-RU" b="1" dirty="0" err="1" smtClean="0"/>
              <a:t>width</a:t>
            </a:r>
            <a:r>
              <a:rPr lang="ru-RU" b="1" dirty="0" smtClean="0"/>
              <a:t>/</a:t>
            </a:r>
            <a:r>
              <a:rPr lang="ru-RU" b="1" dirty="0" err="1" smtClean="0"/>
              <a:t>height</a:t>
            </a:r>
            <a:endParaRPr lang="en-US" b="1" dirty="0" smtClean="0"/>
          </a:p>
          <a:p>
            <a:r>
              <a:rPr lang="ru-RU" dirty="0" smtClean="0"/>
              <a:t>Для </a:t>
            </a:r>
            <a:r>
              <a:rPr lang="ru-RU" dirty="0" err="1" smtClean="0"/>
              <a:t>width</a:t>
            </a:r>
            <a:r>
              <a:rPr lang="ru-RU" dirty="0" smtClean="0"/>
              <a:t>/</a:t>
            </a:r>
            <a:r>
              <a:rPr lang="ru-RU" dirty="0" err="1" smtClean="0"/>
              <a:t>height</a:t>
            </a:r>
            <a:r>
              <a:rPr lang="ru-RU" dirty="0" smtClean="0"/>
              <a:t> обычно процент от ширины/высоты родителя, но при </a:t>
            </a:r>
            <a:r>
              <a:rPr lang="ru-RU" dirty="0" err="1" smtClean="0"/>
              <a:t>position:fixed</a:t>
            </a:r>
            <a:r>
              <a:rPr lang="ru-RU" dirty="0" smtClean="0"/>
              <a:t>, процент берётся от ширины/высоты </a:t>
            </a:r>
            <a:r>
              <a:rPr lang="ru-RU" i="1" dirty="0" smtClean="0"/>
              <a:t>окна</a:t>
            </a:r>
            <a:r>
              <a:rPr lang="ru-RU" dirty="0" smtClean="0"/>
              <a:t> (а не родителя и не документа). </a:t>
            </a:r>
            <a:endParaRPr lang="ru-RU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Единица </a:t>
            </a:r>
            <a:r>
              <a:rPr lang="ru-RU" b="1" dirty="0" err="1" smtClean="0"/>
              <a:t>rem</a:t>
            </a:r>
            <a:r>
              <a:rPr lang="ru-RU" b="1" dirty="0" smtClean="0"/>
              <a:t>: смесь </a:t>
            </a:r>
            <a:r>
              <a:rPr lang="ru-RU" b="1" dirty="0" err="1" smtClean="0"/>
              <a:t>px</a:t>
            </a:r>
            <a:r>
              <a:rPr lang="ru-RU" b="1" dirty="0" smtClean="0"/>
              <a:t> и </a:t>
            </a:r>
            <a:r>
              <a:rPr lang="ru-RU" b="1" dirty="0" err="1" smtClean="0"/>
              <a:t>em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Итак, мы рассмотрели:</a:t>
            </a:r>
          </a:p>
          <a:p>
            <a:r>
              <a:rPr lang="ru-RU" dirty="0" err="1" smtClean="0"/>
              <a:t>px</a:t>
            </a:r>
            <a:r>
              <a:rPr lang="ru-RU" dirty="0" smtClean="0"/>
              <a:t> – абсолютные, чёткие, понятные, не зависящие ни от чего.</a:t>
            </a:r>
          </a:p>
          <a:p>
            <a:r>
              <a:rPr lang="ru-RU" dirty="0" err="1" smtClean="0"/>
              <a:t>em</a:t>
            </a:r>
            <a:r>
              <a:rPr lang="ru-RU" dirty="0" smtClean="0"/>
              <a:t> – относительно размера шрифта.</a:t>
            </a:r>
          </a:p>
          <a:p>
            <a:r>
              <a:rPr lang="ru-RU" dirty="0" smtClean="0"/>
              <a:t>% – относительно такого же свойства родителя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357166"/>
            <a:ext cx="8229600" cy="576899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dirty="0" smtClean="0"/>
              <a:t>Вернёмся к теме шрифтов. Бывают задачи, когда мы хотим сделать на странице большие кнопки «Шрифт больше» и «Шрифт меньше». При нажатии на них будет срабатывать </a:t>
            </a:r>
            <a:r>
              <a:rPr lang="ru-RU" dirty="0" err="1" smtClean="0"/>
              <a:t>JavaScript</a:t>
            </a:r>
            <a:r>
              <a:rPr lang="ru-RU" dirty="0" smtClean="0"/>
              <a:t>, который будет увеличивать или уменьшать шрифт.</a:t>
            </a:r>
          </a:p>
          <a:p>
            <a:pPr>
              <a:buNone/>
            </a:pPr>
            <a:endParaRPr lang="ru-RU" dirty="0" smtClean="0"/>
          </a:p>
          <a:p>
            <a:pPr algn="ctr">
              <a:buNone/>
            </a:pPr>
            <a:r>
              <a:rPr lang="ru-RU" b="1" dirty="0" smtClean="0"/>
              <a:t>Какую единицу использовать для задания шрифтов?</a:t>
            </a:r>
            <a:endParaRPr lang="ru-RU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Свойство </a:t>
            </a:r>
            <a:r>
              <a:rPr lang="ru-RU" b="1" dirty="0" err="1" smtClean="0"/>
              <a:t>display</a:t>
            </a:r>
            <a:r>
              <a:rPr lang="ru-RU" dirty="0" smtClean="0"/>
              <a:t> имеет много разных значений. Обычно, используются только три из них: </a:t>
            </a:r>
          </a:p>
          <a:p>
            <a:pPr>
              <a:buNone/>
            </a:pPr>
            <a:r>
              <a:rPr lang="en-US" b="1" dirty="0" smtClean="0"/>
              <a:t>                n</a:t>
            </a:r>
            <a:r>
              <a:rPr lang="ru-RU" b="1" dirty="0" err="1" smtClean="0"/>
              <a:t>one</a:t>
            </a:r>
            <a:endParaRPr lang="ru-RU" b="1" dirty="0" smtClean="0"/>
          </a:p>
          <a:p>
            <a:pPr>
              <a:buNone/>
            </a:pPr>
            <a:r>
              <a:rPr lang="en-US" b="1" dirty="0" smtClean="0"/>
              <a:t>		      I</a:t>
            </a:r>
            <a:r>
              <a:rPr lang="ru-RU" b="1" dirty="0" err="1" smtClean="0"/>
              <a:t>nline</a:t>
            </a:r>
            <a:endParaRPr lang="en-US" b="1" dirty="0" smtClean="0"/>
          </a:p>
          <a:p>
            <a:pPr>
              <a:buNone/>
            </a:pPr>
            <a:r>
              <a:rPr lang="en-US" b="1" dirty="0" smtClean="0"/>
              <a:t>		      b</a:t>
            </a:r>
            <a:r>
              <a:rPr lang="ru-RU" b="1" dirty="0" err="1" smtClean="0"/>
              <a:t>lock</a:t>
            </a:r>
            <a:endParaRPr lang="en-US" dirty="0" smtClean="0"/>
          </a:p>
          <a:p>
            <a:pPr>
              <a:buNone/>
            </a:pPr>
            <a:r>
              <a:rPr lang="ru-RU" dirty="0" smtClean="0"/>
              <a:t>потому что когда-то браузеры другие не </a:t>
            </a:r>
            <a:r>
              <a:rPr lang="ru-RU" dirty="0" err="1" smtClean="0"/>
              <a:t>оддерживали</a:t>
            </a:r>
            <a:r>
              <a:rPr lang="ru-RU" dirty="0" smtClean="0"/>
              <a:t>.</a:t>
            </a:r>
            <a:endParaRPr lang="ru-RU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85728"/>
            <a:ext cx="8229600" cy="5840435"/>
          </a:xfrm>
        </p:spPr>
        <p:txBody>
          <a:bodyPr>
            <a:normAutofit/>
          </a:bodyPr>
          <a:lstStyle/>
          <a:p>
            <a:r>
              <a:rPr lang="ru-RU" dirty="0" smtClean="0"/>
              <a:t>Наверно не</a:t>
            </a:r>
            <a:r>
              <a:rPr lang="ru-RU" b="1" dirty="0" smtClean="0"/>
              <a:t> </a:t>
            </a:r>
            <a:r>
              <a:rPr lang="ru-RU" b="1" dirty="0" err="1" smtClean="0"/>
              <a:t>px</a:t>
            </a:r>
            <a:r>
              <a:rPr lang="ru-RU" dirty="0" smtClean="0"/>
              <a:t>, ведь значения в </a:t>
            </a:r>
            <a:r>
              <a:rPr lang="ru-RU" dirty="0" err="1" smtClean="0"/>
              <a:t>px</a:t>
            </a:r>
            <a:r>
              <a:rPr lang="ru-RU" dirty="0" smtClean="0"/>
              <a:t> абсолютны, если менять, то во всех стилевых правилах. Вполне возможна ситуация, когда мы в одном правиле размер поменяли, а другое забыли.</a:t>
            </a:r>
          </a:p>
          <a:p>
            <a:pPr>
              <a:buNone/>
            </a:pPr>
            <a:r>
              <a:rPr lang="ru-RU" dirty="0" smtClean="0"/>
              <a:t>Следующие кандидаты – </a:t>
            </a:r>
            <a:r>
              <a:rPr lang="ru-RU" b="1" dirty="0" err="1" smtClean="0"/>
              <a:t>em</a:t>
            </a:r>
            <a:r>
              <a:rPr lang="ru-RU" dirty="0" smtClean="0"/>
              <a:t> и </a:t>
            </a:r>
            <a:r>
              <a:rPr lang="ru-RU" b="1" dirty="0" smtClean="0"/>
              <a:t>%</a:t>
            </a:r>
            <a:r>
              <a:rPr lang="ru-RU" dirty="0" smtClean="0"/>
              <a:t>.</a:t>
            </a:r>
          </a:p>
          <a:p>
            <a:r>
              <a:rPr lang="ru-RU" dirty="0" smtClean="0"/>
              <a:t>Разницы между ними здесь нет, так как при задании </a:t>
            </a:r>
            <a:r>
              <a:rPr lang="ru-RU" dirty="0" err="1" smtClean="0"/>
              <a:t>font-size</a:t>
            </a:r>
            <a:r>
              <a:rPr lang="ru-RU" dirty="0" smtClean="0"/>
              <a:t> в процентах, эти проценты берутся от </a:t>
            </a:r>
            <a:r>
              <a:rPr lang="ru-RU" dirty="0" err="1" smtClean="0"/>
              <a:t>font-size</a:t>
            </a:r>
            <a:r>
              <a:rPr lang="ru-RU" dirty="0" smtClean="0"/>
              <a:t> родителя, то есть ведут себя так же, как и </a:t>
            </a:r>
            <a:r>
              <a:rPr lang="ru-RU" dirty="0" err="1" smtClean="0"/>
              <a:t>em</a:t>
            </a:r>
            <a:r>
              <a:rPr lang="ru-RU" dirty="0" smtClean="0"/>
              <a:t>.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Элементы, размер которых задан в </a:t>
            </a:r>
            <a:r>
              <a:rPr lang="ru-RU" dirty="0" err="1" smtClean="0"/>
              <a:t>rem</a:t>
            </a:r>
            <a:r>
              <a:rPr lang="ru-RU" dirty="0" smtClean="0"/>
              <a:t>, не зависят друг от друга и от контекста – и этим похожи на </a:t>
            </a:r>
            <a:r>
              <a:rPr lang="ru-RU" dirty="0" err="1" smtClean="0"/>
              <a:t>px</a:t>
            </a:r>
            <a:r>
              <a:rPr lang="ru-RU" dirty="0" smtClean="0"/>
              <a:t>, а с другой стороны они все заданы относительно размера шрифта &lt;</a:t>
            </a:r>
            <a:r>
              <a:rPr lang="ru-RU" dirty="0" err="1" smtClean="0"/>
              <a:t>html</a:t>
            </a:r>
            <a:r>
              <a:rPr lang="ru-RU" dirty="0" smtClean="0"/>
              <a:t>&gt;.</a:t>
            </a:r>
            <a:endParaRPr lang="ru-RU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3108" y="4214818"/>
            <a:ext cx="3909924" cy="2357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Относительно экрана: </a:t>
            </a:r>
            <a:br>
              <a:rPr lang="ru-RU" b="1" dirty="0" smtClean="0"/>
            </a:br>
            <a:r>
              <a:rPr lang="ru-RU" b="1" dirty="0" err="1" smtClean="0"/>
              <a:t>vw</a:t>
            </a:r>
            <a:r>
              <a:rPr lang="ru-RU" b="1" dirty="0" smtClean="0"/>
              <a:t>, </a:t>
            </a:r>
            <a:r>
              <a:rPr lang="ru-RU" b="1" dirty="0" err="1" smtClean="0"/>
              <a:t>vh</a:t>
            </a:r>
            <a:r>
              <a:rPr lang="ru-RU" b="1" dirty="0" smtClean="0"/>
              <a:t>, </a:t>
            </a:r>
            <a:r>
              <a:rPr lang="ru-RU" b="1" dirty="0" err="1" smtClean="0"/>
              <a:t>vmin</a:t>
            </a:r>
            <a:r>
              <a:rPr lang="ru-RU" b="1" dirty="0" smtClean="0"/>
              <a:t>, </a:t>
            </a:r>
            <a:r>
              <a:rPr lang="ru-RU" b="1" dirty="0" err="1" smtClean="0"/>
              <a:t>vmax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43509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ru-RU" b="1" dirty="0" smtClean="0"/>
              <a:t>Эти значения были созданы, в первую очередь, для поддержки мобильных устройств.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Их основное преимущество – в том, что любые размеры, которые в них заданы, автоматически масштабируются при изменении размеров окна.</a:t>
            </a:r>
          </a:p>
          <a:p>
            <a:pPr>
              <a:buNone/>
            </a:pPr>
            <a:endParaRPr lang="ru-RU" dirty="0" smtClean="0"/>
          </a:p>
          <a:p>
            <a:r>
              <a:rPr lang="ru-RU" dirty="0" err="1" smtClean="0"/>
              <a:t>vw</a:t>
            </a:r>
            <a:r>
              <a:rPr lang="ru-RU" dirty="0" smtClean="0"/>
              <a:t> – 1% ширины окна</a:t>
            </a:r>
          </a:p>
          <a:p>
            <a:r>
              <a:rPr lang="ru-RU" dirty="0" err="1" smtClean="0"/>
              <a:t>vh</a:t>
            </a:r>
            <a:r>
              <a:rPr lang="ru-RU" dirty="0" smtClean="0"/>
              <a:t> – 1% высоты окна</a:t>
            </a:r>
          </a:p>
          <a:p>
            <a:r>
              <a:rPr lang="ru-RU" dirty="0" err="1" smtClean="0"/>
              <a:t>vmin</a:t>
            </a:r>
            <a:r>
              <a:rPr lang="ru-RU" dirty="0" smtClean="0"/>
              <a:t> – наименьшее из (</a:t>
            </a:r>
            <a:r>
              <a:rPr lang="ru-RU" dirty="0" err="1" smtClean="0"/>
              <a:t>vw</a:t>
            </a:r>
            <a:r>
              <a:rPr lang="ru-RU" dirty="0" smtClean="0"/>
              <a:t>, </a:t>
            </a:r>
            <a:r>
              <a:rPr lang="ru-RU" dirty="0" err="1" smtClean="0"/>
              <a:t>vh</a:t>
            </a:r>
            <a:r>
              <a:rPr lang="ru-RU" dirty="0" smtClean="0"/>
              <a:t>)</a:t>
            </a:r>
          </a:p>
          <a:p>
            <a:r>
              <a:rPr lang="ru-RU" dirty="0" err="1" smtClean="0"/>
              <a:t>vmax</a:t>
            </a:r>
            <a:r>
              <a:rPr lang="ru-RU" dirty="0" smtClean="0"/>
              <a:t> – наибольшее из (</a:t>
            </a:r>
            <a:r>
              <a:rPr lang="ru-RU" dirty="0" err="1" smtClean="0"/>
              <a:t>vw</a:t>
            </a:r>
            <a:r>
              <a:rPr lang="ru-RU" dirty="0" smtClean="0"/>
              <a:t>, </a:t>
            </a:r>
            <a:r>
              <a:rPr lang="ru-RU" dirty="0" err="1" smtClean="0"/>
              <a:t>vh</a:t>
            </a:r>
            <a:r>
              <a:rPr lang="ru-RU" dirty="0" smtClean="0"/>
              <a:t>)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txBody>
          <a:bodyPr>
            <a:noAutofit/>
          </a:bodyPr>
          <a:lstStyle/>
          <a:p>
            <a:r>
              <a:rPr lang="ru-RU" sz="3600" dirty="0" smtClean="0"/>
              <a:t>Мы рассмотрели единицы измерения: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5500726"/>
          </a:xfrm>
        </p:spPr>
        <p:txBody>
          <a:bodyPr>
            <a:normAutofit fontScale="85000" lnSpcReduction="20000"/>
          </a:bodyPr>
          <a:lstStyle/>
          <a:p>
            <a:r>
              <a:rPr lang="ru-RU" b="1" dirty="0" err="1" smtClean="0"/>
              <a:t>px</a:t>
            </a:r>
            <a:r>
              <a:rPr lang="ru-RU" dirty="0" smtClean="0"/>
              <a:t> – абсолютные пиксели. Используется для максимально конкретного и точного задания размеров.</a:t>
            </a:r>
          </a:p>
          <a:p>
            <a:r>
              <a:rPr lang="ru-RU" b="1" dirty="0" err="1" smtClean="0"/>
              <a:t>em</a:t>
            </a:r>
            <a:r>
              <a:rPr lang="ru-RU" dirty="0" smtClean="0"/>
              <a:t> – задаёт размер относительно шрифта родителя.</a:t>
            </a:r>
          </a:p>
          <a:p>
            <a:r>
              <a:rPr lang="ru-RU" b="1" dirty="0" err="1" smtClean="0"/>
              <a:t>rem</a:t>
            </a:r>
            <a:r>
              <a:rPr lang="ru-RU" dirty="0" smtClean="0"/>
              <a:t> – задаёт размер относительно шрифта &lt;</a:t>
            </a:r>
            <a:r>
              <a:rPr lang="ru-RU" dirty="0" err="1" smtClean="0"/>
              <a:t>html</a:t>
            </a:r>
            <a:r>
              <a:rPr lang="ru-RU" dirty="0" smtClean="0"/>
              <a:t>&gt;, используется для удобства глобального масштабирования: элементы которые планируется масштабировать, задаются в </a:t>
            </a:r>
            <a:r>
              <a:rPr lang="ru-RU" dirty="0" err="1" smtClean="0"/>
              <a:t>rem</a:t>
            </a:r>
            <a:r>
              <a:rPr lang="ru-RU" dirty="0" smtClean="0"/>
              <a:t>, а JS меняет шрифт у &lt;</a:t>
            </a:r>
            <a:r>
              <a:rPr lang="ru-RU" dirty="0" err="1" smtClean="0"/>
              <a:t>html</a:t>
            </a:r>
            <a:r>
              <a:rPr lang="ru-RU" dirty="0" smtClean="0"/>
              <a:t>&gt;.</a:t>
            </a:r>
          </a:p>
          <a:p>
            <a:r>
              <a:rPr lang="ru-RU" b="1" dirty="0" smtClean="0"/>
              <a:t>%</a:t>
            </a:r>
            <a:r>
              <a:rPr lang="ru-RU" dirty="0" smtClean="0"/>
              <a:t> – относительно такого же свойства родителя (как правило, но не всегда), используется для ширин, высот и так далее, без него никуда, но надо знать, относительно чего он считает проценты.</a:t>
            </a:r>
          </a:p>
          <a:p>
            <a:r>
              <a:rPr lang="ru-RU" b="1" dirty="0" err="1" smtClean="0"/>
              <a:t>vw</a:t>
            </a:r>
            <a:r>
              <a:rPr lang="ru-RU" b="1" dirty="0" smtClean="0"/>
              <a:t>, </a:t>
            </a:r>
            <a:r>
              <a:rPr lang="ru-RU" b="1" dirty="0" err="1" smtClean="0"/>
              <a:t>vh</a:t>
            </a:r>
            <a:r>
              <a:rPr lang="ru-RU" b="1" dirty="0" smtClean="0"/>
              <a:t>, </a:t>
            </a:r>
            <a:r>
              <a:rPr lang="ru-RU" b="1" dirty="0" err="1" smtClean="0"/>
              <a:t>vmin</a:t>
            </a:r>
            <a:r>
              <a:rPr lang="ru-RU" b="1" dirty="0" smtClean="0"/>
              <a:t>, </a:t>
            </a:r>
            <a:r>
              <a:rPr lang="ru-RU" b="1" dirty="0" err="1" smtClean="0"/>
              <a:t>vmax</a:t>
            </a:r>
            <a:r>
              <a:rPr lang="ru-RU" dirty="0" smtClean="0"/>
              <a:t> – относительно размера экрана.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 smtClean="0"/>
              <a:t>Значение </a:t>
            </a:r>
            <a:r>
              <a:rPr lang="en-US" b="1" dirty="0" smtClean="0"/>
              <a:t>none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Самое простое значение. Элемент не показывается, вообще. Как будто его и нет.</a:t>
            </a:r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 smtClean="0"/>
              <a:t>Значение </a:t>
            </a:r>
            <a:r>
              <a:rPr lang="en-US" b="1" dirty="0" smtClean="0"/>
              <a:t>block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4911741"/>
          </a:xfrm>
        </p:spPr>
        <p:txBody>
          <a:bodyPr>
            <a:normAutofit fontScale="92500" lnSpcReduction="10000"/>
          </a:bodyPr>
          <a:lstStyle/>
          <a:p>
            <a:r>
              <a:rPr lang="ru-RU" dirty="0" smtClean="0"/>
              <a:t>Блочные элементы располагаются один над другим, вертикально</a:t>
            </a:r>
            <a:r>
              <a:rPr lang="en-US" dirty="0" smtClean="0"/>
              <a:t>.</a:t>
            </a:r>
            <a:endParaRPr lang="ru-RU" dirty="0" smtClean="0"/>
          </a:p>
          <a:p>
            <a:r>
              <a:rPr lang="ru-RU" dirty="0" smtClean="0"/>
              <a:t>Блок стремится расшириться на всю доступную ширину. Можно указать ширину и высоту явно.</a:t>
            </a:r>
          </a:p>
          <a:p>
            <a:r>
              <a:rPr lang="ru-RU" dirty="0" smtClean="0"/>
              <a:t>Это значение </a:t>
            </a:r>
            <a:r>
              <a:rPr lang="ru-RU" dirty="0" err="1" smtClean="0"/>
              <a:t>display</a:t>
            </a:r>
            <a:r>
              <a:rPr lang="ru-RU" dirty="0" smtClean="0"/>
              <a:t> многие элементы имеют по умолчанию: &lt;</a:t>
            </a:r>
            <a:r>
              <a:rPr lang="ru-RU" dirty="0" err="1" smtClean="0"/>
              <a:t>div</a:t>
            </a:r>
            <a:r>
              <a:rPr lang="ru-RU" dirty="0" smtClean="0"/>
              <a:t>&gt;, заголовок &lt;h1&gt;, параграф &lt;</a:t>
            </a:r>
            <a:r>
              <a:rPr lang="ru-RU" dirty="0" err="1" smtClean="0"/>
              <a:t>p</a:t>
            </a:r>
            <a:r>
              <a:rPr lang="ru-RU" dirty="0" smtClean="0"/>
              <a:t>&gt;.</a:t>
            </a:r>
            <a:endParaRPr lang="en-US" dirty="0" smtClean="0"/>
          </a:p>
          <a:p>
            <a:r>
              <a:rPr lang="ru-RU" dirty="0" smtClean="0"/>
              <a:t>Блоки прилегают друг к другу вплотную, если у них нет </a:t>
            </a:r>
            <a:r>
              <a:rPr lang="ru-RU" dirty="0" err="1" smtClean="0"/>
              <a:t>margin</a:t>
            </a:r>
            <a:r>
              <a:rPr lang="ru-RU" dirty="0" smtClean="0"/>
              <a:t>.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10" y="2428868"/>
            <a:ext cx="8149493" cy="18582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 smtClean="0"/>
              <a:t>Значение </a:t>
            </a:r>
            <a:r>
              <a:rPr lang="en-US" b="1" dirty="0" smtClean="0"/>
              <a:t>inline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Элементы располагаются на той же строке, последовательно.</a:t>
            </a:r>
          </a:p>
          <a:p>
            <a:r>
              <a:rPr lang="ru-RU" dirty="0" smtClean="0"/>
              <a:t>Ширина и высота элемента определяются по содержимому. Поменять их нельзя.</a:t>
            </a:r>
          </a:p>
          <a:p>
            <a:r>
              <a:rPr lang="ru-RU" dirty="0" smtClean="0"/>
              <a:t>Например, </a:t>
            </a:r>
            <a:r>
              <a:rPr lang="ru-RU" dirty="0" err="1" smtClean="0"/>
              <a:t>инлайновые</a:t>
            </a:r>
            <a:r>
              <a:rPr lang="ru-RU" dirty="0" smtClean="0"/>
              <a:t> элементы по умолчанию: &lt;</a:t>
            </a:r>
            <a:r>
              <a:rPr lang="ru-RU" dirty="0" err="1" smtClean="0"/>
              <a:t>span</a:t>
            </a:r>
            <a:r>
              <a:rPr lang="ru-RU" dirty="0" smtClean="0"/>
              <a:t>&gt;, &lt;</a:t>
            </a:r>
            <a:r>
              <a:rPr lang="ru-RU" dirty="0" err="1" smtClean="0"/>
              <a:t>a</a:t>
            </a:r>
            <a:r>
              <a:rPr lang="ru-RU" dirty="0" smtClean="0"/>
              <a:t>&gt;.</a:t>
            </a:r>
          </a:p>
          <a:p>
            <a:endParaRPr lang="ru-RU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10" y="5072074"/>
            <a:ext cx="7507287" cy="120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 smtClean="0"/>
              <a:t>Значение </a:t>
            </a:r>
            <a:r>
              <a:rPr lang="en-US" b="1" dirty="0" smtClean="0"/>
              <a:t>inline-block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Это значение – означает элемент, который продолжает находиться в строке (</a:t>
            </a:r>
            <a:r>
              <a:rPr lang="ru-RU" dirty="0" err="1" smtClean="0"/>
              <a:t>inline</a:t>
            </a:r>
            <a:r>
              <a:rPr lang="ru-RU" dirty="0" smtClean="0"/>
              <a:t>), но при этом может иметь важные свойства блока.</a:t>
            </a:r>
          </a:p>
          <a:p>
            <a:pPr>
              <a:buNone/>
            </a:pPr>
            <a:r>
              <a:rPr lang="ru-RU" dirty="0" smtClean="0"/>
              <a:t>Как и </a:t>
            </a:r>
            <a:r>
              <a:rPr lang="ru-RU" dirty="0" err="1" smtClean="0"/>
              <a:t>инлайн-элемент</a:t>
            </a:r>
            <a:r>
              <a:rPr lang="ru-RU" dirty="0" smtClean="0"/>
              <a:t>:</a:t>
            </a:r>
          </a:p>
          <a:p>
            <a:r>
              <a:rPr lang="ru-RU" dirty="0" smtClean="0"/>
              <a:t>Располагается в строке.</a:t>
            </a:r>
          </a:p>
          <a:p>
            <a:r>
              <a:rPr lang="ru-RU" dirty="0" smtClean="0"/>
              <a:t>Размер устанавливается по содержимому.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Значение </a:t>
            </a:r>
            <a:r>
              <a:rPr lang="en-US" b="1" dirty="0" smtClean="0"/>
              <a:t>inline-block </a:t>
            </a:r>
            <a:r>
              <a:rPr lang="en-US" b="1" u="sng" dirty="0" smtClean="0"/>
              <a:t/>
            </a:r>
            <a:br>
              <a:rPr lang="en-US" b="1" u="sng" dirty="0" smtClean="0"/>
            </a:br>
            <a:endParaRPr lang="ru-RU" b="1" u="sng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ru-RU" dirty="0" smtClean="0"/>
              <a:t>Во всём остальном – это блок, то есть:</a:t>
            </a:r>
          </a:p>
          <a:p>
            <a:r>
              <a:rPr lang="ru-RU" dirty="0" smtClean="0"/>
              <a:t>Элемент всегда прямоугольный.</a:t>
            </a:r>
          </a:p>
          <a:p>
            <a:r>
              <a:rPr lang="ru-RU" dirty="0" smtClean="0"/>
              <a:t>Работают свойства </a:t>
            </a:r>
            <a:r>
              <a:rPr lang="ru-RU" dirty="0" err="1" smtClean="0"/>
              <a:t>width</a:t>
            </a:r>
            <a:r>
              <a:rPr lang="ru-RU" dirty="0" smtClean="0"/>
              <a:t>/</a:t>
            </a:r>
            <a:r>
              <a:rPr lang="ru-RU" dirty="0" err="1" smtClean="0"/>
              <a:t>height</a:t>
            </a:r>
            <a:r>
              <a:rPr lang="ru-RU" dirty="0" smtClean="0"/>
              <a:t>.</a:t>
            </a:r>
          </a:p>
          <a:p>
            <a:r>
              <a:rPr lang="ru-RU" dirty="0" smtClean="0"/>
              <a:t>Это значение </a:t>
            </a:r>
            <a:r>
              <a:rPr lang="ru-RU" dirty="0" err="1" smtClean="0"/>
              <a:t>display</a:t>
            </a:r>
            <a:r>
              <a:rPr lang="ru-RU" dirty="0" smtClean="0"/>
              <a:t> используют, чтобы отобразить в одну строку блочные элементы, в том числе разных размеров.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2857496"/>
            <a:ext cx="8229600" cy="1439850"/>
          </a:xfrm>
        </p:spPr>
        <p:txBody>
          <a:bodyPr>
            <a:normAutofit fontScale="90000"/>
          </a:bodyPr>
          <a:lstStyle/>
          <a:p>
            <a:r>
              <a:rPr lang="ru-RU" b="1" dirty="0" smtClean="0"/>
              <a:t>Единицы измерения: 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ru-RU" b="1" dirty="0" err="1" smtClean="0"/>
              <a:t>px</a:t>
            </a:r>
            <a:r>
              <a:rPr lang="ru-RU" b="1" dirty="0" smtClean="0"/>
              <a:t>, </a:t>
            </a:r>
            <a:r>
              <a:rPr lang="ru-RU" b="1" dirty="0" err="1" smtClean="0"/>
              <a:t>em</a:t>
            </a:r>
            <a:r>
              <a:rPr lang="ru-RU" b="1" dirty="0" smtClean="0"/>
              <a:t>, </a:t>
            </a:r>
            <a:r>
              <a:rPr lang="ru-RU" b="1" dirty="0" err="1" smtClean="0"/>
              <a:t>rem</a:t>
            </a:r>
            <a:r>
              <a:rPr lang="ru-RU" b="1" dirty="0" smtClean="0"/>
              <a:t> и другие</a:t>
            </a:r>
            <a:br>
              <a:rPr lang="ru-RU" b="1" dirty="0" smtClean="0"/>
            </a:br>
            <a:endParaRPr lang="ru-RU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4772</TotalTime>
  <Words>375</Words>
  <Application>Microsoft Office PowerPoint</Application>
  <PresentationFormat>Экран (4:3)</PresentationFormat>
  <Paragraphs>91</Paragraphs>
  <Slides>23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4" baseType="lpstr">
      <vt:lpstr>Тема Office</vt:lpstr>
      <vt:lpstr>Основы CSS</vt:lpstr>
      <vt:lpstr>Слайд 2</vt:lpstr>
      <vt:lpstr>Значение none</vt:lpstr>
      <vt:lpstr>Значение block</vt:lpstr>
      <vt:lpstr>Слайд 5</vt:lpstr>
      <vt:lpstr>Значение inline</vt:lpstr>
      <vt:lpstr>Значение inline-block</vt:lpstr>
      <vt:lpstr>Значение inline-block  </vt:lpstr>
      <vt:lpstr>Единицы измерения:  px, em, rem и другие </vt:lpstr>
      <vt:lpstr>Пиксель px</vt:lpstr>
      <vt:lpstr>Слайд 11</vt:lpstr>
      <vt:lpstr>Относительно шрифта: em</vt:lpstr>
      <vt:lpstr>Например, давайте сравним px с em на таком примере: </vt:lpstr>
      <vt:lpstr>Слайд 14</vt:lpstr>
      <vt:lpstr>Что такое размер шрифта? </vt:lpstr>
      <vt:lpstr>Проценты %</vt:lpstr>
      <vt:lpstr>Слайд 17</vt:lpstr>
      <vt:lpstr>Единица rem: смесь px и em</vt:lpstr>
      <vt:lpstr>Слайд 19</vt:lpstr>
      <vt:lpstr>Слайд 20</vt:lpstr>
      <vt:lpstr>Слайд 21</vt:lpstr>
      <vt:lpstr>Относительно экрана:  vw, vh, vmin, vmax</vt:lpstr>
      <vt:lpstr>Мы рассмотрели единицы измерения: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Paul</dc:creator>
  <cp:lastModifiedBy>Paul</cp:lastModifiedBy>
  <cp:revision>274</cp:revision>
  <dcterms:created xsi:type="dcterms:W3CDTF">2022-09-13T09:58:51Z</dcterms:created>
  <dcterms:modified xsi:type="dcterms:W3CDTF">2022-10-08T02:46:53Z</dcterms:modified>
</cp:coreProperties>
</file>