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3" r:id="rId2"/>
    <p:sldId id="272" r:id="rId3"/>
    <p:sldId id="275" r:id="rId4"/>
    <p:sldId id="277" r:id="rId5"/>
    <p:sldId id="258" r:id="rId6"/>
    <p:sldId id="260" r:id="rId7"/>
    <p:sldId id="262" r:id="rId8"/>
    <p:sldId id="265" r:id="rId9"/>
    <p:sldId id="292" r:id="rId10"/>
    <p:sldId id="268" r:id="rId11"/>
    <p:sldId id="267" r:id="rId12"/>
    <p:sldId id="284" r:id="rId13"/>
    <p:sldId id="285" r:id="rId14"/>
    <p:sldId id="289" r:id="rId15"/>
    <p:sldId id="288" r:id="rId16"/>
    <p:sldId id="287" r:id="rId17"/>
    <p:sldId id="286" r:id="rId18"/>
    <p:sldId id="290" r:id="rId19"/>
    <p:sldId id="282" r:id="rId20"/>
    <p:sldId id="269" r:id="rId21"/>
    <p:sldId id="283" r:id="rId22"/>
    <p:sldId id="291"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EB0F8-0624-42A4-9EDC-B6CA34F4D71F}"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96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46473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46429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178380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EB0F8-0624-42A4-9EDC-B6CA34F4D71F}"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60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18546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100952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344209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60878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5A71487-0F4F-41C2-8EE4-63645BA63202}" type="datetimeFigureOut">
              <a:rPr lang="en-IN" smtClean="0"/>
              <a:pPr/>
              <a:t>19-11-2013</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7EB0F8-0624-42A4-9EDC-B6CA34F4D71F}" type="slidenum">
              <a:rPr lang="en-IN" smtClean="0"/>
              <a:pPr/>
              <a:t>‹#›</a:t>
            </a:fld>
            <a:endParaRPr lang="en-IN"/>
          </a:p>
        </p:txBody>
      </p:sp>
    </p:spTree>
    <p:extLst>
      <p:ext uri="{BB962C8B-B14F-4D97-AF65-F5344CB8AC3E}">
        <p14:creationId xmlns:p14="http://schemas.microsoft.com/office/powerpoint/2010/main" val="16030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71487-0F4F-41C2-8EE4-63645BA63202}" type="datetimeFigureOut">
              <a:rPr lang="en-IN" smtClean="0"/>
              <a:pPr/>
              <a:t>19-11-2013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EB0F8-0624-42A4-9EDC-B6CA34F4D71F}" type="slidenum">
              <a:rPr lang="en-IN" smtClean="0"/>
              <a:pPr/>
              <a:t>‹#›</a:t>
            </a:fld>
            <a:endParaRPr lang="en-IN"/>
          </a:p>
        </p:txBody>
      </p:sp>
    </p:spTree>
    <p:extLst>
      <p:ext uri="{BB962C8B-B14F-4D97-AF65-F5344CB8AC3E}">
        <p14:creationId xmlns:p14="http://schemas.microsoft.com/office/powerpoint/2010/main" val="390859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5A71487-0F4F-41C2-8EE4-63645BA63202}" type="datetimeFigureOut">
              <a:rPr lang="en-IN" smtClean="0"/>
              <a:pPr/>
              <a:t>19-11-2013</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B7EB0F8-0624-42A4-9EDC-B6CA34F4D71F}" type="slidenum">
              <a:rPr lang="en-IN" smtClean="0"/>
              <a:pPr/>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3487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3.amazonaws.com/" TargetMode="External"/><Relationship Id="rId2" Type="http://schemas.openxmlformats.org/officeDocument/2006/relationships/hyperlink" Target="https://en.wikipedia.org/wiki/Web_crawl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828641"/>
          </a:xfrm>
        </p:spPr>
        <p:txBody>
          <a:bodyPr/>
          <a:lstStyle/>
          <a:p>
            <a:pPr algn="ctr"/>
            <a:r>
              <a:rPr lang="en-US" b="1" dirty="0" smtClean="0">
                <a:latin typeface="Times New Roman" panose="02020603050405020304" pitchFamily="18" charset="0"/>
                <a:cs typeface="Times New Roman" panose="02020603050405020304" pitchFamily="18" charset="0"/>
              </a:rPr>
              <a:t>WEB CRAWLER USING JAVA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2060848"/>
            <a:ext cx="7543801" cy="4464496"/>
          </a:xfrm>
        </p:spPr>
        <p:txBody>
          <a:bodyPr>
            <a:normAutofit/>
          </a:bodyPr>
          <a:lstStyle/>
          <a:p>
            <a:pPr indent="0" algn="just"/>
            <a:r>
              <a:rPr lang="en-US" sz="2800" dirty="0" smtClean="0"/>
              <a:t>Guide –  Prof. Aarti M.Karandikar</a:t>
            </a:r>
          </a:p>
          <a:p>
            <a:pPr indent="0" algn="just"/>
            <a:r>
              <a:rPr lang="en-US" sz="2800" dirty="0"/>
              <a:t> </a:t>
            </a:r>
            <a:r>
              <a:rPr lang="en-US" sz="2800" dirty="0" smtClean="0"/>
              <a:t>                </a:t>
            </a:r>
            <a:endParaRPr lang="en-US" dirty="0" smtClean="0"/>
          </a:p>
          <a:p>
            <a:pPr lvl="8" indent="0" algn="just">
              <a:buNone/>
            </a:pPr>
            <a:endParaRPr lang="en-US" sz="2800" dirty="0" smtClean="0"/>
          </a:p>
        </p:txBody>
      </p:sp>
      <p:sp>
        <p:nvSpPr>
          <p:cNvPr id="5" name="TextBox 4"/>
          <p:cNvSpPr txBox="1"/>
          <p:nvPr/>
        </p:nvSpPr>
        <p:spPr>
          <a:xfrm>
            <a:off x="899592" y="3429000"/>
            <a:ext cx="8064896" cy="2954655"/>
          </a:xfrm>
          <a:prstGeom prst="rect">
            <a:avLst/>
          </a:prstGeom>
          <a:noFill/>
        </p:spPr>
        <p:txBody>
          <a:bodyPr wrap="square" rtlCol="0">
            <a:spAutoFit/>
          </a:bodyPr>
          <a:lstStyle/>
          <a:p>
            <a:pPr lvl="8" indent="0" algn="just">
              <a:lnSpc>
                <a:spcPct val="150000"/>
              </a:lnSpc>
              <a:buNone/>
            </a:pPr>
            <a:r>
              <a:rPr lang="en-US" sz="2400" dirty="0" smtClean="0"/>
              <a:t>Group </a:t>
            </a:r>
            <a:r>
              <a:rPr lang="en-US" sz="2400" dirty="0"/>
              <a:t>Members </a:t>
            </a:r>
            <a:r>
              <a:rPr lang="en-US" sz="2400" dirty="0" smtClean="0"/>
              <a:t>:</a:t>
            </a:r>
            <a:endParaRPr lang="en-US" sz="2400" dirty="0"/>
          </a:p>
          <a:p>
            <a:pPr lvl="8" indent="0" algn="just">
              <a:lnSpc>
                <a:spcPct val="150000"/>
              </a:lnSpc>
            </a:pPr>
            <a:r>
              <a:rPr lang="en-US" sz="2400" dirty="0" smtClean="0"/>
              <a:t>      Abhishek </a:t>
            </a:r>
            <a:r>
              <a:rPr lang="en-US" sz="2400" dirty="0" err="1"/>
              <a:t>R.Parmar</a:t>
            </a:r>
            <a:r>
              <a:rPr lang="en-US" sz="2400" dirty="0"/>
              <a:t> (B-34)</a:t>
            </a:r>
          </a:p>
          <a:p>
            <a:pPr lvl="8" indent="0" algn="just"/>
            <a:r>
              <a:rPr lang="en-US" sz="2400" dirty="0"/>
              <a:t> </a:t>
            </a:r>
            <a:r>
              <a:rPr lang="en-US" sz="2400" dirty="0" smtClean="0"/>
              <a:t>     </a:t>
            </a:r>
            <a:r>
              <a:rPr lang="en-US" sz="2400" dirty="0" err="1" smtClean="0"/>
              <a:t>Anurag</a:t>
            </a:r>
            <a:r>
              <a:rPr lang="en-US" sz="2400" dirty="0" smtClean="0"/>
              <a:t> </a:t>
            </a:r>
            <a:r>
              <a:rPr lang="en-US" sz="2400" dirty="0" err="1"/>
              <a:t>R.Tiwari</a:t>
            </a:r>
            <a:r>
              <a:rPr lang="en-US" sz="2400" dirty="0"/>
              <a:t> (B-44)</a:t>
            </a:r>
          </a:p>
          <a:p>
            <a:pPr lvl="8" indent="0" algn="just"/>
            <a:r>
              <a:rPr lang="en-US" sz="2400" dirty="0"/>
              <a:t> </a:t>
            </a:r>
            <a:r>
              <a:rPr lang="en-US" sz="2400" dirty="0" smtClean="0"/>
              <a:t>     </a:t>
            </a:r>
            <a:r>
              <a:rPr lang="en-US" sz="2400" dirty="0" err="1" smtClean="0"/>
              <a:t>Pritam</a:t>
            </a:r>
            <a:r>
              <a:rPr lang="en-US" sz="2400" dirty="0" smtClean="0"/>
              <a:t> </a:t>
            </a:r>
            <a:r>
              <a:rPr lang="en-US" sz="2400" dirty="0" err="1"/>
              <a:t>R.Sah</a:t>
            </a:r>
            <a:r>
              <a:rPr lang="en-US" sz="2400" dirty="0"/>
              <a:t> (B-67)</a:t>
            </a:r>
          </a:p>
          <a:p>
            <a:pPr lvl="8" indent="0" algn="just"/>
            <a:r>
              <a:rPr lang="en-US" sz="2400" dirty="0" smtClean="0"/>
              <a:t>      </a:t>
            </a:r>
            <a:r>
              <a:rPr lang="en-US" sz="2400" dirty="0" err="1" smtClean="0"/>
              <a:t>Sambhav</a:t>
            </a:r>
            <a:r>
              <a:rPr lang="en-US" sz="2400" dirty="0" smtClean="0"/>
              <a:t> </a:t>
            </a:r>
            <a:r>
              <a:rPr lang="en-US" sz="2400" dirty="0" err="1"/>
              <a:t>S.Chopda</a:t>
            </a:r>
            <a:r>
              <a:rPr lang="en-US" sz="2400" dirty="0"/>
              <a:t> (B-68)</a:t>
            </a:r>
          </a:p>
          <a:p>
            <a:pPr lvl="8" indent="0" algn="just"/>
            <a:r>
              <a:rPr lang="en-US" sz="2400" dirty="0" smtClean="0"/>
              <a:t>      Saurabh </a:t>
            </a:r>
            <a:r>
              <a:rPr lang="en-US" sz="2400" dirty="0" err="1"/>
              <a:t>R.Nampalliwar</a:t>
            </a:r>
            <a:r>
              <a:rPr lang="en-US" sz="2400" dirty="0"/>
              <a:t> (B-70)</a:t>
            </a:r>
          </a:p>
          <a:p>
            <a:endParaRPr lang="en-US" dirty="0"/>
          </a:p>
        </p:txBody>
      </p:sp>
    </p:spTree>
    <p:extLst>
      <p:ext uri="{BB962C8B-B14F-4D97-AF65-F5344CB8AC3E}">
        <p14:creationId xmlns:p14="http://schemas.microsoft.com/office/powerpoint/2010/main" val="43838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IN" b="1" dirty="0" smtClean="0"/>
              <a:t>URL Extraction </a:t>
            </a:r>
          </a:p>
        </p:txBody>
      </p:sp>
      <p:sp>
        <p:nvSpPr>
          <p:cNvPr id="29699" name="Content Placeholder 2"/>
          <p:cNvSpPr>
            <a:spLocks noGrp="1"/>
          </p:cNvSpPr>
          <p:nvPr>
            <p:ph idx="1"/>
          </p:nvPr>
        </p:nvSpPr>
        <p:spPr/>
        <p:txBody>
          <a:bodyPr>
            <a:normAutofit/>
          </a:bodyPr>
          <a:lstStyle/>
          <a:p>
            <a:pPr>
              <a:lnSpc>
                <a:spcPct val="100000"/>
              </a:lnSpc>
              <a:buFont typeface="Wingdings" panose="05000000000000000000" pitchFamily="2" charset="2"/>
              <a:buChar char="Ø"/>
            </a:pPr>
            <a:r>
              <a:rPr lang="en-IN" sz="2400" dirty="0" smtClean="0"/>
              <a:t>To extract hyperlink URLs from a Web page, we can use these parsers to find anchor tags and grab the values of associated </a:t>
            </a:r>
            <a:r>
              <a:rPr lang="en-IN" sz="2400" b="1" dirty="0" err="1" smtClean="0"/>
              <a:t>href</a:t>
            </a:r>
            <a:r>
              <a:rPr lang="en-IN" sz="2400" dirty="0" smtClean="0"/>
              <a:t> attributes.</a:t>
            </a:r>
          </a:p>
          <a:p>
            <a:pPr>
              <a:lnSpc>
                <a:spcPct val="100000"/>
              </a:lnSpc>
              <a:buFont typeface="Wingdings" panose="05000000000000000000" pitchFamily="2" charset="2"/>
              <a:buChar char="Ø"/>
            </a:pPr>
            <a:r>
              <a:rPr lang="en-IN" sz="2400" dirty="0" smtClean="0"/>
              <a:t>Convert any relative URLs to absolute URLs using the base URL of the page.</a:t>
            </a:r>
          </a:p>
          <a:p>
            <a:pPr>
              <a:lnSpc>
                <a:spcPct val="100000"/>
              </a:lnSpc>
              <a:buFont typeface="Wingdings" panose="05000000000000000000" pitchFamily="2" charset="2"/>
              <a:buChar char="Ø"/>
            </a:pPr>
            <a:r>
              <a:rPr lang="en-IN" sz="2400" dirty="0" smtClean="0"/>
              <a:t>Different URLs that correspond to the same Web page can be mapped </a:t>
            </a:r>
            <a:r>
              <a:rPr lang="it-IT" sz="2400" dirty="0" smtClean="0"/>
              <a:t>onto a single canonical form.</a:t>
            </a:r>
            <a:endParaRPr lang="en-I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4056" y="49712"/>
            <a:ext cx="8461606" cy="5820723"/>
          </a:xfrm>
          <a:prstGeom prst="rect">
            <a:avLst/>
          </a:prstGeom>
        </p:spPr>
      </p:pic>
      <p:sp>
        <p:nvSpPr>
          <p:cNvPr id="2" name="TextBox 1"/>
          <p:cNvSpPr txBox="1"/>
          <p:nvPr/>
        </p:nvSpPr>
        <p:spPr>
          <a:xfrm>
            <a:off x="2843808" y="5870435"/>
            <a:ext cx="2854820" cy="369332"/>
          </a:xfrm>
          <a:prstGeom prst="rect">
            <a:avLst/>
          </a:prstGeom>
          <a:noFill/>
        </p:spPr>
        <p:txBody>
          <a:bodyPr wrap="none" rtlCol="0">
            <a:spAutoFit/>
          </a:bodyPr>
          <a:lstStyle/>
          <a:p>
            <a:r>
              <a:rPr lang="en-US" dirty="0" smtClean="0"/>
              <a:t>Fig. Working of Web Crawler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21"/>
            <a:ext cx="6819096" cy="828641"/>
          </a:xfrm>
        </p:spPr>
        <p:txBody>
          <a:bodyPr/>
          <a:lstStyle/>
          <a:p>
            <a:r>
              <a:rPr lang="en-US" b="1" dirty="0" smtClean="0"/>
              <a:t>Screen-shots</a:t>
            </a:r>
            <a:endParaRPr lang="en-US" b="1" dirty="0"/>
          </a:p>
        </p:txBody>
      </p:sp>
      <p:pic>
        <p:nvPicPr>
          <p:cNvPr id="4" name="Content Placeholder 3" descr="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424935" cy="4526781"/>
          </a:xfrm>
          <a:prstGeom prst="rect">
            <a:avLst/>
          </a:prstGeom>
          <a:noFill/>
          <a:ln>
            <a:noFill/>
          </a:ln>
        </p:spPr>
      </p:pic>
      <p:sp>
        <p:nvSpPr>
          <p:cNvPr id="5" name="TextBox 4"/>
          <p:cNvSpPr txBox="1"/>
          <p:nvPr/>
        </p:nvSpPr>
        <p:spPr>
          <a:xfrm>
            <a:off x="513954" y="1269303"/>
            <a:ext cx="1502847" cy="369332"/>
          </a:xfrm>
          <a:prstGeom prst="rect">
            <a:avLst/>
          </a:prstGeom>
          <a:noFill/>
        </p:spPr>
        <p:txBody>
          <a:bodyPr wrap="none" rtlCol="0">
            <a:spAutoFit/>
          </a:bodyPr>
          <a:lstStyle/>
          <a:p>
            <a:r>
              <a:rPr lang="en-US" b="1" dirty="0" smtClean="0"/>
              <a:t>Front Screen :</a:t>
            </a:r>
            <a:endParaRPr lang="en-US" b="1" dirty="0"/>
          </a:p>
        </p:txBody>
      </p:sp>
    </p:spTree>
    <p:extLst>
      <p:ext uri="{BB962C8B-B14F-4D97-AF65-F5344CB8AC3E}">
        <p14:creationId xmlns:p14="http://schemas.microsoft.com/office/powerpoint/2010/main" val="45797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846004"/>
            <a:ext cx="8424936" cy="5391308"/>
          </a:xfrm>
          <a:prstGeom prst="rect">
            <a:avLst/>
          </a:prstGeom>
          <a:noFill/>
          <a:ln>
            <a:noFill/>
          </a:ln>
        </p:spPr>
      </p:pic>
      <p:sp>
        <p:nvSpPr>
          <p:cNvPr id="5" name="TextBox 4"/>
          <p:cNvSpPr txBox="1"/>
          <p:nvPr/>
        </p:nvSpPr>
        <p:spPr>
          <a:xfrm>
            <a:off x="467544" y="476672"/>
            <a:ext cx="3038204" cy="369332"/>
          </a:xfrm>
          <a:prstGeom prst="rect">
            <a:avLst/>
          </a:prstGeom>
          <a:noFill/>
        </p:spPr>
        <p:txBody>
          <a:bodyPr wrap="none" rtlCol="0">
            <a:spAutoFit/>
          </a:bodyPr>
          <a:lstStyle/>
          <a:p>
            <a:r>
              <a:rPr lang="en-US" b="1" dirty="0" smtClean="0"/>
              <a:t>Screen with Entered Address :</a:t>
            </a:r>
            <a:endParaRPr lang="en-US" b="1" dirty="0"/>
          </a:p>
        </p:txBody>
      </p:sp>
    </p:spTree>
    <p:extLst>
      <p:ext uri="{BB962C8B-B14F-4D97-AF65-F5344CB8AC3E}">
        <p14:creationId xmlns:p14="http://schemas.microsoft.com/office/powerpoint/2010/main" val="2027722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918012"/>
            <a:ext cx="8424936" cy="5247292"/>
          </a:xfrm>
          <a:prstGeom prst="rect">
            <a:avLst/>
          </a:prstGeom>
          <a:noFill/>
          <a:ln>
            <a:noFill/>
          </a:ln>
        </p:spPr>
      </p:pic>
      <p:sp>
        <p:nvSpPr>
          <p:cNvPr id="5" name="TextBox 4"/>
          <p:cNvSpPr txBox="1"/>
          <p:nvPr/>
        </p:nvSpPr>
        <p:spPr>
          <a:xfrm>
            <a:off x="539552" y="548680"/>
            <a:ext cx="2759410" cy="369332"/>
          </a:xfrm>
          <a:prstGeom prst="rect">
            <a:avLst/>
          </a:prstGeom>
          <a:noFill/>
        </p:spPr>
        <p:txBody>
          <a:bodyPr wrap="none" rtlCol="0">
            <a:spAutoFit/>
          </a:bodyPr>
          <a:lstStyle/>
          <a:p>
            <a:r>
              <a:rPr lang="en-US" b="1" dirty="0" smtClean="0"/>
              <a:t>Screen with Fetched Links :</a:t>
            </a:r>
            <a:endParaRPr lang="en-US" b="1" dirty="0"/>
          </a:p>
        </p:txBody>
      </p:sp>
    </p:spTree>
    <p:extLst>
      <p:ext uri="{BB962C8B-B14F-4D97-AF65-F5344CB8AC3E}">
        <p14:creationId xmlns:p14="http://schemas.microsoft.com/office/powerpoint/2010/main" val="3827327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990020"/>
            <a:ext cx="8352929" cy="5247292"/>
          </a:xfrm>
          <a:prstGeom prst="rect">
            <a:avLst/>
          </a:prstGeom>
          <a:noFill/>
          <a:ln>
            <a:noFill/>
          </a:ln>
        </p:spPr>
      </p:pic>
      <p:sp>
        <p:nvSpPr>
          <p:cNvPr id="5" name="TextBox 4"/>
          <p:cNvSpPr txBox="1"/>
          <p:nvPr/>
        </p:nvSpPr>
        <p:spPr>
          <a:xfrm>
            <a:off x="539552" y="620688"/>
            <a:ext cx="3102388" cy="369332"/>
          </a:xfrm>
          <a:prstGeom prst="rect">
            <a:avLst/>
          </a:prstGeom>
          <a:noFill/>
        </p:spPr>
        <p:txBody>
          <a:bodyPr wrap="none" rtlCol="0">
            <a:spAutoFit/>
          </a:bodyPr>
          <a:lstStyle/>
          <a:p>
            <a:r>
              <a:rPr lang="en-US" b="1" dirty="0" smtClean="0"/>
              <a:t>Screen with ‘Save’ Dialog Box :</a:t>
            </a:r>
            <a:endParaRPr lang="en-US" b="1" dirty="0"/>
          </a:p>
        </p:txBody>
      </p:sp>
    </p:spTree>
    <p:extLst>
      <p:ext uri="{BB962C8B-B14F-4D97-AF65-F5344CB8AC3E}">
        <p14:creationId xmlns:p14="http://schemas.microsoft.com/office/powerpoint/2010/main" val="217228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1" y="980728"/>
            <a:ext cx="8208912" cy="5256584"/>
          </a:xfrm>
          <a:prstGeom prst="rect">
            <a:avLst/>
          </a:prstGeom>
          <a:noFill/>
          <a:ln>
            <a:noFill/>
          </a:ln>
        </p:spPr>
      </p:pic>
      <p:sp>
        <p:nvSpPr>
          <p:cNvPr id="5" name="TextBox 4"/>
          <p:cNvSpPr txBox="1"/>
          <p:nvPr/>
        </p:nvSpPr>
        <p:spPr>
          <a:xfrm>
            <a:off x="467544" y="548680"/>
            <a:ext cx="2664063" cy="646331"/>
          </a:xfrm>
          <a:prstGeom prst="rect">
            <a:avLst/>
          </a:prstGeom>
          <a:noFill/>
        </p:spPr>
        <p:txBody>
          <a:bodyPr wrap="none" rtlCol="0">
            <a:spAutoFit/>
          </a:bodyPr>
          <a:lstStyle/>
          <a:p>
            <a:r>
              <a:rPr lang="en-US" b="1" dirty="0"/>
              <a:t>Destination of saved file:  </a:t>
            </a:r>
          </a:p>
          <a:p>
            <a:endParaRPr lang="en-US" b="1" dirty="0"/>
          </a:p>
        </p:txBody>
      </p:sp>
    </p:spTree>
    <p:extLst>
      <p:ext uri="{BB962C8B-B14F-4D97-AF65-F5344CB8AC3E}">
        <p14:creationId xmlns:p14="http://schemas.microsoft.com/office/powerpoint/2010/main" val="2279905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Test-Cases</a:t>
            </a:r>
            <a:endParaRPr lang="en-US" dirty="0"/>
          </a:p>
        </p:txBody>
      </p:sp>
      <p:sp>
        <p:nvSpPr>
          <p:cNvPr id="3" name="Content Placeholder 2"/>
          <p:cNvSpPr>
            <a:spLocks noGrp="1"/>
          </p:cNvSpPr>
          <p:nvPr>
            <p:ph idx="1"/>
          </p:nvPr>
        </p:nvSpPr>
        <p:spPr>
          <a:xfrm>
            <a:off x="822959" y="1845734"/>
            <a:ext cx="8069521" cy="4391578"/>
          </a:xfrm>
        </p:spPr>
        <p:txBody>
          <a:bodyPr>
            <a:normAutofit fontScale="92500" lnSpcReduction="10000"/>
          </a:bodyPr>
          <a:lstStyle/>
          <a:p>
            <a:r>
              <a:rPr lang="en-US" b="1" dirty="0"/>
              <a:t> </a:t>
            </a:r>
            <a:endParaRPr lang="en-US" dirty="0"/>
          </a:p>
          <a:p>
            <a:pPr>
              <a:lnSpc>
                <a:spcPct val="120000"/>
              </a:lnSpc>
            </a:pPr>
            <a:r>
              <a:rPr lang="en-US" b="1" dirty="0"/>
              <a:t>Case 1: No Internet Connection 					</a:t>
            </a:r>
            <a:endParaRPr lang="en-US" b="1" dirty="0" smtClean="0"/>
          </a:p>
          <a:p>
            <a:pPr>
              <a:lnSpc>
                <a:spcPct val="120000"/>
              </a:lnSpc>
            </a:pPr>
            <a:r>
              <a:rPr lang="en-US" dirty="0" smtClean="0"/>
              <a:t>If </a:t>
            </a:r>
            <a:r>
              <a:rPr lang="en-US" dirty="0"/>
              <a:t>user type correct input in address bar, but if the internet connection is not available in that system then message will display telling </a:t>
            </a:r>
            <a:r>
              <a:rPr lang="en-US" dirty="0" smtClean="0"/>
              <a:t>that address is invalid.</a:t>
            </a:r>
            <a:endParaRPr lang="en-US" dirty="0" smtClean="0"/>
          </a:p>
          <a:p>
            <a:pPr>
              <a:lnSpc>
                <a:spcPct val="120000"/>
              </a:lnSpc>
            </a:pPr>
            <a:endParaRPr lang="en-US" b="1" dirty="0" smtClean="0"/>
          </a:p>
          <a:p>
            <a:pPr>
              <a:lnSpc>
                <a:spcPct val="120000"/>
              </a:lnSpc>
            </a:pPr>
            <a:r>
              <a:rPr lang="en-US" b="1" dirty="0" smtClean="0"/>
              <a:t>Case </a:t>
            </a:r>
            <a:r>
              <a:rPr lang="en-US" b="1" dirty="0"/>
              <a:t>2: Invalid URL</a:t>
            </a:r>
            <a:endParaRPr lang="en-US" dirty="0"/>
          </a:p>
          <a:p>
            <a:pPr>
              <a:lnSpc>
                <a:spcPct val="120000"/>
              </a:lnSpc>
            </a:pPr>
            <a:r>
              <a:rPr lang="en-US" b="1" dirty="0"/>
              <a:t> </a:t>
            </a:r>
            <a:r>
              <a:rPr lang="en-US" dirty="0" smtClean="0"/>
              <a:t>If </a:t>
            </a:r>
            <a:r>
              <a:rPr lang="en-US" dirty="0"/>
              <a:t>the user type invalid URL into the address box then it will display message telling that the URL entered is not a valid URL. So user need to write URL again into the address bar.</a:t>
            </a:r>
          </a:p>
          <a:p>
            <a:pPr>
              <a:lnSpc>
                <a:spcPct val="120000"/>
              </a:lnSpc>
            </a:pPr>
            <a:r>
              <a:rPr lang="en-US" dirty="0"/>
              <a:t> </a:t>
            </a:r>
          </a:p>
          <a:p>
            <a:endParaRPr lang="en-US" dirty="0"/>
          </a:p>
        </p:txBody>
      </p:sp>
    </p:spTree>
    <p:extLst>
      <p:ext uri="{BB962C8B-B14F-4D97-AF65-F5344CB8AC3E}">
        <p14:creationId xmlns:p14="http://schemas.microsoft.com/office/powerpoint/2010/main" val="3527259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Test-Cases (Contd.)</a:t>
            </a:r>
            <a:endParaRPr lang="en-US" dirty="0"/>
          </a:p>
        </p:txBody>
      </p:sp>
      <p:sp>
        <p:nvSpPr>
          <p:cNvPr id="3" name="Content Placeholder 2"/>
          <p:cNvSpPr>
            <a:spLocks noGrp="1"/>
          </p:cNvSpPr>
          <p:nvPr>
            <p:ph idx="1"/>
          </p:nvPr>
        </p:nvSpPr>
        <p:spPr>
          <a:xfrm>
            <a:off x="822959" y="1845734"/>
            <a:ext cx="8069521" cy="4391578"/>
          </a:xfrm>
        </p:spPr>
        <p:txBody>
          <a:bodyPr>
            <a:normAutofit/>
          </a:bodyPr>
          <a:lstStyle/>
          <a:p>
            <a:r>
              <a:rPr lang="en-US" dirty="0"/>
              <a:t> </a:t>
            </a:r>
          </a:p>
          <a:p>
            <a:r>
              <a:rPr lang="en-US" b="1" dirty="0"/>
              <a:t>Case 3: URL not </a:t>
            </a:r>
            <a:r>
              <a:rPr lang="en-US" b="1" dirty="0" smtClean="0"/>
              <a:t>exist</a:t>
            </a:r>
            <a:r>
              <a:rPr lang="en-US" b="1" dirty="0"/>
              <a:t> </a:t>
            </a:r>
            <a:endParaRPr lang="en-US" dirty="0"/>
          </a:p>
          <a:p>
            <a:r>
              <a:rPr lang="en-US" dirty="0"/>
              <a:t>If the user type URL and if it does not exist or may be that particular site has been deactivated then it will display message that URL is not valid or does not exist.</a:t>
            </a:r>
          </a:p>
          <a:p>
            <a:r>
              <a:rPr lang="en-US" dirty="0"/>
              <a:t> </a:t>
            </a:r>
            <a:endParaRPr lang="en-US" dirty="0" smtClean="0"/>
          </a:p>
          <a:p>
            <a:r>
              <a:rPr lang="en-US" b="1" dirty="0" smtClean="0"/>
              <a:t>Case </a:t>
            </a:r>
            <a:r>
              <a:rPr lang="en-US" b="1" dirty="0"/>
              <a:t>4: Security concern</a:t>
            </a:r>
            <a:endParaRPr lang="en-US" dirty="0"/>
          </a:p>
          <a:p>
            <a:r>
              <a:rPr lang="en-US" b="1" dirty="0"/>
              <a:t> </a:t>
            </a:r>
            <a:r>
              <a:rPr lang="en-US" dirty="0" smtClean="0"/>
              <a:t>Suppose </a:t>
            </a:r>
            <a:r>
              <a:rPr lang="en-US" dirty="0"/>
              <a:t>the user type the URL but firstly user need to log in to access the particular site then it will prompt that please log-in.</a:t>
            </a:r>
          </a:p>
          <a:p>
            <a:r>
              <a:rPr lang="en-US" dirty="0"/>
              <a:t>E.g. In our college we need to login </a:t>
            </a:r>
            <a:r>
              <a:rPr lang="en-US" dirty="0" err="1"/>
              <a:t>Cyberoam</a:t>
            </a:r>
            <a:r>
              <a:rPr lang="en-US" dirty="0"/>
              <a:t> to use Internet Connection.</a:t>
            </a:r>
          </a:p>
          <a:p>
            <a:r>
              <a:rPr lang="en-US" dirty="0"/>
              <a:t> </a:t>
            </a:r>
          </a:p>
        </p:txBody>
      </p:sp>
    </p:spTree>
    <p:extLst>
      <p:ext uri="{BB962C8B-B14F-4D97-AF65-F5344CB8AC3E}">
        <p14:creationId xmlns:p14="http://schemas.microsoft.com/office/powerpoint/2010/main" val="1503072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Of Web Crawler</a:t>
            </a:r>
            <a:endParaRPr lang="en-US" b="1" dirty="0"/>
          </a:p>
        </p:txBody>
      </p:sp>
      <p:sp>
        <p:nvSpPr>
          <p:cNvPr id="3" name="Content Placeholder 2"/>
          <p:cNvSpPr>
            <a:spLocks noGrp="1"/>
          </p:cNvSpPr>
          <p:nvPr>
            <p:ph idx="1"/>
          </p:nvPr>
        </p:nvSpPr>
        <p:spPr/>
        <p:txBody>
          <a:bodyPr>
            <a:normAutofit/>
          </a:bodyPr>
          <a:lstStyle/>
          <a:p>
            <a:pPr>
              <a:buClrTx/>
              <a:buSzPct val="140000"/>
              <a:buFont typeface="Wingdings" panose="05000000000000000000" pitchFamily="2" charset="2"/>
              <a:buChar char="Ø"/>
            </a:pPr>
            <a:endParaRPr lang="en-US" sz="3200" dirty="0" smtClean="0"/>
          </a:p>
          <a:p>
            <a:pPr>
              <a:buClrTx/>
              <a:buSzPct val="140000"/>
              <a:buFont typeface="Wingdings" panose="05000000000000000000" pitchFamily="2" charset="2"/>
              <a:buChar char="Ø"/>
            </a:pPr>
            <a:r>
              <a:rPr lang="en-US" sz="2800" dirty="0" smtClean="0"/>
              <a:t>   Find </a:t>
            </a:r>
            <a:r>
              <a:rPr lang="en-US" sz="2800" dirty="0"/>
              <a:t>stuff</a:t>
            </a:r>
          </a:p>
          <a:p>
            <a:pPr>
              <a:buClrTx/>
              <a:buSzPct val="140000"/>
              <a:buFont typeface="Wingdings" panose="05000000000000000000" pitchFamily="2" charset="2"/>
              <a:buChar char="Ø"/>
            </a:pPr>
            <a:r>
              <a:rPr lang="en-US" sz="2800" dirty="0"/>
              <a:t>   </a:t>
            </a:r>
            <a:r>
              <a:rPr lang="en-US" sz="2800" dirty="0" smtClean="0"/>
              <a:t>Gather </a:t>
            </a:r>
            <a:r>
              <a:rPr lang="en-US" sz="2800" dirty="0"/>
              <a:t>stuff</a:t>
            </a:r>
          </a:p>
          <a:p>
            <a:pPr>
              <a:buClrTx/>
              <a:buSzPct val="140000"/>
              <a:buFont typeface="Wingdings" panose="05000000000000000000" pitchFamily="2" charset="2"/>
              <a:buChar char="Ø"/>
            </a:pPr>
            <a:r>
              <a:rPr lang="en-US" sz="2800" dirty="0"/>
              <a:t>   </a:t>
            </a:r>
            <a:r>
              <a:rPr lang="en-US" sz="2800" dirty="0" smtClean="0"/>
              <a:t>Check </a:t>
            </a:r>
            <a:r>
              <a:rPr lang="en-US" sz="2800" dirty="0"/>
              <a:t>stuff</a:t>
            </a:r>
          </a:p>
        </p:txBody>
      </p:sp>
    </p:spTree>
    <p:extLst>
      <p:ext uri="{BB962C8B-B14F-4D97-AF65-F5344CB8AC3E}">
        <p14:creationId xmlns:p14="http://schemas.microsoft.com/office/powerpoint/2010/main" val="1943177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07504" y="1916832"/>
            <a:ext cx="9036495" cy="4536504"/>
          </a:xfrm>
        </p:spPr>
        <p:txBody>
          <a:bodyPr>
            <a:normAutofit/>
          </a:bodyPr>
          <a:lstStyle/>
          <a:p>
            <a:pPr marL="365760" indent="-256032" fontAlgn="auto">
              <a:lnSpc>
                <a:spcPct val="150000"/>
              </a:lnSpc>
              <a:spcAft>
                <a:spcPts val="0"/>
              </a:spcAft>
              <a:buClr>
                <a:schemeClr val="tx1"/>
              </a:buClr>
              <a:buFont typeface="Wingdings" pitchFamily="2" charset="2"/>
              <a:buChar char="Ø"/>
              <a:defRPr/>
            </a:pPr>
            <a:r>
              <a:rPr lang="en-US" sz="2400" dirty="0" smtClean="0"/>
              <a:t>Crawl means fetch</a:t>
            </a:r>
          </a:p>
          <a:p>
            <a:pPr marL="365760" indent="-256032">
              <a:lnSpc>
                <a:spcPct val="150000"/>
              </a:lnSpc>
              <a:spcAft>
                <a:spcPts val="0"/>
              </a:spcAft>
              <a:buClr>
                <a:schemeClr val="tx1"/>
              </a:buClr>
              <a:buFont typeface="Wingdings" pitchFamily="2" charset="2"/>
              <a:buChar char="Ø"/>
              <a:defRPr/>
            </a:pPr>
            <a:r>
              <a:rPr lang="en-US" sz="2400" dirty="0" smtClean="0"/>
              <a:t>Also known as web spiders and web robots.</a:t>
            </a:r>
          </a:p>
          <a:p>
            <a:pPr marL="365760" indent="-256032" fontAlgn="auto">
              <a:lnSpc>
                <a:spcPct val="150000"/>
              </a:lnSpc>
              <a:spcAft>
                <a:spcPts val="0"/>
              </a:spcAft>
              <a:buClr>
                <a:schemeClr val="tx1"/>
              </a:buClr>
              <a:buFont typeface="Wingdings" pitchFamily="2" charset="2"/>
              <a:buChar char="Ø"/>
              <a:defRPr/>
            </a:pPr>
            <a:r>
              <a:rPr lang="en-US" sz="2400" dirty="0" smtClean="0"/>
              <a:t>Less used names- ants,bots and worms.</a:t>
            </a:r>
          </a:p>
          <a:p>
            <a:pPr marL="109728" indent="0" fontAlgn="auto">
              <a:lnSpc>
                <a:spcPct val="150000"/>
              </a:lnSpc>
              <a:spcAft>
                <a:spcPts val="0"/>
              </a:spcAft>
              <a:buNone/>
              <a:defRPr/>
            </a:pPr>
            <a:endParaRPr lang="en-US" dirty="0" smtClean="0"/>
          </a:p>
          <a:p>
            <a:endParaRPr lang="en-US" b="1" dirty="0"/>
          </a:p>
        </p:txBody>
      </p:sp>
    </p:spTree>
    <p:extLst>
      <p:ext uri="{BB962C8B-B14F-4D97-AF65-F5344CB8AC3E}">
        <p14:creationId xmlns:p14="http://schemas.microsoft.com/office/powerpoint/2010/main" val="2340326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IN" b="1" dirty="0" smtClean="0"/>
              <a:t>Examples</a:t>
            </a:r>
            <a:endParaRPr lang="en-IN" dirty="0" smtClean="0"/>
          </a:p>
        </p:txBody>
      </p:sp>
      <p:sp>
        <p:nvSpPr>
          <p:cNvPr id="46083" name="Content Placeholder 2"/>
          <p:cNvSpPr>
            <a:spLocks noGrp="1"/>
          </p:cNvSpPr>
          <p:nvPr>
            <p:ph idx="1"/>
          </p:nvPr>
        </p:nvSpPr>
        <p:spPr>
          <a:xfrm>
            <a:off x="822959" y="1845734"/>
            <a:ext cx="7543801" cy="4391578"/>
          </a:xfrm>
        </p:spPr>
        <p:txBody>
          <a:bodyPr>
            <a:normAutofit/>
          </a:bodyPr>
          <a:lstStyle/>
          <a:p>
            <a:pPr>
              <a:buClrTx/>
            </a:pPr>
            <a:r>
              <a:rPr lang="en-US" sz="2400" b="1" dirty="0"/>
              <a:t>Yahoo! Slurp</a:t>
            </a:r>
            <a:r>
              <a:rPr lang="en-US" sz="2400" dirty="0"/>
              <a:t>: Yahoo Search crawler.</a:t>
            </a:r>
          </a:p>
          <a:p>
            <a:pPr>
              <a:buClrTx/>
            </a:pPr>
            <a:r>
              <a:rPr lang="en-US" sz="2400" b="1" dirty="0" err="1"/>
              <a:t>Msnbot</a:t>
            </a:r>
            <a:r>
              <a:rPr lang="en-US" sz="2400" dirty="0"/>
              <a:t>:</a:t>
            </a:r>
            <a:r>
              <a:rPr lang="en-US" sz="2400" b="1" dirty="0"/>
              <a:t> </a:t>
            </a:r>
            <a:r>
              <a:rPr lang="en-US" sz="2400" dirty="0"/>
              <a:t>Microsoft's Bing web crawler.</a:t>
            </a:r>
          </a:p>
          <a:p>
            <a:pPr>
              <a:buClrTx/>
            </a:pPr>
            <a:r>
              <a:rPr lang="en-US" sz="2400" b="1" dirty="0" err="1"/>
              <a:t>Googlebot</a:t>
            </a:r>
            <a:r>
              <a:rPr lang="en-US" sz="2400" dirty="0"/>
              <a:t> : Google’s web crawler.</a:t>
            </a:r>
          </a:p>
          <a:p>
            <a:pPr>
              <a:buClrTx/>
            </a:pPr>
            <a:r>
              <a:rPr lang="en-US" sz="2400" b="1" dirty="0"/>
              <a:t>WebCrawler</a:t>
            </a:r>
            <a:r>
              <a:rPr lang="en-US" sz="2400" dirty="0"/>
              <a:t> : Used to build the first publicly-available full-text index of a subset of the Web.</a:t>
            </a:r>
          </a:p>
          <a:p>
            <a:pPr>
              <a:buClrTx/>
            </a:pPr>
            <a:r>
              <a:rPr lang="en-US" sz="2400" b="1" dirty="0"/>
              <a:t>World Wide Web Worm</a:t>
            </a:r>
            <a:r>
              <a:rPr lang="en-US" sz="2400" dirty="0"/>
              <a:t> : Used to build a simple index of document titles and URLs.</a:t>
            </a:r>
          </a:p>
          <a:p>
            <a:pPr>
              <a:buClrTx/>
            </a:pPr>
            <a:r>
              <a:rPr lang="en-US" sz="2400" b="1" dirty="0"/>
              <a:t>Web Fountain: </a:t>
            </a:r>
            <a:r>
              <a:rPr lang="en-US" sz="2400" dirty="0"/>
              <a:t>Distributed, modular crawler written in C++.</a:t>
            </a:r>
          </a:p>
          <a:p>
            <a:pPr>
              <a:buClrTx/>
            </a:pPr>
            <a:r>
              <a:rPr lang="en-US" sz="2400" dirty="0"/>
              <a:t> </a:t>
            </a:r>
            <a:r>
              <a:rPr lang="en-US" sz="2400" b="1" dirty="0"/>
              <a:t>Slug: </a:t>
            </a:r>
            <a:r>
              <a:rPr lang="en-US" sz="2400" dirty="0"/>
              <a:t>Semantic web crawler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822959" y="1845734"/>
            <a:ext cx="7997513" cy="4023360"/>
          </a:xfrm>
        </p:spPr>
        <p:txBody>
          <a:bodyPr/>
          <a:lstStyle/>
          <a:p>
            <a:pPr>
              <a:buClrTx/>
            </a:pPr>
            <a:endParaRPr lang="en-US" dirty="0" smtClean="0"/>
          </a:p>
          <a:p>
            <a:pPr>
              <a:buClrTx/>
              <a:buFont typeface="Arial" panose="020B0604020202020204" pitchFamily="34" charset="0"/>
              <a:buChar char="•"/>
            </a:pPr>
            <a:r>
              <a:rPr lang="en-US" dirty="0"/>
              <a:t> </a:t>
            </a:r>
            <a:r>
              <a:rPr lang="en-US" dirty="0" smtClean="0"/>
              <a:t>Web </a:t>
            </a:r>
            <a:r>
              <a:rPr lang="en-US" dirty="0"/>
              <a:t>crawlers are an important aspect of the search </a:t>
            </a:r>
            <a:r>
              <a:rPr lang="en-US" dirty="0" smtClean="0"/>
              <a:t>engines.</a:t>
            </a:r>
          </a:p>
          <a:p>
            <a:pPr marL="0" indent="0">
              <a:buClrTx/>
              <a:buNone/>
            </a:pPr>
            <a:endParaRPr lang="en-US" dirty="0" smtClean="0"/>
          </a:p>
          <a:p>
            <a:pPr>
              <a:buClrTx/>
              <a:buFont typeface="Arial" panose="020B0604020202020204" pitchFamily="34" charset="0"/>
              <a:buChar char="•"/>
            </a:pPr>
            <a:r>
              <a:rPr lang="en-US" dirty="0" smtClean="0"/>
              <a:t>Web </a:t>
            </a:r>
            <a:r>
              <a:rPr lang="en-US" dirty="0"/>
              <a:t>crawling processes deemed high performance are the basic components of various Web services.</a:t>
            </a:r>
          </a:p>
          <a:p>
            <a:pPr>
              <a:buClrTx/>
            </a:pPr>
            <a:r>
              <a:rPr lang="en-US" dirty="0"/>
              <a:t> </a:t>
            </a:r>
          </a:p>
        </p:txBody>
      </p:sp>
    </p:spTree>
    <p:extLst>
      <p:ext uri="{BB962C8B-B14F-4D97-AF65-F5344CB8AC3E}">
        <p14:creationId xmlns:p14="http://schemas.microsoft.com/office/powerpoint/2010/main" val="149165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Scope</a:t>
            </a:r>
            <a:endParaRPr lang="en-US" b="1" dirty="0"/>
          </a:p>
        </p:txBody>
      </p:sp>
      <p:sp>
        <p:nvSpPr>
          <p:cNvPr id="3" name="Content Placeholder 2"/>
          <p:cNvSpPr>
            <a:spLocks noGrp="1"/>
          </p:cNvSpPr>
          <p:nvPr>
            <p:ph idx="1"/>
          </p:nvPr>
        </p:nvSpPr>
        <p:spPr/>
        <p:txBody>
          <a:bodyPr>
            <a:normAutofit lnSpcReduction="10000"/>
          </a:bodyPr>
          <a:lstStyle/>
          <a:p>
            <a:pPr>
              <a:lnSpc>
                <a:spcPct val="200000"/>
              </a:lnSpc>
              <a:buFont typeface="Arial" panose="020B0604020202020204" pitchFamily="34" charset="0"/>
              <a:buChar char="•"/>
            </a:pPr>
            <a:r>
              <a:rPr lang="en-US" dirty="0"/>
              <a:t>The project extracts, collects the data from various websites successfully, this work could be extended in near future. </a:t>
            </a:r>
            <a:endParaRPr lang="en-US" dirty="0" smtClean="0"/>
          </a:p>
          <a:p>
            <a:pPr>
              <a:lnSpc>
                <a:spcPct val="200000"/>
              </a:lnSpc>
              <a:buFont typeface="Arial" panose="020B0604020202020204" pitchFamily="34" charset="0"/>
              <a:buChar char="•"/>
            </a:pPr>
            <a:r>
              <a:rPr lang="en-US" dirty="0" smtClean="0"/>
              <a:t>This </a:t>
            </a:r>
            <a:r>
              <a:rPr lang="en-US" dirty="0"/>
              <a:t>project could be integrated with the database as back end to be used as a database for the search engine. </a:t>
            </a:r>
            <a:endParaRPr lang="en-US" dirty="0" smtClean="0"/>
          </a:p>
          <a:p>
            <a:pPr>
              <a:lnSpc>
                <a:spcPct val="200000"/>
              </a:lnSpc>
              <a:buFont typeface="Arial" panose="020B0604020202020204" pitchFamily="34" charset="0"/>
              <a:buChar char="•"/>
            </a:pPr>
            <a:r>
              <a:rPr lang="en-US" dirty="0" smtClean="0"/>
              <a:t>The </a:t>
            </a:r>
            <a:r>
              <a:rPr lang="en-US" dirty="0"/>
              <a:t>information collected by web crawler could be used to track the interested areas of the user through mostly visited pages.</a:t>
            </a:r>
          </a:p>
          <a:p>
            <a:pPr>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323614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38376" y="2060848"/>
            <a:ext cx="8712967" cy="4023360"/>
          </a:xfrm>
        </p:spPr>
        <p:txBody>
          <a:bodyPr>
            <a:normAutofit/>
          </a:bodyPr>
          <a:lstStyle/>
          <a:p>
            <a:pPr>
              <a:buFont typeface="Wingdings" panose="05000000000000000000" pitchFamily="2" charset="2"/>
              <a:buChar char="Ø"/>
            </a:pPr>
            <a:r>
              <a:rPr lang="en-US" sz="2800" dirty="0"/>
              <a:t> </a:t>
            </a:r>
            <a:r>
              <a:rPr lang="en-US" sz="2800" dirty="0" smtClean="0"/>
              <a:t>Websites :	</a:t>
            </a:r>
          </a:p>
          <a:p>
            <a:pPr lvl="2">
              <a:buFont typeface="Wingdings" panose="05000000000000000000" pitchFamily="2" charset="2"/>
              <a:buChar char="Ø"/>
            </a:pPr>
            <a:r>
              <a:rPr lang="en-US" sz="2200" dirty="0" smtClean="0">
                <a:hlinkClick r:id="rId2"/>
              </a:rPr>
              <a:t>https</a:t>
            </a:r>
            <a:r>
              <a:rPr lang="en-US" sz="2200" dirty="0">
                <a:hlinkClick r:id="rId2"/>
              </a:rPr>
              <a:t>://</a:t>
            </a:r>
            <a:r>
              <a:rPr lang="en-US" sz="2200" dirty="0" smtClean="0">
                <a:hlinkClick r:id="rId2"/>
              </a:rPr>
              <a:t>en.wikipedia.org/wiki/Web_crawler</a:t>
            </a:r>
            <a:endParaRPr lang="en-US" sz="2200" dirty="0" smtClean="0"/>
          </a:p>
          <a:p>
            <a:pPr lvl="2">
              <a:buFont typeface="Wingdings" panose="05000000000000000000" pitchFamily="2" charset="2"/>
              <a:buChar char="Ø"/>
            </a:pPr>
            <a:r>
              <a:rPr lang="en-US" sz="2200" dirty="0" smtClean="0">
                <a:hlinkClick r:id="rId3"/>
              </a:rPr>
              <a:t>http</a:t>
            </a:r>
            <a:r>
              <a:rPr lang="en-US" sz="2200" dirty="0">
                <a:hlinkClick r:id="rId3"/>
              </a:rPr>
              <a:t>://</a:t>
            </a:r>
            <a:r>
              <a:rPr lang="en-US" sz="2200" dirty="0" smtClean="0">
                <a:hlinkClick r:id="rId3"/>
              </a:rPr>
              <a:t>s3.amazonaws.com</a:t>
            </a:r>
            <a:endParaRPr lang="en-US" sz="2200" dirty="0" smtClean="0"/>
          </a:p>
          <a:p>
            <a:pPr lvl="2">
              <a:buFont typeface="Wingdings" panose="05000000000000000000" pitchFamily="2" charset="2"/>
              <a:buChar char="Ø"/>
            </a:pPr>
            <a:endParaRPr lang="en-US" sz="2200" dirty="0"/>
          </a:p>
          <a:p>
            <a:pPr>
              <a:buFont typeface="Wingdings" panose="05000000000000000000" pitchFamily="2" charset="2"/>
              <a:buChar char="Ø"/>
            </a:pPr>
            <a:r>
              <a:rPr lang="en-US" sz="2800" dirty="0"/>
              <a:t> </a:t>
            </a:r>
            <a:r>
              <a:rPr lang="en-US" sz="2800" dirty="0" smtClean="0"/>
              <a:t>Books </a:t>
            </a:r>
            <a:r>
              <a:rPr lang="en-US" sz="2800" dirty="0"/>
              <a:t>:	</a:t>
            </a:r>
          </a:p>
          <a:p>
            <a:pPr lvl="2">
              <a:buFont typeface="Wingdings" panose="05000000000000000000" pitchFamily="2" charset="2"/>
              <a:buChar char="Ø"/>
            </a:pPr>
            <a:r>
              <a:rPr lang="en-US" sz="2200" dirty="0" smtClean="0"/>
              <a:t>Data mining.</a:t>
            </a:r>
          </a:p>
          <a:p>
            <a:pPr marL="384048" lvl="2" indent="0">
              <a:buNone/>
            </a:pPr>
            <a:endParaRPr lang="en-US" sz="2200" dirty="0" smtClean="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2199018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476672"/>
            <a:ext cx="7543801" cy="4023360"/>
          </a:xfrm>
        </p:spPr>
        <p:txBody>
          <a:bodyPr>
            <a:normAutofit/>
          </a:bodyPr>
          <a:lstStyle/>
          <a:p>
            <a:pPr algn="ctr" fontAlgn="auto">
              <a:spcBef>
                <a:spcPts val="0"/>
              </a:spcBef>
              <a:spcAft>
                <a:spcPts val="0"/>
              </a:spcAft>
              <a:defRPr/>
            </a:pPr>
            <a:r>
              <a:rPr lang="en-US" sz="9600" b="1" dirty="0">
                <a:ln w="10541" cmpd="sng">
                  <a:solidFill>
                    <a:schemeClr val="accent1">
                      <a:shade val="88000"/>
                      <a:satMod val="110000"/>
                    </a:schemeClr>
                  </a:solidFill>
                  <a:prstDash val="solid"/>
                </a:ln>
                <a:solidFill>
                  <a:schemeClr val="tx2">
                    <a:lumMod val="60000"/>
                    <a:lumOff val="40000"/>
                  </a:schemeClr>
                </a:solidFill>
                <a:latin typeface="Algerian" panose="04020705040A02060702" pitchFamily="82" charset="0"/>
              </a:rPr>
              <a:t>THANK</a:t>
            </a:r>
            <a:r>
              <a:rPr lang="en-US"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anose="04020705040A02060702" pitchFamily="82" charset="0"/>
              </a:rPr>
              <a:t> </a:t>
            </a:r>
            <a:r>
              <a:rPr lang="en-US" sz="9600" b="1" dirty="0">
                <a:ln w="10541" cmpd="sng">
                  <a:solidFill>
                    <a:schemeClr val="accent1">
                      <a:shade val="88000"/>
                      <a:satMod val="110000"/>
                    </a:schemeClr>
                  </a:solidFill>
                  <a:prstDash val="solid"/>
                </a:ln>
                <a:solidFill>
                  <a:schemeClr val="tx2">
                    <a:lumMod val="60000"/>
                    <a:lumOff val="40000"/>
                  </a:schemeClr>
                </a:solidFill>
                <a:latin typeface="Algerian" panose="04020705040A02060702" pitchFamily="82" charset="0"/>
              </a:rPr>
              <a:t>YOU</a:t>
            </a:r>
          </a:p>
        </p:txBody>
      </p:sp>
    </p:spTree>
    <p:extLst>
      <p:ext uri="{BB962C8B-B14F-4D97-AF65-F5344CB8AC3E}">
        <p14:creationId xmlns:p14="http://schemas.microsoft.com/office/powerpoint/2010/main" val="304317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Crawler </a:t>
            </a:r>
            <a:endParaRPr lang="en-US" dirty="0"/>
          </a:p>
        </p:txBody>
      </p:sp>
      <p:sp>
        <p:nvSpPr>
          <p:cNvPr id="3" name="Content Placeholder 2"/>
          <p:cNvSpPr>
            <a:spLocks noGrp="1"/>
          </p:cNvSpPr>
          <p:nvPr>
            <p:ph idx="1"/>
          </p:nvPr>
        </p:nvSpPr>
        <p:spPr>
          <a:xfrm>
            <a:off x="822959" y="1845734"/>
            <a:ext cx="7935452" cy="4023360"/>
          </a:xfrm>
        </p:spPr>
        <p:txBody>
          <a:bodyPr>
            <a:normAutofit/>
          </a:bodyPr>
          <a:lstStyle/>
          <a:p>
            <a:pPr marL="365760" indent="-256032">
              <a:lnSpc>
                <a:spcPct val="150000"/>
              </a:lnSpc>
              <a:spcAft>
                <a:spcPts val="0"/>
              </a:spcAft>
              <a:buClr>
                <a:schemeClr val="tx1"/>
              </a:buClr>
              <a:buFont typeface="Wingdings" pitchFamily="2" charset="2"/>
              <a:buChar char="Ø"/>
              <a:defRPr/>
            </a:pPr>
            <a:endParaRPr lang="en-US" sz="2400" dirty="0" smtClean="0"/>
          </a:p>
          <a:p>
            <a:pPr marL="109728" indent="0">
              <a:lnSpc>
                <a:spcPct val="150000"/>
              </a:lnSpc>
              <a:spcAft>
                <a:spcPts val="0"/>
              </a:spcAft>
              <a:buClr>
                <a:schemeClr val="tx1"/>
              </a:buClr>
              <a:buNone/>
              <a:defRPr/>
            </a:pPr>
            <a:r>
              <a:rPr lang="en-US" sz="2400" dirty="0" smtClean="0"/>
              <a:t>T</a:t>
            </a:r>
            <a:r>
              <a:rPr lang="th-TH" sz="2400" dirty="0"/>
              <a:t>he process </a:t>
            </a:r>
            <a:r>
              <a:rPr lang="en-US" sz="2400" dirty="0"/>
              <a:t>or program</a:t>
            </a:r>
            <a:r>
              <a:rPr lang="th-TH" sz="2400" dirty="0"/>
              <a:t> used by search engines to</a:t>
            </a:r>
            <a:r>
              <a:rPr lang="en-US" sz="2400" dirty="0"/>
              <a:t> </a:t>
            </a:r>
            <a:r>
              <a:rPr lang="en-US" sz="2400" dirty="0" smtClean="0"/>
              <a:t>d</a:t>
            </a:r>
            <a:r>
              <a:rPr lang="th-TH" sz="2400" dirty="0" smtClean="0"/>
              <a:t>ownload </a:t>
            </a:r>
            <a:r>
              <a:rPr lang="th-TH" sz="2400" dirty="0"/>
              <a:t>pages from the </a:t>
            </a:r>
            <a:r>
              <a:rPr lang="en-US" sz="2400" dirty="0"/>
              <a:t>w</a:t>
            </a:r>
            <a:r>
              <a:rPr lang="th-TH" sz="2400" dirty="0"/>
              <a:t>eb for later processing by a</a:t>
            </a:r>
            <a:r>
              <a:rPr lang="en-US" sz="2400" dirty="0"/>
              <a:t> </a:t>
            </a:r>
            <a:r>
              <a:rPr lang="th-TH" sz="2400" dirty="0"/>
              <a:t>search engine that will </a:t>
            </a:r>
            <a:r>
              <a:rPr lang="en-US" sz="2400" dirty="0"/>
              <a:t>index</a:t>
            </a:r>
            <a:r>
              <a:rPr lang="th-TH" sz="2400" dirty="0"/>
              <a:t> the downloaded pages to</a:t>
            </a:r>
            <a:r>
              <a:rPr lang="en-US" sz="2400" dirty="0"/>
              <a:t> </a:t>
            </a:r>
            <a:r>
              <a:rPr lang="th-TH" sz="2400" dirty="0" smtClean="0"/>
              <a:t>provide </a:t>
            </a:r>
            <a:r>
              <a:rPr lang="th-TH" sz="2400" dirty="0"/>
              <a:t>fast searches</a:t>
            </a:r>
            <a:r>
              <a:rPr lang="en-US" sz="2400" dirty="0"/>
              <a:t>.</a:t>
            </a:r>
            <a:endParaRPr lang="th-TH" sz="2400" dirty="0"/>
          </a:p>
          <a:p>
            <a:pPr marL="0" indent="0">
              <a:lnSpc>
                <a:spcPct val="150000"/>
              </a:lnSpc>
              <a:buClr>
                <a:schemeClr val="tx1"/>
              </a:buClr>
              <a:buNone/>
              <a:defRPr/>
            </a:pPr>
            <a:r>
              <a:rPr lang="en-US" sz="2400" dirty="0"/>
              <a:t> </a:t>
            </a:r>
          </a:p>
        </p:txBody>
      </p:sp>
      <p:pic>
        <p:nvPicPr>
          <p:cNvPr id="4" name="Picture 3"/>
          <p:cNvPicPr>
            <a:picLocks noChangeAspect="1"/>
          </p:cNvPicPr>
          <p:nvPr/>
        </p:nvPicPr>
        <p:blipFill>
          <a:blip r:embed="rId2"/>
          <a:stretch>
            <a:fillRect/>
          </a:stretch>
        </p:blipFill>
        <p:spPr>
          <a:xfrm>
            <a:off x="5796136" y="4365104"/>
            <a:ext cx="2962275" cy="1905000"/>
          </a:xfrm>
          <a:prstGeom prst="rect">
            <a:avLst/>
          </a:prstGeom>
        </p:spPr>
      </p:pic>
    </p:spTree>
    <p:extLst>
      <p:ext uri="{BB962C8B-B14F-4D97-AF65-F5344CB8AC3E}">
        <p14:creationId xmlns:p14="http://schemas.microsoft.com/office/powerpoint/2010/main" val="1526662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332656"/>
            <a:ext cx="7908183" cy="1877070"/>
          </a:xfrm>
        </p:spPr>
        <p:txBody>
          <a:bodyPr>
            <a:noAutofit/>
          </a:bodyPr>
          <a:lstStyle/>
          <a:p>
            <a:r>
              <a:rPr lang="en-US" sz="4000" dirty="0" smtClean="0">
                <a:latin typeface="Algerian" pitchFamily="82" charset="0"/>
              </a:rPr>
              <a:t/>
            </a:r>
            <a:br>
              <a:rPr lang="en-US" sz="4000" dirty="0" smtClean="0">
                <a:latin typeface="Algerian" pitchFamily="82" charset="0"/>
              </a:rPr>
            </a:br>
            <a:r>
              <a:rPr lang="en-US" sz="4000" dirty="0">
                <a:latin typeface="Algerian" pitchFamily="82" charset="0"/>
              </a:rPr>
              <a:t/>
            </a:r>
            <a:br>
              <a:rPr lang="en-US" sz="4000" dirty="0">
                <a:latin typeface="Algerian" pitchFamily="82" charset="0"/>
              </a:rPr>
            </a:br>
            <a:r>
              <a:rPr lang="en-US" sz="4000" dirty="0" smtClean="0">
                <a:latin typeface="Algerian" pitchFamily="82" charset="0"/>
              </a:rPr>
              <a:t/>
            </a:r>
            <a:br>
              <a:rPr lang="en-US" sz="4000" dirty="0" smtClean="0">
                <a:latin typeface="Algerian" pitchFamily="82" charset="0"/>
              </a:rPr>
            </a:br>
            <a:r>
              <a:rPr lang="en-US" dirty="0"/>
              <a:t>How does web crawler work?</a:t>
            </a:r>
            <a:r>
              <a:rPr lang="th-TH" dirty="0">
                <a:latin typeface="Algerian" pitchFamily="82" charset="0"/>
              </a:rPr>
              <a:t/>
            </a:r>
            <a:br>
              <a:rPr lang="th-TH" dirty="0">
                <a:latin typeface="Algerian" pitchFamily="82" charset="0"/>
              </a:rPr>
            </a:br>
            <a:endParaRPr lang="th-TH" dirty="0">
              <a:latin typeface="Algerian" pitchFamily="82" charset="0"/>
            </a:endParaRPr>
          </a:p>
        </p:txBody>
      </p:sp>
      <p:sp>
        <p:nvSpPr>
          <p:cNvPr id="16387" name="Rectangle 3"/>
          <p:cNvSpPr>
            <a:spLocks noGrp="1" noChangeArrowheads="1"/>
          </p:cNvSpPr>
          <p:nvPr>
            <p:ph idx="1"/>
          </p:nvPr>
        </p:nvSpPr>
        <p:spPr>
          <a:xfrm>
            <a:off x="179513" y="1845734"/>
            <a:ext cx="8187248" cy="4751618"/>
          </a:xfrm>
        </p:spPr>
        <p:txBody>
          <a:bodyPr/>
          <a:lstStyle/>
          <a:p>
            <a:pPr>
              <a:lnSpc>
                <a:spcPct val="100000"/>
              </a:lnSpc>
              <a:buClrTx/>
            </a:pPr>
            <a:endParaRPr lang="en-US" sz="2800" dirty="0" smtClean="0"/>
          </a:p>
          <a:p>
            <a:pPr>
              <a:lnSpc>
                <a:spcPct val="100000"/>
              </a:lnSpc>
              <a:buClrTx/>
              <a:buFont typeface="Wingdings" panose="05000000000000000000" pitchFamily="2" charset="2"/>
              <a:buChar char="Ø"/>
            </a:pPr>
            <a:r>
              <a:rPr lang="en-US" sz="2800" dirty="0" smtClean="0"/>
              <a:t>I</a:t>
            </a:r>
            <a:r>
              <a:rPr lang="th-TH" sz="2800" dirty="0"/>
              <a:t>t starts with a list of </a:t>
            </a:r>
            <a:r>
              <a:rPr lang="en-US" sz="2800" dirty="0"/>
              <a:t>URLs</a:t>
            </a:r>
            <a:r>
              <a:rPr lang="th-TH" sz="2800" dirty="0"/>
              <a:t> to visit, called the </a:t>
            </a:r>
            <a:r>
              <a:rPr lang="en-US" sz="2800" b="1" dirty="0">
                <a:solidFill>
                  <a:srgbClr val="00A249"/>
                </a:solidFill>
              </a:rPr>
              <a:t>seeds</a:t>
            </a:r>
            <a:r>
              <a:rPr lang="th-TH" sz="2800" dirty="0" smtClean="0">
                <a:solidFill>
                  <a:schemeClr val="hlink"/>
                </a:solidFill>
              </a:rPr>
              <a:t>.</a:t>
            </a:r>
            <a:endParaRPr lang="en-US" sz="2800" dirty="0" smtClean="0">
              <a:solidFill>
                <a:schemeClr val="hlink"/>
              </a:solidFill>
            </a:endParaRPr>
          </a:p>
          <a:p>
            <a:pPr marL="0" indent="0">
              <a:lnSpc>
                <a:spcPct val="100000"/>
              </a:lnSpc>
              <a:buClrTx/>
              <a:buNone/>
            </a:pPr>
            <a:endParaRPr lang="en-US" sz="2800" dirty="0" smtClean="0">
              <a:solidFill>
                <a:schemeClr val="hlink"/>
              </a:solidFill>
            </a:endParaRPr>
          </a:p>
          <a:p>
            <a:pPr>
              <a:lnSpc>
                <a:spcPct val="100000"/>
              </a:lnSpc>
              <a:buClrTx/>
              <a:buFont typeface="Wingdings" panose="05000000000000000000" pitchFamily="2" charset="2"/>
              <a:buChar char="Ø"/>
            </a:pPr>
            <a:r>
              <a:rPr lang="th-TH" sz="2800" dirty="0" smtClean="0"/>
              <a:t> </a:t>
            </a:r>
            <a:r>
              <a:rPr lang="th-TH" sz="2800" dirty="0"/>
              <a:t>As the crawler visits these URLs, it identifies all the </a:t>
            </a:r>
            <a:r>
              <a:rPr lang="en-US" sz="2800" dirty="0" smtClean="0"/>
              <a:t>  </a:t>
            </a:r>
          </a:p>
          <a:p>
            <a:pPr marL="0" indent="0">
              <a:lnSpc>
                <a:spcPct val="100000"/>
              </a:lnSpc>
              <a:buClrTx/>
              <a:buNone/>
            </a:pPr>
            <a:r>
              <a:rPr lang="en-US" sz="2800" dirty="0"/>
              <a:t> </a:t>
            </a:r>
            <a:r>
              <a:rPr lang="en-US" sz="2800" dirty="0" smtClean="0"/>
              <a:t>   hyperlinks</a:t>
            </a:r>
            <a:r>
              <a:rPr lang="th-TH" sz="2800" dirty="0" smtClean="0"/>
              <a:t> </a:t>
            </a:r>
            <a:r>
              <a:rPr lang="th-TH" sz="2800" dirty="0"/>
              <a:t>in the page and adds them to the list of </a:t>
            </a:r>
            <a:endParaRPr lang="en-US" sz="2800" dirty="0" smtClean="0"/>
          </a:p>
          <a:p>
            <a:pPr>
              <a:lnSpc>
                <a:spcPct val="100000"/>
              </a:lnSpc>
              <a:buClrTx/>
            </a:pPr>
            <a:r>
              <a:rPr lang="en-US" sz="2800" dirty="0" smtClean="0"/>
              <a:t>    visited </a:t>
            </a:r>
            <a:r>
              <a:rPr lang="en-US" sz="2800" dirty="0"/>
              <a:t>URLs</a:t>
            </a:r>
            <a:r>
              <a:rPr lang="th-TH" sz="2800" dirty="0"/>
              <a:t>, called the </a:t>
            </a:r>
            <a:r>
              <a:rPr lang="en-US" sz="2800" b="1" dirty="0">
                <a:solidFill>
                  <a:srgbClr val="00B050"/>
                </a:solidFill>
              </a:rPr>
              <a:t>crawl frontier</a:t>
            </a:r>
            <a:r>
              <a:rPr lang="th-TH" sz="2800" dirty="0"/>
              <a:t>. </a:t>
            </a:r>
          </a:p>
          <a:p>
            <a:pPr>
              <a:lnSpc>
                <a:spcPct val="100000"/>
              </a:lnSpc>
              <a:buClrTx/>
            </a:pPr>
            <a:endParaRPr lang="en-US" sz="2800" dirty="0"/>
          </a:p>
        </p:txBody>
      </p:sp>
    </p:spTree>
    <p:extLst>
      <p:ext uri="{BB962C8B-B14F-4D97-AF65-F5344CB8AC3E}">
        <p14:creationId xmlns:p14="http://schemas.microsoft.com/office/powerpoint/2010/main" val="2206602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947" y="332656"/>
            <a:ext cx="7543800" cy="1450757"/>
          </a:xfrm>
        </p:spPr>
        <p:txBody>
          <a:bodyPr/>
          <a:lstStyle/>
          <a:p>
            <a:r>
              <a:rPr lang="en-US" dirty="0"/>
              <a:t>Crawl policies</a:t>
            </a:r>
          </a:p>
        </p:txBody>
      </p:sp>
      <p:sp>
        <p:nvSpPr>
          <p:cNvPr id="5123" name="Rectangle 3"/>
          <p:cNvSpPr>
            <a:spLocks noGrp="1" noChangeArrowheads="1"/>
          </p:cNvSpPr>
          <p:nvPr>
            <p:ph idx="1"/>
          </p:nvPr>
        </p:nvSpPr>
        <p:spPr>
          <a:xfrm>
            <a:off x="822959" y="2708920"/>
            <a:ext cx="7543801" cy="3160174"/>
          </a:xfrm>
        </p:spPr>
        <p:txBody>
          <a:bodyPr>
            <a:normAutofit/>
          </a:bodyPr>
          <a:lstStyle/>
          <a:p>
            <a:pPr marL="457200" indent="-457200">
              <a:buFont typeface="+mj-lt"/>
              <a:buAutoNum type="arabicPeriod"/>
            </a:pPr>
            <a:r>
              <a:rPr lang="en-US" sz="2800" dirty="0" smtClean="0"/>
              <a:t>Selection policy</a:t>
            </a:r>
          </a:p>
          <a:p>
            <a:pPr marL="457200" indent="-457200">
              <a:buFont typeface="+mj-lt"/>
              <a:buAutoNum type="arabicPeriod"/>
            </a:pPr>
            <a:r>
              <a:rPr lang="en-US" sz="2800" dirty="0" smtClean="0"/>
              <a:t>Politeness policy</a:t>
            </a:r>
          </a:p>
          <a:p>
            <a:pPr marL="0" indent="0">
              <a:buNone/>
            </a:pPr>
            <a:endParaRPr lang="en-US" sz="2800" dirty="0"/>
          </a:p>
          <a:p>
            <a:pPr marL="457200" indent="-457200">
              <a:buFont typeface="+mj-lt"/>
              <a:buAutoNum type="arabicPeriod"/>
            </a:pPr>
            <a:endParaRPr lang="en-US" sz="2800" dirty="0"/>
          </a:p>
          <a:p>
            <a:pPr marL="457200" indent="-457200">
              <a:buFont typeface="+mj-lt"/>
              <a:buAutoNum type="arabicPeriod"/>
            </a:pPr>
            <a:endParaRPr lang="en-US" sz="2800" dirty="0" smtClean="0"/>
          </a:p>
          <a:p>
            <a:pPr marL="457200" indent="-457200">
              <a:buFont typeface="+mj-lt"/>
              <a:buAutoNum type="arabicPeriod"/>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smtClean="0"/>
              <a:t>Selection policy</a:t>
            </a:r>
          </a:p>
        </p:txBody>
      </p:sp>
      <p:sp>
        <p:nvSpPr>
          <p:cNvPr id="8195" name="Content Placeholder 2"/>
          <p:cNvSpPr>
            <a:spLocks noGrp="1"/>
          </p:cNvSpPr>
          <p:nvPr>
            <p:ph idx="1"/>
          </p:nvPr>
        </p:nvSpPr>
        <p:spPr>
          <a:xfrm>
            <a:off x="179513" y="2276872"/>
            <a:ext cx="8352928" cy="3592222"/>
          </a:xfrm>
        </p:spPr>
        <p:txBody>
          <a:bodyPr/>
          <a:lstStyle/>
          <a:p>
            <a:pPr lvl="1" eaLnBrk="1" hangingPunct="1"/>
            <a:endParaRPr lang="en-US" dirty="0" smtClean="0"/>
          </a:p>
          <a:p>
            <a:pPr lvl="1"/>
            <a:r>
              <a:rPr lang="en-IN" sz="2800" dirty="0" smtClean="0"/>
              <a:t>A </a:t>
            </a:r>
            <a:r>
              <a:rPr lang="en-IN" sz="2800" i="1" dirty="0" smtClean="0"/>
              <a:t>selection policy</a:t>
            </a:r>
            <a:r>
              <a:rPr lang="en-IN" sz="2800" dirty="0" smtClean="0"/>
              <a:t> that states which pages to download</a:t>
            </a:r>
            <a:r>
              <a:rPr lang="en-IN" sz="2400" dirty="0" smtClean="0"/>
              <a:t>.</a:t>
            </a:r>
          </a:p>
          <a:p>
            <a:pPr lvl="1"/>
            <a:r>
              <a:rPr lang="en-IN" sz="2400" dirty="0" smtClean="0"/>
              <a:t>Based on :</a:t>
            </a:r>
          </a:p>
          <a:p>
            <a:pPr marL="1260020" lvl="5" indent="-342900">
              <a:buFont typeface="+mj-lt"/>
              <a:buAutoNum type="alphaLcPeriod"/>
            </a:pPr>
            <a:r>
              <a:rPr lang="en-US" sz="2400" dirty="0" smtClean="0"/>
              <a:t>Pageranks</a:t>
            </a:r>
          </a:p>
          <a:p>
            <a:pPr marL="1260020" lvl="5" indent="-342900">
              <a:buFont typeface="+mj-lt"/>
              <a:buAutoNum type="alphaLcPeriod"/>
            </a:pPr>
            <a:r>
              <a:rPr lang="en-US" sz="2400" dirty="0" smtClean="0"/>
              <a:t>Path ascending</a:t>
            </a:r>
          </a:p>
          <a:p>
            <a:pPr marL="1260020" lvl="5" indent="-342900">
              <a:buFont typeface="+mj-lt"/>
              <a:buAutoNum type="alphaLcPeriod"/>
            </a:pPr>
            <a:r>
              <a:rPr lang="en-US" sz="2400" dirty="0" smtClean="0"/>
              <a:t>Focused crawling</a:t>
            </a:r>
          </a:p>
          <a:p>
            <a:pPr eaLnBrk="1" hangingPunct="1">
              <a:lnSpc>
                <a:spcPct val="90000"/>
              </a:lnSpc>
            </a:pPr>
            <a:endParaRPr lang="en-US" dirty="0" smtClean="0"/>
          </a:p>
          <a:p>
            <a:pPr eaLnBrk="1" hangingPunct="1"/>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smtClean="0"/>
              <a:t>Politeness Policy</a:t>
            </a:r>
            <a:endParaRPr lang="en-IN" b="1" smtClean="0"/>
          </a:p>
        </p:txBody>
      </p:sp>
      <p:sp>
        <p:nvSpPr>
          <p:cNvPr id="11267" name="Content Placeholder 2"/>
          <p:cNvSpPr>
            <a:spLocks noGrp="1"/>
          </p:cNvSpPr>
          <p:nvPr>
            <p:ph idx="1"/>
          </p:nvPr>
        </p:nvSpPr>
        <p:spPr>
          <a:xfrm>
            <a:off x="251520" y="1916833"/>
            <a:ext cx="8229600" cy="4464496"/>
          </a:xfrm>
        </p:spPr>
        <p:txBody>
          <a:bodyPr>
            <a:normAutofit/>
          </a:bodyPr>
          <a:lstStyle/>
          <a:p>
            <a:pPr eaLnBrk="1" hangingPunct="1"/>
            <a:r>
              <a:rPr lang="en-IN" sz="2400" dirty="0" smtClean="0"/>
              <a:t>Costs of using web crawlers include:</a:t>
            </a:r>
          </a:p>
          <a:p>
            <a:pPr lvl="1" eaLnBrk="1" hangingPunct="1"/>
            <a:r>
              <a:rPr lang="en-IN" sz="2400" dirty="0" smtClean="0"/>
              <a:t>Network resources, crawlers require bandwidth and operate with a high degree of parallelism during a long period of time;</a:t>
            </a:r>
          </a:p>
          <a:p>
            <a:pPr lvl="1" eaLnBrk="1" hangingPunct="1"/>
            <a:r>
              <a:rPr lang="en-IN" sz="2400" dirty="0" smtClean="0"/>
              <a:t>Server overload, if the frequency of accesses to a given server is too high;</a:t>
            </a:r>
          </a:p>
          <a:p>
            <a:pPr lvl="1" eaLnBrk="1" hangingPunct="1"/>
            <a:r>
              <a:rPr lang="en-IN" sz="2400" dirty="0" smtClean="0"/>
              <a:t>Poorly-written crawlers, can crash servers or routers, download pages they cannot handle; and</a:t>
            </a:r>
          </a:p>
          <a:p>
            <a:pPr lvl="1" eaLnBrk="1" hangingPunct="1"/>
            <a:r>
              <a:rPr lang="en-IN" sz="2400" dirty="0" smtClean="0"/>
              <a:t>Personal crawlers, if deployed by too many users, can disrupt networks and web servers.</a:t>
            </a:r>
          </a:p>
          <a:p>
            <a:pPr eaLnBrk="1" hangingPunct="1"/>
            <a:endParaRPr lang="en-US" sz="2400" dirty="0" smtClean="0"/>
          </a:p>
          <a:p>
            <a:pPr eaLnBrk="1" hangingPunct="1"/>
            <a:endParaRPr lang="en-I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87549"/>
            <a:ext cx="7200800" cy="830997"/>
          </a:xfrm>
          <a:prstGeom prst="rect">
            <a:avLst/>
          </a:prstGeom>
          <a:noFill/>
        </p:spPr>
        <p:txBody>
          <a:bodyPr wrap="square" rtlCol="0">
            <a:spAutoFit/>
          </a:bodyPr>
          <a:lstStyle/>
          <a:p>
            <a:r>
              <a:rPr lang="en-US" sz="4800" dirty="0" smtClean="0">
                <a:latin typeface="+mj-lt"/>
              </a:rPr>
              <a:t>Architecture of Web Crawler  </a:t>
            </a:r>
            <a:endParaRPr lang="en-US" sz="4800" dirty="0">
              <a:latin typeface="+mj-lt"/>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136904" cy="5112568"/>
          </a:xfrm>
          <a:prstGeom prst="rect">
            <a:avLst/>
          </a:prstGeom>
          <a:noFill/>
          <a:ln>
            <a:noFill/>
          </a:ln>
        </p:spPr>
      </p:pic>
      <p:sp>
        <p:nvSpPr>
          <p:cNvPr id="2" name="TextBox 1"/>
          <p:cNvSpPr txBox="1"/>
          <p:nvPr/>
        </p:nvSpPr>
        <p:spPr>
          <a:xfrm>
            <a:off x="2915816" y="5590981"/>
            <a:ext cx="4176464" cy="646331"/>
          </a:xfrm>
          <a:prstGeom prst="rect">
            <a:avLst/>
          </a:prstGeom>
          <a:noFill/>
        </p:spPr>
        <p:txBody>
          <a:bodyPr wrap="square" rtlCol="0">
            <a:spAutoFit/>
          </a:bodyPr>
          <a:lstStyle/>
          <a:p>
            <a:r>
              <a:rPr lang="en-US" dirty="0" smtClean="0"/>
              <a:t>Fig. Architecture </a:t>
            </a:r>
            <a:r>
              <a:rPr lang="en-US" dirty="0"/>
              <a:t>of Web Crawler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 (Components) :</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468" y="1742076"/>
            <a:ext cx="7681996" cy="4567243"/>
          </a:xfrm>
          <a:prstGeom prst="rect">
            <a:avLst/>
          </a:prstGeom>
          <a:noFill/>
          <a:ln>
            <a:noFill/>
          </a:ln>
        </p:spPr>
      </p:pic>
      <p:sp>
        <p:nvSpPr>
          <p:cNvPr id="5" name="TextBox 4"/>
          <p:cNvSpPr txBox="1"/>
          <p:nvPr/>
        </p:nvSpPr>
        <p:spPr>
          <a:xfrm>
            <a:off x="1881416" y="5805264"/>
            <a:ext cx="2713444" cy="369332"/>
          </a:xfrm>
          <a:prstGeom prst="rect">
            <a:avLst/>
          </a:prstGeom>
          <a:noFill/>
        </p:spPr>
        <p:txBody>
          <a:bodyPr wrap="square" rtlCol="0">
            <a:spAutoFit/>
          </a:bodyPr>
          <a:lstStyle/>
          <a:p>
            <a:r>
              <a:rPr lang="en-US" dirty="0"/>
              <a:t> Fig</a:t>
            </a:r>
            <a:r>
              <a:rPr lang="en-US" dirty="0" smtClean="0"/>
              <a:t>. </a:t>
            </a:r>
            <a:r>
              <a:rPr lang="en-US" dirty="0"/>
              <a:t>Data Structure</a:t>
            </a:r>
          </a:p>
        </p:txBody>
      </p:sp>
    </p:spTree>
    <p:extLst>
      <p:ext uri="{BB962C8B-B14F-4D97-AF65-F5344CB8AC3E}">
        <p14:creationId xmlns:p14="http://schemas.microsoft.com/office/powerpoint/2010/main" val="41655064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314</TotalTime>
  <Words>564</Words>
  <Application>Microsoft Office PowerPoint</Application>
  <PresentationFormat>On-screen Show (4:3)</PresentationFormat>
  <Paragraphs>105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Angsana New</vt:lpstr>
      <vt:lpstr>Arial</vt:lpstr>
      <vt:lpstr>Calibri</vt:lpstr>
      <vt:lpstr>Calibri Light</vt:lpstr>
      <vt:lpstr>Cordia New</vt:lpstr>
      <vt:lpstr>Times New Roman</vt:lpstr>
      <vt:lpstr>Wingdings</vt:lpstr>
      <vt:lpstr>Retrospect</vt:lpstr>
      <vt:lpstr>WEB CRAWLER USING JAVA</vt:lpstr>
      <vt:lpstr>Introduction</vt:lpstr>
      <vt:lpstr>Web Crawler </vt:lpstr>
      <vt:lpstr>   How does web crawler work? </vt:lpstr>
      <vt:lpstr>Crawl policies</vt:lpstr>
      <vt:lpstr>Selection policy</vt:lpstr>
      <vt:lpstr>Politeness Policy</vt:lpstr>
      <vt:lpstr>PowerPoint Presentation</vt:lpstr>
      <vt:lpstr>Data Structure (Components) :</vt:lpstr>
      <vt:lpstr>URL Extraction </vt:lpstr>
      <vt:lpstr>PowerPoint Presentation</vt:lpstr>
      <vt:lpstr>Screen-shots</vt:lpstr>
      <vt:lpstr>PowerPoint Presentation</vt:lpstr>
      <vt:lpstr>PowerPoint Presentation</vt:lpstr>
      <vt:lpstr>PowerPoint Presentation</vt:lpstr>
      <vt:lpstr>PowerPoint Presentation</vt:lpstr>
      <vt:lpstr>Test-Cases</vt:lpstr>
      <vt:lpstr>Test-Cases (Contd.)</vt:lpstr>
      <vt:lpstr>Uses Of Web Crawler</vt:lpstr>
      <vt:lpstr>Examples</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Crawler</dc:title>
  <dc:creator>Pritam</dc:creator>
  <cp:lastModifiedBy>Samsung</cp:lastModifiedBy>
  <cp:revision>63</cp:revision>
  <dcterms:created xsi:type="dcterms:W3CDTF">2013-08-30T15:42:15Z</dcterms:created>
  <dcterms:modified xsi:type="dcterms:W3CDTF">2013-11-19T04:47:57Z</dcterms:modified>
</cp:coreProperties>
</file>