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195C3A-C508-4120-BAA2-2AC54C6CA698}">
  <a:tblStyle styleId="{9B195C3A-C508-4120-BAA2-2AC54C6CA69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f775444e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f775444e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775444e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f775444e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predicts that the average A loan has a 89% chance of being fully paid. However, there are loans that were graded B and below that our model predicted also had an 89% chance or higher of being fully paid. We figured that these loans were misclassified. In this chart you can see the percentage of loans in each grade which were misclassified. There is a very healthy amount of B loans whcih are just as safe as A loans. There are plenty of opportunities to invest into these loans.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f775444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f775444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f775444e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f775444e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094518b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094518b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f775444e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f775444e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f775444ef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f775444ef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775444e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775444e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775444ef_7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775444ef_7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775444e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775444e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775444e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775444e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f775444ef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f775444ef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775444e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f775444e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 to about 40 </a:t>
            </a:r>
            <a:r>
              <a:rPr lang="en"/>
              <a:t>variables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775444ef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775444ef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 data split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74875"/>
            <a:ext cx="8520600" cy="83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200"/>
              <a:t>Team Alpha: </a:t>
            </a:r>
            <a:endParaRPr sz="4200"/>
          </a:p>
          <a:p>
            <a:pPr indent="0" lvl="0" marL="0" rtl="0" algn="ctr">
              <a:spcBef>
                <a:spcPts val="0"/>
              </a:spcBef>
              <a:spcAft>
                <a:spcPts val="0"/>
              </a:spcAft>
              <a:buNone/>
            </a:pPr>
            <a:r>
              <a:rPr lang="en" sz="4200"/>
              <a:t>Loan Portfolio Investment Strategy</a:t>
            </a:r>
            <a:endParaRPr sz="4200"/>
          </a:p>
        </p:txBody>
      </p:sp>
      <p:sp>
        <p:nvSpPr>
          <p:cNvPr id="55" name="Google Shape;55;p13"/>
          <p:cNvSpPr txBox="1"/>
          <p:nvPr>
            <p:ph idx="1" type="subTitle"/>
          </p:nvPr>
        </p:nvSpPr>
        <p:spPr>
          <a:xfrm>
            <a:off x="311700" y="39307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000000"/>
                </a:solidFill>
              </a:rPr>
              <a:t>Samuel Chow, Callahan Hinckley, Jared Cohen, Varun Jain, Dennis Schimtzek, Will Robbins</a:t>
            </a:r>
            <a:endParaRPr>
              <a:solidFill>
                <a:srgbClr val="000000"/>
              </a:solidFill>
            </a:endParaRPr>
          </a:p>
        </p:txBody>
      </p:sp>
      <p:pic>
        <p:nvPicPr>
          <p:cNvPr descr="LendingClub Announces Acquisition of Radius Bank | Radius Bank" id="56" name="Google Shape;56;p13"/>
          <p:cNvPicPr preferRelativeResize="0"/>
          <p:nvPr/>
        </p:nvPicPr>
        <p:blipFill>
          <a:blip r:embed="rId3">
            <a:alphaModFix/>
          </a:blip>
          <a:stretch>
            <a:fillRect/>
          </a:stretch>
        </p:blipFill>
        <p:spPr>
          <a:xfrm>
            <a:off x="-374503" y="1237550"/>
            <a:ext cx="9892999" cy="268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 XGBoost</a:t>
            </a:r>
            <a:endParaRPr/>
          </a:p>
        </p:txBody>
      </p:sp>
      <p:pic>
        <p:nvPicPr>
          <p:cNvPr id="277" name="Google Shape;277;p22"/>
          <p:cNvPicPr preferRelativeResize="0"/>
          <p:nvPr/>
        </p:nvPicPr>
        <p:blipFill>
          <a:blip r:embed="rId3">
            <a:alphaModFix/>
          </a:blip>
          <a:stretch>
            <a:fillRect/>
          </a:stretch>
        </p:blipFill>
        <p:spPr>
          <a:xfrm>
            <a:off x="4350775" y="1226125"/>
            <a:ext cx="4579676" cy="3465100"/>
          </a:xfrm>
          <a:prstGeom prst="rect">
            <a:avLst/>
          </a:prstGeom>
          <a:noFill/>
          <a:ln>
            <a:noFill/>
          </a:ln>
        </p:spPr>
      </p:pic>
      <p:pic>
        <p:nvPicPr>
          <p:cNvPr id="278" name="Google Shape;278;p22"/>
          <p:cNvPicPr preferRelativeResize="0"/>
          <p:nvPr/>
        </p:nvPicPr>
        <p:blipFill>
          <a:blip r:embed="rId4">
            <a:alphaModFix/>
          </a:blip>
          <a:stretch>
            <a:fillRect/>
          </a:stretch>
        </p:blipFill>
        <p:spPr>
          <a:xfrm>
            <a:off x="211125" y="1661900"/>
            <a:ext cx="4139651" cy="269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249975" y="445025"/>
            <a:ext cx="859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Misclassified “A” Loans as Percentage of Each Loan Grade</a:t>
            </a:r>
            <a:endParaRPr/>
          </a:p>
        </p:txBody>
      </p:sp>
      <p:pic>
        <p:nvPicPr>
          <p:cNvPr id="284" name="Google Shape;284;p23"/>
          <p:cNvPicPr preferRelativeResize="0"/>
          <p:nvPr/>
        </p:nvPicPr>
        <p:blipFill>
          <a:blip r:embed="rId3">
            <a:alphaModFix/>
          </a:blip>
          <a:stretch>
            <a:fillRect/>
          </a:stretch>
        </p:blipFill>
        <p:spPr>
          <a:xfrm>
            <a:off x="1742163" y="1017725"/>
            <a:ext cx="5659668"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of Misclassified “A” Loans by Grade</a:t>
            </a:r>
            <a:endParaRPr/>
          </a:p>
        </p:txBody>
      </p:sp>
      <p:pic>
        <p:nvPicPr>
          <p:cNvPr id="290" name="Google Shape;290;p24"/>
          <p:cNvPicPr preferRelativeResize="0"/>
          <p:nvPr/>
        </p:nvPicPr>
        <p:blipFill rotWithShape="1">
          <a:blip r:embed="rId3">
            <a:alphaModFix/>
          </a:blip>
          <a:srcRect b="5294" l="0" r="0" t="52412"/>
          <a:stretch/>
        </p:blipFill>
        <p:spPr>
          <a:xfrm>
            <a:off x="1552186" y="1269725"/>
            <a:ext cx="6039625" cy="3379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311700" y="37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296" name="Google Shape;296;p25"/>
          <p:cNvSpPr txBox="1"/>
          <p:nvPr>
            <p:ph idx="1" type="body"/>
          </p:nvPr>
        </p:nvSpPr>
        <p:spPr>
          <a:xfrm>
            <a:off x="311700" y="872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Prioritized</a:t>
            </a:r>
            <a:r>
              <a:rPr lang="en"/>
              <a:t> Strategy of Investing in Reclassified A Loans:</a:t>
            </a:r>
            <a:endParaRPr/>
          </a:p>
          <a:p>
            <a:pPr indent="-317500" lvl="1" marL="914400" rtl="0" algn="l">
              <a:spcBef>
                <a:spcPts val="0"/>
              </a:spcBef>
              <a:spcAft>
                <a:spcPts val="0"/>
              </a:spcAft>
              <a:buSzPts val="1400"/>
              <a:buAutoNum type="alphaLcPeriod"/>
            </a:pPr>
            <a:r>
              <a:rPr lang="en"/>
              <a:t>Priority 1: Probability of Loan Being Paid Off</a:t>
            </a:r>
            <a:endParaRPr/>
          </a:p>
          <a:p>
            <a:pPr indent="-317500" lvl="1" marL="914400" rtl="0" algn="l">
              <a:spcBef>
                <a:spcPts val="0"/>
              </a:spcBef>
              <a:spcAft>
                <a:spcPts val="0"/>
              </a:spcAft>
              <a:buSzPts val="1400"/>
              <a:buAutoNum type="alphaLcPeriod"/>
            </a:pPr>
            <a:r>
              <a:rPr lang="en"/>
              <a:t>Priority 2: Interest Rate</a:t>
            </a:r>
            <a:endParaRPr/>
          </a:p>
          <a:p>
            <a:pPr indent="-317500" lvl="1" marL="914400" rtl="0" algn="l">
              <a:spcBef>
                <a:spcPts val="0"/>
              </a:spcBef>
              <a:spcAft>
                <a:spcPts val="0"/>
              </a:spcAft>
              <a:buSzPts val="1400"/>
              <a:buAutoNum type="alphaLcPeriod"/>
            </a:pPr>
            <a:r>
              <a:rPr lang="en"/>
              <a:t>To take both priorities into account, we invest in Reclassified “A” loans based on “Expected Return” for a Loan. This is a percentage which takes in Priority 1 and 2 as variables. </a:t>
            </a:r>
            <a:endParaRPr/>
          </a:p>
        </p:txBody>
      </p:sp>
      <p:graphicFrame>
        <p:nvGraphicFramePr>
          <p:cNvPr id="297" name="Google Shape;297;p25"/>
          <p:cNvGraphicFramePr/>
          <p:nvPr/>
        </p:nvGraphicFramePr>
        <p:xfrm>
          <a:off x="1443038" y="2412975"/>
          <a:ext cx="3000000" cy="3000000"/>
        </p:xfrm>
        <a:graphic>
          <a:graphicData uri="http://schemas.openxmlformats.org/drawingml/2006/table">
            <a:tbl>
              <a:tblPr>
                <a:noFill/>
                <a:tableStyleId>{9B195C3A-C508-4120-BAA2-2AC54C6CA698}</a:tableStyleId>
              </a:tblPr>
              <a:tblGrid>
                <a:gridCol w="1314450"/>
                <a:gridCol w="1257300"/>
                <a:gridCol w="1209675"/>
                <a:gridCol w="1247775"/>
                <a:gridCol w="1228725"/>
              </a:tblGrid>
              <a:tr h="127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Le</a:t>
                      </a:r>
                      <a:r>
                        <a:rPr b="1" lang="en" sz="1000">
                          <a:latin typeface="Times New Roman"/>
                          <a:ea typeface="Times New Roman"/>
                          <a:cs typeface="Times New Roman"/>
                          <a:sym typeface="Times New Roman"/>
                        </a:rPr>
                        <a:t>nd</a:t>
                      </a:r>
                      <a:r>
                        <a:rPr b="1" lang="en" sz="1000">
                          <a:latin typeface="Times New Roman"/>
                          <a:ea typeface="Times New Roman"/>
                          <a:cs typeface="Times New Roman"/>
                          <a:sym typeface="Times New Roman"/>
                        </a:rPr>
                        <a:t>ingClub Grade</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Number of Loans w/ probability of being paid off &gt; 89%</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Average Percentage Expected Return</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Sum of Value of Selected Loans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Total Expected Profit from Selected Loans</a:t>
                      </a:r>
                      <a:endParaRPr b="1"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6623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$86,380,175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$8,183,214</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1810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$22,305,450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$2,799,690</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410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$4,326,00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$686,789</a:t>
                      </a:r>
                      <a:endParaRPr sz="1000">
                        <a:latin typeface="Times New Roman"/>
                        <a:ea typeface="Times New Roman"/>
                        <a:cs typeface="Times New Roman"/>
                        <a:sym typeface="Times New Roman"/>
                      </a:endParaRPr>
                    </a:p>
                  </a:txBody>
                  <a:tcPr marT="63500" marB="63500" marR="63500" marL="63500"/>
                </a:tc>
              </a:tr>
              <a:tr h="3083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$627,000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$126,615</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t>
                      </a:r>
                      <a:r>
                        <a:rPr lang="en" sz="1000">
                          <a:solidFill>
                            <a:schemeClr val="dk1"/>
                          </a:solidFill>
                          <a:latin typeface="Times New Roman"/>
                          <a:ea typeface="Times New Roman"/>
                          <a:cs typeface="Times New Roman"/>
                          <a:sym typeface="Times New Roman"/>
                        </a:rPr>
                        <a:t>62,925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$13,928</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$15,200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$3,870</a:t>
                      </a:r>
                      <a:endParaRPr sz="1000">
                        <a:latin typeface="Times New Roman"/>
                        <a:ea typeface="Times New Roman"/>
                        <a:cs typeface="Times New Roman"/>
                        <a:sym typeface="Times New Roman"/>
                      </a:endParaRPr>
                    </a:p>
                  </a:txBody>
                  <a:tcPr marT="63500" marB="63500" marR="63500" marL="63500"/>
                </a:tc>
              </a:tr>
            </a:tbl>
          </a:graphicData>
        </a:graphic>
      </p:graphicFrame>
      <p:cxnSp>
        <p:nvCxnSpPr>
          <p:cNvPr id="298" name="Google Shape;298;p25"/>
          <p:cNvCxnSpPr/>
          <p:nvPr/>
        </p:nvCxnSpPr>
        <p:spPr>
          <a:xfrm flipH="1" rot="10800000">
            <a:off x="1064175" y="3084025"/>
            <a:ext cx="9900" cy="15471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5"/>
          <p:cNvSpPr txBox="1"/>
          <p:nvPr/>
        </p:nvSpPr>
        <p:spPr>
          <a:xfrm rot="-5400000">
            <a:off x="96025" y="3595975"/>
            <a:ext cx="1290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Investment </a:t>
            </a:r>
            <a:r>
              <a:rPr lang="en" sz="1100"/>
              <a:t>Priority</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do? </a:t>
            </a:r>
            <a:endParaRPr/>
          </a:p>
        </p:txBody>
      </p:sp>
      <p:sp>
        <p:nvSpPr>
          <p:cNvPr id="305" name="Google Shape;305;p26"/>
          <p:cNvSpPr txBox="1"/>
          <p:nvPr>
            <p:ph idx="1" type="body"/>
          </p:nvPr>
        </p:nvSpPr>
        <p:spPr>
          <a:xfrm>
            <a:off x="311700" y="1869900"/>
            <a:ext cx="3570300" cy="14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$10M, we return </a:t>
            </a:r>
            <a:r>
              <a:rPr b="1" lang="en"/>
              <a:t>14.85%</a:t>
            </a:r>
            <a:r>
              <a:rPr lang="en"/>
              <a:t> of principal, more than </a:t>
            </a:r>
            <a:r>
              <a:rPr b="1" lang="en"/>
              <a:t>doubling</a:t>
            </a:r>
            <a:r>
              <a:rPr lang="en"/>
              <a:t> traditional “A” grade loan return rate.</a:t>
            </a:r>
            <a:endParaRPr/>
          </a:p>
        </p:txBody>
      </p:sp>
      <p:pic>
        <p:nvPicPr>
          <p:cNvPr id="306" name="Google Shape;306;p26"/>
          <p:cNvPicPr preferRelativeResize="0"/>
          <p:nvPr/>
        </p:nvPicPr>
        <p:blipFill rotWithShape="1">
          <a:blip r:embed="rId3">
            <a:alphaModFix/>
          </a:blip>
          <a:srcRect b="8121" l="0" r="0" t="9172"/>
          <a:stretch/>
        </p:blipFill>
        <p:spPr>
          <a:xfrm>
            <a:off x="4110300" y="499527"/>
            <a:ext cx="4793076" cy="414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a:t>
            </a:r>
            <a:endParaRPr/>
          </a:p>
        </p:txBody>
      </p:sp>
      <p:sp>
        <p:nvSpPr>
          <p:cNvPr id="312" name="Google Shape;31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Account for reinvestment based on loan term</a:t>
            </a:r>
            <a:endParaRPr/>
          </a:p>
          <a:p>
            <a:pPr indent="-342900" lvl="0" marL="457200" rtl="0" algn="l">
              <a:spcBef>
                <a:spcPts val="0"/>
              </a:spcBef>
              <a:spcAft>
                <a:spcPts val="0"/>
              </a:spcAft>
              <a:buSzPts val="1800"/>
              <a:buAutoNum type="arabicPeriod"/>
            </a:pPr>
            <a:r>
              <a:rPr lang="en"/>
              <a:t>Look at loans that were paid off early</a:t>
            </a:r>
            <a:endParaRPr/>
          </a:p>
          <a:p>
            <a:pPr indent="-342900" lvl="0" marL="457200" rtl="0" algn="l">
              <a:spcBef>
                <a:spcPts val="0"/>
              </a:spcBef>
              <a:spcAft>
                <a:spcPts val="0"/>
              </a:spcAft>
              <a:buSzPts val="1800"/>
              <a:buAutoNum type="arabicPeriod"/>
            </a:pPr>
            <a:r>
              <a:rPr lang="en"/>
              <a:t>Look at earning some money from defaulted loans</a:t>
            </a:r>
            <a:endParaRPr/>
          </a:p>
          <a:p>
            <a:pPr indent="-342900" lvl="0" marL="457200" rtl="0" algn="l">
              <a:spcBef>
                <a:spcPts val="0"/>
              </a:spcBef>
              <a:spcAft>
                <a:spcPts val="0"/>
              </a:spcAft>
              <a:buSzPts val="1800"/>
              <a:buAutoNum type="arabicPeriod"/>
            </a:pPr>
            <a:r>
              <a:rPr lang="en"/>
              <a:t>Consider misclassified B loans that might give a better return for slightly more risk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5975599" y="1066250"/>
            <a:ext cx="2840100" cy="314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Identify “diamonds in the rough”</a:t>
            </a:r>
            <a:endParaRPr/>
          </a:p>
          <a:p>
            <a:pPr indent="-317500" lvl="0" marL="457200" rtl="0" algn="l">
              <a:lnSpc>
                <a:spcPct val="150000"/>
              </a:lnSpc>
              <a:spcBef>
                <a:spcPts val="0"/>
              </a:spcBef>
              <a:spcAft>
                <a:spcPts val="0"/>
              </a:spcAft>
              <a:buSzPts val="1400"/>
              <a:buChar char="●"/>
            </a:pPr>
            <a:r>
              <a:rPr lang="en"/>
              <a:t>Account for payment probability and annualized return to reclassify loans</a:t>
            </a:r>
            <a:endParaRPr/>
          </a:p>
        </p:txBody>
      </p:sp>
      <p:sp>
        <p:nvSpPr>
          <p:cNvPr id="62" name="Google Shape;62;p14"/>
          <p:cNvSpPr/>
          <p:nvPr/>
        </p:nvSpPr>
        <p:spPr>
          <a:xfrm>
            <a:off x="3135413" y="1066250"/>
            <a:ext cx="2840100" cy="314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Help Dr. D generate maximum returns using data driven investment strategy</a:t>
            </a:r>
            <a:endParaRPr/>
          </a:p>
          <a:p>
            <a:pPr indent="-317500" lvl="0" marL="457200" rtl="0" algn="l">
              <a:lnSpc>
                <a:spcPct val="150000"/>
              </a:lnSpc>
              <a:spcBef>
                <a:spcPts val="0"/>
              </a:spcBef>
              <a:spcAft>
                <a:spcPts val="0"/>
              </a:spcAft>
              <a:buSzPts val="1400"/>
              <a:buChar char="●"/>
            </a:pPr>
            <a:r>
              <a:rPr lang="en"/>
              <a:t>$10 million to invest</a:t>
            </a:r>
            <a:endParaRPr/>
          </a:p>
        </p:txBody>
      </p:sp>
      <p:sp>
        <p:nvSpPr>
          <p:cNvPr id="63" name="Google Shape;63;p14"/>
          <p:cNvSpPr/>
          <p:nvPr/>
        </p:nvSpPr>
        <p:spPr>
          <a:xfrm>
            <a:off x="295175" y="1066250"/>
            <a:ext cx="2840100" cy="314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Peer2Peer lending platform</a:t>
            </a:r>
            <a:endParaRPr/>
          </a:p>
          <a:p>
            <a:pPr indent="-317500" lvl="0" marL="457200" rtl="0" algn="l">
              <a:lnSpc>
                <a:spcPct val="150000"/>
              </a:lnSpc>
              <a:spcBef>
                <a:spcPts val="0"/>
              </a:spcBef>
              <a:spcAft>
                <a:spcPts val="0"/>
              </a:spcAft>
              <a:buSzPts val="1400"/>
              <a:buChar char="●"/>
            </a:pPr>
            <a:r>
              <a:rPr lang="en"/>
              <a:t>Provide data on all previous loans</a:t>
            </a:r>
            <a:endParaRPr/>
          </a:p>
        </p:txBody>
      </p:sp>
      <p:sp>
        <p:nvSpPr>
          <p:cNvPr id="64" name="Google Shape;64;p14"/>
          <p:cNvSpPr/>
          <p:nvPr/>
        </p:nvSpPr>
        <p:spPr>
          <a:xfrm>
            <a:off x="295175" y="1066250"/>
            <a:ext cx="8520600" cy="393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nvSpPr>
        <p:spPr>
          <a:xfrm>
            <a:off x="885325" y="1017725"/>
            <a:ext cx="16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rPr>
              <a:t>Company</a:t>
            </a:r>
            <a:endParaRPr sz="2000">
              <a:solidFill>
                <a:srgbClr val="FFFFFF"/>
              </a:solidFill>
            </a:endParaRPr>
          </a:p>
        </p:txBody>
      </p:sp>
      <p:sp>
        <p:nvSpPr>
          <p:cNvPr id="67" name="Google Shape;67;p14"/>
          <p:cNvSpPr txBox="1"/>
          <p:nvPr/>
        </p:nvSpPr>
        <p:spPr>
          <a:xfrm>
            <a:off x="3740850" y="1017725"/>
            <a:ext cx="16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rPr>
              <a:t>Goal</a:t>
            </a:r>
            <a:endParaRPr sz="2000">
              <a:solidFill>
                <a:srgbClr val="FFFFFF"/>
              </a:solidFill>
            </a:endParaRPr>
          </a:p>
        </p:txBody>
      </p:sp>
      <p:sp>
        <p:nvSpPr>
          <p:cNvPr id="68" name="Google Shape;68;p14"/>
          <p:cNvSpPr txBox="1"/>
          <p:nvPr/>
        </p:nvSpPr>
        <p:spPr>
          <a:xfrm>
            <a:off x="6596375" y="1017725"/>
            <a:ext cx="16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rPr>
              <a:t>Strategy</a:t>
            </a:r>
            <a:endParaRPr sz="2000">
              <a:solidFill>
                <a:srgbClr val="FFFFFF"/>
              </a:solidFill>
            </a:endParaRPr>
          </a:p>
        </p:txBody>
      </p:sp>
      <p:pic>
        <p:nvPicPr>
          <p:cNvPr descr="LendingClub Announces Acquisition of Radius Bank | Radius Bank" id="69" name="Google Shape;69;p14"/>
          <p:cNvPicPr preferRelativeResize="0"/>
          <p:nvPr/>
        </p:nvPicPr>
        <p:blipFill>
          <a:blip r:embed="rId3">
            <a:alphaModFix/>
          </a:blip>
          <a:stretch>
            <a:fillRect/>
          </a:stretch>
        </p:blipFill>
        <p:spPr>
          <a:xfrm>
            <a:off x="164325" y="1508375"/>
            <a:ext cx="3104299" cy="843975"/>
          </a:xfrm>
          <a:prstGeom prst="rect">
            <a:avLst/>
          </a:prstGeom>
          <a:noFill/>
          <a:ln>
            <a:noFill/>
          </a:ln>
        </p:spPr>
      </p:pic>
      <p:pic>
        <p:nvPicPr>
          <p:cNvPr descr="Growth graph business chart bar diagram Royalty Free Vector" id="70" name="Google Shape;70;p14"/>
          <p:cNvPicPr preferRelativeResize="0"/>
          <p:nvPr/>
        </p:nvPicPr>
        <p:blipFill rotWithShape="1">
          <a:blip r:embed="rId4">
            <a:alphaModFix/>
          </a:blip>
          <a:srcRect b="19960" l="12267" r="13338" t="12421"/>
          <a:stretch/>
        </p:blipFill>
        <p:spPr>
          <a:xfrm>
            <a:off x="3641688" y="1479962"/>
            <a:ext cx="1827500" cy="765825"/>
          </a:xfrm>
          <a:prstGeom prst="rect">
            <a:avLst/>
          </a:prstGeom>
          <a:noFill/>
          <a:ln>
            <a:noFill/>
          </a:ln>
        </p:spPr>
      </p:pic>
      <p:pic>
        <p:nvPicPr>
          <p:cNvPr descr="Diamond Gemstone Clip art - diamond png download - 512*512 - Free  Transparent Diamond png Download. - Clip Art Library" id="71" name="Google Shape;71;p14"/>
          <p:cNvPicPr preferRelativeResize="0"/>
          <p:nvPr/>
        </p:nvPicPr>
        <p:blipFill>
          <a:blip r:embed="rId5">
            <a:alphaModFix/>
          </a:blip>
          <a:stretch>
            <a:fillRect/>
          </a:stretch>
        </p:blipFill>
        <p:spPr>
          <a:xfrm>
            <a:off x="7074850" y="1479975"/>
            <a:ext cx="705350" cy="765825"/>
          </a:xfrm>
          <a:prstGeom prst="rect">
            <a:avLst/>
          </a:prstGeom>
          <a:noFill/>
          <a:ln>
            <a:noFill/>
          </a:ln>
        </p:spPr>
      </p:pic>
      <p:sp>
        <p:nvSpPr>
          <p:cNvPr id="72" name="Google Shape;72;p14"/>
          <p:cNvSpPr/>
          <p:nvPr/>
        </p:nvSpPr>
        <p:spPr>
          <a:xfrm>
            <a:off x="295150" y="2245800"/>
            <a:ext cx="8520600" cy="13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311700" y="4364700"/>
            <a:ext cx="8520600" cy="7389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Key Question: </a:t>
            </a:r>
            <a:r>
              <a:rPr lang="en" sz="1800">
                <a:solidFill>
                  <a:schemeClr val="dk1"/>
                </a:solidFill>
              </a:rPr>
              <a:t>Are there “diamonds in the rough” in terms of loans that could have potential to generate strong returns despite being poorly rated?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34,140 Balance Scale Illustrations &amp; Clip Art - iStock" id="78" name="Google Shape;78;p15"/>
          <p:cNvPicPr preferRelativeResize="0"/>
          <p:nvPr/>
        </p:nvPicPr>
        <p:blipFill>
          <a:blip r:embed="rId3">
            <a:alphaModFix/>
          </a:blip>
          <a:stretch>
            <a:fillRect/>
          </a:stretch>
        </p:blipFill>
        <p:spPr>
          <a:xfrm>
            <a:off x="4550007" y="2585114"/>
            <a:ext cx="3027865" cy="2052052"/>
          </a:xfrm>
          <a:prstGeom prst="rect">
            <a:avLst/>
          </a:prstGeom>
          <a:noFill/>
          <a:ln>
            <a:noFill/>
          </a:ln>
        </p:spPr>
      </p:pic>
      <p:sp>
        <p:nvSpPr>
          <p:cNvPr id="79" name="Google Shape;79;p15"/>
          <p:cNvSpPr/>
          <p:nvPr/>
        </p:nvSpPr>
        <p:spPr>
          <a:xfrm>
            <a:off x="4515872" y="2300805"/>
            <a:ext cx="3201900" cy="1969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216950" y="2117225"/>
            <a:ext cx="6710100" cy="26043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394746" y="2315986"/>
            <a:ext cx="1965300" cy="1969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83" name="Google Shape;83;p15"/>
          <p:cNvSpPr txBox="1"/>
          <p:nvPr>
            <p:ph idx="1" type="body"/>
          </p:nvPr>
        </p:nvSpPr>
        <p:spPr>
          <a:xfrm>
            <a:off x="311700" y="1152475"/>
            <a:ext cx="8520600" cy="104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Dr. D should invest in </a:t>
            </a:r>
            <a:r>
              <a:rPr b="1" lang="en"/>
              <a:t>reclassified “A”</a:t>
            </a:r>
            <a:r>
              <a:rPr lang="en"/>
              <a:t> grade </a:t>
            </a:r>
            <a:r>
              <a:rPr lang="en"/>
              <a:t>loans</a:t>
            </a:r>
            <a:r>
              <a:rPr lang="en"/>
              <a:t> in order to capitalize on their </a:t>
            </a:r>
            <a:r>
              <a:rPr b="1" lang="en"/>
              <a:t>higher returns</a:t>
            </a:r>
            <a:r>
              <a:rPr lang="en"/>
              <a:t> and reasonable probability of being </a:t>
            </a:r>
            <a:r>
              <a:rPr b="1" lang="en"/>
              <a:t>paid off</a:t>
            </a:r>
            <a:endParaRPr b="1"/>
          </a:p>
        </p:txBody>
      </p:sp>
      <p:sp>
        <p:nvSpPr>
          <p:cNvPr id="84" name="Google Shape;84;p15"/>
          <p:cNvSpPr/>
          <p:nvPr/>
        </p:nvSpPr>
        <p:spPr>
          <a:xfrm>
            <a:off x="1692542" y="2520051"/>
            <a:ext cx="972600" cy="1561200"/>
          </a:xfrm>
          <a:prstGeom prst="rightArrowCallout">
            <a:avLst>
              <a:gd fmla="val 25000" name="adj1"/>
              <a:gd fmla="val 25000" name="adj2"/>
              <a:gd fmla="val 25000" name="adj3"/>
              <a:gd fmla="val 64977" name="adj4"/>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A</a:t>
            </a:r>
            <a:endParaRPr b="1">
              <a:solidFill>
                <a:srgbClr val="FF0000"/>
              </a:solidFill>
            </a:endParaRPr>
          </a:p>
          <a:p>
            <a:pPr indent="0" lvl="0" marL="0" rtl="0" algn="ctr">
              <a:spcBef>
                <a:spcPts val="0"/>
              </a:spcBef>
              <a:spcAft>
                <a:spcPts val="0"/>
              </a:spcAft>
              <a:buNone/>
            </a:pPr>
            <a:r>
              <a:rPr b="1" lang="en">
                <a:solidFill>
                  <a:srgbClr val="FF0000"/>
                </a:solidFill>
              </a:rPr>
              <a:t>B</a:t>
            </a:r>
            <a:endParaRPr b="1">
              <a:solidFill>
                <a:srgbClr val="FF0000"/>
              </a:solidFill>
            </a:endParaRPr>
          </a:p>
          <a:p>
            <a:pPr indent="0" lvl="0" marL="0" rtl="0" algn="ctr">
              <a:spcBef>
                <a:spcPts val="0"/>
              </a:spcBef>
              <a:spcAft>
                <a:spcPts val="0"/>
              </a:spcAft>
              <a:buNone/>
            </a:pPr>
            <a:r>
              <a:rPr b="1" lang="en">
                <a:solidFill>
                  <a:srgbClr val="FF0000"/>
                </a:solidFill>
              </a:rPr>
              <a:t>C</a:t>
            </a:r>
            <a:endParaRPr b="1">
              <a:solidFill>
                <a:srgbClr val="FF0000"/>
              </a:solidFill>
            </a:endParaRPr>
          </a:p>
          <a:p>
            <a:pPr indent="0" lvl="0" marL="0" rtl="0" algn="ctr">
              <a:spcBef>
                <a:spcPts val="0"/>
              </a:spcBef>
              <a:spcAft>
                <a:spcPts val="0"/>
              </a:spcAft>
              <a:buNone/>
            </a:pPr>
            <a:r>
              <a:rPr b="1" lang="en">
                <a:solidFill>
                  <a:srgbClr val="FF0000"/>
                </a:solidFill>
              </a:rPr>
              <a:t>D</a:t>
            </a:r>
            <a:endParaRPr b="1">
              <a:solidFill>
                <a:srgbClr val="FF0000"/>
              </a:solidFill>
            </a:endParaRPr>
          </a:p>
          <a:p>
            <a:pPr indent="0" lvl="0" marL="0" rtl="0" algn="ctr">
              <a:spcBef>
                <a:spcPts val="0"/>
              </a:spcBef>
              <a:spcAft>
                <a:spcPts val="0"/>
              </a:spcAft>
              <a:buNone/>
            </a:pPr>
            <a:r>
              <a:rPr b="1" lang="en">
                <a:solidFill>
                  <a:srgbClr val="FF0000"/>
                </a:solidFill>
              </a:rPr>
              <a:t>E</a:t>
            </a:r>
            <a:endParaRPr b="1">
              <a:solidFill>
                <a:srgbClr val="FF0000"/>
              </a:solidFill>
            </a:endParaRPr>
          </a:p>
          <a:p>
            <a:pPr indent="0" lvl="0" marL="0" rtl="0" algn="ctr">
              <a:spcBef>
                <a:spcPts val="0"/>
              </a:spcBef>
              <a:spcAft>
                <a:spcPts val="0"/>
              </a:spcAft>
              <a:buNone/>
            </a:pPr>
            <a:r>
              <a:rPr b="1" lang="en">
                <a:solidFill>
                  <a:srgbClr val="FF0000"/>
                </a:solidFill>
              </a:rPr>
              <a:t>F</a:t>
            </a:r>
            <a:endParaRPr b="1">
              <a:solidFill>
                <a:srgbClr val="FF0000"/>
              </a:solidFill>
            </a:endParaRPr>
          </a:p>
        </p:txBody>
      </p:sp>
      <p:sp>
        <p:nvSpPr>
          <p:cNvPr id="85" name="Google Shape;85;p15"/>
          <p:cNvSpPr txBox="1"/>
          <p:nvPr/>
        </p:nvSpPr>
        <p:spPr>
          <a:xfrm>
            <a:off x="2657813" y="2966867"/>
            <a:ext cx="406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6AA84F"/>
                </a:solidFill>
              </a:rPr>
              <a:t>A</a:t>
            </a:r>
            <a:endParaRPr b="1" sz="2500">
              <a:solidFill>
                <a:srgbClr val="6AA84F"/>
              </a:solidFill>
            </a:endParaRPr>
          </a:p>
        </p:txBody>
      </p:sp>
      <p:sp>
        <p:nvSpPr>
          <p:cNvPr id="86" name="Google Shape;86;p15"/>
          <p:cNvSpPr txBox="1"/>
          <p:nvPr/>
        </p:nvSpPr>
        <p:spPr>
          <a:xfrm>
            <a:off x="4481827" y="3047904"/>
            <a:ext cx="1397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rgbClr val="FF0000"/>
                </a:solidFill>
              </a:rPr>
              <a:t>$$</a:t>
            </a:r>
            <a:r>
              <a:rPr b="1" lang="en" sz="2700">
                <a:solidFill>
                  <a:srgbClr val="FF0000"/>
                </a:solidFill>
              </a:rPr>
              <a:t>$</a:t>
            </a:r>
            <a:endParaRPr b="1" sz="2700">
              <a:solidFill>
                <a:srgbClr val="FF0000"/>
              </a:solidFill>
            </a:endParaRPr>
          </a:p>
        </p:txBody>
      </p:sp>
      <p:pic>
        <p:nvPicPr>
          <p:cNvPr descr="Diamond Gemstone Clip art - diamond png download - 512*512 - Free  Transparent Diamond png Download. - Clip Art Library" id="87" name="Google Shape;87;p15"/>
          <p:cNvPicPr preferRelativeResize="0"/>
          <p:nvPr/>
        </p:nvPicPr>
        <p:blipFill>
          <a:blip r:embed="rId4">
            <a:alphaModFix/>
          </a:blip>
          <a:stretch>
            <a:fillRect/>
          </a:stretch>
        </p:blipFill>
        <p:spPr>
          <a:xfrm>
            <a:off x="6616258" y="2391122"/>
            <a:ext cx="646945" cy="702435"/>
          </a:xfrm>
          <a:prstGeom prst="rect">
            <a:avLst/>
          </a:prstGeom>
          <a:noFill/>
          <a:ln>
            <a:noFill/>
          </a:ln>
        </p:spPr>
      </p:pic>
      <p:sp>
        <p:nvSpPr>
          <p:cNvPr id="88" name="Google Shape;88;p15"/>
          <p:cNvSpPr txBox="1"/>
          <p:nvPr/>
        </p:nvSpPr>
        <p:spPr>
          <a:xfrm flipH="1">
            <a:off x="6672308" y="2489596"/>
            <a:ext cx="53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6AA84F"/>
                </a:solidFill>
              </a:rPr>
              <a:t>A</a:t>
            </a:r>
            <a:endParaRPr b="1">
              <a:solidFill>
                <a:srgbClr val="6AA84F"/>
              </a:solidFill>
            </a:endParaRPr>
          </a:p>
        </p:txBody>
      </p:sp>
      <p:sp>
        <p:nvSpPr>
          <p:cNvPr id="89" name="Google Shape;89;p15"/>
          <p:cNvSpPr txBox="1"/>
          <p:nvPr/>
        </p:nvSpPr>
        <p:spPr>
          <a:xfrm>
            <a:off x="1538640" y="4285072"/>
            <a:ext cx="167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Reclassify</a:t>
            </a:r>
            <a:endParaRPr b="1"/>
          </a:p>
        </p:txBody>
      </p:sp>
      <p:sp>
        <p:nvSpPr>
          <p:cNvPr id="90" name="Google Shape;90;p15"/>
          <p:cNvSpPr txBox="1"/>
          <p:nvPr/>
        </p:nvSpPr>
        <p:spPr>
          <a:xfrm>
            <a:off x="5225133" y="4285072"/>
            <a:ext cx="167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Invest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96" name="Google Shape;9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LendingClub’s methodology for assigning risk ratings does not change significantly over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Defaults occur in the beginning, so no money is received from defaulted loans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 loans make payments monthly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Term of loan does not affect ability to reinvest proceeds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1752598" y="1610855"/>
            <a:ext cx="653700" cy="54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638399" y="1186137"/>
            <a:ext cx="653552" cy="867737"/>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23951" y="2213650"/>
            <a:ext cx="2373900" cy="651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A86E8"/>
                </a:solidFill>
                <a:latin typeface="Roboto"/>
                <a:ea typeface="Roboto"/>
                <a:cs typeface="Roboto"/>
                <a:sym typeface="Roboto"/>
              </a:rPr>
              <a:t>EDA/Data Cleaning</a:t>
            </a:r>
            <a:endParaRPr b="1" sz="2000">
              <a:solidFill>
                <a:srgbClr val="4A86E8"/>
              </a:solidFill>
              <a:latin typeface="Roboto"/>
              <a:ea typeface="Roboto"/>
              <a:cs typeface="Roboto"/>
              <a:sym typeface="Roboto"/>
            </a:endParaRPr>
          </a:p>
        </p:txBody>
      </p:sp>
      <p:sp>
        <p:nvSpPr>
          <p:cNvPr id="104" name="Google Shape;104;p17"/>
          <p:cNvSpPr txBox="1"/>
          <p:nvPr/>
        </p:nvSpPr>
        <p:spPr>
          <a:xfrm>
            <a:off x="188" y="2880696"/>
            <a:ext cx="1929973" cy="107667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4A86E8"/>
                </a:solidFill>
                <a:latin typeface="Roboto"/>
                <a:ea typeface="Roboto"/>
                <a:cs typeface="Roboto"/>
                <a:sym typeface="Roboto"/>
              </a:rPr>
              <a:t>Data e</a:t>
            </a:r>
            <a:r>
              <a:rPr lang="en">
                <a:solidFill>
                  <a:srgbClr val="4A86E8"/>
                </a:solidFill>
                <a:latin typeface="Roboto"/>
                <a:ea typeface="Roboto"/>
                <a:cs typeface="Roboto"/>
                <a:sym typeface="Roboto"/>
              </a:rPr>
              <a:t>xploration</a:t>
            </a:r>
            <a:r>
              <a:rPr lang="en">
                <a:solidFill>
                  <a:srgbClr val="4A86E8"/>
                </a:solidFill>
                <a:latin typeface="Roboto"/>
                <a:ea typeface="Roboto"/>
                <a:cs typeface="Roboto"/>
                <a:sym typeface="Roboto"/>
              </a:rPr>
              <a:t>, data imputation, one hot encoding</a:t>
            </a:r>
            <a:endParaRPr>
              <a:solidFill>
                <a:srgbClr val="4A86E8"/>
              </a:solidFill>
              <a:latin typeface="Roboto"/>
              <a:ea typeface="Roboto"/>
              <a:cs typeface="Roboto"/>
              <a:sym typeface="Roboto"/>
            </a:endParaRPr>
          </a:p>
        </p:txBody>
      </p:sp>
      <p:sp>
        <p:nvSpPr>
          <p:cNvPr id="105" name="Google Shape;105;p17"/>
          <p:cNvSpPr/>
          <p:nvPr/>
        </p:nvSpPr>
        <p:spPr>
          <a:xfrm>
            <a:off x="2953198" y="1186137"/>
            <a:ext cx="653552" cy="867737"/>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2340228" y="2213719"/>
            <a:ext cx="1879497" cy="651789"/>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9900"/>
                </a:solidFill>
                <a:latin typeface="Roboto"/>
                <a:ea typeface="Roboto"/>
                <a:cs typeface="Roboto"/>
                <a:sym typeface="Roboto"/>
              </a:rPr>
              <a:t>Build a Model</a:t>
            </a:r>
            <a:endParaRPr b="1" sz="2000">
              <a:solidFill>
                <a:srgbClr val="FF9900"/>
              </a:solidFill>
              <a:latin typeface="Roboto"/>
              <a:ea typeface="Roboto"/>
              <a:cs typeface="Roboto"/>
              <a:sym typeface="Roboto"/>
            </a:endParaRPr>
          </a:p>
        </p:txBody>
      </p:sp>
      <p:sp>
        <p:nvSpPr>
          <p:cNvPr id="107" name="Google Shape;107;p17"/>
          <p:cNvSpPr txBox="1"/>
          <p:nvPr/>
        </p:nvSpPr>
        <p:spPr>
          <a:xfrm>
            <a:off x="2340225" y="2880696"/>
            <a:ext cx="1879497" cy="107667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9900"/>
                </a:solidFill>
                <a:latin typeface="Roboto"/>
                <a:ea typeface="Roboto"/>
                <a:cs typeface="Roboto"/>
                <a:sym typeface="Roboto"/>
              </a:rPr>
              <a:t>Use Machine Learning to find the probability that a loan will be fully paid off</a:t>
            </a:r>
            <a:endParaRPr>
              <a:solidFill>
                <a:srgbClr val="FF9900"/>
              </a:solidFill>
              <a:latin typeface="Roboto"/>
              <a:ea typeface="Roboto"/>
              <a:cs typeface="Roboto"/>
              <a:sym typeface="Roboto"/>
            </a:endParaRPr>
          </a:p>
        </p:txBody>
      </p:sp>
      <p:sp>
        <p:nvSpPr>
          <p:cNvPr id="108" name="Google Shape;108;p17"/>
          <p:cNvSpPr/>
          <p:nvPr/>
        </p:nvSpPr>
        <p:spPr>
          <a:xfrm>
            <a:off x="5242757" y="1186137"/>
            <a:ext cx="653552" cy="867737"/>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endParaRPr>
          </a:p>
        </p:txBody>
      </p:sp>
      <p:sp>
        <p:nvSpPr>
          <p:cNvPr id="109" name="Google Shape;109;p17"/>
          <p:cNvSpPr txBox="1"/>
          <p:nvPr/>
        </p:nvSpPr>
        <p:spPr>
          <a:xfrm>
            <a:off x="4629790" y="2213719"/>
            <a:ext cx="1879497" cy="651789"/>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A86E8"/>
                </a:solidFill>
                <a:latin typeface="Roboto"/>
                <a:ea typeface="Roboto"/>
                <a:cs typeface="Roboto"/>
                <a:sym typeface="Roboto"/>
              </a:rPr>
              <a:t>Classify Loans</a:t>
            </a:r>
            <a:endParaRPr b="1" sz="2000">
              <a:solidFill>
                <a:srgbClr val="4A86E8"/>
              </a:solidFill>
              <a:latin typeface="Roboto"/>
              <a:ea typeface="Roboto"/>
              <a:cs typeface="Roboto"/>
              <a:sym typeface="Roboto"/>
            </a:endParaRPr>
          </a:p>
        </p:txBody>
      </p:sp>
      <p:sp>
        <p:nvSpPr>
          <p:cNvPr id="110" name="Google Shape;110;p17"/>
          <p:cNvSpPr txBox="1"/>
          <p:nvPr/>
        </p:nvSpPr>
        <p:spPr>
          <a:xfrm>
            <a:off x="4629784" y="2880692"/>
            <a:ext cx="1879497" cy="107667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4A86E8"/>
                </a:solidFill>
                <a:latin typeface="Roboto"/>
                <a:ea typeface="Roboto"/>
                <a:cs typeface="Roboto"/>
                <a:sym typeface="Roboto"/>
              </a:rPr>
              <a:t>Use the probability that a loan will be fully paid off to classify the loans</a:t>
            </a:r>
            <a:endParaRPr>
              <a:solidFill>
                <a:srgbClr val="4A86E8"/>
              </a:solidFill>
              <a:latin typeface="Roboto"/>
              <a:ea typeface="Roboto"/>
              <a:cs typeface="Roboto"/>
              <a:sym typeface="Roboto"/>
            </a:endParaRPr>
          </a:p>
        </p:txBody>
      </p:sp>
      <p:sp>
        <p:nvSpPr>
          <p:cNvPr id="111" name="Google Shape;111;p17"/>
          <p:cNvSpPr/>
          <p:nvPr/>
        </p:nvSpPr>
        <p:spPr>
          <a:xfrm>
            <a:off x="7532308" y="1186137"/>
            <a:ext cx="653552" cy="867737"/>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6672063" y="2245850"/>
            <a:ext cx="2374032" cy="651789"/>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9900"/>
                </a:solidFill>
                <a:latin typeface="Roboto"/>
                <a:ea typeface="Roboto"/>
                <a:cs typeface="Roboto"/>
                <a:sym typeface="Roboto"/>
              </a:rPr>
              <a:t>Invest </a:t>
            </a:r>
            <a:endParaRPr b="1" sz="2000">
              <a:solidFill>
                <a:srgbClr val="FF9900"/>
              </a:solidFill>
              <a:latin typeface="Roboto"/>
              <a:ea typeface="Roboto"/>
              <a:cs typeface="Roboto"/>
              <a:sym typeface="Roboto"/>
            </a:endParaRPr>
          </a:p>
        </p:txBody>
      </p:sp>
      <p:sp>
        <p:nvSpPr>
          <p:cNvPr id="113" name="Google Shape;113;p17"/>
          <p:cNvSpPr txBox="1"/>
          <p:nvPr/>
        </p:nvSpPr>
        <p:spPr>
          <a:xfrm>
            <a:off x="6919335" y="2880696"/>
            <a:ext cx="1879497" cy="1076678"/>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FF9900"/>
                </a:solidFill>
                <a:latin typeface="Roboto"/>
                <a:ea typeface="Roboto"/>
                <a:cs typeface="Roboto"/>
                <a:sym typeface="Roboto"/>
              </a:rPr>
              <a:t>Find loans which were poorly rated by LendingClub with high probabilities of being fully paid off to invest in</a:t>
            </a:r>
            <a:endParaRPr>
              <a:solidFill>
                <a:srgbClr val="FF9900"/>
              </a:solidFill>
              <a:latin typeface="Roboto"/>
              <a:ea typeface="Roboto"/>
              <a:cs typeface="Roboto"/>
              <a:sym typeface="Roboto"/>
            </a:endParaRPr>
          </a:p>
        </p:txBody>
      </p:sp>
      <p:sp>
        <p:nvSpPr>
          <p:cNvPr id="114" name="Google Shape;114;p17"/>
          <p:cNvSpPr/>
          <p:nvPr/>
        </p:nvSpPr>
        <p:spPr>
          <a:xfrm>
            <a:off x="4141499" y="1610855"/>
            <a:ext cx="653700" cy="54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431161" y="1610855"/>
            <a:ext cx="653700" cy="54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grpSp>
        <p:nvGrpSpPr>
          <p:cNvPr id="121" name="Google Shape;121;p18"/>
          <p:cNvGrpSpPr/>
          <p:nvPr/>
        </p:nvGrpSpPr>
        <p:grpSpPr>
          <a:xfrm>
            <a:off x="2948278" y="2701271"/>
            <a:ext cx="260366" cy="260366"/>
            <a:chOff x="3157188" y="909150"/>
            <a:chExt cx="470400" cy="470400"/>
          </a:xfrm>
        </p:grpSpPr>
        <p:sp>
          <p:nvSpPr>
            <p:cNvPr id="122" name="Google Shape;122;p18"/>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 name="Google Shape;124;p18"/>
          <p:cNvPicPr preferRelativeResize="0"/>
          <p:nvPr/>
        </p:nvPicPr>
        <p:blipFill>
          <a:blip r:embed="rId3">
            <a:alphaModFix/>
          </a:blip>
          <a:stretch>
            <a:fillRect/>
          </a:stretch>
        </p:blipFill>
        <p:spPr>
          <a:xfrm>
            <a:off x="862125" y="1095227"/>
            <a:ext cx="3260300" cy="3472443"/>
          </a:xfrm>
          <a:prstGeom prst="rect">
            <a:avLst/>
          </a:prstGeom>
          <a:noFill/>
          <a:ln>
            <a:noFill/>
          </a:ln>
        </p:spPr>
      </p:pic>
      <p:pic>
        <p:nvPicPr>
          <p:cNvPr id="125" name="Google Shape;125;p18"/>
          <p:cNvPicPr preferRelativeResize="0"/>
          <p:nvPr/>
        </p:nvPicPr>
        <p:blipFill>
          <a:blip r:embed="rId4">
            <a:alphaModFix/>
          </a:blip>
          <a:stretch>
            <a:fillRect/>
          </a:stretch>
        </p:blipFill>
        <p:spPr>
          <a:xfrm>
            <a:off x="4963988" y="1017725"/>
            <a:ext cx="3344243"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927700" y="1133600"/>
            <a:ext cx="3714750" cy="3486150"/>
          </a:xfrm>
          <a:prstGeom prst="rect">
            <a:avLst/>
          </a:prstGeom>
          <a:noFill/>
          <a:ln>
            <a:noFill/>
          </a:ln>
        </p:spPr>
      </p:pic>
      <p:pic>
        <p:nvPicPr>
          <p:cNvPr id="132" name="Google Shape;132;p19"/>
          <p:cNvPicPr preferRelativeResize="0"/>
          <p:nvPr/>
        </p:nvPicPr>
        <p:blipFill rotWithShape="1">
          <a:blip r:embed="rId4">
            <a:alphaModFix/>
          </a:blip>
          <a:srcRect b="1293" l="0" r="0" t="0"/>
          <a:stretch/>
        </p:blipFill>
        <p:spPr>
          <a:xfrm>
            <a:off x="5522375" y="776725"/>
            <a:ext cx="2237925" cy="40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the Data</a:t>
            </a:r>
            <a:endParaRPr/>
          </a:p>
        </p:txBody>
      </p:sp>
      <p:sp>
        <p:nvSpPr>
          <p:cNvPr id="138" name="Google Shape;138;p20"/>
          <p:cNvSpPr txBox="1"/>
          <p:nvPr>
            <p:ph idx="1" type="body"/>
          </p:nvPr>
        </p:nvSpPr>
        <p:spPr>
          <a:xfrm>
            <a:off x="0" y="5208100"/>
            <a:ext cx="8520600" cy="148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consider loans that are either fully paid or charged off in our analysis</a:t>
            </a:r>
            <a:endParaRPr/>
          </a:p>
          <a:p>
            <a:pPr indent="-342900" lvl="0" marL="457200" rtl="0" algn="l">
              <a:spcBef>
                <a:spcPts val="0"/>
              </a:spcBef>
              <a:spcAft>
                <a:spcPts val="0"/>
              </a:spcAft>
              <a:buSzPts val="1800"/>
              <a:buChar char="●"/>
            </a:pPr>
            <a:r>
              <a:rPr lang="en"/>
              <a:t>Only used features which are highly correlated with the status of loan</a:t>
            </a:r>
            <a:endParaRPr/>
          </a:p>
          <a:p>
            <a:pPr indent="-342900" lvl="0" marL="457200" rtl="0" algn="l">
              <a:spcBef>
                <a:spcPts val="0"/>
              </a:spcBef>
              <a:spcAft>
                <a:spcPts val="0"/>
              </a:spcAft>
              <a:buSzPts val="1800"/>
              <a:buChar char="●"/>
            </a:pPr>
            <a:r>
              <a:rPr lang="en"/>
              <a:t>Normalized continuous data and encoded categorical data</a:t>
            </a:r>
            <a:endParaRPr/>
          </a:p>
          <a:p>
            <a:pPr indent="-342900" lvl="0" marL="457200" rtl="0" algn="l">
              <a:spcBef>
                <a:spcPts val="0"/>
              </a:spcBef>
              <a:spcAft>
                <a:spcPts val="0"/>
              </a:spcAft>
              <a:buSzPts val="1800"/>
              <a:buChar char="●"/>
            </a:pPr>
            <a:r>
              <a:rPr lang="en"/>
              <a:t>Imputed the data for missing values</a:t>
            </a:r>
            <a:endParaRPr/>
          </a:p>
        </p:txBody>
      </p:sp>
      <p:sp>
        <p:nvSpPr>
          <p:cNvPr id="139" name="Google Shape;139;p20"/>
          <p:cNvSpPr/>
          <p:nvPr/>
        </p:nvSpPr>
        <p:spPr>
          <a:xfrm>
            <a:off x="407438" y="2269475"/>
            <a:ext cx="1871100" cy="1300800"/>
          </a:xfrm>
          <a:prstGeom prst="homePlate">
            <a:avLst>
              <a:gd fmla="val 50000" name="adj"/>
            </a:avLst>
          </a:prstGeom>
          <a:solidFill>
            <a:srgbClr val="FF99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Initial Set</a:t>
            </a:r>
            <a:endParaRPr b="1" sz="2400">
              <a:solidFill>
                <a:srgbClr val="FFFFFF"/>
              </a:solidFill>
            </a:endParaRPr>
          </a:p>
        </p:txBody>
      </p:sp>
      <p:sp>
        <p:nvSpPr>
          <p:cNvPr id="140" name="Google Shape;140;p20"/>
          <p:cNvSpPr/>
          <p:nvPr/>
        </p:nvSpPr>
        <p:spPr>
          <a:xfrm>
            <a:off x="1599763" y="2269475"/>
            <a:ext cx="1949400" cy="1300800"/>
          </a:xfrm>
          <a:prstGeom prst="chevron">
            <a:avLst>
              <a:gd fmla="val 50000" name="adj"/>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b="1" lang="en" sz="3200">
                <a:solidFill>
                  <a:srgbClr val="FFFFFF"/>
                </a:solidFill>
              </a:rPr>
              <a:t>1</a:t>
            </a:r>
            <a:endParaRPr b="1" sz="3200">
              <a:solidFill>
                <a:srgbClr val="FFFFFF"/>
              </a:solidFill>
            </a:endParaRPr>
          </a:p>
        </p:txBody>
      </p:sp>
      <p:sp>
        <p:nvSpPr>
          <p:cNvPr id="141" name="Google Shape;141;p20"/>
          <p:cNvSpPr/>
          <p:nvPr/>
        </p:nvSpPr>
        <p:spPr>
          <a:xfrm>
            <a:off x="2892263" y="2269475"/>
            <a:ext cx="1949400" cy="1300800"/>
          </a:xfrm>
          <a:prstGeom prst="chevron">
            <a:avLst>
              <a:gd fmla="val 50000" name="adj"/>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rgbClr val="FFFFFF"/>
                </a:solidFill>
              </a:rPr>
              <a:t>  2</a:t>
            </a:r>
            <a:endParaRPr b="1" sz="3200">
              <a:solidFill>
                <a:srgbClr val="FFFFFF"/>
              </a:solidFill>
            </a:endParaRPr>
          </a:p>
        </p:txBody>
      </p:sp>
      <p:sp>
        <p:nvSpPr>
          <p:cNvPr id="142" name="Google Shape;142;p20"/>
          <p:cNvSpPr/>
          <p:nvPr/>
        </p:nvSpPr>
        <p:spPr>
          <a:xfrm>
            <a:off x="4193463" y="2269475"/>
            <a:ext cx="1949400" cy="1300800"/>
          </a:xfrm>
          <a:prstGeom prst="chevron">
            <a:avLst>
              <a:gd fmla="val 50000" name="adj"/>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rgbClr val="FFFFFF"/>
                </a:solidFill>
              </a:rPr>
              <a:t>  3</a:t>
            </a:r>
            <a:endParaRPr b="1" sz="3200">
              <a:solidFill>
                <a:srgbClr val="FFFFFF"/>
              </a:solidFill>
            </a:endParaRPr>
          </a:p>
        </p:txBody>
      </p:sp>
      <p:sp>
        <p:nvSpPr>
          <p:cNvPr id="143" name="Google Shape;143;p20"/>
          <p:cNvSpPr/>
          <p:nvPr/>
        </p:nvSpPr>
        <p:spPr>
          <a:xfrm>
            <a:off x="5494663" y="2269475"/>
            <a:ext cx="1949400" cy="1300800"/>
          </a:xfrm>
          <a:prstGeom prst="chevron">
            <a:avLst>
              <a:gd fmla="val 50000" name="adj"/>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rgbClr val="FFFFFF"/>
                </a:solidFill>
              </a:rPr>
              <a:t>  4</a:t>
            </a:r>
            <a:endParaRPr b="1" sz="3200">
              <a:solidFill>
                <a:srgbClr val="FFFFFF"/>
              </a:solidFill>
            </a:endParaRPr>
          </a:p>
        </p:txBody>
      </p:sp>
      <p:sp>
        <p:nvSpPr>
          <p:cNvPr id="144" name="Google Shape;144;p20"/>
          <p:cNvSpPr/>
          <p:nvPr/>
        </p:nvSpPr>
        <p:spPr>
          <a:xfrm>
            <a:off x="6787163" y="2269475"/>
            <a:ext cx="1949400" cy="1300800"/>
          </a:xfrm>
          <a:prstGeom prst="chevron">
            <a:avLst>
              <a:gd fmla="val 50000" name="adj"/>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Final Data</a:t>
            </a:r>
            <a:endParaRPr b="1" sz="1500">
              <a:solidFill>
                <a:srgbClr val="FFFFFF"/>
              </a:solidFill>
            </a:endParaRPr>
          </a:p>
        </p:txBody>
      </p:sp>
      <p:sp>
        <p:nvSpPr>
          <p:cNvPr id="145" name="Google Shape;145;p20"/>
          <p:cNvSpPr txBox="1"/>
          <p:nvPr/>
        </p:nvSpPr>
        <p:spPr>
          <a:xfrm>
            <a:off x="1165475" y="1161950"/>
            <a:ext cx="1949400" cy="615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Only include fully paid or charged off loans</a:t>
            </a:r>
            <a:endParaRPr/>
          </a:p>
        </p:txBody>
      </p:sp>
      <p:sp>
        <p:nvSpPr>
          <p:cNvPr id="146" name="Google Shape;146;p20"/>
          <p:cNvSpPr txBox="1"/>
          <p:nvPr/>
        </p:nvSpPr>
        <p:spPr>
          <a:xfrm>
            <a:off x="1884150" y="4081388"/>
            <a:ext cx="2958900" cy="615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
                <a:solidFill>
                  <a:schemeClr val="dk1"/>
                </a:solidFill>
              </a:rPr>
              <a:t>Normalized continuous data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Encode categorical data</a:t>
            </a:r>
            <a:endParaRPr/>
          </a:p>
        </p:txBody>
      </p:sp>
      <p:sp>
        <p:nvSpPr>
          <p:cNvPr id="147" name="Google Shape;147;p20"/>
          <p:cNvSpPr txBox="1"/>
          <p:nvPr/>
        </p:nvSpPr>
        <p:spPr>
          <a:xfrm>
            <a:off x="4572000" y="946400"/>
            <a:ext cx="3011700" cy="1046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Use </a:t>
            </a:r>
            <a:r>
              <a:rPr lang="en"/>
              <a:t>highly correlated features with loan status</a:t>
            </a:r>
            <a:endParaRPr/>
          </a:p>
          <a:p>
            <a:pPr indent="-317500" lvl="0" marL="457200" rtl="0" algn="l">
              <a:spcBef>
                <a:spcPts val="0"/>
              </a:spcBef>
              <a:spcAft>
                <a:spcPts val="0"/>
              </a:spcAft>
              <a:buSzPts val="1400"/>
              <a:buAutoNum type="arabicPeriod"/>
            </a:pPr>
            <a:r>
              <a:rPr lang="en"/>
              <a:t>Drop leakage variables</a:t>
            </a:r>
            <a:endParaRPr/>
          </a:p>
          <a:p>
            <a:pPr indent="-317500" lvl="0" marL="457200" rtl="0" algn="l">
              <a:spcBef>
                <a:spcPts val="0"/>
              </a:spcBef>
              <a:spcAft>
                <a:spcPts val="0"/>
              </a:spcAft>
              <a:buSzPts val="1400"/>
              <a:buAutoNum type="arabicPeriod"/>
            </a:pPr>
            <a:r>
              <a:rPr lang="en"/>
              <a:t>Drop LendingClub features</a:t>
            </a:r>
            <a:endParaRPr/>
          </a:p>
        </p:txBody>
      </p:sp>
      <p:sp>
        <p:nvSpPr>
          <p:cNvPr id="148" name="Google Shape;148;p20"/>
          <p:cNvSpPr txBox="1"/>
          <p:nvPr/>
        </p:nvSpPr>
        <p:spPr>
          <a:xfrm>
            <a:off x="5494675" y="4081375"/>
            <a:ext cx="1562700" cy="615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Imputed data for missing values</a:t>
            </a:r>
            <a:endParaRPr/>
          </a:p>
        </p:txBody>
      </p:sp>
      <p:cxnSp>
        <p:nvCxnSpPr>
          <p:cNvPr id="149" name="Google Shape;149;p20"/>
          <p:cNvCxnSpPr>
            <a:stCxn id="145" idx="2"/>
            <a:endCxn id="140" idx="0"/>
          </p:cNvCxnSpPr>
          <p:nvPr/>
        </p:nvCxnSpPr>
        <p:spPr>
          <a:xfrm>
            <a:off x="2140175" y="1777550"/>
            <a:ext cx="109200" cy="4920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0"/>
          <p:cNvCxnSpPr>
            <a:stCxn id="146" idx="0"/>
            <a:endCxn id="141" idx="2"/>
          </p:cNvCxnSpPr>
          <p:nvPr/>
        </p:nvCxnSpPr>
        <p:spPr>
          <a:xfrm flipH="1" rot="10800000">
            <a:off x="3363600" y="3570188"/>
            <a:ext cx="178200" cy="5112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0"/>
          <p:cNvCxnSpPr>
            <a:stCxn id="147" idx="2"/>
            <a:endCxn id="142" idx="0"/>
          </p:cNvCxnSpPr>
          <p:nvPr/>
        </p:nvCxnSpPr>
        <p:spPr>
          <a:xfrm flipH="1">
            <a:off x="4843050" y="1993100"/>
            <a:ext cx="1234800" cy="2763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0"/>
          <p:cNvCxnSpPr>
            <a:stCxn id="148" idx="0"/>
            <a:endCxn id="143" idx="2"/>
          </p:cNvCxnSpPr>
          <p:nvPr/>
        </p:nvCxnSpPr>
        <p:spPr>
          <a:xfrm rot="10800000">
            <a:off x="6144025" y="3570175"/>
            <a:ext cx="132000" cy="51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pic>
        <p:nvPicPr>
          <p:cNvPr id="158" name="Google Shape;158;p21"/>
          <p:cNvPicPr preferRelativeResize="0"/>
          <p:nvPr/>
        </p:nvPicPr>
        <p:blipFill>
          <a:blip r:embed="rId3">
            <a:alphaModFix/>
          </a:blip>
          <a:stretch>
            <a:fillRect/>
          </a:stretch>
        </p:blipFill>
        <p:spPr>
          <a:xfrm>
            <a:off x="558970" y="2307030"/>
            <a:ext cx="1925517" cy="1904414"/>
          </a:xfrm>
          <a:prstGeom prst="rect">
            <a:avLst/>
          </a:prstGeom>
          <a:noFill/>
          <a:ln>
            <a:noFill/>
          </a:ln>
        </p:spPr>
      </p:pic>
      <p:sp>
        <p:nvSpPr>
          <p:cNvPr id="159" name="Google Shape;159;p21"/>
          <p:cNvSpPr/>
          <p:nvPr/>
        </p:nvSpPr>
        <p:spPr>
          <a:xfrm>
            <a:off x="7483269" y="2302568"/>
            <a:ext cx="153000" cy="2400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0" name="Google Shape;160;p21"/>
          <p:cNvSpPr/>
          <p:nvPr/>
        </p:nvSpPr>
        <p:spPr>
          <a:xfrm>
            <a:off x="7302780"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1" name="Google Shape;161;p21"/>
          <p:cNvSpPr/>
          <p:nvPr/>
        </p:nvSpPr>
        <p:spPr>
          <a:xfrm>
            <a:off x="7687375"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2" name="Google Shape;162;p21"/>
          <p:cNvSpPr/>
          <p:nvPr/>
        </p:nvSpPr>
        <p:spPr>
          <a:xfrm>
            <a:off x="7771402"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3" name="Google Shape;163;p21"/>
          <p:cNvSpPr/>
          <p:nvPr/>
        </p:nvSpPr>
        <p:spPr>
          <a:xfrm>
            <a:off x="7603356"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4" name="Google Shape;164;p21"/>
          <p:cNvSpPr/>
          <p:nvPr/>
        </p:nvSpPr>
        <p:spPr>
          <a:xfrm>
            <a:off x="7386806"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65" name="Google Shape;165;p21"/>
          <p:cNvSpPr/>
          <p:nvPr/>
        </p:nvSpPr>
        <p:spPr>
          <a:xfrm>
            <a:off x="7218764"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66" name="Google Shape;166;p21"/>
          <p:cNvCxnSpPr>
            <a:stCxn id="159" idx="2"/>
            <a:endCxn id="161" idx="0"/>
          </p:cNvCxnSpPr>
          <p:nvPr/>
        </p:nvCxnSpPr>
        <p:spPr>
          <a:xfrm flipH="1" rot="-5400000">
            <a:off x="7568919" y="2533418"/>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167" name="Google Shape;167;p21"/>
          <p:cNvCxnSpPr>
            <a:stCxn id="160" idx="0"/>
            <a:endCxn id="159" idx="2"/>
          </p:cNvCxnSpPr>
          <p:nvPr/>
        </p:nvCxnSpPr>
        <p:spPr>
          <a:xfrm rot="-5400000">
            <a:off x="7376730" y="2533434"/>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168" name="Google Shape;168;p21"/>
          <p:cNvCxnSpPr>
            <a:stCxn id="160" idx="2"/>
            <a:endCxn id="164" idx="0"/>
          </p:cNvCxnSpPr>
          <p:nvPr/>
        </p:nvCxnSpPr>
        <p:spPr>
          <a:xfrm flipH="1" rot="-5400000">
            <a:off x="7320480"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69" name="Google Shape;169;p21"/>
          <p:cNvCxnSpPr>
            <a:stCxn id="165" idx="0"/>
            <a:endCxn id="160" idx="2"/>
          </p:cNvCxnSpPr>
          <p:nvPr/>
        </p:nvCxnSpPr>
        <p:spPr>
          <a:xfrm rot="-5400000">
            <a:off x="7236464"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70" name="Google Shape;170;p21"/>
          <p:cNvCxnSpPr>
            <a:stCxn id="161" idx="2"/>
            <a:endCxn id="162" idx="0"/>
          </p:cNvCxnSpPr>
          <p:nvPr/>
        </p:nvCxnSpPr>
        <p:spPr>
          <a:xfrm flipH="1" rot="-5400000">
            <a:off x="7705075"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71" name="Google Shape;171;p21"/>
          <p:cNvCxnSpPr>
            <a:stCxn id="163" idx="0"/>
            <a:endCxn id="161" idx="2"/>
          </p:cNvCxnSpPr>
          <p:nvPr/>
        </p:nvCxnSpPr>
        <p:spPr>
          <a:xfrm rot="-5400000">
            <a:off x="7621056"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172" name="Google Shape;172;p21"/>
          <p:cNvSpPr/>
          <p:nvPr/>
        </p:nvSpPr>
        <p:spPr>
          <a:xfrm>
            <a:off x="7661323"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73" name="Google Shape;173;p21"/>
          <p:cNvSpPr/>
          <p:nvPr/>
        </p:nvSpPr>
        <p:spPr>
          <a:xfrm>
            <a:off x="7495077"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74" name="Google Shape;174;p21"/>
          <p:cNvSpPr/>
          <p:nvPr/>
        </p:nvSpPr>
        <p:spPr>
          <a:xfrm>
            <a:off x="7328834"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75" name="Google Shape;175;p21"/>
          <p:cNvSpPr/>
          <p:nvPr/>
        </p:nvSpPr>
        <p:spPr>
          <a:xfrm>
            <a:off x="7162595"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76" name="Google Shape;176;p21"/>
          <p:cNvSpPr/>
          <p:nvPr/>
        </p:nvSpPr>
        <p:spPr>
          <a:xfrm>
            <a:off x="7827571"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77" name="Google Shape;177;p21"/>
          <p:cNvCxnSpPr>
            <a:stCxn id="175" idx="0"/>
            <a:endCxn id="165" idx="2"/>
          </p:cNvCxnSpPr>
          <p:nvPr/>
        </p:nvCxnSpPr>
        <p:spPr>
          <a:xfrm rot="-5400000">
            <a:off x="7166345" y="3435664"/>
            <a:ext cx="178200" cy="56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78" name="Google Shape;178;p21"/>
          <p:cNvCxnSpPr>
            <a:stCxn id="174" idx="0"/>
            <a:endCxn id="165" idx="2"/>
          </p:cNvCxnSpPr>
          <p:nvPr/>
        </p:nvCxnSpPr>
        <p:spPr>
          <a:xfrm flipH="1" rot="5400000">
            <a:off x="7249484" y="3408664"/>
            <a:ext cx="178200" cy="110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79" name="Google Shape;179;p21"/>
          <p:cNvCxnSpPr>
            <a:stCxn id="173" idx="0"/>
            <a:endCxn id="163" idx="2"/>
          </p:cNvCxnSpPr>
          <p:nvPr/>
        </p:nvCxnSpPr>
        <p:spPr>
          <a:xfrm rot="-5400000">
            <a:off x="7524927" y="3409564"/>
            <a:ext cx="178200" cy="1083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80" name="Google Shape;180;p21"/>
          <p:cNvCxnSpPr>
            <a:stCxn id="172" idx="0"/>
            <a:endCxn id="163" idx="2"/>
          </p:cNvCxnSpPr>
          <p:nvPr/>
        </p:nvCxnSpPr>
        <p:spPr>
          <a:xfrm flipH="1" rot="5400000">
            <a:off x="7608073" y="3434764"/>
            <a:ext cx="178200" cy="579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181" name="Google Shape;181;p21"/>
          <p:cNvCxnSpPr>
            <a:stCxn id="176" idx="0"/>
            <a:endCxn id="163" idx="2"/>
          </p:cNvCxnSpPr>
          <p:nvPr/>
        </p:nvCxnSpPr>
        <p:spPr>
          <a:xfrm flipH="1" rot="5400000">
            <a:off x="7691221" y="3351664"/>
            <a:ext cx="178200" cy="2241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182" name="Google Shape;182;p21"/>
          <p:cNvSpPr/>
          <p:nvPr/>
        </p:nvSpPr>
        <p:spPr>
          <a:xfrm>
            <a:off x="756670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83" name="Google Shape;183;p21"/>
          <p:cNvSpPr/>
          <p:nvPr/>
        </p:nvSpPr>
        <p:spPr>
          <a:xfrm>
            <a:off x="742345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84" name="Google Shape;184;p21"/>
          <p:cNvSpPr/>
          <p:nvPr/>
        </p:nvSpPr>
        <p:spPr>
          <a:xfrm>
            <a:off x="727931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85" name="Google Shape;185;p21"/>
          <p:cNvSpPr/>
          <p:nvPr/>
        </p:nvSpPr>
        <p:spPr>
          <a:xfrm>
            <a:off x="713517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86" name="Google Shape;186;p21"/>
          <p:cNvSpPr/>
          <p:nvPr/>
        </p:nvSpPr>
        <p:spPr>
          <a:xfrm>
            <a:off x="7710852"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87" name="Google Shape;187;p21"/>
          <p:cNvSpPr/>
          <p:nvPr/>
        </p:nvSpPr>
        <p:spPr>
          <a:xfrm>
            <a:off x="7854994"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88" name="Google Shape;188;p21"/>
          <p:cNvCxnSpPr>
            <a:stCxn id="185" idx="0"/>
            <a:endCxn id="175" idx="2"/>
          </p:cNvCxnSpPr>
          <p:nvPr/>
        </p:nvCxnSpPr>
        <p:spPr>
          <a:xfrm rot="-5400000">
            <a:off x="7126627"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89" name="Google Shape;189;p21"/>
          <p:cNvCxnSpPr>
            <a:stCxn id="184" idx="0"/>
            <a:endCxn id="175" idx="2"/>
          </p:cNvCxnSpPr>
          <p:nvPr/>
        </p:nvCxnSpPr>
        <p:spPr>
          <a:xfrm flipH="1" rot="5400000">
            <a:off x="7198767" y="3821434"/>
            <a:ext cx="174000" cy="1167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90" name="Google Shape;190;p21"/>
          <p:cNvCxnSpPr>
            <a:stCxn id="183" idx="0"/>
            <a:endCxn id="175" idx="2"/>
          </p:cNvCxnSpPr>
          <p:nvPr/>
        </p:nvCxnSpPr>
        <p:spPr>
          <a:xfrm flipH="1" rot="5400000">
            <a:off x="7270757" y="3749284"/>
            <a:ext cx="174000" cy="2610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91" name="Google Shape;191;p21"/>
          <p:cNvCxnSpPr>
            <a:stCxn id="182" idx="0"/>
            <a:endCxn id="172" idx="2"/>
          </p:cNvCxnSpPr>
          <p:nvPr/>
        </p:nvCxnSpPr>
        <p:spPr>
          <a:xfrm rot="-5400000">
            <a:off x="7591757" y="3832534"/>
            <a:ext cx="174000" cy="94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92" name="Google Shape;192;p21"/>
          <p:cNvCxnSpPr>
            <a:stCxn id="186" idx="0"/>
            <a:endCxn id="172" idx="2"/>
          </p:cNvCxnSpPr>
          <p:nvPr/>
        </p:nvCxnSpPr>
        <p:spPr>
          <a:xfrm flipH="1" rot="5400000">
            <a:off x="7663902" y="3855034"/>
            <a:ext cx="174000" cy="49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193" name="Google Shape;193;p21"/>
          <p:cNvCxnSpPr>
            <a:stCxn id="187" idx="0"/>
            <a:endCxn id="176" idx="2"/>
          </p:cNvCxnSpPr>
          <p:nvPr/>
        </p:nvCxnSpPr>
        <p:spPr>
          <a:xfrm flipH="1" rot="5400000">
            <a:off x="7819144"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194" name="Google Shape;194;p21"/>
          <p:cNvSpPr/>
          <p:nvPr/>
        </p:nvSpPr>
        <p:spPr>
          <a:xfrm>
            <a:off x="8412121" y="2302568"/>
            <a:ext cx="153000" cy="2400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95" name="Google Shape;195;p21"/>
          <p:cNvSpPr/>
          <p:nvPr/>
        </p:nvSpPr>
        <p:spPr>
          <a:xfrm>
            <a:off x="8231632"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96" name="Google Shape;196;p21"/>
          <p:cNvSpPr/>
          <p:nvPr/>
        </p:nvSpPr>
        <p:spPr>
          <a:xfrm>
            <a:off x="8616227"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97" name="Google Shape;197;p21"/>
          <p:cNvSpPr/>
          <p:nvPr/>
        </p:nvSpPr>
        <p:spPr>
          <a:xfrm>
            <a:off x="8700254"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98" name="Google Shape;198;p21"/>
          <p:cNvSpPr/>
          <p:nvPr/>
        </p:nvSpPr>
        <p:spPr>
          <a:xfrm>
            <a:off x="8532208"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99" name="Google Shape;199;p21"/>
          <p:cNvSpPr/>
          <p:nvPr/>
        </p:nvSpPr>
        <p:spPr>
          <a:xfrm>
            <a:off x="8315658"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00" name="Google Shape;200;p21"/>
          <p:cNvSpPr/>
          <p:nvPr/>
        </p:nvSpPr>
        <p:spPr>
          <a:xfrm>
            <a:off x="8147616"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01" name="Google Shape;201;p21"/>
          <p:cNvCxnSpPr>
            <a:stCxn id="194" idx="2"/>
            <a:endCxn id="196" idx="0"/>
          </p:cNvCxnSpPr>
          <p:nvPr/>
        </p:nvCxnSpPr>
        <p:spPr>
          <a:xfrm flipH="1" rot="-5400000">
            <a:off x="8497771" y="2533418"/>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202" name="Google Shape;202;p21"/>
          <p:cNvCxnSpPr>
            <a:stCxn id="195" idx="0"/>
            <a:endCxn id="194" idx="2"/>
          </p:cNvCxnSpPr>
          <p:nvPr/>
        </p:nvCxnSpPr>
        <p:spPr>
          <a:xfrm rot="-5400000">
            <a:off x="8305582" y="2533434"/>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203" name="Google Shape;203;p21"/>
          <p:cNvCxnSpPr>
            <a:stCxn id="195" idx="2"/>
            <a:endCxn id="199" idx="0"/>
          </p:cNvCxnSpPr>
          <p:nvPr/>
        </p:nvCxnSpPr>
        <p:spPr>
          <a:xfrm flipH="1" rot="-5400000">
            <a:off x="8249332"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04" name="Google Shape;204;p21"/>
          <p:cNvCxnSpPr>
            <a:stCxn id="200" idx="0"/>
            <a:endCxn id="195" idx="2"/>
          </p:cNvCxnSpPr>
          <p:nvPr/>
        </p:nvCxnSpPr>
        <p:spPr>
          <a:xfrm rot="-5400000">
            <a:off x="8165316"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05" name="Google Shape;205;p21"/>
          <p:cNvCxnSpPr>
            <a:stCxn id="196" idx="2"/>
            <a:endCxn id="197" idx="0"/>
          </p:cNvCxnSpPr>
          <p:nvPr/>
        </p:nvCxnSpPr>
        <p:spPr>
          <a:xfrm flipH="1" rot="-5400000">
            <a:off x="8633927"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06" name="Google Shape;206;p21"/>
          <p:cNvCxnSpPr>
            <a:stCxn id="198" idx="0"/>
            <a:endCxn id="196" idx="2"/>
          </p:cNvCxnSpPr>
          <p:nvPr/>
        </p:nvCxnSpPr>
        <p:spPr>
          <a:xfrm rot="-5400000">
            <a:off x="8549908"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207" name="Google Shape;207;p21"/>
          <p:cNvSpPr/>
          <p:nvPr/>
        </p:nvSpPr>
        <p:spPr>
          <a:xfrm>
            <a:off x="8590174"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08" name="Google Shape;208;p21"/>
          <p:cNvSpPr/>
          <p:nvPr/>
        </p:nvSpPr>
        <p:spPr>
          <a:xfrm>
            <a:off x="8423929"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09" name="Google Shape;209;p21"/>
          <p:cNvSpPr/>
          <p:nvPr/>
        </p:nvSpPr>
        <p:spPr>
          <a:xfrm>
            <a:off x="8257686"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10" name="Google Shape;210;p21"/>
          <p:cNvSpPr/>
          <p:nvPr/>
        </p:nvSpPr>
        <p:spPr>
          <a:xfrm>
            <a:off x="8091447"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11" name="Google Shape;211;p21"/>
          <p:cNvSpPr/>
          <p:nvPr/>
        </p:nvSpPr>
        <p:spPr>
          <a:xfrm>
            <a:off x="8756422"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12" name="Google Shape;212;p21"/>
          <p:cNvCxnSpPr>
            <a:stCxn id="210" idx="0"/>
            <a:endCxn id="200" idx="2"/>
          </p:cNvCxnSpPr>
          <p:nvPr/>
        </p:nvCxnSpPr>
        <p:spPr>
          <a:xfrm rot="-5400000">
            <a:off x="8095197" y="3435664"/>
            <a:ext cx="178200" cy="56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13" name="Google Shape;213;p21"/>
          <p:cNvCxnSpPr>
            <a:stCxn id="209" idx="0"/>
            <a:endCxn id="200" idx="2"/>
          </p:cNvCxnSpPr>
          <p:nvPr/>
        </p:nvCxnSpPr>
        <p:spPr>
          <a:xfrm flipH="1" rot="5400000">
            <a:off x="8178336" y="3408664"/>
            <a:ext cx="178200" cy="110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14" name="Google Shape;214;p21"/>
          <p:cNvCxnSpPr>
            <a:stCxn id="208" idx="0"/>
            <a:endCxn id="198" idx="2"/>
          </p:cNvCxnSpPr>
          <p:nvPr/>
        </p:nvCxnSpPr>
        <p:spPr>
          <a:xfrm rot="-5400000">
            <a:off x="8453779" y="3409564"/>
            <a:ext cx="178200" cy="1083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15" name="Google Shape;215;p21"/>
          <p:cNvCxnSpPr>
            <a:stCxn id="207" idx="0"/>
            <a:endCxn id="198" idx="2"/>
          </p:cNvCxnSpPr>
          <p:nvPr/>
        </p:nvCxnSpPr>
        <p:spPr>
          <a:xfrm flipH="1" rot="5400000">
            <a:off x="8536924" y="3434764"/>
            <a:ext cx="178200" cy="579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16" name="Google Shape;216;p21"/>
          <p:cNvCxnSpPr>
            <a:stCxn id="211" idx="0"/>
            <a:endCxn id="198" idx="2"/>
          </p:cNvCxnSpPr>
          <p:nvPr/>
        </p:nvCxnSpPr>
        <p:spPr>
          <a:xfrm flipH="1" rot="5400000">
            <a:off x="8620072" y="3351664"/>
            <a:ext cx="178200" cy="2241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217" name="Google Shape;217;p21"/>
          <p:cNvSpPr/>
          <p:nvPr/>
        </p:nvSpPr>
        <p:spPr>
          <a:xfrm>
            <a:off x="8495559"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18" name="Google Shape;218;p21"/>
          <p:cNvSpPr/>
          <p:nvPr/>
        </p:nvSpPr>
        <p:spPr>
          <a:xfrm>
            <a:off x="8352309"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19" name="Google Shape;219;p21"/>
          <p:cNvSpPr/>
          <p:nvPr/>
        </p:nvSpPr>
        <p:spPr>
          <a:xfrm>
            <a:off x="8208169"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20" name="Google Shape;220;p21"/>
          <p:cNvSpPr/>
          <p:nvPr/>
        </p:nvSpPr>
        <p:spPr>
          <a:xfrm>
            <a:off x="8064028"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21" name="Google Shape;221;p21"/>
          <p:cNvSpPr/>
          <p:nvPr/>
        </p:nvSpPr>
        <p:spPr>
          <a:xfrm>
            <a:off x="8639704"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22" name="Google Shape;222;p21"/>
          <p:cNvSpPr/>
          <p:nvPr/>
        </p:nvSpPr>
        <p:spPr>
          <a:xfrm>
            <a:off x="8783846"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23" name="Google Shape;223;p21"/>
          <p:cNvCxnSpPr>
            <a:stCxn id="220" idx="0"/>
            <a:endCxn id="210" idx="2"/>
          </p:cNvCxnSpPr>
          <p:nvPr/>
        </p:nvCxnSpPr>
        <p:spPr>
          <a:xfrm rot="-5400000">
            <a:off x="8055478"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24" name="Google Shape;224;p21"/>
          <p:cNvCxnSpPr>
            <a:stCxn id="219" idx="0"/>
            <a:endCxn id="210" idx="2"/>
          </p:cNvCxnSpPr>
          <p:nvPr/>
        </p:nvCxnSpPr>
        <p:spPr>
          <a:xfrm flipH="1" rot="5400000">
            <a:off x="8127619" y="3821434"/>
            <a:ext cx="174000" cy="1167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25" name="Google Shape;225;p21"/>
          <p:cNvCxnSpPr>
            <a:stCxn id="218" idx="0"/>
            <a:endCxn id="210" idx="2"/>
          </p:cNvCxnSpPr>
          <p:nvPr/>
        </p:nvCxnSpPr>
        <p:spPr>
          <a:xfrm flipH="1" rot="5400000">
            <a:off x="8199609" y="3749284"/>
            <a:ext cx="174000" cy="2610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26" name="Google Shape;226;p21"/>
          <p:cNvCxnSpPr>
            <a:stCxn id="217" idx="0"/>
            <a:endCxn id="207" idx="2"/>
          </p:cNvCxnSpPr>
          <p:nvPr/>
        </p:nvCxnSpPr>
        <p:spPr>
          <a:xfrm rot="-5400000">
            <a:off x="8520609" y="3832534"/>
            <a:ext cx="174000" cy="94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27" name="Google Shape;227;p21"/>
          <p:cNvCxnSpPr>
            <a:stCxn id="221" idx="0"/>
            <a:endCxn id="207" idx="2"/>
          </p:cNvCxnSpPr>
          <p:nvPr/>
        </p:nvCxnSpPr>
        <p:spPr>
          <a:xfrm flipH="1" rot="5400000">
            <a:off x="8592754" y="3855034"/>
            <a:ext cx="174000" cy="49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28" name="Google Shape;228;p21"/>
          <p:cNvCxnSpPr>
            <a:stCxn id="222" idx="0"/>
            <a:endCxn id="211" idx="2"/>
          </p:cNvCxnSpPr>
          <p:nvPr/>
        </p:nvCxnSpPr>
        <p:spPr>
          <a:xfrm flipH="1" rot="5400000">
            <a:off x="8747996"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229" name="Google Shape;229;p21"/>
          <p:cNvSpPr/>
          <p:nvPr/>
        </p:nvSpPr>
        <p:spPr>
          <a:xfrm>
            <a:off x="6582679" y="2302568"/>
            <a:ext cx="153000" cy="2400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0" name="Google Shape;230;p21"/>
          <p:cNvSpPr/>
          <p:nvPr/>
        </p:nvSpPr>
        <p:spPr>
          <a:xfrm>
            <a:off x="6402190"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1" name="Google Shape;231;p21"/>
          <p:cNvSpPr/>
          <p:nvPr/>
        </p:nvSpPr>
        <p:spPr>
          <a:xfrm>
            <a:off x="6786786" y="2716584"/>
            <a:ext cx="129600" cy="240000"/>
          </a:xfrm>
          <a:prstGeom prst="rect">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2" name="Google Shape;232;p21"/>
          <p:cNvSpPr/>
          <p:nvPr/>
        </p:nvSpPr>
        <p:spPr>
          <a:xfrm>
            <a:off x="6870812"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3" name="Google Shape;233;p21"/>
          <p:cNvSpPr/>
          <p:nvPr/>
        </p:nvSpPr>
        <p:spPr>
          <a:xfrm>
            <a:off x="6702767"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4" name="Google Shape;234;p21"/>
          <p:cNvSpPr/>
          <p:nvPr/>
        </p:nvSpPr>
        <p:spPr>
          <a:xfrm>
            <a:off x="6486217"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35" name="Google Shape;235;p21"/>
          <p:cNvSpPr/>
          <p:nvPr/>
        </p:nvSpPr>
        <p:spPr>
          <a:xfrm>
            <a:off x="6318174" y="3134699"/>
            <a:ext cx="129600" cy="240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36" name="Google Shape;236;p21"/>
          <p:cNvCxnSpPr>
            <a:stCxn id="229" idx="2"/>
            <a:endCxn id="231" idx="0"/>
          </p:cNvCxnSpPr>
          <p:nvPr/>
        </p:nvCxnSpPr>
        <p:spPr>
          <a:xfrm flipH="1" rot="-5400000">
            <a:off x="6668329" y="2533418"/>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237" name="Google Shape;237;p21"/>
          <p:cNvCxnSpPr>
            <a:stCxn id="230" idx="0"/>
            <a:endCxn id="229" idx="2"/>
          </p:cNvCxnSpPr>
          <p:nvPr/>
        </p:nvCxnSpPr>
        <p:spPr>
          <a:xfrm rot="-5400000">
            <a:off x="6476140" y="2533434"/>
            <a:ext cx="174000" cy="192300"/>
          </a:xfrm>
          <a:prstGeom prst="bentConnector3">
            <a:avLst>
              <a:gd fmla="val 49957" name="adj1"/>
            </a:avLst>
          </a:prstGeom>
          <a:noFill/>
          <a:ln cap="flat" cmpd="sng" w="9525">
            <a:solidFill>
              <a:srgbClr val="C2C2C2"/>
            </a:solidFill>
            <a:prstDash val="solid"/>
            <a:round/>
            <a:headEnd len="sm" w="sm" type="none"/>
            <a:tailEnd len="sm" w="sm" type="none"/>
          </a:ln>
        </p:spPr>
      </p:cxnSp>
      <p:cxnSp>
        <p:nvCxnSpPr>
          <p:cNvPr id="238" name="Google Shape;238;p21"/>
          <p:cNvCxnSpPr>
            <a:stCxn id="230" idx="2"/>
            <a:endCxn id="234" idx="0"/>
          </p:cNvCxnSpPr>
          <p:nvPr/>
        </p:nvCxnSpPr>
        <p:spPr>
          <a:xfrm flipH="1" rot="-5400000">
            <a:off x="6419890"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39" name="Google Shape;239;p21"/>
          <p:cNvCxnSpPr>
            <a:stCxn id="235" idx="0"/>
            <a:endCxn id="230" idx="2"/>
          </p:cNvCxnSpPr>
          <p:nvPr/>
        </p:nvCxnSpPr>
        <p:spPr>
          <a:xfrm rot="-5400000">
            <a:off x="6335874"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40" name="Google Shape;240;p21"/>
          <p:cNvCxnSpPr>
            <a:stCxn id="231" idx="2"/>
            <a:endCxn id="232" idx="0"/>
          </p:cNvCxnSpPr>
          <p:nvPr/>
        </p:nvCxnSpPr>
        <p:spPr>
          <a:xfrm flipH="1" rot="-5400000">
            <a:off x="6804486" y="3003684"/>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41" name="Google Shape;241;p21"/>
          <p:cNvCxnSpPr>
            <a:stCxn id="233" idx="0"/>
            <a:endCxn id="231" idx="2"/>
          </p:cNvCxnSpPr>
          <p:nvPr/>
        </p:nvCxnSpPr>
        <p:spPr>
          <a:xfrm rot="-5400000">
            <a:off x="6720467" y="3003599"/>
            <a:ext cx="178200" cy="840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242" name="Google Shape;242;p21"/>
          <p:cNvSpPr/>
          <p:nvPr/>
        </p:nvSpPr>
        <p:spPr>
          <a:xfrm>
            <a:off x="6760733"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43" name="Google Shape;243;p21"/>
          <p:cNvSpPr/>
          <p:nvPr/>
        </p:nvSpPr>
        <p:spPr>
          <a:xfrm>
            <a:off x="6594487"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44" name="Google Shape;244;p21"/>
          <p:cNvSpPr/>
          <p:nvPr/>
        </p:nvSpPr>
        <p:spPr>
          <a:xfrm>
            <a:off x="6428245"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45" name="Google Shape;245;p21"/>
          <p:cNvSpPr/>
          <p:nvPr/>
        </p:nvSpPr>
        <p:spPr>
          <a:xfrm>
            <a:off x="6262005"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46" name="Google Shape;246;p21"/>
          <p:cNvSpPr/>
          <p:nvPr/>
        </p:nvSpPr>
        <p:spPr>
          <a:xfrm>
            <a:off x="6926981" y="3552814"/>
            <a:ext cx="129600" cy="2400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47" name="Google Shape;247;p21"/>
          <p:cNvCxnSpPr>
            <a:stCxn id="245" idx="0"/>
            <a:endCxn id="235" idx="2"/>
          </p:cNvCxnSpPr>
          <p:nvPr/>
        </p:nvCxnSpPr>
        <p:spPr>
          <a:xfrm rot="-5400000">
            <a:off x="6265755" y="3435664"/>
            <a:ext cx="178200" cy="56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48" name="Google Shape;248;p21"/>
          <p:cNvCxnSpPr>
            <a:stCxn id="244" idx="0"/>
            <a:endCxn id="235" idx="2"/>
          </p:cNvCxnSpPr>
          <p:nvPr/>
        </p:nvCxnSpPr>
        <p:spPr>
          <a:xfrm flipH="1" rot="5400000">
            <a:off x="6348895" y="3408664"/>
            <a:ext cx="178200" cy="1101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49" name="Google Shape;249;p21"/>
          <p:cNvCxnSpPr>
            <a:stCxn id="243" idx="0"/>
            <a:endCxn id="233" idx="2"/>
          </p:cNvCxnSpPr>
          <p:nvPr/>
        </p:nvCxnSpPr>
        <p:spPr>
          <a:xfrm rot="-5400000">
            <a:off x="6624337" y="3409564"/>
            <a:ext cx="178200" cy="1083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50" name="Google Shape;250;p21"/>
          <p:cNvCxnSpPr>
            <a:stCxn id="242" idx="0"/>
            <a:endCxn id="233" idx="2"/>
          </p:cNvCxnSpPr>
          <p:nvPr/>
        </p:nvCxnSpPr>
        <p:spPr>
          <a:xfrm flipH="1" rot="5400000">
            <a:off x="6707483" y="3434764"/>
            <a:ext cx="178200" cy="57900"/>
          </a:xfrm>
          <a:prstGeom prst="bentConnector3">
            <a:avLst>
              <a:gd fmla="val 50064" name="adj1"/>
            </a:avLst>
          </a:prstGeom>
          <a:noFill/>
          <a:ln cap="flat" cmpd="sng" w="9525">
            <a:solidFill>
              <a:srgbClr val="C2C2C2"/>
            </a:solidFill>
            <a:prstDash val="solid"/>
            <a:round/>
            <a:headEnd len="sm" w="sm" type="none"/>
            <a:tailEnd len="sm" w="sm" type="none"/>
          </a:ln>
        </p:spPr>
      </p:cxnSp>
      <p:cxnSp>
        <p:nvCxnSpPr>
          <p:cNvPr id="251" name="Google Shape;251;p21"/>
          <p:cNvCxnSpPr>
            <a:stCxn id="246" idx="0"/>
            <a:endCxn id="233" idx="2"/>
          </p:cNvCxnSpPr>
          <p:nvPr/>
        </p:nvCxnSpPr>
        <p:spPr>
          <a:xfrm flipH="1" rot="5400000">
            <a:off x="6790631" y="3351664"/>
            <a:ext cx="178200" cy="224100"/>
          </a:xfrm>
          <a:prstGeom prst="bentConnector3">
            <a:avLst>
              <a:gd fmla="val 50064" name="adj1"/>
            </a:avLst>
          </a:prstGeom>
          <a:noFill/>
          <a:ln cap="flat" cmpd="sng" w="9525">
            <a:solidFill>
              <a:srgbClr val="C2C2C2"/>
            </a:solidFill>
            <a:prstDash val="solid"/>
            <a:round/>
            <a:headEnd len="sm" w="sm" type="none"/>
            <a:tailEnd len="sm" w="sm" type="none"/>
          </a:ln>
        </p:spPr>
      </p:cxnSp>
      <p:sp>
        <p:nvSpPr>
          <p:cNvPr id="252" name="Google Shape;252;p21"/>
          <p:cNvSpPr/>
          <p:nvPr/>
        </p:nvSpPr>
        <p:spPr>
          <a:xfrm>
            <a:off x="6666118"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3" name="Google Shape;253;p21"/>
          <p:cNvSpPr/>
          <p:nvPr/>
        </p:nvSpPr>
        <p:spPr>
          <a:xfrm>
            <a:off x="652286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4" name="Google Shape;254;p21"/>
          <p:cNvSpPr/>
          <p:nvPr/>
        </p:nvSpPr>
        <p:spPr>
          <a:xfrm>
            <a:off x="637872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5" name="Google Shape;255;p21"/>
          <p:cNvSpPr/>
          <p:nvPr/>
        </p:nvSpPr>
        <p:spPr>
          <a:xfrm>
            <a:off x="6234587"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6" name="Google Shape;256;p21"/>
          <p:cNvSpPr/>
          <p:nvPr/>
        </p:nvSpPr>
        <p:spPr>
          <a:xfrm>
            <a:off x="6810262"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57" name="Google Shape;257;p21"/>
          <p:cNvSpPr/>
          <p:nvPr/>
        </p:nvSpPr>
        <p:spPr>
          <a:xfrm>
            <a:off x="6954404" y="3966784"/>
            <a:ext cx="129600" cy="240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258" name="Google Shape;258;p21"/>
          <p:cNvCxnSpPr>
            <a:stCxn id="255" idx="0"/>
            <a:endCxn id="245" idx="2"/>
          </p:cNvCxnSpPr>
          <p:nvPr/>
        </p:nvCxnSpPr>
        <p:spPr>
          <a:xfrm rot="-5400000">
            <a:off x="6226037"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59" name="Google Shape;259;p21"/>
          <p:cNvCxnSpPr>
            <a:stCxn id="254" idx="0"/>
            <a:endCxn id="245" idx="2"/>
          </p:cNvCxnSpPr>
          <p:nvPr/>
        </p:nvCxnSpPr>
        <p:spPr>
          <a:xfrm flipH="1" rot="5400000">
            <a:off x="6298177" y="3821434"/>
            <a:ext cx="174000" cy="1167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60" name="Google Shape;260;p21"/>
          <p:cNvCxnSpPr>
            <a:stCxn id="253" idx="0"/>
            <a:endCxn id="245" idx="2"/>
          </p:cNvCxnSpPr>
          <p:nvPr/>
        </p:nvCxnSpPr>
        <p:spPr>
          <a:xfrm flipH="1" rot="5400000">
            <a:off x="6370167" y="3749284"/>
            <a:ext cx="174000" cy="2610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61" name="Google Shape;261;p21"/>
          <p:cNvCxnSpPr>
            <a:stCxn id="252" idx="0"/>
            <a:endCxn id="242" idx="2"/>
          </p:cNvCxnSpPr>
          <p:nvPr/>
        </p:nvCxnSpPr>
        <p:spPr>
          <a:xfrm rot="-5400000">
            <a:off x="6691168" y="3832534"/>
            <a:ext cx="174000" cy="94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62" name="Google Shape;262;p21"/>
          <p:cNvCxnSpPr>
            <a:stCxn id="256" idx="0"/>
            <a:endCxn id="242" idx="2"/>
          </p:cNvCxnSpPr>
          <p:nvPr/>
        </p:nvCxnSpPr>
        <p:spPr>
          <a:xfrm flipH="1" rot="5400000">
            <a:off x="6763312" y="3855034"/>
            <a:ext cx="174000" cy="49500"/>
          </a:xfrm>
          <a:prstGeom prst="bentConnector3">
            <a:avLst>
              <a:gd fmla="val 49944" name="adj1"/>
            </a:avLst>
          </a:prstGeom>
          <a:noFill/>
          <a:ln cap="flat" cmpd="sng" w="9525">
            <a:solidFill>
              <a:srgbClr val="C2C2C2"/>
            </a:solidFill>
            <a:prstDash val="solid"/>
            <a:round/>
            <a:headEnd len="sm" w="sm" type="none"/>
            <a:tailEnd len="sm" w="sm" type="none"/>
          </a:ln>
        </p:spPr>
      </p:cxnSp>
      <p:cxnSp>
        <p:nvCxnSpPr>
          <p:cNvPr id="263" name="Google Shape;263;p21"/>
          <p:cNvCxnSpPr>
            <a:stCxn id="257" idx="0"/>
            <a:endCxn id="246" idx="2"/>
          </p:cNvCxnSpPr>
          <p:nvPr/>
        </p:nvCxnSpPr>
        <p:spPr>
          <a:xfrm flipH="1" rot="5400000">
            <a:off x="6918554" y="3866134"/>
            <a:ext cx="174000" cy="27300"/>
          </a:xfrm>
          <a:prstGeom prst="bentConnector3">
            <a:avLst>
              <a:gd fmla="val 49944" name="adj1"/>
            </a:avLst>
          </a:prstGeom>
          <a:noFill/>
          <a:ln cap="flat" cmpd="sng" w="9525">
            <a:solidFill>
              <a:srgbClr val="C2C2C2"/>
            </a:solidFill>
            <a:prstDash val="solid"/>
            <a:round/>
            <a:headEnd len="sm" w="sm" type="none"/>
            <a:tailEnd len="sm" w="sm" type="none"/>
          </a:ln>
        </p:spPr>
      </p:cxnSp>
      <p:sp>
        <p:nvSpPr>
          <p:cNvPr id="264" name="Google Shape;264;p21"/>
          <p:cNvSpPr/>
          <p:nvPr/>
        </p:nvSpPr>
        <p:spPr>
          <a:xfrm>
            <a:off x="309565" y="1517174"/>
            <a:ext cx="2424300" cy="70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265" name="Google Shape;265;p21"/>
          <p:cNvSpPr/>
          <p:nvPr/>
        </p:nvSpPr>
        <p:spPr>
          <a:xfrm>
            <a:off x="6361994" y="1512724"/>
            <a:ext cx="2424300" cy="70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66" name="Google Shape;266;p21"/>
          <p:cNvSpPr/>
          <p:nvPr/>
        </p:nvSpPr>
        <p:spPr>
          <a:xfrm>
            <a:off x="3320548" y="1551046"/>
            <a:ext cx="2424300" cy="70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XGBoost</a:t>
            </a:r>
            <a:endParaRPr/>
          </a:p>
        </p:txBody>
      </p:sp>
      <p:pic>
        <p:nvPicPr>
          <p:cNvPr descr="XGBoost - Wikipedia" id="267" name="Google Shape;267;p21"/>
          <p:cNvPicPr preferRelativeResize="0"/>
          <p:nvPr/>
        </p:nvPicPr>
        <p:blipFill>
          <a:blip r:embed="rId4">
            <a:alphaModFix/>
          </a:blip>
          <a:stretch>
            <a:fillRect/>
          </a:stretch>
        </p:blipFill>
        <p:spPr>
          <a:xfrm>
            <a:off x="3359840" y="2847326"/>
            <a:ext cx="2424331" cy="979416"/>
          </a:xfrm>
          <a:prstGeom prst="rect">
            <a:avLst/>
          </a:prstGeom>
          <a:noFill/>
          <a:ln>
            <a:noFill/>
          </a:ln>
        </p:spPr>
      </p:pic>
      <p:sp>
        <p:nvSpPr>
          <p:cNvPr id="268" name="Google Shape;268;p21"/>
          <p:cNvSpPr/>
          <p:nvPr/>
        </p:nvSpPr>
        <p:spPr>
          <a:xfrm>
            <a:off x="133463" y="1336040"/>
            <a:ext cx="2872800" cy="320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3135591" y="1336040"/>
            <a:ext cx="2872800" cy="320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6137745" y="1235300"/>
            <a:ext cx="2872800" cy="320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3281750" y="2679625"/>
            <a:ext cx="12903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