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4"/>
  </p:notesMasterIdLst>
  <p:sldIdLst>
    <p:sldId id="256" r:id="rId2"/>
    <p:sldId id="268" r:id="rId3"/>
    <p:sldId id="259" r:id="rId4"/>
    <p:sldId id="257" r:id="rId5"/>
    <p:sldId id="267" r:id="rId6"/>
    <p:sldId id="264" r:id="rId7"/>
    <p:sldId id="265" r:id="rId8"/>
    <p:sldId id="266" r:id="rId9"/>
    <p:sldId id="26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7752" autoAdjust="0"/>
  </p:normalViewPr>
  <p:slideViewPr>
    <p:cSldViewPr snapToGrid="0">
      <p:cViewPr varScale="1">
        <p:scale>
          <a:sx n="70" d="100"/>
          <a:sy n="70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F25D-F4EF-45FC-A22F-F62574752289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D8B4D-0D20-47E0-8278-9FEE18A95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" TargetMode="External"/><Relationship Id="rId7" Type="http://schemas.openxmlformats.org/officeDocument/2006/relationships/hyperlink" Target="https://de.wikipedia.org/wiki/Moving_Picture_Experts_Grou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Binary_Large_Object" TargetMode="External"/><Relationship Id="rId5" Type="http://schemas.openxmlformats.org/officeDocument/2006/relationships/hyperlink" Target="https://de.wikipedia.org/wiki/Textverarbeitung" TargetMode="External"/><Relationship Id="rId4" Type="http://schemas.openxmlformats.org/officeDocument/2006/relationships/hyperlink" Target="https://de.wikipedia.org/wiki/Dateiforma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 muss nicht von Anfang</a:t>
            </a:r>
            <a:r>
              <a:rPr lang="de-DE" baseline="0" dirty="0" smtClean="0"/>
              <a:t> an definiert sein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Neue Felder können einfach hinzugefügt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8B4D-0D20-47E0-8278-9FEE18A955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0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Dokumente können strukturierte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tei"/>
              </a:rPr>
              <a:t>Dateien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mit einem Standard-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eiformat"/>
              </a:rPr>
              <a:t>Dateiformat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sein (wie eine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Textverarbeitung"/>
              </a:rPr>
              <a:t>Textverarbeitungsprogrammdatei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aber auch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Binary Large Object"/>
              </a:rPr>
              <a:t>Binary Large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Binary Large Object"/>
              </a:rPr>
              <a:t>Objects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möglich, die im Sinne eines Datenbankzugriffs nicht weiter strukturiert sind (wie ein Videofilm im 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oving Picture Experts Group"/>
              </a:rPr>
              <a:t>mpeg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-Format).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8B4D-0D20-47E0-8278-9FEE18A955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Db.test.insert</a:t>
            </a:r>
            <a:r>
              <a:rPr lang="de-DE" dirty="0" smtClean="0"/>
              <a:t>({„lotto“:“2,5,12,20,35,42,49“, „super“:7});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Db.test.insert</a:t>
            </a:r>
            <a:r>
              <a:rPr lang="de-DE" dirty="0" smtClean="0"/>
              <a:t>({„lotto“:“3,7,10,25,37,40,45“, „super“:7});</a:t>
            </a:r>
          </a:p>
          <a:p>
            <a:r>
              <a:rPr lang="de-DE" dirty="0" err="1" smtClean="0"/>
              <a:t>Db.test.find</a:t>
            </a:r>
            <a:r>
              <a:rPr lang="de-DE" dirty="0" smtClean="0"/>
              <a:t>();</a:t>
            </a:r>
          </a:p>
          <a:p>
            <a:r>
              <a:rPr lang="de-DE" dirty="0" err="1" smtClean="0"/>
              <a:t>Db.test.find</a:t>
            </a:r>
            <a:r>
              <a:rPr lang="de-DE" dirty="0" smtClean="0"/>
              <a:t>({„numbers“:5})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8B4D-0D20-47E0-8278-9FEE18A955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university</a:t>
            </a:r>
            <a:endParaRPr lang="de-DE" dirty="0" smtClean="0"/>
          </a:p>
          <a:p>
            <a:r>
              <a:rPr lang="de-DE" dirty="0" err="1" smtClean="0"/>
              <a:t>Db.dropDatabase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D8B4D-0D20-47E0-8278-9FEE18A9551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5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2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3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1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6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45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20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8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12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54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BB50D-B681-4DDD-8B0D-6A16A277DF83}" type="datetimeFigureOut">
              <a:rPr lang="de-DE" smtClean="0"/>
              <a:t>30.11.2015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6B70AD-18F3-48A5-8D10-D425870B62B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61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 err="1" smtClean="0"/>
              <a:t>mongo</a:t>
            </a:r>
            <a:r>
              <a:rPr lang="de-DE" dirty="0" err="1" smtClean="0"/>
              <a:t>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6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studenten.php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$</a:t>
            </a:r>
            <a:r>
              <a:rPr lang="de-DE" dirty="0" err="1" smtClean="0"/>
              <a:t>mongo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MongoClient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db</a:t>
            </a:r>
            <a:r>
              <a:rPr lang="de-DE" dirty="0" smtClean="0"/>
              <a:t> = $</a:t>
            </a:r>
            <a:r>
              <a:rPr lang="de-DE" dirty="0" err="1" smtClean="0"/>
              <a:t>mongo</a:t>
            </a:r>
            <a:r>
              <a:rPr lang="de-DE" dirty="0" smtClean="0"/>
              <a:t>-&gt;</a:t>
            </a:r>
            <a:r>
              <a:rPr lang="de-DE" dirty="0" err="1" smtClean="0"/>
              <a:t>university</a:t>
            </a:r>
            <a:r>
              <a:rPr lang="de-DE" dirty="0" smtClean="0"/>
              <a:t>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 = $</a:t>
            </a:r>
            <a:r>
              <a:rPr lang="de-DE" dirty="0" err="1" smtClean="0"/>
              <a:t>db</a:t>
            </a:r>
            <a:r>
              <a:rPr lang="de-DE" dirty="0" smtClean="0"/>
              <a:t>-&gt;</a:t>
            </a:r>
            <a:r>
              <a:rPr lang="de-DE" dirty="0" err="1" smtClean="0"/>
              <a:t>students</a:t>
            </a:r>
            <a:r>
              <a:rPr lang="de-DE" dirty="0" smtClean="0"/>
              <a:t>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 = </a:t>
            </a:r>
            <a:r>
              <a:rPr lang="de-DE" dirty="0" err="1" smtClean="0"/>
              <a:t>array</a:t>
            </a:r>
            <a:r>
              <a:rPr lang="de-DE" dirty="0" smtClean="0"/>
              <a:t>("_</a:t>
            </a:r>
            <a:r>
              <a:rPr lang="de-DE" dirty="0" err="1" smtClean="0"/>
              <a:t>id</a:t>
            </a:r>
            <a:r>
              <a:rPr lang="de-DE" dirty="0" smtClean="0"/>
              <a:t>"=&gt;"0001", "</a:t>
            </a:r>
            <a:r>
              <a:rPr lang="de-DE" dirty="0" err="1" smtClean="0"/>
              <a:t>matrNr</a:t>
            </a:r>
            <a:r>
              <a:rPr lang="de-DE" dirty="0" smtClean="0"/>
              <a:t>" =&gt; "11111", "</a:t>
            </a:r>
            <a:r>
              <a:rPr lang="de-DE" dirty="0" err="1" smtClean="0"/>
              <a:t>name</a:t>
            </a:r>
            <a:r>
              <a:rPr lang="de-DE" dirty="0" smtClean="0"/>
              <a:t>" =&gt; "Mueller" );</a:t>
            </a:r>
            <a:br>
              <a:rPr lang="de-DE" dirty="0" smtClean="0"/>
            </a:br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-&gt;</a:t>
            </a:r>
            <a:r>
              <a:rPr lang="de-DE" dirty="0" err="1" smtClean="0"/>
              <a:t>insert</a:t>
            </a:r>
            <a:r>
              <a:rPr lang="de-DE" dirty="0" smtClean="0"/>
              <a:t>($</a:t>
            </a:r>
            <a:r>
              <a:rPr lang="de-DE" dirty="0" err="1" smtClean="0"/>
              <a:t>document</a:t>
            </a:r>
            <a:r>
              <a:rPr lang="de-DE" dirty="0" smtClean="0"/>
              <a:t>);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 = </a:t>
            </a:r>
            <a:r>
              <a:rPr lang="de-DE" dirty="0" err="1" smtClean="0"/>
              <a:t>array</a:t>
            </a:r>
            <a:r>
              <a:rPr lang="de-DE" dirty="0" smtClean="0"/>
              <a:t>( "_</a:t>
            </a:r>
            <a:r>
              <a:rPr lang="de-DE" dirty="0" err="1" smtClean="0"/>
              <a:t>id</a:t>
            </a:r>
            <a:r>
              <a:rPr lang="de-DE" dirty="0" smtClean="0"/>
              <a:t>"=&gt;"0002", "</a:t>
            </a:r>
            <a:r>
              <a:rPr lang="de-DE" dirty="0" err="1" smtClean="0"/>
              <a:t>matrNr</a:t>
            </a:r>
            <a:r>
              <a:rPr lang="de-DE" dirty="0" smtClean="0"/>
              <a:t>" =&gt; "11112", "</a:t>
            </a:r>
            <a:r>
              <a:rPr lang="de-DE" dirty="0" err="1" smtClean="0"/>
              <a:t>name</a:t>
            </a:r>
            <a:r>
              <a:rPr lang="de-DE" dirty="0" smtClean="0"/>
              <a:t>" =&gt; "Maier", "</a:t>
            </a:r>
            <a:r>
              <a:rPr lang="de-DE" dirty="0" err="1" smtClean="0"/>
              <a:t>kurs</a:t>
            </a:r>
            <a:r>
              <a:rPr lang="de-DE" dirty="0" smtClean="0"/>
              <a:t>" =&gt; "TINF14B2");</a:t>
            </a:r>
            <a:br>
              <a:rPr lang="de-DE" dirty="0" smtClean="0"/>
            </a:br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-&gt;</a:t>
            </a:r>
            <a:r>
              <a:rPr lang="de-DE" dirty="0" err="1" smtClean="0"/>
              <a:t>insert</a:t>
            </a:r>
            <a:r>
              <a:rPr lang="de-DE" dirty="0" smtClean="0"/>
              <a:t>($</a:t>
            </a:r>
            <a:r>
              <a:rPr lang="de-DE" dirty="0" err="1" smtClean="0"/>
              <a:t>document</a:t>
            </a:r>
            <a:r>
              <a:rPr lang="de-DE" dirty="0" smtClean="0"/>
              <a:t>);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 = </a:t>
            </a:r>
            <a:r>
              <a:rPr lang="de-DE" dirty="0" err="1" smtClean="0"/>
              <a:t>array</a:t>
            </a:r>
            <a:r>
              <a:rPr lang="de-DE" dirty="0" smtClean="0"/>
              <a:t>( "_</a:t>
            </a:r>
            <a:r>
              <a:rPr lang="de-DE" dirty="0" err="1" smtClean="0"/>
              <a:t>id</a:t>
            </a:r>
            <a:r>
              <a:rPr lang="de-DE" dirty="0" smtClean="0"/>
              <a:t>"=&gt;"0002", "</a:t>
            </a:r>
            <a:r>
              <a:rPr lang="de-DE" dirty="0" err="1" smtClean="0"/>
              <a:t>matrNr</a:t>
            </a:r>
            <a:r>
              <a:rPr lang="de-DE" dirty="0" smtClean="0"/>
              <a:t>" =&gt; "11112", "</a:t>
            </a:r>
            <a:r>
              <a:rPr lang="de-DE" dirty="0" err="1" smtClean="0"/>
              <a:t>name</a:t>
            </a:r>
            <a:r>
              <a:rPr lang="de-DE" dirty="0" smtClean="0"/>
              <a:t>" =&gt; "Maier", "</a:t>
            </a:r>
            <a:r>
              <a:rPr lang="de-DE" dirty="0" err="1" smtClean="0"/>
              <a:t>kurs</a:t>
            </a:r>
            <a:r>
              <a:rPr lang="de-DE" dirty="0" smtClean="0"/>
              <a:t>" =&gt; "TINF14B2"</a:t>
            </a:r>
            <a:r>
              <a:rPr lang="en-US" dirty="0" smtClean="0"/>
              <a:t>, array("lesson"=&gt;["BWL", "</a:t>
            </a:r>
            <a:r>
              <a:rPr lang="en-US" dirty="0" err="1" smtClean="0"/>
              <a:t>Mathe</a:t>
            </a:r>
            <a:r>
              <a:rPr lang="en-US" dirty="0" smtClean="0"/>
              <a:t>", "</a:t>
            </a:r>
            <a:r>
              <a:rPr lang="en-US" dirty="0" err="1" smtClean="0"/>
              <a:t>Englisch</a:t>
            </a:r>
            <a:r>
              <a:rPr lang="en-US" dirty="0" smtClean="0"/>
              <a:t>"]));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3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</a:t>
            </a:r>
            <a:r>
              <a:rPr lang="de-DE" dirty="0" err="1" smtClean="0"/>
              <a:t>essons.php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$</a:t>
            </a:r>
            <a:r>
              <a:rPr lang="de-DE" dirty="0" err="1" smtClean="0"/>
              <a:t>mongo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MongoClient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db</a:t>
            </a:r>
            <a:r>
              <a:rPr lang="de-DE" dirty="0" smtClean="0"/>
              <a:t> = $</a:t>
            </a:r>
            <a:r>
              <a:rPr lang="de-DE" dirty="0" err="1" smtClean="0"/>
              <a:t>mongo</a:t>
            </a:r>
            <a:r>
              <a:rPr lang="de-DE" dirty="0" smtClean="0"/>
              <a:t>-&gt;</a:t>
            </a:r>
            <a:r>
              <a:rPr lang="de-DE" dirty="0" err="1" smtClean="0"/>
              <a:t>university</a:t>
            </a:r>
            <a:r>
              <a:rPr lang="de-DE" dirty="0" smtClean="0"/>
              <a:t>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 = $</a:t>
            </a:r>
            <a:r>
              <a:rPr lang="de-DE" dirty="0" err="1" smtClean="0"/>
              <a:t>db</a:t>
            </a:r>
            <a:r>
              <a:rPr lang="de-DE" dirty="0" smtClean="0"/>
              <a:t>-&gt;</a:t>
            </a:r>
            <a:r>
              <a:rPr lang="de-DE" dirty="0" err="1" smtClean="0"/>
              <a:t>lessons</a:t>
            </a:r>
            <a:r>
              <a:rPr lang="de-DE" dirty="0" smtClean="0"/>
              <a:t>;</a:t>
            </a:r>
          </a:p>
          <a:p>
            <a:r>
              <a:rPr lang="fr-FR" dirty="0" smtClean="0"/>
              <a:t>$document = </a:t>
            </a:r>
            <a:r>
              <a:rPr lang="fr-FR" dirty="0" err="1" smtClean="0"/>
              <a:t>array</a:t>
            </a:r>
            <a:r>
              <a:rPr lang="fr-FR" dirty="0" smtClean="0"/>
              <a:t>("</a:t>
            </a:r>
            <a:r>
              <a:rPr lang="fr-FR" dirty="0" err="1" smtClean="0"/>
              <a:t>matrNr</a:t>
            </a:r>
            <a:r>
              <a:rPr lang="fr-FR" dirty="0" smtClean="0"/>
              <a:t>" =&gt; "11111", "</a:t>
            </a:r>
            <a:r>
              <a:rPr lang="fr-FR" dirty="0" err="1" smtClean="0"/>
              <a:t>lesson</a:t>
            </a:r>
            <a:r>
              <a:rPr lang="fr-FR" dirty="0" smtClean="0"/>
              <a:t>" =&gt; "BWL", "</a:t>
            </a:r>
            <a:r>
              <a:rPr lang="fr-FR" dirty="0" err="1" smtClean="0"/>
              <a:t>raum</a:t>
            </a:r>
            <a:r>
              <a:rPr lang="fr-FR" dirty="0" smtClean="0"/>
              <a:t>"=&gt;"203" );</a:t>
            </a:r>
            <a:br>
              <a:rPr lang="fr-FR" dirty="0" smtClean="0"/>
            </a:br>
            <a:r>
              <a:rPr lang="fr-FR" dirty="0" smtClean="0"/>
              <a:t>$collection-&gt;insert($document);</a:t>
            </a:r>
          </a:p>
          <a:p>
            <a:r>
              <a:rPr lang="fr-FR" dirty="0" smtClean="0"/>
              <a:t>$document = </a:t>
            </a:r>
            <a:r>
              <a:rPr lang="fr-FR" dirty="0" err="1" smtClean="0"/>
              <a:t>array</a:t>
            </a:r>
            <a:r>
              <a:rPr lang="fr-FR" dirty="0" smtClean="0"/>
              <a:t>("</a:t>
            </a:r>
            <a:r>
              <a:rPr lang="fr-FR" dirty="0" err="1" smtClean="0"/>
              <a:t>matrNr</a:t>
            </a:r>
            <a:r>
              <a:rPr lang="fr-FR" dirty="0" smtClean="0"/>
              <a:t>" =&gt; "11111", "</a:t>
            </a:r>
            <a:r>
              <a:rPr lang="fr-FR" dirty="0" err="1" smtClean="0"/>
              <a:t>lesson</a:t>
            </a:r>
            <a:r>
              <a:rPr lang="fr-FR" dirty="0" smtClean="0"/>
              <a:t>" =&gt; "</a:t>
            </a:r>
            <a:r>
              <a:rPr lang="fr-FR" dirty="0" err="1" smtClean="0"/>
              <a:t>Mathe</a:t>
            </a:r>
            <a:r>
              <a:rPr lang="fr-FR" dirty="0" smtClean="0"/>
              <a:t>", "</a:t>
            </a:r>
            <a:r>
              <a:rPr lang="fr-FR" dirty="0" err="1" smtClean="0"/>
              <a:t>raum</a:t>
            </a:r>
            <a:r>
              <a:rPr lang="fr-FR" dirty="0" smtClean="0"/>
              <a:t>"=&gt;"203" );</a:t>
            </a:r>
            <a:br>
              <a:rPr lang="fr-FR" dirty="0" smtClean="0"/>
            </a:br>
            <a:r>
              <a:rPr lang="fr-FR" dirty="0" smtClean="0"/>
              <a:t>$collection-&gt;insert($document);</a:t>
            </a:r>
          </a:p>
          <a:p>
            <a:endParaRPr lang="fr-FR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0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</a:t>
            </a:r>
            <a:r>
              <a:rPr lang="de-DE" dirty="0" err="1" smtClean="0"/>
              <a:t>ndex.php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Studenten anzeigen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mongo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MongoClient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db</a:t>
            </a:r>
            <a:r>
              <a:rPr lang="de-DE" dirty="0" smtClean="0"/>
              <a:t> = $</a:t>
            </a:r>
            <a:r>
              <a:rPr lang="de-DE" dirty="0" err="1" smtClean="0"/>
              <a:t>mongo</a:t>
            </a:r>
            <a:r>
              <a:rPr lang="de-DE" dirty="0" smtClean="0"/>
              <a:t>-&gt;</a:t>
            </a:r>
            <a:r>
              <a:rPr lang="de-DE" dirty="0" err="1" smtClean="0"/>
              <a:t>university</a:t>
            </a:r>
            <a:r>
              <a:rPr lang="de-DE" dirty="0" smtClean="0"/>
              <a:t>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 = $</a:t>
            </a:r>
            <a:r>
              <a:rPr lang="de-DE" dirty="0" err="1" smtClean="0"/>
              <a:t>db</a:t>
            </a:r>
            <a:r>
              <a:rPr lang="de-DE" dirty="0" smtClean="0"/>
              <a:t>-&gt;</a:t>
            </a:r>
            <a:r>
              <a:rPr lang="de-DE" dirty="0" err="1" smtClean="0"/>
              <a:t>students</a:t>
            </a:r>
            <a:r>
              <a:rPr lang="de-DE" dirty="0" smtClean="0"/>
              <a:t>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cursor</a:t>
            </a:r>
            <a:r>
              <a:rPr lang="de-DE" dirty="0" smtClean="0"/>
              <a:t> = $</a:t>
            </a:r>
            <a:r>
              <a:rPr lang="de-DE" dirty="0" err="1" smtClean="0"/>
              <a:t>collection</a:t>
            </a:r>
            <a:r>
              <a:rPr lang="de-DE" dirty="0" smtClean="0"/>
              <a:t>-&gt;find();</a:t>
            </a:r>
          </a:p>
          <a:p>
            <a:r>
              <a:rPr lang="de-DE" dirty="0" err="1" smtClean="0"/>
              <a:t>foreach</a:t>
            </a:r>
            <a:r>
              <a:rPr lang="de-DE" dirty="0" smtClean="0"/>
              <a:t> ($</a:t>
            </a:r>
            <a:r>
              <a:rPr lang="de-DE" dirty="0" err="1" smtClean="0"/>
              <a:t>cursor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$</a:t>
            </a:r>
            <a:r>
              <a:rPr lang="de-DE" dirty="0" err="1" smtClean="0"/>
              <a:t>document</a:t>
            </a:r>
            <a:r>
              <a:rPr lang="de-DE" dirty="0" smtClean="0"/>
              <a:t>)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["</a:t>
            </a:r>
            <a:r>
              <a:rPr lang="de-DE" dirty="0" err="1" smtClean="0"/>
              <a:t>matrNr</a:t>
            </a:r>
            <a:r>
              <a:rPr lang="de-DE" dirty="0" smtClean="0"/>
              <a:t>"]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details.php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749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 smtClean="0"/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Lokale Datenbank</a:t>
            </a:r>
          </a:p>
          <a:p>
            <a:pPr lvl="1"/>
            <a:r>
              <a:rPr lang="de-DE" dirty="0" smtClean="0"/>
              <a:t>Datenbankverbindung</a:t>
            </a:r>
          </a:p>
          <a:p>
            <a:pPr lvl="1"/>
            <a:r>
              <a:rPr lang="de-DE" dirty="0" smtClean="0"/>
              <a:t>Daten hinzufügen</a:t>
            </a:r>
          </a:p>
          <a:p>
            <a:pPr lvl="1"/>
            <a:r>
              <a:rPr lang="de-DE" dirty="0" smtClean="0"/>
              <a:t>Daten anzeigen</a:t>
            </a:r>
          </a:p>
          <a:p>
            <a:r>
              <a:rPr lang="de-DE" dirty="0" smtClean="0"/>
              <a:t>Übung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6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Schemafrei</a:t>
            </a:r>
          </a:p>
          <a:p>
            <a:r>
              <a:rPr lang="de-DE" dirty="0" smtClean="0"/>
              <a:t>Flexibilität</a:t>
            </a:r>
          </a:p>
          <a:p>
            <a:r>
              <a:rPr lang="de-DE" dirty="0" smtClean="0"/>
              <a:t>Viele verschiedene Daten zur gleichen Zeit abrufen und ändern (Amazon, Facebook)</a:t>
            </a:r>
          </a:p>
          <a:p>
            <a:r>
              <a:rPr lang="en-US" dirty="0" smtClean="0"/>
              <a:t>“big </a:t>
            </a:r>
            <a:r>
              <a:rPr lang="en-US" dirty="0"/>
              <a:t>data, big numbers of users, big numbers of computers, big supply chains, big </a:t>
            </a:r>
            <a:r>
              <a:rPr lang="en-US" dirty="0" smtClean="0"/>
              <a:t>science”</a:t>
            </a:r>
          </a:p>
          <a:p>
            <a:r>
              <a:rPr lang="de-DE" dirty="0">
                <a:sym typeface="Wingdings" panose="05000000000000000000" pitchFamily="2" charset="2"/>
              </a:rPr>
              <a:t>Arbeitet weitgehend im RAM  hohe Lese- und Schreibvorgänge</a:t>
            </a:r>
          </a:p>
          <a:p>
            <a:r>
              <a:rPr lang="de-DE" dirty="0" smtClean="0"/>
              <a:t>Massive schreibe </a:t>
            </a:r>
            <a:r>
              <a:rPr lang="de-DE" dirty="0"/>
              <a:t>P</a:t>
            </a:r>
            <a:r>
              <a:rPr lang="de-DE" dirty="0" smtClean="0"/>
              <a:t>erformance</a:t>
            </a:r>
          </a:p>
          <a:p>
            <a:pPr lvl="1"/>
            <a:r>
              <a:rPr lang="de-DE" dirty="0" smtClean="0"/>
              <a:t>Facebook 500 </a:t>
            </a:r>
            <a:r>
              <a:rPr lang="de-DE" smtClean="0"/>
              <a:t>TB Daten/Tag</a:t>
            </a:r>
            <a:endParaRPr lang="de-DE" dirty="0" smtClean="0"/>
          </a:p>
          <a:p>
            <a:pPr lvl="1"/>
            <a:r>
              <a:rPr lang="en-US" dirty="0" err="1" smtClean="0"/>
              <a:t>Echt-Zeit</a:t>
            </a:r>
            <a:r>
              <a:rPr lang="en-US" dirty="0" smtClean="0"/>
              <a:t> Inserts</a:t>
            </a:r>
            <a:r>
              <a:rPr lang="en-US" dirty="0"/>
              <a:t>, </a:t>
            </a:r>
            <a:r>
              <a:rPr lang="en-US" dirty="0" smtClean="0"/>
              <a:t>Updates</a:t>
            </a:r>
            <a:r>
              <a:rPr lang="en-US" dirty="0"/>
              <a:t>, </a:t>
            </a:r>
            <a:r>
              <a:rPr lang="en-US" dirty="0" smtClean="0"/>
              <a:t>Queries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engl. </a:t>
            </a:r>
            <a:r>
              <a:rPr lang="de-DE" dirty="0" err="1" smtClean="0"/>
              <a:t>hu</a:t>
            </a:r>
            <a:r>
              <a:rPr lang="de-DE" b="1" dirty="0" err="1" smtClean="0"/>
              <a:t>mongo</a:t>
            </a:r>
            <a:r>
              <a:rPr lang="de-DE" dirty="0" err="1" smtClean="0"/>
              <a:t>us</a:t>
            </a:r>
            <a:r>
              <a:rPr lang="de-DE" dirty="0" smtClean="0"/>
              <a:t> „gigantisch“</a:t>
            </a:r>
          </a:p>
          <a:p>
            <a:r>
              <a:rPr lang="de-DE" dirty="0" smtClean="0"/>
              <a:t>Dokumentenorientiert statt Tabellen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Sammlung einzelner Dokumente</a:t>
            </a:r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Sammlungen von JSON-ähnlichen Dokumenten möglich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Plattformübergreifende Unterstützung (Windows, Linux, …)</a:t>
            </a:r>
          </a:p>
          <a:p>
            <a:r>
              <a:rPr lang="de-DE" dirty="0"/>
              <a:t>Jedes Feld kann jederzeit abgefragt werden</a:t>
            </a:r>
          </a:p>
          <a:p>
            <a:r>
              <a:rPr lang="de-DE" dirty="0"/>
              <a:t>Server-seitige JavaScript-Ausführung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Verkehrssprache für z.B.: abfragen</a:t>
            </a:r>
          </a:p>
          <a:p>
            <a:r>
              <a:rPr lang="de-DE" dirty="0">
                <a:sym typeface="Wingdings" panose="05000000000000000000" pitchFamily="2" charset="2"/>
              </a:rPr>
              <a:t>Treiber für unter anderem C, C#, Java, JavaScript, PHP, Ruby, …</a:t>
            </a:r>
          </a:p>
          <a:p>
            <a:pPr marL="164592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96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</a:t>
            </a:r>
            <a:r>
              <a:rPr lang="de-DE" dirty="0" smtClean="0"/>
              <a:t>ongod.exe </a:t>
            </a:r>
            <a:r>
              <a:rPr lang="de-DE" dirty="0" smtClean="0">
                <a:sym typeface="Wingdings" panose="05000000000000000000" pitchFamily="2" charset="2"/>
              </a:rPr>
              <a:t> Server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mongo.exe  Konsole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show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dbs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Zeigt Datenbanken</a:t>
            </a:r>
          </a:p>
          <a:p>
            <a:r>
              <a:rPr lang="de-DE" dirty="0" err="1">
                <a:sym typeface="Wingdings" panose="05000000000000000000" pitchFamily="2" charset="2"/>
              </a:rPr>
              <a:t>u</a:t>
            </a:r>
            <a:r>
              <a:rPr lang="de-DE" dirty="0" err="1" smtClean="0">
                <a:sym typeface="Wingdings" panose="05000000000000000000" pitchFamily="2" charset="2"/>
              </a:rPr>
              <a:t>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i="1" dirty="0" err="1" smtClean="0">
                <a:sym typeface="Wingdings" panose="05000000000000000000" pitchFamily="2" charset="2"/>
              </a:rPr>
              <a:t>dbName</a:t>
            </a:r>
            <a:endParaRPr lang="de-DE" i="1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db</a:t>
            </a:r>
            <a:r>
              <a:rPr lang="de-DE" dirty="0" smtClean="0">
                <a:sym typeface="Wingdings" panose="05000000000000000000" pitchFamily="2" charset="2"/>
              </a:rPr>
              <a:t> muss zu dem Zeitpunkt nicht existieren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db.</a:t>
            </a:r>
            <a:r>
              <a:rPr lang="de-DE" i="1" dirty="0" err="1" smtClean="0">
                <a:sym typeface="Wingdings" panose="05000000000000000000" pitchFamily="2" charset="2"/>
              </a:rPr>
              <a:t>collectionName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Bestimmte </a:t>
            </a:r>
            <a:r>
              <a:rPr lang="de-DE" dirty="0" err="1" smtClean="0">
                <a:sym typeface="Wingdings" panose="05000000000000000000" pitchFamily="2" charset="2"/>
              </a:rPr>
              <a:t>collection</a:t>
            </a:r>
            <a:r>
              <a:rPr lang="de-DE" dirty="0" smtClean="0">
                <a:sym typeface="Wingdings" panose="05000000000000000000" pitchFamily="2" charset="2"/>
              </a:rPr>
              <a:t> auf der </a:t>
            </a:r>
            <a:r>
              <a:rPr lang="de-DE" dirty="0" err="1" smtClean="0">
                <a:sym typeface="Wingdings" panose="05000000000000000000" pitchFamily="2" charset="2"/>
              </a:rPr>
              <a:t>db</a:t>
            </a:r>
            <a:r>
              <a:rPr lang="de-DE" dirty="0" smtClean="0">
                <a:sym typeface="Wingdings" panose="05000000000000000000" pitchFamily="2" charset="2"/>
              </a:rPr>
              <a:t> nutzen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z.B. </a:t>
            </a:r>
            <a:r>
              <a:rPr lang="de-DE" dirty="0" err="1" smtClean="0">
                <a:sym typeface="Wingdings" panose="05000000000000000000" pitchFamily="2" charset="2"/>
              </a:rPr>
              <a:t>db.test.insert</a:t>
            </a:r>
            <a:r>
              <a:rPr lang="de-DE" dirty="0" smtClean="0">
                <a:sym typeface="Wingdings" panose="05000000000000000000" pitchFamily="2" charset="2"/>
              </a:rPr>
              <a:t>({“</a:t>
            </a:r>
            <a:r>
              <a:rPr lang="de-DE" dirty="0" err="1" smtClean="0">
                <a:sym typeface="Wingdings" panose="05000000000000000000" pitchFamily="2" charset="2"/>
              </a:rPr>
              <a:t>name</a:t>
            </a:r>
            <a:r>
              <a:rPr lang="de-DE" dirty="0" smtClean="0">
                <a:sym typeface="Wingdings" panose="05000000000000000000" pitchFamily="2" charset="2"/>
              </a:rPr>
              <a:t>“:“</a:t>
            </a:r>
            <a:r>
              <a:rPr lang="de-DE" dirty="0" err="1" smtClean="0">
                <a:sym typeface="Wingdings" panose="05000000000000000000" pitchFamily="2" charset="2"/>
              </a:rPr>
              <a:t>test</a:t>
            </a:r>
            <a:r>
              <a:rPr lang="de-DE" dirty="0" smtClean="0">
                <a:sym typeface="Wingdings" panose="05000000000000000000" pitchFamily="2" charset="2"/>
              </a:rPr>
              <a:t>“)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db.test.find</a:t>
            </a:r>
            <a:r>
              <a:rPr lang="de-DE" dirty="0" smtClean="0">
                <a:sym typeface="Wingdings" panose="05000000000000000000" pitchFamily="2" charset="2"/>
              </a:rPr>
              <a:t>()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82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Datenbankverbindung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Verbindung zu lokalem Server</a:t>
            </a:r>
          </a:p>
          <a:p>
            <a:pPr lvl="1"/>
            <a:r>
              <a:rPr lang="de-DE" sz="2800" smtClean="0"/>
              <a:t>$mongo = new MongoClient();</a:t>
            </a:r>
          </a:p>
          <a:p>
            <a:r>
              <a:rPr lang="de-DE" smtClean="0"/>
              <a:t>Datenbank auswählen</a:t>
            </a:r>
          </a:p>
          <a:p>
            <a:pPr lvl="1"/>
            <a:r>
              <a:rPr lang="de-DE" sz="2800" smtClean="0"/>
              <a:t>$db = $mongo-&gt;university;</a:t>
            </a:r>
          </a:p>
          <a:p>
            <a:r>
              <a:rPr lang="de-DE" smtClean="0"/>
              <a:t>Übergruppe von Dokumenten</a:t>
            </a:r>
          </a:p>
          <a:p>
            <a:pPr lvl="1"/>
            <a:r>
              <a:rPr lang="de-DE" sz="2800" smtClean="0"/>
              <a:t>$collection = $db-&gt;students;</a:t>
            </a:r>
          </a:p>
          <a:p>
            <a:pPr marL="0" indent="0">
              <a:buNone/>
            </a:pPr>
            <a:endParaRPr lang="de-DE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430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hinzufügen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 = </a:t>
            </a:r>
            <a:r>
              <a:rPr lang="de-DE" dirty="0" err="1" smtClean="0"/>
              <a:t>array</a:t>
            </a:r>
            <a:r>
              <a:rPr lang="de-DE" dirty="0" smtClean="0"/>
              <a:t>("_</a:t>
            </a:r>
            <a:r>
              <a:rPr lang="de-DE" dirty="0" err="1" smtClean="0"/>
              <a:t>id</a:t>
            </a:r>
            <a:r>
              <a:rPr lang="de-DE" dirty="0" smtClean="0"/>
              <a:t>"=&gt;"0001", "</a:t>
            </a:r>
            <a:r>
              <a:rPr lang="de-DE" dirty="0" err="1" smtClean="0"/>
              <a:t>matrNr</a:t>
            </a:r>
            <a:r>
              <a:rPr lang="de-DE" dirty="0" smtClean="0"/>
              <a:t>" =&gt; "11111", "</a:t>
            </a:r>
            <a:r>
              <a:rPr lang="de-DE" dirty="0" err="1" smtClean="0"/>
              <a:t>name</a:t>
            </a:r>
            <a:r>
              <a:rPr lang="de-DE" dirty="0" smtClean="0"/>
              <a:t>" =&gt; "Mueller" );</a:t>
            </a:r>
            <a:br>
              <a:rPr lang="de-DE" dirty="0" smtClean="0"/>
            </a:br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-&gt;</a:t>
            </a:r>
            <a:r>
              <a:rPr lang="de-DE" dirty="0" err="1" smtClean="0"/>
              <a:t>insert</a:t>
            </a:r>
            <a:r>
              <a:rPr lang="de-DE" dirty="0" smtClean="0"/>
              <a:t>($</a:t>
            </a:r>
            <a:r>
              <a:rPr lang="de-DE" dirty="0" err="1" smtClean="0"/>
              <a:t>document</a:t>
            </a:r>
            <a:r>
              <a:rPr lang="de-DE" dirty="0" smtClean="0"/>
              <a:t>);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 = </a:t>
            </a:r>
            <a:r>
              <a:rPr lang="de-DE" dirty="0" err="1" smtClean="0"/>
              <a:t>array</a:t>
            </a:r>
            <a:r>
              <a:rPr lang="de-DE" dirty="0" smtClean="0"/>
              <a:t>( "_</a:t>
            </a:r>
            <a:r>
              <a:rPr lang="de-DE" dirty="0" err="1" smtClean="0"/>
              <a:t>id</a:t>
            </a:r>
            <a:r>
              <a:rPr lang="de-DE" dirty="0" smtClean="0"/>
              <a:t>"=&gt;"0002", "</a:t>
            </a:r>
            <a:r>
              <a:rPr lang="de-DE" dirty="0" err="1" smtClean="0"/>
              <a:t>matrNr</a:t>
            </a:r>
            <a:r>
              <a:rPr lang="de-DE" dirty="0" smtClean="0"/>
              <a:t>" =&gt; "11112", "</a:t>
            </a:r>
            <a:r>
              <a:rPr lang="de-DE" dirty="0" err="1" smtClean="0"/>
              <a:t>name</a:t>
            </a:r>
            <a:r>
              <a:rPr lang="de-DE" dirty="0" smtClean="0"/>
              <a:t>" =&gt; "Maier", "</a:t>
            </a:r>
            <a:r>
              <a:rPr lang="de-DE" dirty="0" err="1" smtClean="0"/>
              <a:t>kurs</a:t>
            </a:r>
            <a:r>
              <a:rPr lang="de-DE" dirty="0" smtClean="0"/>
              <a:t>" =&gt; "TINF14B2");</a:t>
            </a:r>
            <a:br>
              <a:rPr lang="de-DE" dirty="0" smtClean="0"/>
            </a:br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-&gt;</a:t>
            </a:r>
            <a:r>
              <a:rPr lang="de-DE" dirty="0" err="1" smtClean="0"/>
              <a:t>insert</a:t>
            </a:r>
            <a:r>
              <a:rPr lang="de-DE" dirty="0" smtClean="0"/>
              <a:t>($</a:t>
            </a:r>
            <a:r>
              <a:rPr lang="de-DE" dirty="0" err="1" smtClean="0"/>
              <a:t>document</a:t>
            </a:r>
            <a:r>
              <a:rPr lang="de-DE" dirty="0" smtClean="0"/>
              <a:t>);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 = </a:t>
            </a:r>
            <a:r>
              <a:rPr lang="de-DE" dirty="0" err="1" smtClean="0"/>
              <a:t>array</a:t>
            </a:r>
            <a:r>
              <a:rPr lang="de-DE" dirty="0" smtClean="0"/>
              <a:t>( "_</a:t>
            </a:r>
            <a:r>
              <a:rPr lang="de-DE" dirty="0" err="1" smtClean="0"/>
              <a:t>id</a:t>
            </a:r>
            <a:r>
              <a:rPr lang="de-DE" dirty="0" smtClean="0"/>
              <a:t>"=&gt;"0002", "</a:t>
            </a:r>
            <a:r>
              <a:rPr lang="de-DE" dirty="0" err="1" smtClean="0"/>
              <a:t>matrNr</a:t>
            </a:r>
            <a:r>
              <a:rPr lang="de-DE" dirty="0" smtClean="0"/>
              <a:t>" =&gt; "11112", "</a:t>
            </a:r>
            <a:r>
              <a:rPr lang="de-DE" dirty="0" err="1" smtClean="0"/>
              <a:t>name</a:t>
            </a:r>
            <a:r>
              <a:rPr lang="de-DE" dirty="0" smtClean="0"/>
              <a:t>" =&gt; "Maier", "</a:t>
            </a:r>
            <a:r>
              <a:rPr lang="de-DE" dirty="0" err="1" smtClean="0"/>
              <a:t>kurs</a:t>
            </a:r>
            <a:r>
              <a:rPr lang="de-DE" dirty="0" smtClean="0"/>
              <a:t>" =&gt; "TINF14B2"</a:t>
            </a:r>
            <a:r>
              <a:rPr lang="en-US" dirty="0" smtClean="0"/>
              <a:t>, array("lesson"=&gt;["BWL", "</a:t>
            </a:r>
            <a:r>
              <a:rPr lang="en-US" dirty="0" err="1" smtClean="0"/>
              <a:t>Mathe</a:t>
            </a:r>
            <a:r>
              <a:rPr lang="en-US" dirty="0" smtClean="0"/>
              <a:t>", "</a:t>
            </a:r>
            <a:r>
              <a:rPr lang="en-US" dirty="0" err="1" smtClean="0"/>
              <a:t>Englisch</a:t>
            </a:r>
            <a:r>
              <a:rPr lang="en-US" dirty="0" smtClean="0"/>
              <a:t>"]));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763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anzeigen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$</a:t>
            </a:r>
            <a:r>
              <a:rPr lang="de-DE" dirty="0" err="1" smtClean="0"/>
              <a:t>collection</a:t>
            </a:r>
            <a:r>
              <a:rPr lang="de-DE" dirty="0" smtClean="0"/>
              <a:t> = $</a:t>
            </a:r>
            <a:r>
              <a:rPr lang="de-DE" dirty="0" err="1" smtClean="0"/>
              <a:t>db</a:t>
            </a:r>
            <a:r>
              <a:rPr lang="de-DE" dirty="0" smtClean="0"/>
              <a:t>-&gt;</a:t>
            </a:r>
            <a:r>
              <a:rPr lang="de-DE" dirty="0" err="1" smtClean="0"/>
              <a:t>students</a:t>
            </a:r>
            <a:r>
              <a:rPr lang="de-DE" dirty="0" smtClean="0"/>
              <a:t>;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cursor</a:t>
            </a:r>
            <a:r>
              <a:rPr lang="de-DE" dirty="0" smtClean="0"/>
              <a:t> = $</a:t>
            </a:r>
            <a:r>
              <a:rPr lang="de-DE" dirty="0" err="1" smtClean="0"/>
              <a:t>collection</a:t>
            </a:r>
            <a:r>
              <a:rPr lang="de-DE" dirty="0" smtClean="0"/>
              <a:t>-&gt;find();</a:t>
            </a:r>
          </a:p>
          <a:p>
            <a:r>
              <a:rPr lang="de-DE" dirty="0" err="1" smtClean="0"/>
              <a:t>foreach</a:t>
            </a:r>
            <a:r>
              <a:rPr lang="de-DE" dirty="0" smtClean="0"/>
              <a:t> ($</a:t>
            </a:r>
            <a:r>
              <a:rPr lang="de-DE" dirty="0" err="1" smtClean="0"/>
              <a:t>cursor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$</a:t>
            </a:r>
            <a:r>
              <a:rPr lang="de-DE" dirty="0" err="1" smtClean="0"/>
              <a:t>document</a:t>
            </a:r>
            <a:r>
              <a:rPr lang="de-DE" dirty="0" smtClean="0"/>
              <a:t>)</a:t>
            </a:r>
          </a:p>
          <a:p>
            <a:r>
              <a:rPr lang="de-DE" dirty="0" smtClean="0"/>
              <a:t>$</a:t>
            </a:r>
            <a:r>
              <a:rPr lang="de-DE" dirty="0" err="1" smtClean="0"/>
              <a:t>document</a:t>
            </a:r>
            <a:r>
              <a:rPr lang="de-DE" dirty="0" smtClean="0"/>
              <a:t>["</a:t>
            </a:r>
            <a:r>
              <a:rPr lang="de-DE" dirty="0" err="1" smtClean="0"/>
              <a:t>matrNr</a:t>
            </a:r>
            <a:r>
              <a:rPr lang="de-DE" dirty="0" smtClean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921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 smtClean="0"/>
              <a:t>https://github.com/schreckda/e-portfolio-mongodb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100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435</Words>
  <Application>Microsoft Office PowerPoint</Application>
  <PresentationFormat>Breitbild</PresentationFormat>
  <Paragraphs>93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Rückblick</vt:lpstr>
      <vt:lpstr>NoSQL</vt:lpstr>
      <vt:lpstr>Inhalt</vt:lpstr>
      <vt:lpstr>NoSQL</vt:lpstr>
      <vt:lpstr>mongoDB</vt:lpstr>
      <vt:lpstr>Lokale Datenbank</vt:lpstr>
      <vt:lpstr>Datenbankverbindung</vt:lpstr>
      <vt:lpstr>Daten hinzufügen</vt:lpstr>
      <vt:lpstr>Daten anzeigen</vt:lpstr>
      <vt:lpstr>Übung</vt:lpstr>
      <vt:lpstr>studenten.php</vt:lpstr>
      <vt:lpstr>lessons.php</vt:lpstr>
      <vt:lpstr>index.php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David Schreck</dc:creator>
  <cp:lastModifiedBy>David Schreck</cp:lastModifiedBy>
  <cp:revision>52</cp:revision>
  <dcterms:created xsi:type="dcterms:W3CDTF">2015-11-29T20:43:47Z</dcterms:created>
  <dcterms:modified xsi:type="dcterms:W3CDTF">2015-11-30T08:13:42Z</dcterms:modified>
</cp:coreProperties>
</file>