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5" r:id="rId4"/>
    <p:sldId id="266" r:id="rId5"/>
    <p:sldId id="268" r:id="rId6"/>
    <p:sldId id="269" r:id="rId7"/>
    <p:sldId id="271" r:id="rId8"/>
    <p:sldId id="258" r:id="rId9"/>
    <p:sldId id="259" r:id="rId10"/>
    <p:sldId id="260" r:id="rId11"/>
    <p:sldId id="270" r:id="rId12"/>
    <p:sldId id="261" r:id="rId13"/>
    <p:sldId id="264" r:id="rId14"/>
    <p:sldId id="262" r:id="rId15"/>
    <p:sldId id="263"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8" d="100"/>
          <a:sy n="98" d="100"/>
        </p:scale>
        <p:origin x="-1200"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FA5C4F1-CBF4-A544-92C7-BE87AC94F5F3}" type="datetimeFigureOut">
              <a:rPr lang="en-US" smtClean="0"/>
              <a:t>10/8/13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AA4EAE-B2C4-6743-9178-30AC215B560E}" type="slidenum">
              <a:rPr lang="en-US" smtClean="0"/>
              <a:t>‹#›</a:t>
            </a:fld>
            <a:endParaRPr lang="en-US"/>
          </a:p>
        </p:txBody>
      </p:sp>
    </p:spTree>
    <p:extLst>
      <p:ext uri="{BB962C8B-B14F-4D97-AF65-F5344CB8AC3E}">
        <p14:creationId xmlns:p14="http://schemas.microsoft.com/office/powerpoint/2010/main" val="2881770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A5C4F1-CBF4-A544-92C7-BE87AC94F5F3}" type="datetimeFigureOut">
              <a:rPr lang="en-US" smtClean="0"/>
              <a:t>10/8/13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AA4EAE-B2C4-6743-9178-30AC215B560E}" type="slidenum">
              <a:rPr lang="en-US" smtClean="0"/>
              <a:t>‹#›</a:t>
            </a:fld>
            <a:endParaRPr lang="en-US"/>
          </a:p>
        </p:txBody>
      </p:sp>
    </p:spTree>
    <p:extLst>
      <p:ext uri="{BB962C8B-B14F-4D97-AF65-F5344CB8AC3E}">
        <p14:creationId xmlns:p14="http://schemas.microsoft.com/office/powerpoint/2010/main" val="2864825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A5C4F1-CBF4-A544-92C7-BE87AC94F5F3}" type="datetimeFigureOut">
              <a:rPr lang="en-US" smtClean="0"/>
              <a:t>10/8/13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AA4EAE-B2C4-6743-9178-30AC215B560E}" type="slidenum">
              <a:rPr lang="en-US" smtClean="0"/>
              <a:t>‹#›</a:t>
            </a:fld>
            <a:endParaRPr lang="en-US"/>
          </a:p>
        </p:txBody>
      </p:sp>
    </p:spTree>
    <p:extLst>
      <p:ext uri="{BB962C8B-B14F-4D97-AF65-F5344CB8AC3E}">
        <p14:creationId xmlns:p14="http://schemas.microsoft.com/office/powerpoint/2010/main" val="3828036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A5C4F1-CBF4-A544-92C7-BE87AC94F5F3}" type="datetimeFigureOut">
              <a:rPr lang="en-US" smtClean="0"/>
              <a:t>10/8/13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AA4EAE-B2C4-6743-9178-30AC215B560E}" type="slidenum">
              <a:rPr lang="en-US" smtClean="0"/>
              <a:t>‹#›</a:t>
            </a:fld>
            <a:endParaRPr lang="en-US"/>
          </a:p>
        </p:txBody>
      </p:sp>
    </p:spTree>
    <p:extLst>
      <p:ext uri="{BB962C8B-B14F-4D97-AF65-F5344CB8AC3E}">
        <p14:creationId xmlns:p14="http://schemas.microsoft.com/office/powerpoint/2010/main" val="1243293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A5C4F1-CBF4-A544-92C7-BE87AC94F5F3}" type="datetimeFigureOut">
              <a:rPr lang="en-US" smtClean="0"/>
              <a:t>10/8/13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AA4EAE-B2C4-6743-9178-30AC215B560E}" type="slidenum">
              <a:rPr lang="en-US" smtClean="0"/>
              <a:t>‹#›</a:t>
            </a:fld>
            <a:endParaRPr lang="en-US"/>
          </a:p>
        </p:txBody>
      </p:sp>
    </p:spTree>
    <p:extLst>
      <p:ext uri="{BB962C8B-B14F-4D97-AF65-F5344CB8AC3E}">
        <p14:creationId xmlns:p14="http://schemas.microsoft.com/office/powerpoint/2010/main" val="3279215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FA5C4F1-CBF4-A544-92C7-BE87AC94F5F3}" type="datetimeFigureOut">
              <a:rPr lang="en-US" smtClean="0"/>
              <a:t>10/8/13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AA4EAE-B2C4-6743-9178-30AC215B560E}" type="slidenum">
              <a:rPr lang="en-US" smtClean="0"/>
              <a:t>‹#›</a:t>
            </a:fld>
            <a:endParaRPr lang="en-US"/>
          </a:p>
        </p:txBody>
      </p:sp>
    </p:spTree>
    <p:extLst>
      <p:ext uri="{BB962C8B-B14F-4D97-AF65-F5344CB8AC3E}">
        <p14:creationId xmlns:p14="http://schemas.microsoft.com/office/powerpoint/2010/main" val="1134657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A5C4F1-CBF4-A544-92C7-BE87AC94F5F3}" type="datetimeFigureOut">
              <a:rPr lang="en-US" smtClean="0"/>
              <a:t>10/8/13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AA4EAE-B2C4-6743-9178-30AC215B560E}" type="slidenum">
              <a:rPr lang="en-US" smtClean="0"/>
              <a:t>‹#›</a:t>
            </a:fld>
            <a:endParaRPr lang="en-US"/>
          </a:p>
        </p:txBody>
      </p:sp>
    </p:spTree>
    <p:extLst>
      <p:ext uri="{BB962C8B-B14F-4D97-AF65-F5344CB8AC3E}">
        <p14:creationId xmlns:p14="http://schemas.microsoft.com/office/powerpoint/2010/main" val="1074249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A5C4F1-CBF4-A544-92C7-BE87AC94F5F3}" type="datetimeFigureOut">
              <a:rPr lang="en-US" smtClean="0"/>
              <a:t>10/8/13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AA4EAE-B2C4-6743-9178-30AC215B560E}" type="slidenum">
              <a:rPr lang="en-US" smtClean="0"/>
              <a:t>‹#›</a:t>
            </a:fld>
            <a:endParaRPr lang="en-US"/>
          </a:p>
        </p:txBody>
      </p:sp>
    </p:spTree>
    <p:extLst>
      <p:ext uri="{BB962C8B-B14F-4D97-AF65-F5344CB8AC3E}">
        <p14:creationId xmlns:p14="http://schemas.microsoft.com/office/powerpoint/2010/main" val="46970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A5C4F1-CBF4-A544-92C7-BE87AC94F5F3}" type="datetimeFigureOut">
              <a:rPr lang="en-US" smtClean="0"/>
              <a:t>10/8/13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AA4EAE-B2C4-6743-9178-30AC215B560E}" type="slidenum">
              <a:rPr lang="en-US" smtClean="0"/>
              <a:t>‹#›</a:t>
            </a:fld>
            <a:endParaRPr lang="en-US"/>
          </a:p>
        </p:txBody>
      </p:sp>
    </p:spTree>
    <p:extLst>
      <p:ext uri="{BB962C8B-B14F-4D97-AF65-F5344CB8AC3E}">
        <p14:creationId xmlns:p14="http://schemas.microsoft.com/office/powerpoint/2010/main" val="1231293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A5C4F1-CBF4-A544-92C7-BE87AC94F5F3}" type="datetimeFigureOut">
              <a:rPr lang="en-US" smtClean="0"/>
              <a:t>10/8/13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AA4EAE-B2C4-6743-9178-30AC215B560E}" type="slidenum">
              <a:rPr lang="en-US" smtClean="0"/>
              <a:t>‹#›</a:t>
            </a:fld>
            <a:endParaRPr lang="en-US"/>
          </a:p>
        </p:txBody>
      </p:sp>
    </p:spTree>
    <p:extLst>
      <p:ext uri="{BB962C8B-B14F-4D97-AF65-F5344CB8AC3E}">
        <p14:creationId xmlns:p14="http://schemas.microsoft.com/office/powerpoint/2010/main" val="1338039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A5C4F1-CBF4-A544-92C7-BE87AC94F5F3}" type="datetimeFigureOut">
              <a:rPr lang="en-US" smtClean="0"/>
              <a:t>10/8/13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AA4EAE-B2C4-6743-9178-30AC215B560E}" type="slidenum">
              <a:rPr lang="en-US" smtClean="0"/>
              <a:t>‹#›</a:t>
            </a:fld>
            <a:endParaRPr lang="en-US"/>
          </a:p>
        </p:txBody>
      </p:sp>
    </p:spTree>
    <p:extLst>
      <p:ext uri="{BB962C8B-B14F-4D97-AF65-F5344CB8AC3E}">
        <p14:creationId xmlns:p14="http://schemas.microsoft.com/office/powerpoint/2010/main" val="372015203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5C4F1-CBF4-A544-92C7-BE87AC94F5F3}" type="datetimeFigureOut">
              <a:rPr lang="en-US" smtClean="0"/>
              <a:t>10/8/13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AA4EAE-B2C4-6743-9178-30AC215B560E}" type="slidenum">
              <a:rPr lang="en-US" smtClean="0"/>
              <a:t>‹#›</a:t>
            </a:fld>
            <a:endParaRPr lang="en-US"/>
          </a:p>
        </p:txBody>
      </p:sp>
    </p:spTree>
    <p:extLst>
      <p:ext uri="{BB962C8B-B14F-4D97-AF65-F5344CB8AC3E}">
        <p14:creationId xmlns:p14="http://schemas.microsoft.com/office/powerpoint/2010/main" val="10425142"/>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Collaboration Spaces Operations</a:t>
            </a: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Subtitle 2"/>
          <p:cNvSpPr>
            <a:spLocks noGrp="1"/>
          </p:cNvSpPr>
          <p:nvPr>
            <p:ph type="subTitle" idx="1"/>
          </p:nvPr>
        </p:nvSpPr>
        <p:spPr/>
        <p:txBody>
          <a:bodyPr/>
          <a:lstStyle/>
          <a:p>
            <a:r>
              <a:rPr lang="en-US" dirty="0" smtClean="0"/>
              <a:t>Design Guidelines</a:t>
            </a:r>
            <a:endParaRPr lang="en-US" dirty="0"/>
          </a:p>
        </p:txBody>
      </p:sp>
    </p:spTree>
    <p:extLst>
      <p:ext uri="{BB962C8B-B14F-4D97-AF65-F5344CB8AC3E}">
        <p14:creationId xmlns:p14="http://schemas.microsoft.com/office/powerpoint/2010/main" val="248794098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Our </a:t>
            </a:r>
            <a:r>
              <a:rPr lang="en-US"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DevOps</a:t>
            </a: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Philosophy</a:t>
            </a: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p:txBody>
          <a:bodyPr>
            <a:normAutofit fontScale="85000" lnSpcReduction="10000"/>
          </a:bodyPr>
          <a:lstStyle/>
          <a:p>
            <a:r>
              <a:rPr lang="en-US" b="1" dirty="0" smtClean="0"/>
              <a:t>Infrastructure as Code </a:t>
            </a:r>
            <a:r>
              <a:rPr lang="en-US" dirty="0" smtClean="0"/>
              <a:t>– Chef means never ‘tweaking’ the configuration on a server. In fact, it means never being on the server at all. </a:t>
            </a:r>
          </a:p>
          <a:p>
            <a:r>
              <a:rPr lang="en-US" b="1" dirty="0" err="1" smtClean="0"/>
              <a:t>Dev</a:t>
            </a:r>
            <a:r>
              <a:rPr lang="en-US" b="1" dirty="0" smtClean="0"/>
              <a:t>/Ops Collaboration </a:t>
            </a:r>
            <a:r>
              <a:rPr lang="en-US" dirty="0" smtClean="0"/>
              <a:t>– shared sprints, shared deadlines, shared goals – no artificial separation.</a:t>
            </a:r>
          </a:p>
          <a:p>
            <a:r>
              <a:rPr lang="en-US" b="1" dirty="0" smtClean="0"/>
              <a:t>Code as Documentation </a:t>
            </a:r>
            <a:r>
              <a:rPr lang="en-US" dirty="0" smtClean="0"/>
              <a:t>- our documentation is peer-reviewed in parallel with the feature it documents, minimizing obsolescence and increasing coverage.</a:t>
            </a:r>
            <a:endParaRPr lang="en-US" b="1" dirty="0" smtClean="0"/>
          </a:p>
          <a:p>
            <a:r>
              <a:rPr lang="en-US" b="1" dirty="0" smtClean="0"/>
              <a:t>Never Fix a Problem Twice</a:t>
            </a:r>
            <a:r>
              <a:rPr lang="en-US" dirty="0" smtClean="0"/>
              <a:t> – our management application gives us a versioned, peer-reviewed place to keep the ops tools we build</a:t>
            </a:r>
            <a:endParaRPr lang="en-US" b="1" dirty="0" smtClean="0"/>
          </a:p>
          <a:p>
            <a:endParaRPr lang="en-US" dirty="0" smtClean="0"/>
          </a:p>
          <a:p>
            <a:endParaRPr lang="en-US" dirty="0"/>
          </a:p>
        </p:txBody>
      </p:sp>
    </p:spTree>
    <p:extLst>
      <p:ext uri="{BB962C8B-B14F-4D97-AF65-F5344CB8AC3E}">
        <p14:creationId xmlns:p14="http://schemas.microsoft.com/office/powerpoint/2010/main" val="3309727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Multitenancy</a:t>
            </a: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p:txBody>
          <a:bodyPr>
            <a:normAutofit fontScale="92500"/>
          </a:bodyPr>
          <a:lstStyle/>
          <a:p>
            <a:r>
              <a:rPr lang="en-US" b="1" dirty="0" smtClean="0"/>
              <a:t>Database Swapper </a:t>
            </a:r>
            <a:r>
              <a:rPr lang="en-US" dirty="0" smtClean="0"/>
              <a:t>– high-level, high-speed ‘Rack app’ configures the DB connection based on the hostname on the way in the door.</a:t>
            </a:r>
          </a:p>
          <a:p>
            <a:r>
              <a:rPr lang="en-US" b="1" dirty="0" smtClean="0"/>
              <a:t>Separate Mongo DBs </a:t>
            </a:r>
            <a:r>
              <a:rPr lang="en-US" dirty="0" smtClean="0"/>
              <a:t>ensure data isolation without a performance hit</a:t>
            </a:r>
          </a:p>
          <a:p>
            <a:r>
              <a:rPr lang="en-US" b="1" dirty="0" smtClean="0"/>
              <a:t>Separate Autonomy DBs </a:t>
            </a:r>
            <a:r>
              <a:rPr lang="en-US" dirty="0" smtClean="0"/>
              <a:t>ensure data isolation in searches</a:t>
            </a:r>
          </a:p>
          <a:p>
            <a:r>
              <a:rPr lang="en-US" b="1" dirty="0" smtClean="0"/>
              <a:t>Separate Queues </a:t>
            </a:r>
            <a:r>
              <a:rPr lang="en-US" dirty="0" smtClean="0"/>
              <a:t>ensure data isolation in job system</a:t>
            </a:r>
          </a:p>
          <a:p>
            <a:endParaRPr lang="en-US" dirty="0" smtClean="0"/>
          </a:p>
          <a:p>
            <a:endParaRPr lang="en-US" dirty="0"/>
          </a:p>
        </p:txBody>
      </p:sp>
    </p:spTree>
    <p:extLst>
      <p:ext uri="{BB962C8B-B14F-4D97-AF65-F5344CB8AC3E}">
        <p14:creationId xmlns:p14="http://schemas.microsoft.com/office/powerpoint/2010/main" val="2484638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479"/>
            <a:ext cx="8229600" cy="697209"/>
          </a:xfrm>
        </p:spPr>
        <p:txBody>
          <a:bodyPr>
            <a:normAutofit fontScale="90000"/>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Fleets</a:t>
            </a: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Rounded Rectangle 2"/>
          <p:cNvSpPr/>
          <p:nvPr/>
        </p:nvSpPr>
        <p:spPr>
          <a:xfrm>
            <a:off x="2617690" y="971847"/>
            <a:ext cx="6142435" cy="261750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2837988" y="1619747"/>
            <a:ext cx="1153299" cy="81635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3.1 Pod</a:t>
            </a:r>
            <a:endParaRPr lang="en-US" dirty="0"/>
          </a:p>
        </p:txBody>
      </p:sp>
      <p:sp>
        <p:nvSpPr>
          <p:cNvPr id="10" name="TextBox 9"/>
          <p:cNvSpPr txBox="1"/>
          <p:nvPr/>
        </p:nvSpPr>
        <p:spPr>
          <a:xfrm>
            <a:off x="2837988" y="1088469"/>
            <a:ext cx="5675921" cy="461665"/>
          </a:xfrm>
          <a:prstGeom prst="rect">
            <a:avLst/>
          </a:prstGeom>
          <a:noFill/>
        </p:spPr>
        <p:txBody>
          <a:bodyPr wrap="square" rtlCol="0">
            <a:spAutoFit/>
          </a:bodyPr>
          <a:lstStyle/>
          <a:p>
            <a:r>
              <a:rPr lang="en-US" sz="2400" dirty="0" smtClean="0"/>
              <a:t>Fleet: Integration</a:t>
            </a:r>
            <a:endParaRPr lang="en-US" sz="2400" dirty="0"/>
          </a:p>
        </p:txBody>
      </p:sp>
      <p:sp>
        <p:nvSpPr>
          <p:cNvPr id="26" name="TextBox 25"/>
          <p:cNvSpPr txBox="1"/>
          <p:nvPr/>
        </p:nvSpPr>
        <p:spPr>
          <a:xfrm>
            <a:off x="129587" y="4661771"/>
            <a:ext cx="2397364" cy="2031325"/>
          </a:xfrm>
          <a:prstGeom prst="rect">
            <a:avLst/>
          </a:prstGeom>
          <a:noFill/>
        </p:spPr>
        <p:txBody>
          <a:bodyPr wrap="square" rtlCol="0">
            <a:spAutoFit/>
          </a:bodyPr>
          <a:lstStyle/>
          <a:p>
            <a:r>
              <a:rPr lang="en-US" dirty="0" smtClean="0"/>
              <a:t>Example Fleets:</a:t>
            </a:r>
          </a:p>
          <a:p>
            <a:pPr marL="285750" indent="-285750">
              <a:buFont typeface="Arial"/>
              <a:buChar char="•"/>
            </a:pPr>
            <a:r>
              <a:rPr lang="en-US" dirty="0" smtClean="0"/>
              <a:t>Integration</a:t>
            </a:r>
          </a:p>
          <a:p>
            <a:pPr marL="285750" indent="-285750">
              <a:buFont typeface="Arial"/>
              <a:buChar char="•"/>
            </a:pPr>
            <a:r>
              <a:rPr lang="en-US" dirty="0" smtClean="0"/>
              <a:t>Quality – test</a:t>
            </a:r>
          </a:p>
          <a:p>
            <a:pPr marL="285750" indent="-285750">
              <a:buFont typeface="Arial"/>
              <a:buChar char="•"/>
            </a:pPr>
            <a:r>
              <a:rPr lang="en-US" dirty="0" smtClean="0"/>
              <a:t>Performance</a:t>
            </a:r>
          </a:p>
          <a:p>
            <a:pPr marL="285750" indent="-285750">
              <a:buFont typeface="Arial"/>
              <a:buChar char="•"/>
            </a:pPr>
            <a:r>
              <a:rPr lang="en-US" dirty="0" smtClean="0"/>
              <a:t>Production - East</a:t>
            </a:r>
          </a:p>
          <a:p>
            <a:pPr marL="285750" indent="-285750">
              <a:buFont typeface="Arial"/>
              <a:buChar char="•"/>
            </a:pPr>
            <a:r>
              <a:rPr lang="en-US" dirty="0" smtClean="0"/>
              <a:t>Production – West</a:t>
            </a:r>
          </a:p>
          <a:p>
            <a:endParaRPr lang="en-US" dirty="0"/>
          </a:p>
        </p:txBody>
      </p:sp>
      <p:sp>
        <p:nvSpPr>
          <p:cNvPr id="27" name="TextBox 26"/>
          <p:cNvSpPr txBox="1"/>
          <p:nvPr/>
        </p:nvSpPr>
        <p:spPr>
          <a:xfrm>
            <a:off x="246216" y="349805"/>
            <a:ext cx="1982685" cy="1477328"/>
          </a:xfrm>
          <a:prstGeom prst="rect">
            <a:avLst/>
          </a:prstGeom>
          <a:noFill/>
        </p:spPr>
        <p:txBody>
          <a:bodyPr wrap="square" rtlCol="0">
            <a:spAutoFit/>
          </a:bodyPr>
          <a:lstStyle/>
          <a:p>
            <a:r>
              <a:rPr lang="en-US" dirty="0" smtClean="0"/>
              <a:t>A </a:t>
            </a:r>
            <a:r>
              <a:rPr lang="en-US" i="1" dirty="0" smtClean="0"/>
              <a:t>fleet</a:t>
            </a:r>
            <a:r>
              <a:rPr lang="en-US" dirty="0" smtClean="0"/>
              <a:t> is an abstraction - a group of shared service providers and ‘pods’.</a:t>
            </a:r>
            <a:endParaRPr lang="en-US" dirty="0"/>
          </a:p>
        </p:txBody>
      </p:sp>
      <p:sp>
        <p:nvSpPr>
          <p:cNvPr id="36" name="TextBox 35"/>
          <p:cNvSpPr txBox="1"/>
          <p:nvPr/>
        </p:nvSpPr>
        <p:spPr>
          <a:xfrm>
            <a:off x="246216" y="2231845"/>
            <a:ext cx="1619840" cy="2031325"/>
          </a:xfrm>
          <a:prstGeom prst="rect">
            <a:avLst/>
          </a:prstGeom>
          <a:noFill/>
        </p:spPr>
        <p:txBody>
          <a:bodyPr wrap="square" rtlCol="0">
            <a:spAutoFit/>
          </a:bodyPr>
          <a:lstStyle/>
          <a:p>
            <a:r>
              <a:rPr lang="en-US" dirty="0" smtClean="0"/>
              <a:t>A </a:t>
            </a:r>
            <a:r>
              <a:rPr lang="en-US" i="1" dirty="0" smtClean="0"/>
              <a:t>pod</a:t>
            </a:r>
            <a:r>
              <a:rPr lang="en-US" dirty="0" smtClean="0"/>
              <a:t> is a collection of app and job servers running a specific version of the application.</a:t>
            </a:r>
            <a:endParaRPr lang="en-US" dirty="0"/>
          </a:p>
        </p:txBody>
      </p:sp>
      <p:sp>
        <p:nvSpPr>
          <p:cNvPr id="37" name="Rounded Rectangle 36"/>
          <p:cNvSpPr/>
          <p:nvPr/>
        </p:nvSpPr>
        <p:spPr>
          <a:xfrm>
            <a:off x="4341227" y="1616342"/>
            <a:ext cx="1153299" cy="819755"/>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3.2 Pod</a:t>
            </a:r>
            <a:endParaRPr lang="en-US" dirty="0"/>
          </a:p>
        </p:txBody>
      </p:sp>
      <p:sp>
        <p:nvSpPr>
          <p:cNvPr id="39" name="Rounded Rectangle 38"/>
          <p:cNvSpPr/>
          <p:nvPr/>
        </p:nvSpPr>
        <p:spPr>
          <a:xfrm>
            <a:off x="5818522" y="1602028"/>
            <a:ext cx="1153299" cy="834069"/>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3.3 Pod</a:t>
            </a:r>
            <a:endParaRPr lang="en-US" dirty="0"/>
          </a:p>
        </p:txBody>
      </p:sp>
      <p:sp>
        <p:nvSpPr>
          <p:cNvPr id="41" name="Rounded Rectangle 40"/>
          <p:cNvSpPr/>
          <p:nvPr/>
        </p:nvSpPr>
        <p:spPr>
          <a:xfrm>
            <a:off x="2837988" y="2565657"/>
            <a:ext cx="1153299" cy="81635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err="1" smtClean="0"/>
              <a:t>Msg</a:t>
            </a:r>
            <a:endParaRPr lang="en-US" dirty="0"/>
          </a:p>
        </p:txBody>
      </p:sp>
      <p:sp>
        <p:nvSpPr>
          <p:cNvPr id="42" name="Rounded Rectangle 41"/>
          <p:cNvSpPr/>
          <p:nvPr/>
        </p:nvSpPr>
        <p:spPr>
          <a:xfrm>
            <a:off x="4315283" y="2565657"/>
            <a:ext cx="1153299" cy="81635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DB</a:t>
            </a:r>
            <a:endParaRPr lang="en-US" dirty="0"/>
          </a:p>
        </p:txBody>
      </p:sp>
      <p:sp>
        <p:nvSpPr>
          <p:cNvPr id="43" name="Rounded Rectangle 42"/>
          <p:cNvSpPr/>
          <p:nvPr/>
        </p:nvSpPr>
        <p:spPr>
          <a:xfrm>
            <a:off x="5818522" y="2565657"/>
            <a:ext cx="1153299" cy="81635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Search</a:t>
            </a:r>
            <a:endParaRPr lang="en-US" dirty="0"/>
          </a:p>
        </p:txBody>
      </p:sp>
      <p:sp>
        <p:nvSpPr>
          <p:cNvPr id="44" name="Rounded Rectangle 43"/>
          <p:cNvSpPr/>
          <p:nvPr/>
        </p:nvSpPr>
        <p:spPr>
          <a:xfrm>
            <a:off x="7360610" y="2565657"/>
            <a:ext cx="1153299" cy="81635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LDAP/VPN</a:t>
            </a:r>
            <a:endParaRPr lang="en-US" dirty="0"/>
          </a:p>
        </p:txBody>
      </p:sp>
      <p:sp>
        <p:nvSpPr>
          <p:cNvPr id="46" name="Rounded Rectangle 45"/>
          <p:cNvSpPr/>
          <p:nvPr/>
        </p:nvSpPr>
        <p:spPr>
          <a:xfrm>
            <a:off x="7360610" y="1602028"/>
            <a:ext cx="1153299" cy="81635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Mother</a:t>
            </a:r>
          </a:p>
          <a:p>
            <a:pPr algn="ctr"/>
            <a:r>
              <a:rPr lang="en-US" dirty="0" smtClean="0"/>
              <a:t>Ship</a:t>
            </a:r>
            <a:endParaRPr lang="en-US" dirty="0"/>
          </a:p>
        </p:txBody>
      </p:sp>
      <p:sp>
        <p:nvSpPr>
          <p:cNvPr id="47" name="Rounded Rectangle 46"/>
          <p:cNvSpPr/>
          <p:nvPr/>
        </p:nvSpPr>
        <p:spPr>
          <a:xfrm>
            <a:off x="2669525" y="3915715"/>
            <a:ext cx="6142435" cy="261750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ounded Rectangle 47"/>
          <p:cNvSpPr/>
          <p:nvPr/>
        </p:nvSpPr>
        <p:spPr>
          <a:xfrm>
            <a:off x="2889823" y="4563615"/>
            <a:ext cx="1153299" cy="81635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3.1 Pod</a:t>
            </a:r>
            <a:endParaRPr lang="en-US" dirty="0"/>
          </a:p>
        </p:txBody>
      </p:sp>
      <p:sp>
        <p:nvSpPr>
          <p:cNvPr id="49" name="TextBox 48"/>
          <p:cNvSpPr txBox="1"/>
          <p:nvPr/>
        </p:nvSpPr>
        <p:spPr>
          <a:xfrm>
            <a:off x="2889823" y="4032337"/>
            <a:ext cx="5675921" cy="461665"/>
          </a:xfrm>
          <a:prstGeom prst="rect">
            <a:avLst/>
          </a:prstGeom>
          <a:noFill/>
        </p:spPr>
        <p:txBody>
          <a:bodyPr wrap="square" rtlCol="0">
            <a:spAutoFit/>
          </a:bodyPr>
          <a:lstStyle/>
          <a:p>
            <a:r>
              <a:rPr lang="en-US" sz="2400" dirty="0" smtClean="0"/>
              <a:t>Fleet: Production - West</a:t>
            </a:r>
            <a:endParaRPr lang="en-US" sz="2400" dirty="0"/>
          </a:p>
        </p:txBody>
      </p:sp>
      <p:sp>
        <p:nvSpPr>
          <p:cNvPr id="50" name="Rounded Rectangle 49"/>
          <p:cNvSpPr/>
          <p:nvPr/>
        </p:nvSpPr>
        <p:spPr>
          <a:xfrm>
            <a:off x="4393062" y="4560210"/>
            <a:ext cx="1153299" cy="819755"/>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3.2 Pod</a:t>
            </a:r>
            <a:endParaRPr lang="en-US" dirty="0"/>
          </a:p>
        </p:txBody>
      </p:sp>
      <p:sp>
        <p:nvSpPr>
          <p:cNvPr id="51" name="Rounded Rectangle 50"/>
          <p:cNvSpPr/>
          <p:nvPr/>
        </p:nvSpPr>
        <p:spPr>
          <a:xfrm>
            <a:off x="5870357" y="4545896"/>
            <a:ext cx="1153299" cy="834069"/>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3.3 Pod</a:t>
            </a:r>
            <a:endParaRPr lang="en-US" dirty="0"/>
          </a:p>
        </p:txBody>
      </p:sp>
      <p:sp>
        <p:nvSpPr>
          <p:cNvPr id="52" name="Rounded Rectangle 51"/>
          <p:cNvSpPr/>
          <p:nvPr/>
        </p:nvSpPr>
        <p:spPr>
          <a:xfrm>
            <a:off x="2889823" y="5509525"/>
            <a:ext cx="1153299" cy="81635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err="1" smtClean="0"/>
              <a:t>Msg</a:t>
            </a:r>
            <a:endParaRPr lang="en-US" dirty="0"/>
          </a:p>
        </p:txBody>
      </p:sp>
      <p:sp>
        <p:nvSpPr>
          <p:cNvPr id="53" name="Rounded Rectangle 52"/>
          <p:cNvSpPr/>
          <p:nvPr/>
        </p:nvSpPr>
        <p:spPr>
          <a:xfrm>
            <a:off x="4367118" y="5509525"/>
            <a:ext cx="1153299" cy="81635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DB</a:t>
            </a:r>
            <a:endParaRPr lang="en-US" dirty="0"/>
          </a:p>
        </p:txBody>
      </p:sp>
      <p:sp>
        <p:nvSpPr>
          <p:cNvPr id="54" name="Rounded Rectangle 53"/>
          <p:cNvSpPr/>
          <p:nvPr/>
        </p:nvSpPr>
        <p:spPr>
          <a:xfrm>
            <a:off x="5870357" y="5509525"/>
            <a:ext cx="1153299" cy="81635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Search</a:t>
            </a:r>
            <a:endParaRPr lang="en-US" dirty="0"/>
          </a:p>
        </p:txBody>
      </p:sp>
      <p:sp>
        <p:nvSpPr>
          <p:cNvPr id="55" name="Rounded Rectangle 54"/>
          <p:cNvSpPr/>
          <p:nvPr/>
        </p:nvSpPr>
        <p:spPr>
          <a:xfrm>
            <a:off x="7412445" y="5509525"/>
            <a:ext cx="1153299" cy="81635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LDAP/VPN</a:t>
            </a:r>
            <a:endParaRPr lang="en-US" dirty="0"/>
          </a:p>
        </p:txBody>
      </p:sp>
      <p:sp>
        <p:nvSpPr>
          <p:cNvPr id="56" name="Rounded Rectangle 55"/>
          <p:cNvSpPr/>
          <p:nvPr/>
        </p:nvSpPr>
        <p:spPr>
          <a:xfrm>
            <a:off x="7412445" y="4545896"/>
            <a:ext cx="1153299" cy="81635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Mother</a:t>
            </a:r>
          </a:p>
          <a:p>
            <a:pPr algn="ctr"/>
            <a:r>
              <a:rPr lang="en-US" dirty="0" smtClean="0"/>
              <a:t>Ship</a:t>
            </a:r>
            <a:endParaRPr lang="en-US" dirty="0"/>
          </a:p>
        </p:txBody>
      </p:sp>
    </p:spTree>
    <p:extLst>
      <p:ext uri="{BB962C8B-B14F-4D97-AF65-F5344CB8AC3E}">
        <p14:creationId xmlns:p14="http://schemas.microsoft.com/office/powerpoint/2010/main" val="2295654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479"/>
            <a:ext cx="8229600" cy="697209"/>
          </a:xfrm>
        </p:spPr>
        <p:txBody>
          <a:bodyPr>
            <a:normAutofit fontScale="90000"/>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What’s in a Fleet?</a:t>
            </a: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6" name="TextBox 25"/>
          <p:cNvSpPr txBox="1"/>
          <p:nvPr/>
        </p:nvSpPr>
        <p:spPr>
          <a:xfrm>
            <a:off x="129586" y="4573317"/>
            <a:ext cx="2397364" cy="1754327"/>
          </a:xfrm>
          <a:prstGeom prst="rect">
            <a:avLst/>
          </a:prstGeom>
          <a:noFill/>
        </p:spPr>
        <p:txBody>
          <a:bodyPr wrap="square" rtlCol="0">
            <a:spAutoFit/>
          </a:bodyPr>
          <a:lstStyle/>
          <a:p>
            <a:r>
              <a:rPr lang="en-US" dirty="0" smtClean="0"/>
              <a:t>Each </a:t>
            </a:r>
            <a:r>
              <a:rPr lang="en-US" i="1" dirty="0" smtClean="0"/>
              <a:t>fleet </a:t>
            </a:r>
            <a:r>
              <a:rPr lang="en-US" dirty="0" smtClean="0"/>
              <a:t>contains a number of services, shared between pods. Most are configured to be redundant across </a:t>
            </a:r>
            <a:r>
              <a:rPr lang="en-US" i="1" dirty="0" smtClean="0"/>
              <a:t>availability zones</a:t>
            </a:r>
            <a:r>
              <a:rPr lang="en-US" dirty="0" smtClean="0"/>
              <a:t>. </a:t>
            </a:r>
            <a:endParaRPr lang="en-US" dirty="0"/>
          </a:p>
        </p:txBody>
      </p:sp>
      <p:sp>
        <p:nvSpPr>
          <p:cNvPr id="27" name="TextBox 26"/>
          <p:cNvSpPr txBox="1"/>
          <p:nvPr/>
        </p:nvSpPr>
        <p:spPr>
          <a:xfrm>
            <a:off x="129588" y="349805"/>
            <a:ext cx="2099314" cy="3693319"/>
          </a:xfrm>
          <a:prstGeom prst="rect">
            <a:avLst/>
          </a:prstGeom>
          <a:noFill/>
        </p:spPr>
        <p:txBody>
          <a:bodyPr wrap="square" rtlCol="0">
            <a:spAutoFit/>
          </a:bodyPr>
          <a:lstStyle/>
          <a:p>
            <a:r>
              <a:rPr lang="en-US" i="1" dirty="0" err="1" smtClean="0"/>
              <a:t>Mothership</a:t>
            </a:r>
            <a:r>
              <a:rPr lang="en-US" dirty="0" smtClean="0"/>
              <a:t> is our ops management tool, targeted at users from </a:t>
            </a:r>
            <a:r>
              <a:rPr lang="en-US" dirty="0" err="1" smtClean="0"/>
              <a:t>dev</a:t>
            </a:r>
            <a:r>
              <a:rPr lang="en-US" dirty="0" smtClean="0"/>
              <a:t>, ops, sales ops and PS. It is developed by by the same team that builds the core app within the same sprint cycle. It talks to nearly every component within a fleet.</a:t>
            </a:r>
            <a:endParaRPr lang="en-US" dirty="0"/>
          </a:p>
        </p:txBody>
      </p:sp>
      <p:sp>
        <p:nvSpPr>
          <p:cNvPr id="28" name="Rounded Rectangle 27"/>
          <p:cNvSpPr/>
          <p:nvPr/>
        </p:nvSpPr>
        <p:spPr>
          <a:xfrm>
            <a:off x="2617691" y="971846"/>
            <a:ext cx="5973944" cy="542938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ounded Rectangle 3"/>
          <p:cNvSpPr/>
          <p:nvPr/>
        </p:nvSpPr>
        <p:spPr>
          <a:xfrm>
            <a:off x="2986986" y="2497752"/>
            <a:ext cx="1438418" cy="1347628"/>
          </a:xfrm>
          <a:prstGeom prst="roundRect">
            <a:avLst/>
          </a:prstGeom>
        </p:spPr>
        <p:style>
          <a:lnRef idx="3">
            <a:schemeClr val="lt1"/>
          </a:lnRef>
          <a:fillRef idx="1">
            <a:schemeClr val="accent3"/>
          </a:fillRef>
          <a:effectRef idx="1">
            <a:schemeClr val="accent3"/>
          </a:effectRef>
          <a:fontRef idx="minor">
            <a:schemeClr val="lt1"/>
          </a:fontRef>
        </p:style>
        <p:txBody>
          <a:bodyPr rtlCol="0" anchor="ctr" anchorCtr="0"/>
          <a:lstStyle/>
          <a:p>
            <a:pPr algn="ctr"/>
            <a:r>
              <a:rPr lang="en-US" dirty="0" smtClean="0"/>
              <a:t>Pod 1</a:t>
            </a:r>
            <a:endParaRPr lang="en-US" dirty="0"/>
          </a:p>
        </p:txBody>
      </p:sp>
      <p:sp>
        <p:nvSpPr>
          <p:cNvPr id="35" name="Rounded Rectangle 34"/>
          <p:cNvSpPr/>
          <p:nvPr/>
        </p:nvSpPr>
        <p:spPr>
          <a:xfrm>
            <a:off x="4830502" y="2497752"/>
            <a:ext cx="1438418" cy="1347628"/>
          </a:xfrm>
          <a:prstGeom prst="roundRect">
            <a:avLst/>
          </a:prstGeom>
        </p:spPr>
        <p:style>
          <a:lnRef idx="3">
            <a:schemeClr val="lt1"/>
          </a:lnRef>
          <a:fillRef idx="1">
            <a:schemeClr val="accent3"/>
          </a:fillRef>
          <a:effectRef idx="1">
            <a:schemeClr val="accent3"/>
          </a:effectRef>
          <a:fontRef idx="minor">
            <a:schemeClr val="lt1"/>
          </a:fontRef>
        </p:style>
        <p:txBody>
          <a:bodyPr rtlCol="0" anchor="ctr" anchorCtr="0"/>
          <a:lstStyle/>
          <a:p>
            <a:pPr algn="ctr"/>
            <a:r>
              <a:rPr lang="en-US" dirty="0" smtClean="0"/>
              <a:t>Pod 2</a:t>
            </a:r>
            <a:endParaRPr lang="en-US" dirty="0"/>
          </a:p>
        </p:txBody>
      </p:sp>
      <p:sp>
        <p:nvSpPr>
          <p:cNvPr id="17" name="Rounded Rectangle 16"/>
          <p:cNvSpPr/>
          <p:nvPr/>
        </p:nvSpPr>
        <p:spPr>
          <a:xfrm>
            <a:off x="4830502" y="4165142"/>
            <a:ext cx="1564626" cy="81635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err="1" smtClean="0"/>
              <a:t>Msg</a:t>
            </a:r>
            <a:endParaRPr lang="en-US" dirty="0"/>
          </a:p>
        </p:txBody>
      </p:sp>
      <p:sp>
        <p:nvSpPr>
          <p:cNvPr id="18" name="Rounded Rectangle 17"/>
          <p:cNvSpPr/>
          <p:nvPr/>
        </p:nvSpPr>
        <p:spPr>
          <a:xfrm>
            <a:off x="6560490" y="4165142"/>
            <a:ext cx="1564626" cy="81635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Search</a:t>
            </a:r>
            <a:endParaRPr lang="en-US" dirty="0"/>
          </a:p>
        </p:txBody>
      </p:sp>
      <p:sp>
        <p:nvSpPr>
          <p:cNvPr id="19" name="Rounded Rectangle 18"/>
          <p:cNvSpPr/>
          <p:nvPr/>
        </p:nvSpPr>
        <p:spPr>
          <a:xfrm>
            <a:off x="3103615" y="4165142"/>
            <a:ext cx="1564626" cy="81635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DB</a:t>
            </a:r>
            <a:endParaRPr lang="en-US" dirty="0"/>
          </a:p>
        </p:txBody>
      </p:sp>
      <p:sp>
        <p:nvSpPr>
          <p:cNvPr id="46" name="Rounded Rectangle 45"/>
          <p:cNvSpPr/>
          <p:nvPr/>
        </p:nvSpPr>
        <p:spPr>
          <a:xfrm>
            <a:off x="4318493" y="1294930"/>
            <a:ext cx="2588644" cy="90878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nchorCtr="0"/>
          <a:lstStyle/>
          <a:p>
            <a:pPr algn="ctr"/>
            <a:r>
              <a:rPr lang="en-US" dirty="0" err="1" smtClean="0"/>
              <a:t>Mothership</a:t>
            </a:r>
            <a:endParaRPr lang="en-US" dirty="0"/>
          </a:p>
        </p:txBody>
      </p:sp>
      <p:sp>
        <p:nvSpPr>
          <p:cNvPr id="47" name="Rounded Rectangle 46"/>
          <p:cNvSpPr/>
          <p:nvPr/>
        </p:nvSpPr>
        <p:spPr>
          <a:xfrm>
            <a:off x="6686698" y="2497752"/>
            <a:ext cx="1438418" cy="1347628"/>
          </a:xfrm>
          <a:prstGeom prst="roundRect">
            <a:avLst/>
          </a:prstGeom>
        </p:spPr>
        <p:style>
          <a:lnRef idx="3">
            <a:schemeClr val="lt1"/>
          </a:lnRef>
          <a:fillRef idx="1">
            <a:schemeClr val="accent3"/>
          </a:fillRef>
          <a:effectRef idx="1">
            <a:schemeClr val="accent3"/>
          </a:effectRef>
          <a:fontRef idx="minor">
            <a:schemeClr val="lt1"/>
          </a:fontRef>
        </p:style>
        <p:txBody>
          <a:bodyPr rtlCol="0" anchor="ctr" anchorCtr="0"/>
          <a:lstStyle/>
          <a:p>
            <a:pPr algn="ctr"/>
            <a:r>
              <a:rPr lang="en-US" dirty="0" smtClean="0"/>
              <a:t>Pod 3</a:t>
            </a:r>
            <a:endParaRPr lang="en-US" dirty="0"/>
          </a:p>
        </p:txBody>
      </p:sp>
      <p:sp>
        <p:nvSpPr>
          <p:cNvPr id="49" name="Rounded Rectangle 48"/>
          <p:cNvSpPr/>
          <p:nvPr/>
        </p:nvSpPr>
        <p:spPr>
          <a:xfrm>
            <a:off x="3885928" y="5224599"/>
            <a:ext cx="1564626" cy="81635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LDAP</a:t>
            </a:r>
            <a:endParaRPr lang="en-US" dirty="0"/>
          </a:p>
        </p:txBody>
      </p:sp>
      <p:sp>
        <p:nvSpPr>
          <p:cNvPr id="50" name="Rounded Rectangle 49"/>
          <p:cNvSpPr/>
          <p:nvPr/>
        </p:nvSpPr>
        <p:spPr>
          <a:xfrm>
            <a:off x="5612815" y="5224599"/>
            <a:ext cx="1564626" cy="81635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VPN</a:t>
            </a:r>
            <a:endParaRPr lang="en-US" dirty="0"/>
          </a:p>
        </p:txBody>
      </p:sp>
    </p:spTree>
    <p:extLst>
      <p:ext uri="{BB962C8B-B14F-4D97-AF65-F5344CB8AC3E}">
        <p14:creationId xmlns:p14="http://schemas.microsoft.com/office/powerpoint/2010/main" val="3265088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479"/>
            <a:ext cx="8229600" cy="697209"/>
          </a:xfrm>
        </p:spPr>
        <p:txBody>
          <a:bodyPr>
            <a:normAutofit fontScale="90000"/>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Pods</a:t>
            </a: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6" name="TextBox 25"/>
          <p:cNvSpPr txBox="1"/>
          <p:nvPr/>
        </p:nvSpPr>
        <p:spPr>
          <a:xfrm>
            <a:off x="129586" y="4573317"/>
            <a:ext cx="2397364" cy="2031325"/>
          </a:xfrm>
          <a:prstGeom prst="rect">
            <a:avLst/>
          </a:prstGeom>
          <a:noFill/>
        </p:spPr>
        <p:txBody>
          <a:bodyPr wrap="square" rtlCol="0">
            <a:spAutoFit/>
          </a:bodyPr>
          <a:lstStyle/>
          <a:p>
            <a:r>
              <a:rPr lang="en-US" dirty="0" smtClean="0"/>
              <a:t>Each </a:t>
            </a:r>
            <a:r>
              <a:rPr lang="en-US" i="1" dirty="0" smtClean="0"/>
              <a:t>stack</a:t>
            </a:r>
            <a:r>
              <a:rPr lang="en-US" dirty="0" smtClean="0"/>
              <a:t> contains a number of identical, stateless servers. Each stack </a:t>
            </a:r>
            <a:r>
              <a:rPr lang="en-US" i="1" dirty="0" err="1" smtClean="0"/>
              <a:t>autoscales</a:t>
            </a:r>
            <a:r>
              <a:rPr lang="en-US" dirty="0" smtClean="0"/>
              <a:t> in response to an appropriate load metric.</a:t>
            </a:r>
            <a:endParaRPr lang="en-US" dirty="0"/>
          </a:p>
        </p:txBody>
      </p:sp>
      <p:sp>
        <p:nvSpPr>
          <p:cNvPr id="27" name="TextBox 26"/>
          <p:cNvSpPr txBox="1"/>
          <p:nvPr/>
        </p:nvSpPr>
        <p:spPr>
          <a:xfrm>
            <a:off x="129588" y="349805"/>
            <a:ext cx="2099314" cy="2031325"/>
          </a:xfrm>
          <a:prstGeom prst="rect">
            <a:avLst/>
          </a:prstGeom>
          <a:noFill/>
        </p:spPr>
        <p:txBody>
          <a:bodyPr wrap="square" rtlCol="0">
            <a:spAutoFit/>
          </a:bodyPr>
          <a:lstStyle/>
          <a:p>
            <a:r>
              <a:rPr lang="en-US" dirty="0" smtClean="0"/>
              <a:t>A </a:t>
            </a:r>
            <a:r>
              <a:rPr lang="en-US" i="1" dirty="0" smtClean="0"/>
              <a:t>pod</a:t>
            </a:r>
            <a:r>
              <a:rPr lang="en-US" dirty="0" smtClean="0"/>
              <a:t> is always tied to a specific version of the codebase. That could be a major release (3.1) or it could be a feature branch.</a:t>
            </a:r>
            <a:endParaRPr lang="en-US" dirty="0"/>
          </a:p>
        </p:txBody>
      </p:sp>
      <p:sp>
        <p:nvSpPr>
          <p:cNvPr id="28" name="Rounded Rectangle 27"/>
          <p:cNvSpPr/>
          <p:nvPr/>
        </p:nvSpPr>
        <p:spPr>
          <a:xfrm>
            <a:off x="2617691" y="971847"/>
            <a:ext cx="5973944" cy="413359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ounded Rectangle 3"/>
          <p:cNvSpPr/>
          <p:nvPr/>
        </p:nvSpPr>
        <p:spPr>
          <a:xfrm>
            <a:off x="3200805" y="1814115"/>
            <a:ext cx="1438418" cy="1347628"/>
          </a:xfrm>
          <a:prstGeom prst="roundRect">
            <a:avLst/>
          </a:prstGeom>
        </p:spPr>
        <p:style>
          <a:lnRef idx="3">
            <a:schemeClr val="lt1"/>
          </a:lnRef>
          <a:fillRef idx="1">
            <a:schemeClr val="accent3"/>
          </a:fillRef>
          <a:effectRef idx="1">
            <a:schemeClr val="accent3"/>
          </a:effectRef>
          <a:fontRef idx="minor">
            <a:schemeClr val="lt1"/>
          </a:fontRef>
        </p:style>
        <p:txBody>
          <a:bodyPr rtlCol="0" anchor="t" anchorCtr="0"/>
          <a:lstStyle/>
          <a:p>
            <a:r>
              <a:rPr lang="en-US" dirty="0" smtClean="0"/>
              <a:t>App 01</a:t>
            </a:r>
            <a:endParaRPr lang="en-US" dirty="0"/>
          </a:p>
        </p:txBody>
      </p:sp>
      <p:sp>
        <p:nvSpPr>
          <p:cNvPr id="30" name="Rounded Rectangle 29"/>
          <p:cNvSpPr/>
          <p:nvPr/>
        </p:nvSpPr>
        <p:spPr>
          <a:xfrm>
            <a:off x="3599423" y="2256433"/>
            <a:ext cx="1438418" cy="1347628"/>
          </a:xfrm>
          <a:prstGeom prst="roundRect">
            <a:avLst/>
          </a:prstGeom>
        </p:spPr>
        <p:style>
          <a:lnRef idx="3">
            <a:schemeClr val="lt1"/>
          </a:lnRef>
          <a:fillRef idx="1">
            <a:schemeClr val="accent3"/>
          </a:fillRef>
          <a:effectRef idx="1">
            <a:schemeClr val="accent3"/>
          </a:effectRef>
          <a:fontRef idx="minor">
            <a:schemeClr val="lt1"/>
          </a:fontRef>
        </p:style>
        <p:txBody>
          <a:bodyPr rtlCol="0" anchor="t" anchorCtr="0"/>
          <a:lstStyle/>
          <a:p>
            <a:r>
              <a:rPr lang="en-US" dirty="0" smtClean="0"/>
              <a:t>App 02</a:t>
            </a:r>
            <a:endParaRPr lang="en-US" dirty="0"/>
          </a:p>
        </p:txBody>
      </p:sp>
      <p:sp>
        <p:nvSpPr>
          <p:cNvPr id="31" name="Rounded Rectangle 30"/>
          <p:cNvSpPr/>
          <p:nvPr/>
        </p:nvSpPr>
        <p:spPr>
          <a:xfrm>
            <a:off x="3998041" y="2695257"/>
            <a:ext cx="1438418" cy="1347628"/>
          </a:xfrm>
          <a:prstGeom prst="roundRect">
            <a:avLst/>
          </a:prstGeom>
        </p:spPr>
        <p:style>
          <a:lnRef idx="3">
            <a:schemeClr val="lt1"/>
          </a:lnRef>
          <a:fillRef idx="1">
            <a:schemeClr val="accent3"/>
          </a:fillRef>
          <a:effectRef idx="1">
            <a:schemeClr val="accent3"/>
          </a:effectRef>
          <a:fontRef idx="minor">
            <a:schemeClr val="lt1"/>
          </a:fontRef>
        </p:style>
        <p:txBody>
          <a:bodyPr rtlCol="0" anchor="t" anchorCtr="0"/>
          <a:lstStyle/>
          <a:p>
            <a:r>
              <a:rPr lang="en-US" dirty="0" smtClean="0"/>
              <a:t>App 03</a:t>
            </a:r>
            <a:endParaRPr lang="en-US" dirty="0"/>
          </a:p>
        </p:txBody>
      </p:sp>
      <p:sp>
        <p:nvSpPr>
          <p:cNvPr id="35" name="Rounded Rectangle 34"/>
          <p:cNvSpPr/>
          <p:nvPr/>
        </p:nvSpPr>
        <p:spPr>
          <a:xfrm>
            <a:off x="5841281" y="1814115"/>
            <a:ext cx="1438418" cy="1347628"/>
          </a:xfrm>
          <a:prstGeom prst="roundRect">
            <a:avLst/>
          </a:prstGeom>
        </p:spPr>
        <p:style>
          <a:lnRef idx="3">
            <a:schemeClr val="lt1"/>
          </a:lnRef>
          <a:fillRef idx="1">
            <a:schemeClr val="accent3"/>
          </a:fillRef>
          <a:effectRef idx="1">
            <a:schemeClr val="accent3"/>
          </a:effectRef>
          <a:fontRef idx="minor">
            <a:schemeClr val="lt1"/>
          </a:fontRef>
        </p:style>
        <p:txBody>
          <a:bodyPr rtlCol="0" anchor="t" anchorCtr="0"/>
          <a:lstStyle/>
          <a:p>
            <a:r>
              <a:rPr lang="en-US" dirty="0" smtClean="0"/>
              <a:t>Job 01</a:t>
            </a:r>
            <a:endParaRPr lang="en-US" dirty="0"/>
          </a:p>
        </p:txBody>
      </p:sp>
      <p:sp>
        <p:nvSpPr>
          <p:cNvPr id="38" name="Rounded Rectangle 37"/>
          <p:cNvSpPr/>
          <p:nvPr/>
        </p:nvSpPr>
        <p:spPr>
          <a:xfrm>
            <a:off x="6239899" y="2256433"/>
            <a:ext cx="1438418" cy="1347628"/>
          </a:xfrm>
          <a:prstGeom prst="roundRect">
            <a:avLst/>
          </a:prstGeom>
        </p:spPr>
        <p:style>
          <a:lnRef idx="3">
            <a:schemeClr val="lt1"/>
          </a:lnRef>
          <a:fillRef idx="1">
            <a:schemeClr val="accent3"/>
          </a:fillRef>
          <a:effectRef idx="1">
            <a:schemeClr val="accent3"/>
          </a:effectRef>
          <a:fontRef idx="minor">
            <a:schemeClr val="lt1"/>
          </a:fontRef>
        </p:style>
        <p:txBody>
          <a:bodyPr rtlCol="0" anchor="t" anchorCtr="0"/>
          <a:lstStyle/>
          <a:p>
            <a:r>
              <a:rPr lang="en-US" dirty="0" smtClean="0"/>
              <a:t>Job 02</a:t>
            </a:r>
            <a:endParaRPr lang="en-US" dirty="0"/>
          </a:p>
        </p:txBody>
      </p:sp>
      <p:sp>
        <p:nvSpPr>
          <p:cNvPr id="40" name="Rounded Rectangle 39"/>
          <p:cNvSpPr/>
          <p:nvPr/>
        </p:nvSpPr>
        <p:spPr>
          <a:xfrm>
            <a:off x="6638517" y="2695257"/>
            <a:ext cx="1438418" cy="1347628"/>
          </a:xfrm>
          <a:prstGeom prst="roundRect">
            <a:avLst/>
          </a:prstGeom>
        </p:spPr>
        <p:style>
          <a:lnRef idx="3">
            <a:schemeClr val="lt1"/>
          </a:lnRef>
          <a:fillRef idx="1">
            <a:schemeClr val="accent3"/>
          </a:fillRef>
          <a:effectRef idx="1">
            <a:schemeClr val="accent3"/>
          </a:effectRef>
          <a:fontRef idx="minor">
            <a:schemeClr val="lt1"/>
          </a:fontRef>
        </p:style>
        <p:txBody>
          <a:bodyPr rtlCol="0" anchor="t" anchorCtr="0"/>
          <a:lstStyle/>
          <a:p>
            <a:r>
              <a:rPr lang="en-US" dirty="0" smtClean="0"/>
              <a:t>Job 03</a:t>
            </a:r>
            <a:endParaRPr lang="en-US" dirty="0"/>
          </a:p>
        </p:txBody>
      </p:sp>
      <p:sp>
        <p:nvSpPr>
          <p:cNvPr id="6" name="TextBox 5"/>
          <p:cNvSpPr txBox="1"/>
          <p:nvPr/>
        </p:nvSpPr>
        <p:spPr>
          <a:xfrm>
            <a:off x="3200805" y="4311746"/>
            <a:ext cx="2235654" cy="369332"/>
          </a:xfrm>
          <a:prstGeom prst="rect">
            <a:avLst/>
          </a:prstGeom>
          <a:noFill/>
        </p:spPr>
        <p:txBody>
          <a:bodyPr wrap="square" rtlCol="0">
            <a:spAutoFit/>
          </a:bodyPr>
          <a:lstStyle/>
          <a:p>
            <a:pPr algn="ctr"/>
            <a:r>
              <a:rPr lang="en-US" dirty="0" smtClean="0"/>
              <a:t>App Stack</a:t>
            </a:r>
            <a:endParaRPr lang="en-US" dirty="0"/>
          </a:p>
        </p:txBody>
      </p:sp>
      <p:sp>
        <p:nvSpPr>
          <p:cNvPr id="45" name="TextBox 44"/>
          <p:cNvSpPr txBox="1"/>
          <p:nvPr/>
        </p:nvSpPr>
        <p:spPr>
          <a:xfrm>
            <a:off x="5841281" y="4331311"/>
            <a:ext cx="2235654" cy="369332"/>
          </a:xfrm>
          <a:prstGeom prst="rect">
            <a:avLst/>
          </a:prstGeom>
          <a:noFill/>
        </p:spPr>
        <p:txBody>
          <a:bodyPr wrap="square" rtlCol="0">
            <a:spAutoFit/>
          </a:bodyPr>
          <a:lstStyle/>
          <a:p>
            <a:pPr algn="ctr"/>
            <a:r>
              <a:rPr lang="en-US" dirty="0" smtClean="0"/>
              <a:t>Job Stack</a:t>
            </a:r>
            <a:endParaRPr lang="en-US" dirty="0"/>
          </a:p>
        </p:txBody>
      </p:sp>
      <p:sp>
        <p:nvSpPr>
          <p:cNvPr id="57" name="TextBox 56"/>
          <p:cNvSpPr txBox="1"/>
          <p:nvPr/>
        </p:nvSpPr>
        <p:spPr>
          <a:xfrm>
            <a:off x="2941662" y="1183996"/>
            <a:ext cx="5377839" cy="461665"/>
          </a:xfrm>
          <a:prstGeom prst="rect">
            <a:avLst/>
          </a:prstGeom>
          <a:noFill/>
        </p:spPr>
        <p:txBody>
          <a:bodyPr wrap="square" rtlCol="0">
            <a:spAutoFit/>
          </a:bodyPr>
          <a:lstStyle/>
          <a:p>
            <a:r>
              <a:rPr lang="en-US" sz="2400" dirty="0" smtClean="0"/>
              <a:t>Fleet: Production - West</a:t>
            </a:r>
            <a:endParaRPr lang="en-US" sz="2400" dirty="0"/>
          </a:p>
        </p:txBody>
      </p:sp>
      <p:sp>
        <p:nvSpPr>
          <p:cNvPr id="58" name="TextBox 57"/>
          <p:cNvSpPr txBox="1"/>
          <p:nvPr/>
        </p:nvSpPr>
        <p:spPr>
          <a:xfrm>
            <a:off x="129586" y="2456951"/>
            <a:ext cx="2488104" cy="923330"/>
          </a:xfrm>
          <a:prstGeom prst="rect">
            <a:avLst/>
          </a:prstGeom>
          <a:noFill/>
        </p:spPr>
        <p:txBody>
          <a:bodyPr wrap="square" rtlCol="0">
            <a:spAutoFit/>
          </a:bodyPr>
          <a:lstStyle/>
          <a:p>
            <a:r>
              <a:rPr lang="en-US" dirty="0" smtClean="0"/>
              <a:t>The </a:t>
            </a:r>
            <a:r>
              <a:rPr lang="en-US" i="1" dirty="0" smtClean="0"/>
              <a:t>app stack</a:t>
            </a:r>
            <a:r>
              <a:rPr lang="en-US" dirty="0" smtClean="0"/>
              <a:t> hosts workers that respond to HTTP requests.</a:t>
            </a:r>
            <a:endParaRPr lang="en-US" dirty="0"/>
          </a:p>
        </p:txBody>
      </p:sp>
      <p:sp>
        <p:nvSpPr>
          <p:cNvPr id="59" name="TextBox 58"/>
          <p:cNvSpPr txBox="1"/>
          <p:nvPr/>
        </p:nvSpPr>
        <p:spPr>
          <a:xfrm>
            <a:off x="129587" y="3527896"/>
            <a:ext cx="2488104" cy="923330"/>
          </a:xfrm>
          <a:prstGeom prst="rect">
            <a:avLst/>
          </a:prstGeom>
          <a:noFill/>
        </p:spPr>
        <p:txBody>
          <a:bodyPr wrap="square" rtlCol="0">
            <a:spAutoFit/>
          </a:bodyPr>
          <a:lstStyle/>
          <a:p>
            <a:r>
              <a:rPr lang="en-US" dirty="0" smtClean="0"/>
              <a:t>The </a:t>
            </a:r>
            <a:r>
              <a:rPr lang="en-US" i="1" dirty="0" smtClean="0"/>
              <a:t>job stack </a:t>
            </a:r>
            <a:r>
              <a:rPr lang="en-US" dirty="0" smtClean="0"/>
              <a:t>hosts workers that services job queues.</a:t>
            </a:r>
            <a:endParaRPr lang="en-US" dirty="0"/>
          </a:p>
        </p:txBody>
      </p:sp>
    </p:spTree>
    <p:extLst>
      <p:ext uri="{BB962C8B-B14F-4D97-AF65-F5344CB8AC3E}">
        <p14:creationId xmlns:p14="http://schemas.microsoft.com/office/powerpoint/2010/main" val="4292681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479"/>
            <a:ext cx="8229600" cy="697209"/>
          </a:xfrm>
        </p:spPr>
        <p:txBody>
          <a:bodyPr>
            <a:normAutofit fontScale="90000"/>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Programmable Routing</a:t>
            </a: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7" name="TextBox 26"/>
          <p:cNvSpPr txBox="1"/>
          <p:nvPr/>
        </p:nvSpPr>
        <p:spPr>
          <a:xfrm>
            <a:off x="129585" y="2620522"/>
            <a:ext cx="2254817" cy="3693319"/>
          </a:xfrm>
          <a:prstGeom prst="rect">
            <a:avLst/>
          </a:prstGeom>
          <a:noFill/>
        </p:spPr>
        <p:txBody>
          <a:bodyPr wrap="square" rtlCol="0">
            <a:spAutoFit/>
          </a:bodyPr>
          <a:lstStyle/>
          <a:p>
            <a:r>
              <a:rPr lang="en-US" dirty="0" smtClean="0"/>
              <a:t>Our traffic manager publishes an internal API that lets us change routings during runtime. Among other things, this lets us map host names to pods, giving us the ability to perform zero-downtime upgrades and nearly instant site creation.</a:t>
            </a:r>
            <a:endParaRPr lang="en-US" dirty="0"/>
          </a:p>
        </p:txBody>
      </p:sp>
      <p:sp>
        <p:nvSpPr>
          <p:cNvPr id="28" name="Rounded Rectangle 27"/>
          <p:cNvSpPr/>
          <p:nvPr/>
        </p:nvSpPr>
        <p:spPr>
          <a:xfrm>
            <a:off x="2617691" y="971846"/>
            <a:ext cx="5973944" cy="546825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TextBox 57"/>
          <p:cNvSpPr txBox="1"/>
          <p:nvPr/>
        </p:nvSpPr>
        <p:spPr>
          <a:xfrm>
            <a:off x="129586" y="971846"/>
            <a:ext cx="2488104" cy="1477328"/>
          </a:xfrm>
          <a:prstGeom prst="rect">
            <a:avLst/>
          </a:prstGeom>
          <a:noFill/>
        </p:spPr>
        <p:txBody>
          <a:bodyPr wrap="square" rtlCol="0">
            <a:spAutoFit/>
          </a:bodyPr>
          <a:lstStyle/>
          <a:p>
            <a:r>
              <a:rPr lang="en-US" dirty="0" smtClean="0"/>
              <a:t>An </a:t>
            </a:r>
            <a:r>
              <a:rPr lang="en-US" i="1" dirty="0" smtClean="0"/>
              <a:t>ELB</a:t>
            </a:r>
            <a:r>
              <a:rPr lang="en-US" dirty="0" smtClean="0"/>
              <a:t> is an Amazon </a:t>
            </a:r>
            <a:r>
              <a:rPr lang="en-US" i="1" dirty="0" smtClean="0"/>
              <a:t>Elastic Load Balancer</a:t>
            </a:r>
            <a:r>
              <a:rPr lang="en-US" dirty="0"/>
              <a:t>,</a:t>
            </a:r>
            <a:r>
              <a:rPr lang="en-US" dirty="0" smtClean="0"/>
              <a:t> which provides us with SSL Termination and a consistent CNAME.</a:t>
            </a:r>
            <a:endParaRPr lang="en-US" dirty="0"/>
          </a:p>
        </p:txBody>
      </p:sp>
      <p:sp>
        <p:nvSpPr>
          <p:cNvPr id="3" name="Rounded Rectangle 2"/>
          <p:cNvSpPr/>
          <p:nvPr/>
        </p:nvSpPr>
        <p:spPr>
          <a:xfrm>
            <a:off x="3200805" y="2196374"/>
            <a:ext cx="3615484" cy="58310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ounded Rectangle 17"/>
          <p:cNvSpPr/>
          <p:nvPr/>
        </p:nvSpPr>
        <p:spPr>
          <a:xfrm>
            <a:off x="3868992" y="2487928"/>
            <a:ext cx="4240608" cy="58310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Traffic Manager / Load Balancer</a:t>
            </a:r>
            <a:endParaRPr lang="en-US" dirty="0"/>
          </a:p>
        </p:txBody>
      </p:sp>
      <p:sp>
        <p:nvSpPr>
          <p:cNvPr id="22" name="Rounded Rectangle 21"/>
          <p:cNvSpPr/>
          <p:nvPr/>
        </p:nvSpPr>
        <p:spPr>
          <a:xfrm>
            <a:off x="3200805" y="3692175"/>
            <a:ext cx="1438418" cy="1347628"/>
          </a:xfrm>
          <a:prstGeom prst="roundRect">
            <a:avLst/>
          </a:prstGeom>
        </p:spPr>
        <p:style>
          <a:lnRef idx="3">
            <a:schemeClr val="lt1"/>
          </a:lnRef>
          <a:fillRef idx="1">
            <a:schemeClr val="accent3"/>
          </a:fillRef>
          <a:effectRef idx="1">
            <a:schemeClr val="accent3"/>
          </a:effectRef>
          <a:fontRef idx="minor">
            <a:schemeClr val="lt1"/>
          </a:fontRef>
        </p:style>
        <p:txBody>
          <a:bodyPr rtlCol="0" anchor="t" anchorCtr="0"/>
          <a:lstStyle/>
          <a:p>
            <a:r>
              <a:rPr lang="en-US" dirty="0" smtClean="0"/>
              <a:t>Pod 1 App 1</a:t>
            </a:r>
            <a:endParaRPr lang="en-US" dirty="0"/>
          </a:p>
        </p:txBody>
      </p:sp>
      <p:sp>
        <p:nvSpPr>
          <p:cNvPr id="23" name="Rounded Rectangle 22"/>
          <p:cNvSpPr/>
          <p:nvPr/>
        </p:nvSpPr>
        <p:spPr>
          <a:xfrm>
            <a:off x="3599423" y="4134493"/>
            <a:ext cx="1438418" cy="1347628"/>
          </a:xfrm>
          <a:prstGeom prst="roundRect">
            <a:avLst/>
          </a:prstGeom>
        </p:spPr>
        <p:style>
          <a:lnRef idx="3">
            <a:schemeClr val="lt1"/>
          </a:lnRef>
          <a:fillRef idx="1">
            <a:schemeClr val="accent3"/>
          </a:fillRef>
          <a:effectRef idx="1">
            <a:schemeClr val="accent3"/>
          </a:effectRef>
          <a:fontRef idx="minor">
            <a:schemeClr val="lt1"/>
          </a:fontRef>
        </p:style>
        <p:txBody>
          <a:bodyPr rtlCol="0" anchor="t" anchorCtr="0"/>
          <a:lstStyle/>
          <a:p>
            <a:r>
              <a:rPr lang="en-US" dirty="0" smtClean="0"/>
              <a:t>Pod 1 App 2</a:t>
            </a:r>
            <a:endParaRPr lang="en-US" dirty="0"/>
          </a:p>
        </p:txBody>
      </p:sp>
      <p:sp>
        <p:nvSpPr>
          <p:cNvPr id="24" name="Rounded Rectangle 23"/>
          <p:cNvSpPr/>
          <p:nvPr/>
        </p:nvSpPr>
        <p:spPr>
          <a:xfrm>
            <a:off x="3998041" y="4573317"/>
            <a:ext cx="1438418" cy="1347628"/>
          </a:xfrm>
          <a:prstGeom prst="roundRect">
            <a:avLst/>
          </a:prstGeom>
        </p:spPr>
        <p:style>
          <a:lnRef idx="3">
            <a:schemeClr val="lt1"/>
          </a:lnRef>
          <a:fillRef idx="1">
            <a:schemeClr val="accent3"/>
          </a:fillRef>
          <a:effectRef idx="1">
            <a:schemeClr val="accent3"/>
          </a:effectRef>
          <a:fontRef idx="minor">
            <a:schemeClr val="lt1"/>
          </a:fontRef>
        </p:style>
        <p:txBody>
          <a:bodyPr rtlCol="0" anchor="t" anchorCtr="0"/>
          <a:lstStyle/>
          <a:p>
            <a:r>
              <a:rPr lang="en-US" dirty="0" smtClean="0"/>
              <a:t>Pod 1 App 3</a:t>
            </a:r>
            <a:endParaRPr lang="en-US" dirty="0"/>
          </a:p>
        </p:txBody>
      </p:sp>
      <p:sp>
        <p:nvSpPr>
          <p:cNvPr id="25" name="Rounded Rectangle 24"/>
          <p:cNvSpPr/>
          <p:nvPr/>
        </p:nvSpPr>
        <p:spPr>
          <a:xfrm>
            <a:off x="5841281" y="3692175"/>
            <a:ext cx="1438418" cy="1347628"/>
          </a:xfrm>
          <a:prstGeom prst="roundRect">
            <a:avLst/>
          </a:prstGeom>
        </p:spPr>
        <p:style>
          <a:lnRef idx="3">
            <a:schemeClr val="lt1"/>
          </a:lnRef>
          <a:fillRef idx="1">
            <a:schemeClr val="accent3"/>
          </a:fillRef>
          <a:effectRef idx="1">
            <a:schemeClr val="accent3"/>
          </a:effectRef>
          <a:fontRef idx="minor">
            <a:schemeClr val="lt1"/>
          </a:fontRef>
        </p:style>
        <p:txBody>
          <a:bodyPr rtlCol="0" anchor="t" anchorCtr="0"/>
          <a:lstStyle/>
          <a:p>
            <a:r>
              <a:rPr lang="en-US" dirty="0" smtClean="0"/>
              <a:t>Pod 2 App 1</a:t>
            </a:r>
            <a:endParaRPr lang="en-US" dirty="0"/>
          </a:p>
        </p:txBody>
      </p:sp>
      <p:sp>
        <p:nvSpPr>
          <p:cNvPr id="29" name="Rounded Rectangle 28"/>
          <p:cNvSpPr/>
          <p:nvPr/>
        </p:nvSpPr>
        <p:spPr>
          <a:xfrm>
            <a:off x="6239899" y="4134493"/>
            <a:ext cx="1438418" cy="1347628"/>
          </a:xfrm>
          <a:prstGeom prst="roundRect">
            <a:avLst/>
          </a:prstGeom>
        </p:spPr>
        <p:style>
          <a:lnRef idx="3">
            <a:schemeClr val="lt1"/>
          </a:lnRef>
          <a:fillRef idx="1">
            <a:schemeClr val="accent3"/>
          </a:fillRef>
          <a:effectRef idx="1">
            <a:schemeClr val="accent3"/>
          </a:effectRef>
          <a:fontRef idx="minor">
            <a:schemeClr val="lt1"/>
          </a:fontRef>
        </p:style>
        <p:txBody>
          <a:bodyPr rtlCol="0" anchor="t" anchorCtr="0"/>
          <a:lstStyle/>
          <a:p>
            <a:r>
              <a:rPr lang="en-US" dirty="0" smtClean="0"/>
              <a:t>Pod 2 App 2</a:t>
            </a:r>
            <a:endParaRPr lang="en-US" dirty="0"/>
          </a:p>
        </p:txBody>
      </p:sp>
      <p:sp>
        <p:nvSpPr>
          <p:cNvPr id="32" name="Rounded Rectangle 31"/>
          <p:cNvSpPr/>
          <p:nvPr/>
        </p:nvSpPr>
        <p:spPr>
          <a:xfrm>
            <a:off x="6638517" y="4573317"/>
            <a:ext cx="1438418" cy="1347628"/>
          </a:xfrm>
          <a:prstGeom prst="roundRect">
            <a:avLst/>
          </a:prstGeom>
        </p:spPr>
        <p:style>
          <a:lnRef idx="3">
            <a:schemeClr val="lt1"/>
          </a:lnRef>
          <a:fillRef idx="1">
            <a:schemeClr val="accent3"/>
          </a:fillRef>
          <a:effectRef idx="1">
            <a:schemeClr val="accent3"/>
          </a:effectRef>
          <a:fontRef idx="minor">
            <a:schemeClr val="lt1"/>
          </a:fontRef>
        </p:style>
        <p:txBody>
          <a:bodyPr rtlCol="0" anchor="t" anchorCtr="0"/>
          <a:lstStyle/>
          <a:p>
            <a:r>
              <a:rPr lang="en-US" dirty="0" smtClean="0"/>
              <a:t>Pod 2 App 3</a:t>
            </a:r>
            <a:endParaRPr lang="en-US" dirty="0"/>
          </a:p>
        </p:txBody>
      </p:sp>
      <p:sp>
        <p:nvSpPr>
          <p:cNvPr id="33" name="Rounded Rectangle 32"/>
          <p:cNvSpPr/>
          <p:nvPr/>
        </p:nvSpPr>
        <p:spPr>
          <a:xfrm>
            <a:off x="3200805" y="1329592"/>
            <a:ext cx="2258197" cy="417986"/>
          </a:xfrm>
          <a:prstGeom prst="roundRect">
            <a:avLst/>
          </a:prstGeom>
        </p:spPr>
        <p:style>
          <a:lnRef idx="3">
            <a:schemeClr val="lt1"/>
          </a:lnRef>
          <a:fillRef idx="1">
            <a:schemeClr val="accent3"/>
          </a:fillRef>
          <a:effectRef idx="1">
            <a:schemeClr val="accent3"/>
          </a:effectRef>
          <a:fontRef idx="minor">
            <a:schemeClr val="lt1"/>
          </a:fontRef>
        </p:style>
        <p:txBody>
          <a:bodyPr rtlCol="0" anchor="t" anchorCtr="0"/>
          <a:lstStyle/>
          <a:p>
            <a:pPr algn="ctr"/>
            <a:r>
              <a:rPr lang="en-US" dirty="0" smtClean="0"/>
              <a:t>Pod 1 ELB</a:t>
            </a:r>
            <a:endParaRPr lang="en-US" dirty="0"/>
          </a:p>
        </p:txBody>
      </p:sp>
      <p:sp>
        <p:nvSpPr>
          <p:cNvPr id="34" name="Rounded Rectangle 33"/>
          <p:cNvSpPr/>
          <p:nvPr/>
        </p:nvSpPr>
        <p:spPr>
          <a:xfrm>
            <a:off x="5818738" y="1329592"/>
            <a:ext cx="2258197" cy="417986"/>
          </a:xfrm>
          <a:prstGeom prst="roundRect">
            <a:avLst/>
          </a:prstGeom>
        </p:spPr>
        <p:style>
          <a:lnRef idx="3">
            <a:schemeClr val="lt1"/>
          </a:lnRef>
          <a:fillRef idx="1">
            <a:schemeClr val="accent3"/>
          </a:fillRef>
          <a:effectRef idx="1">
            <a:schemeClr val="accent3"/>
          </a:effectRef>
          <a:fontRef idx="minor">
            <a:schemeClr val="lt1"/>
          </a:fontRef>
        </p:style>
        <p:txBody>
          <a:bodyPr rtlCol="0" anchor="t" anchorCtr="0"/>
          <a:lstStyle/>
          <a:p>
            <a:pPr algn="ctr"/>
            <a:r>
              <a:rPr lang="en-US" dirty="0" smtClean="0"/>
              <a:t>Pod 2 ELB</a:t>
            </a:r>
            <a:endParaRPr lang="en-US" dirty="0"/>
          </a:p>
        </p:txBody>
      </p:sp>
    </p:spTree>
    <p:extLst>
      <p:ext uri="{BB962C8B-B14F-4D97-AF65-F5344CB8AC3E}">
        <p14:creationId xmlns:p14="http://schemas.microsoft.com/office/powerpoint/2010/main" val="3561291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Enterprise Qualities - Availability</a:t>
            </a: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p:txBody>
          <a:bodyPr>
            <a:normAutofit fontScale="62500" lnSpcReduction="20000"/>
          </a:bodyPr>
          <a:lstStyle/>
          <a:p>
            <a:r>
              <a:rPr lang="en-US" b="1" dirty="0" smtClean="0"/>
              <a:t>Multi-zone redundancy</a:t>
            </a:r>
            <a:r>
              <a:rPr lang="en-US" dirty="0" smtClean="0"/>
              <a:t> - All critical services are hosted in more than one Amazon ‘zone’, which ensures that we can survive any single-datacenter outage.</a:t>
            </a:r>
          </a:p>
          <a:p>
            <a:r>
              <a:rPr lang="en-US" b="1" dirty="0" smtClean="0"/>
              <a:t>Multi-region redundancy </a:t>
            </a:r>
            <a:r>
              <a:rPr lang="en-US" dirty="0" smtClean="0"/>
              <a:t>– not currently tooled, but the architecture supports leveraging the multi-region latency-based routing feature available in Amazon’s DNS service, which would  make a regional outage – something which has never happened – survivable.</a:t>
            </a:r>
          </a:p>
          <a:p>
            <a:r>
              <a:rPr lang="en-US" b="1" dirty="0" smtClean="0"/>
              <a:t>Dead-server detection </a:t>
            </a:r>
            <a:r>
              <a:rPr lang="en-US" dirty="0" smtClean="0"/>
              <a:t>– our load balancers heartbeat and remove impaired servers from a cluster ensuring that no requests get routed to them. The heartbeat goes beyond ‘ping’ to validation of actual server health</a:t>
            </a:r>
          </a:p>
          <a:p>
            <a:r>
              <a:rPr lang="en-US" b="1" dirty="0" smtClean="0"/>
              <a:t>Self-healing Stacks </a:t>
            </a:r>
            <a:r>
              <a:rPr lang="en-US" dirty="0" smtClean="0"/>
              <a:t>- </a:t>
            </a:r>
            <a:r>
              <a:rPr lang="en-US" dirty="0" err="1" smtClean="0"/>
              <a:t>autoscaling</a:t>
            </a:r>
            <a:r>
              <a:rPr lang="en-US" dirty="0" smtClean="0"/>
              <a:t> functionality ensures that we have the optimal number of processes available to service responses at all times, ensuring a full-capacity response. This applies not just to web servers, but to any stack.</a:t>
            </a:r>
          </a:p>
          <a:p>
            <a:r>
              <a:rPr lang="en-US" b="1" dirty="0" smtClean="0"/>
              <a:t>Zero downtime </a:t>
            </a:r>
            <a:r>
              <a:rPr lang="en-US" dirty="0" smtClean="0"/>
              <a:t>– seamless upgrades mitigate the need for SLA-impacting maintenance windows and late-night scheduling.</a:t>
            </a:r>
          </a:p>
        </p:txBody>
      </p:sp>
    </p:spTree>
    <p:extLst>
      <p:ext uri="{BB962C8B-B14F-4D97-AF65-F5344CB8AC3E}">
        <p14:creationId xmlns:p14="http://schemas.microsoft.com/office/powerpoint/2010/main" val="94413400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Enterprise Qualities - Scalability</a:t>
            </a: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p:txBody>
          <a:bodyPr>
            <a:normAutofit lnSpcReduction="10000"/>
          </a:bodyPr>
          <a:lstStyle/>
          <a:p>
            <a:r>
              <a:rPr lang="en-US" b="1" dirty="0" smtClean="0"/>
              <a:t>Horizontal scaling </a:t>
            </a:r>
            <a:r>
              <a:rPr lang="en-US" dirty="0" smtClean="0"/>
              <a:t>by design, vertical scaling to optimize cost</a:t>
            </a:r>
            <a:endParaRPr lang="en-US" b="1" dirty="0" smtClean="0"/>
          </a:p>
          <a:p>
            <a:r>
              <a:rPr lang="en-US" b="1" dirty="0" smtClean="0"/>
              <a:t>Statelessness </a:t>
            </a:r>
            <a:r>
              <a:rPr lang="en-US" dirty="0" smtClean="0"/>
              <a:t>allows us to add and remove servers from stacks without worrying about session data</a:t>
            </a:r>
          </a:p>
          <a:p>
            <a:r>
              <a:rPr lang="en-US" b="1" dirty="0" err="1" smtClean="0"/>
              <a:t>MongoDB</a:t>
            </a:r>
            <a:r>
              <a:rPr lang="en-US" dirty="0" smtClean="0"/>
              <a:t> supports read-only replicas and </a:t>
            </a:r>
            <a:r>
              <a:rPr lang="en-US" dirty="0" err="1" smtClean="0"/>
              <a:t>sharding</a:t>
            </a:r>
            <a:endParaRPr lang="en-US" dirty="0" smtClean="0"/>
          </a:p>
          <a:p>
            <a:r>
              <a:rPr lang="en-US" b="1" dirty="0" smtClean="0"/>
              <a:t>Autonomy</a:t>
            </a:r>
            <a:r>
              <a:rPr lang="en-US" dirty="0" smtClean="0"/>
              <a:t> offers distributed query and distributed index technologies</a:t>
            </a:r>
          </a:p>
          <a:p>
            <a:endParaRPr lang="en-US" dirty="0"/>
          </a:p>
        </p:txBody>
      </p:sp>
    </p:spTree>
    <p:extLst>
      <p:ext uri="{BB962C8B-B14F-4D97-AF65-F5344CB8AC3E}">
        <p14:creationId xmlns:p14="http://schemas.microsoft.com/office/powerpoint/2010/main" val="3275077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Enterprise Qualities - Portability</a:t>
            </a: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p:txBody>
          <a:bodyPr>
            <a:normAutofit/>
          </a:bodyPr>
          <a:lstStyle/>
          <a:p>
            <a:r>
              <a:rPr lang="en-US" b="1" dirty="0" smtClean="0"/>
              <a:t>Chef</a:t>
            </a:r>
            <a:r>
              <a:rPr lang="en-US" dirty="0" smtClean="0"/>
              <a:t> – “a systems and cloud infrastructure automation framework that makes it easy to deploy servers and applications to any physical, virtual or cloud location, no matter the size of the infrastructure.”</a:t>
            </a:r>
          </a:p>
          <a:p>
            <a:r>
              <a:rPr lang="en-US" b="1" dirty="0"/>
              <a:t>R</a:t>
            </a:r>
            <a:r>
              <a:rPr lang="en-US" b="1" dirty="0" smtClean="0"/>
              <a:t>esize or reconfigure</a:t>
            </a:r>
            <a:r>
              <a:rPr lang="en-US" dirty="0" smtClean="0"/>
              <a:t> a deployment without downtime, with a gradual replacement strategy</a:t>
            </a:r>
          </a:p>
          <a:p>
            <a:endParaRPr lang="en-US" dirty="0"/>
          </a:p>
        </p:txBody>
      </p:sp>
    </p:spTree>
    <p:extLst>
      <p:ext uri="{BB962C8B-B14F-4D97-AF65-F5344CB8AC3E}">
        <p14:creationId xmlns:p14="http://schemas.microsoft.com/office/powerpoint/2010/main" val="2421096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Enterprise Qualities - Cost</a:t>
            </a: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p:txBody>
          <a:bodyPr>
            <a:normAutofit/>
          </a:bodyPr>
          <a:lstStyle/>
          <a:p>
            <a:r>
              <a:rPr lang="en-US" b="1" dirty="0" err="1" smtClean="0"/>
              <a:t>Autoscaling</a:t>
            </a:r>
            <a:r>
              <a:rPr lang="en-US" dirty="0" smtClean="0"/>
              <a:t> doesn’t just mean scaling up to meet demand – it also means scaling down to minimize cost during periods of low usage.</a:t>
            </a:r>
          </a:p>
          <a:p>
            <a:r>
              <a:rPr lang="en-US" b="1" dirty="0" smtClean="0"/>
              <a:t>Portability</a:t>
            </a:r>
            <a:r>
              <a:rPr lang="en-US" dirty="0" smtClean="0"/>
              <a:t> means vertically scaling hardware up and down to optimize the price point</a:t>
            </a:r>
          </a:p>
          <a:p>
            <a:r>
              <a:rPr lang="en-US" b="1" dirty="0" smtClean="0"/>
              <a:t>Configuration Management </a:t>
            </a:r>
            <a:r>
              <a:rPr lang="en-US" dirty="0" smtClean="0"/>
              <a:t>makes it easy to provision server types correctly – why pay for extra CPU on a box that is I/O bound?</a:t>
            </a:r>
            <a:endParaRPr lang="en-US" dirty="0"/>
          </a:p>
        </p:txBody>
      </p:sp>
    </p:spTree>
    <p:extLst>
      <p:ext uri="{BB962C8B-B14F-4D97-AF65-F5344CB8AC3E}">
        <p14:creationId xmlns:p14="http://schemas.microsoft.com/office/powerpoint/2010/main" val="2495960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Enterprise Qualities - Security</a:t>
            </a: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p:txBody>
          <a:bodyPr>
            <a:normAutofit fontScale="85000" lnSpcReduction="20000"/>
          </a:bodyPr>
          <a:lstStyle/>
          <a:p>
            <a:r>
              <a:rPr lang="en-US" b="1" dirty="0" smtClean="0"/>
              <a:t>SSL</a:t>
            </a:r>
            <a:r>
              <a:rPr lang="en-US" dirty="0" smtClean="0"/>
              <a:t> everywhere</a:t>
            </a:r>
          </a:p>
          <a:p>
            <a:r>
              <a:rPr lang="en-US" b="1" dirty="0" smtClean="0"/>
              <a:t>Security groups</a:t>
            </a:r>
            <a:r>
              <a:rPr lang="en-US" dirty="0" smtClean="0"/>
              <a:t> – every server type is individually locked down to allow access to only the necessary ports from only the appropriate servers</a:t>
            </a:r>
          </a:p>
          <a:p>
            <a:r>
              <a:rPr lang="en-US" b="1" dirty="0" smtClean="0"/>
              <a:t>Security Updates </a:t>
            </a:r>
            <a:r>
              <a:rPr lang="en-US" dirty="0" smtClean="0"/>
              <a:t>- Chef makes it trivial to keep </a:t>
            </a:r>
            <a:r>
              <a:rPr lang="en-US" dirty="0"/>
              <a:t>U</a:t>
            </a:r>
            <a:r>
              <a:rPr lang="en-US" dirty="0" smtClean="0"/>
              <a:t>buntu up to date</a:t>
            </a:r>
          </a:p>
          <a:p>
            <a:r>
              <a:rPr lang="en-US" b="1" dirty="0" smtClean="0"/>
              <a:t>Server access </a:t>
            </a:r>
            <a:r>
              <a:rPr lang="en-US" dirty="0" smtClean="0"/>
              <a:t>– access to servers granted on a need basis only, and the root account remains locked</a:t>
            </a:r>
          </a:p>
          <a:p>
            <a:r>
              <a:rPr lang="en-US" b="1" dirty="0" smtClean="0"/>
              <a:t>Application</a:t>
            </a:r>
            <a:r>
              <a:rPr lang="en-US" dirty="0" smtClean="0"/>
              <a:t>– no impersonation, no hidden ‘super-users’, full audit log, remote authentication</a:t>
            </a:r>
          </a:p>
          <a:p>
            <a:r>
              <a:rPr lang="en-US" b="1" dirty="0" smtClean="0"/>
              <a:t>Passwords</a:t>
            </a:r>
            <a:r>
              <a:rPr lang="en-US" dirty="0" smtClean="0"/>
              <a:t> – configurable to </a:t>
            </a:r>
            <a:r>
              <a:rPr lang="en-US" dirty="0" err="1" smtClean="0"/>
              <a:t>TRUSTe</a:t>
            </a:r>
            <a:r>
              <a:rPr lang="en-US" dirty="0" smtClean="0"/>
              <a:t> standard.</a:t>
            </a:r>
          </a:p>
        </p:txBody>
      </p:sp>
    </p:spTree>
    <p:extLst>
      <p:ext uri="{BB962C8B-B14F-4D97-AF65-F5344CB8AC3E}">
        <p14:creationId xmlns:p14="http://schemas.microsoft.com/office/powerpoint/2010/main" val="3571165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Enterprise Qualities - Extensibility</a:t>
            </a: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p:txBody>
          <a:bodyPr>
            <a:normAutofit fontScale="92500" lnSpcReduction="20000"/>
          </a:bodyPr>
          <a:lstStyle/>
          <a:p>
            <a:r>
              <a:rPr lang="en-US" b="1" dirty="0" smtClean="0"/>
              <a:t>Secure, REST-based API </a:t>
            </a:r>
            <a:r>
              <a:rPr lang="en-US" dirty="0" smtClean="0"/>
              <a:t>provides user access to most of the application’s functionality</a:t>
            </a:r>
          </a:p>
          <a:p>
            <a:r>
              <a:rPr lang="en-US" b="1" dirty="0" err="1" smtClean="0"/>
              <a:t>Git</a:t>
            </a:r>
            <a:r>
              <a:rPr lang="en-US" b="1" dirty="0" smtClean="0"/>
              <a:t>-based </a:t>
            </a:r>
            <a:r>
              <a:rPr lang="en-US" b="1" dirty="0" err="1" smtClean="0"/>
              <a:t>templating</a:t>
            </a:r>
            <a:r>
              <a:rPr lang="en-US" b="1" dirty="0" smtClean="0"/>
              <a:t> solution </a:t>
            </a:r>
            <a:r>
              <a:rPr lang="en-US" dirty="0" smtClean="0"/>
              <a:t>(leveraging </a:t>
            </a:r>
            <a:r>
              <a:rPr lang="en-US" dirty="0" err="1" smtClean="0"/>
              <a:t>Shopify’s</a:t>
            </a:r>
            <a:r>
              <a:rPr lang="en-US" dirty="0" smtClean="0"/>
              <a:t> Liquid standard) provides enterprise customers with a versioned, secure way of modifying the application’s standard UI/UX.</a:t>
            </a:r>
          </a:p>
          <a:p>
            <a:r>
              <a:rPr lang="en-US" dirty="0" smtClean="0"/>
              <a:t>Application support for </a:t>
            </a:r>
            <a:r>
              <a:rPr lang="en-US" b="1" dirty="0" smtClean="0"/>
              <a:t>Model Extensions </a:t>
            </a:r>
            <a:r>
              <a:rPr lang="en-US" dirty="0" smtClean="0"/>
              <a:t>works well with ‘schema-less’ </a:t>
            </a:r>
            <a:r>
              <a:rPr lang="en-US" dirty="0" err="1" smtClean="0"/>
              <a:t>MongoDB</a:t>
            </a:r>
            <a:r>
              <a:rPr lang="en-US" dirty="0" smtClean="0"/>
              <a:t> to add attributes to system data objects</a:t>
            </a:r>
          </a:p>
          <a:p>
            <a:r>
              <a:rPr lang="en-US" b="1" dirty="0" smtClean="0"/>
              <a:t>REST-based event model </a:t>
            </a:r>
            <a:r>
              <a:rPr lang="en-US" dirty="0" smtClean="0"/>
              <a:t>can generate calls to customer systems for most system objects</a:t>
            </a:r>
          </a:p>
          <a:p>
            <a:endParaRPr lang="en-US" dirty="0" smtClean="0"/>
          </a:p>
          <a:p>
            <a:endParaRPr lang="en-US" dirty="0"/>
          </a:p>
        </p:txBody>
      </p:sp>
    </p:spTree>
    <p:extLst>
      <p:ext uri="{BB962C8B-B14F-4D97-AF65-F5344CB8AC3E}">
        <p14:creationId xmlns:p14="http://schemas.microsoft.com/office/powerpoint/2010/main" val="1032113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Our Process Must Support Our Deployment Requirements</a:t>
            </a: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p:txBody>
          <a:bodyPr>
            <a:normAutofit fontScale="92500" lnSpcReduction="10000"/>
          </a:bodyPr>
          <a:lstStyle/>
          <a:p>
            <a:r>
              <a:rPr lang="en-US" b="1" dirty="0" smtClean="0"/>
              <a:t>Frequent Deployments </a:t>
            </a:r>
            <a:r>
              <a:rPr lang="en-US" dirty="0" smtClean="0"/>
              <a:t>– once a feature is complete or a bug is fixed, why make our customers wait any longer than necessary?</a:t>
            </a:r>
          </a:p>
          <a:p>
            <a:r>
              <a:rPr lang="en-US" b="1" dirty="0" smtClean="0"/>
              <a:t>Multiple Code Versions </a:t>
            </a:r>
            <a:r>
              <a:rPr lang="en-US" dirty="0" smtClean="0"/>
              <a:t>– There are efficiencies in having everyone on the same version, but there are good reasons to be flexible</a:t>
            </a:r>
          </a:p>
          <a:p>
            <a:r>
              <a:rPr lang="en-US" b="1" dirty="0" smtClean="0"/>
              <a:t>Customized Configurations </a:t>
            </a:r>
            <a:r>
              <a:rPr lang="en-US" dirty="0" smtClean="0"/>
              <a:t>– remote authentication, custom URLs, modified templates all require non-application based changes. Automate.</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995696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Our </a:t>
            </a: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Process </a:t>
            </a: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Must Support Our Development Requirements</a:t>
            </a: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p:txBody>
          <a:bodyPr>
            <a:normAutofit fontScale="92500"/>
          </a:bodyPr>
          <a:lstStyle/>
          <a:p>
            <a:r>
              <a:rPr lang="en-US" b="1" dirty="0" smtClean="0"/>
              <a:t>Diagnostics</a:t>
            </a:r>
            <a:r>
              <a:rPr lang="en-US" dirty="0" smtClean="0"/>
              <a:t> – store and correlate historical runtime information, including all logs</a:t>
            </a:r>
          </a:p>
          <a:p>
            <a:r>
              <a:rPr lang="en-US" b="1" dirty="0" smtClean="0"/>
              <a:t>Metrics</a:t>
            </a:r>
            <a:r>
              <a:rPr lang="en-US" dirty="0" smtClean="0"/>
              <a:t> – </a:t>
            </a:r>
            <a:r>
              <a:rPr lang="en-US" dirty="0" smtClean="0"/>
              <a:t>store historical runtime information – guides the generation of stories/features that will be fed back into the development cycle</a:t>
            </a:r>
            <a:endParaRPr lang="en-US" dirty="0" smtClean="0"/>
          </a:p>
          <a:p>
            <a:r>
              <a:rPr lang="en-US" b="1" dirty="0" smtClean="0"/>
              <a:t>Job Management </a:t>
            </a:r>
            <a:r>
              <a:rPr lang="en-US" dirty="0" smtClean="0"/>
              <a:t>– provide a sophisticated interface that allows development to write scripts that can be securely on subsets of the production infrastructure.</a:t>
            </a:r>
          </a:p>
          <a:p>
            <a:endParaRPr lang="en-US" dirty="0"/>
          </a:p>
        </p:txBody>
      </p:sp>
    </p:spTree>
    <p:extLst>
      <p:ext uri="{BB962C8B-B14F-4D97-AF65-F5344CB8AC3E}">
        <p14:creationId xmlns:p14="http://schemas.microsoft.com/office/powerpoint/2010/main" val="3675197519"/>
      </p:ext>
    </p:extLst>
  </p:cSld>
  <p:clrMapOvr>
    <a:masterClrMapping/>
  </p:clrMapOvr>
</p:sld>
</file>

<file path=ppt/theme/theme1.xml><?xml version="1.0" encoding="utf-8"?>
<a:theme xmlns:a="http://schemas.openxmlformats.org/drawingml/2006/main" name="Office Theme">
  <a:themeElements>
    <a:clrScheme name="Capital">
      <a:dk1>
        <a:srgbClr val="000000"/>
      </a:dk1>
      <a:lt1>
        <a:srgbClr val="FFFFFF"/>
      </a:lt1>
      <a:dk2>
        <a:srgbClr val="6F6D5D"/>
      </a:dk2>
      <a:lt2>
        <a:srgbClr val="7C8F97"/>
      </a:lt2>
      <a:accent1>
        <a:srgbClr val="4B5A60"/>
      </a:accent1>
      <a:accent2>
        <a:srgbClr val="9C5238"/>
      </a:accent2>
      <a:accent3>
        <a:srgbClr val="504539"/>
      </a:accent3>
      <a:accent4>
        <a:srgbClr val="C1AD79"/>
      </a:accent4>
      <a:accent5>
        <a:srgbClr val="667559"/>
      </a:accent5>
      <a:accent6>
        <a:srgbClr val="BAD6AD"/>
      </a:accent6>
      <a:hlink>
        <a:srgbClr val="524A82"/>
      </a:hlink>
      <a:folHlink>
        <a:srgbClr val="8F995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1549</TotalTime>
  <Words>1189</Words>
  <Application>Microsoft Macintosh PowerPoint</Application>
  <PresentationFormat>On-screen Show (4:3)</PresentationFormat>
  <Paragraphs>119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Collaboration Spaces Operations</vt:lpstr>
      <vt:lpstr>Enterprise Qualities - Availability</vt:lpstr>
      <vt:lpstr>Enterprise Qualities - Scalability</vt:lpstr>
      <vt:lpstr>Enterprise Qualities - Portability</vt:lpstr>
      <vt:lpstr>Enterprise Qualities - Cost</vt:lpstr>
      <vt:lpstr>Enterprise Qualities - Security</vt:lpstr>
      <vt:lpstr>Enterprise Qualities - Extensibility</vt:lpstr>
      <vt:lpstr>Our Process Must Support Our Deployment Requirements</vt:lpstr>
      <vt:lpstr>Our Process Must Support Our Development Requirements</vt:lpstr>
      <vt:lpstr>Our DevOps Philosophy</vt:lpstr>
      <vt:lpstr>Multitenancy</vt:lpstr>
      <vt:lpstr>Fleets</vt:lpstr>
      <vt:lpstr>What’s in a Fleet?</vt:lpstr>
      <vt:lpstr>Pods</vt:lpstr>
      <vt:lpstr>Programmable Routing</vt:lpstr>
    </vt:vector>
  </TitlesOfParts>
  <Company>Moxie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 Schriftman</dc:creator>
  <cp:lastModifiedBy>Marc Schriftman</cp:lastModifiedBy>
  <cp:revision>34</cp:revision>
  <dcterms:created xsi:type="dcterms:W3CDTF">2013-10-08T20:35:43Z</dcterms:created>
  <dcterms:modified xsi:type="dcterms:W3CDTF">2013-10-09T22:25:01Z</dcterms:modified>
</cp:coreProperties>
</file>