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68" r:id="rId1"/>
  </p:sldMasterIdLst>
  <p:notesMasterIdLst>
    <p:notesMasterId r:id="rId33"/>
  </p:notesMasterIdLst>
  <p:sldIdLst>
    <p:sldId id="708" r:id="rId2"/>
    <p:sldId id="709" r:id="rId3"/>
    <p:sldId id="710" r:id="rId4"/>
    <p:sldId id="711" r:id="rId5"/>
    <p:sldId id="712" r:id="rId6"/>
    <p:sldId id="267" r:id="rId7"/>
    <p:sldId id="268" r:id="rId8"/>
    <p:sldId id="275" r:id="rId9"/>
    <p:sldId id="276" r:id="rId10"/>
    <p:sldId id="269" r:id="rId11"/>
    <p:sldId id="270" r:id="rId12"/>
    <p:sldId id="271" r:id="rId13"/>
    <p:sldId id="277" r:id="rId14"/>
    <p:sldId id="278" r:id="rId15"/>
    <p:sldId id="280" r:id="rId16"/>
    <p:sldId id="282" r:id="rId17"/>
    <p:sldId id="284" r:id="rId18"/>
    <p:sldId id="285" r:id="rId19"/>
    <p:sldId id="302" r:id="rId20"/>
    <p:sldId id="288" r:id="rId21"/>
    <p:sldId id="290" r:id="rId22"/>
    <p:sldId id="293" r:id="rId23"/>
    <p:sldId id="291" r:id="rId24"/>
    <p:sldId id="294" r:id="rId25"/>
    <p:sldId id="295" r:id="rId26"/>
    <p:sldId id="296" r:id="rId27"/>
    <p:sldId id="298" r:id="rId28"/>
    <p:sldId id="299" r:id="rId29"/>
    <p:sldId id="300" r:id="rId30"/>
    <p:sldId id="301" r:id="rId31"/>
    <p:sldId id="303" r:id="rId3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2" autoAdjust="0"/>
    <p:restoredTop sz="71838" autoAdjust="0"/>
  </p:normalViewPr>
  <p:slideViewPr>
    <p:cSldViewPr>
      <p:cViewPr varScale="1">
        <p:scale>
          <a:sx n="92" d="100"/>
          <a:sy n="92" d="100"/>
        </p:scale>
        <p:origin x="2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3C703-3DB6-40F5-95FE-910D6F95DF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09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C703-3DB6-40F5-95FE-910D6F95DFD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63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605B5B34-1930-ED48-8786-D519DBFE3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5DEC3B9F-C2E1-EA4F-A375-4FDC8C4F5D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0697D74E-C160-E543-BA56-FA9D1A6D4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CA55D7-6890-1C42-A1AD-1EBCA4CF8AE8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55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6D71B8BD-C232-1D4E-AA78-D3836E1F46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9AB52E48-7967-634F-A9EA-EA0953FA22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4AD5482B-1FCD-2443-8453-62A2F1E8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F3200A-6D4A-0A4D-98F1-86757B9BBCAC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778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D79EC678-4208-0B48-8629-9C195AF37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CEFA69AF-5D68-A14B-859F-D47F171A53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02BA51FF-1B6D-154D-BF54-1C545C601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1135ED-B944-B844-8288-23AA4AA904CA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04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5179F37C-03C3-B947-8FCC-9F030B2BF6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A9D34ED2-9E85-1441-91CC-89F3007911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DC6650A3-1CCB-1645-AB8F-6C72A3116F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BA6D65-F0B2-8346-8EA5-4E145BE83E5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5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CA73DAEC-7BED-2A4D-8387-BA1EA875F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ED27891B-1227-3E48-9BF9-A80BD9C9BF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B14589DC-8D25-CA4D-9AA3-DF5ACF097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C59CF4-0EAE-2049-B2FD-C003A7C3546A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61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08E1D14F-0A4B-EF42-B436-F9193CBD55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978EDA68-092E-9140-9733-43CA1A47E2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23AD941A-CB93-3A4B-BADF-05637F329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EAF7C4-EBFB-BF49-9290-45FD77D89E1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565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D57F93F0-3AFC-204C-9B2F-3375CCAB39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77C86E6A-F6AA-B040-91A6-E17933A929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B6277E91-6794-8C4D-B0EE-4110705573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5EBD03-811B-3F46-8A17-8D8D768466F6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540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8BE03B05-DBD7-2B4D-8CE2-6CE4682F66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90FF779A-20CE-EB4F-B439-ADA6A8761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DEDC3083-EC24-3540-967C-77D8CA25F1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31DE15-5A26-1948-928F-CA5D6117C1B4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891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3925E09E-92C5-A64A-8BAB-16A8CDFB0A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B1954B5A-6E83-354E-AD86-35022B8712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F249690A-C05A-1642-A715-3354F556D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67C36E-9D96-364E-B00D-A11A06AEFA63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99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44F4CF04-5760-C14D-948D-504FB2EB38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6E1AE9F7-6F48-FC47-BA8A-09B82BC99B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DEA4AC8D-DE93-CD4B-943F-CFA402348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3F8E4-0EC5-3A47-829D-B001AFDFF715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1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88CC645E-92A0-1B4E-AC36-7528BDF819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CC4F1CA8-7A8C-824C-986C-552347EA01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691EF38C-C3BE-E64D-BA00-9AF4C042FB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169135-8DE8-4F47-A3E8-21BDB85C68A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163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AA87FBED-BE7E-D146-8444-7DF85A3530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EF47DF3C-A627-734E-94DA-AC666AB044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A555D56C-3B7F-0941-AF28-8AB98D1AD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D87979-C05D-1642-9E7F-A9F49EC4DD7B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035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7311D0B4-5E3B-4E40-BC50-20356B0C65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1AD13418-8498-8B49-A964-9E06A010C0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5D897BF0-8F8B-9442-88CE-5D2F83C2F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0AD6FF-9E06-A14F-835C-D28A04663007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100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EAAAC881-E5CE-2540-8A36-8DDAE42956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E17C4F33-D36C-9143-96B9-C42C98E4FE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98D639DC-2D7F-B546-B448-8875FA8DB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5D373E-B535-AD46-A4D9-10F405ACFD7E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460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60370DA8-D68B-8348-8086-074DBE23FC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D95D38CA-11ED-124E-99C8-6CAF49D8C9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AFA1D025-F1CE-DF48-9A19-C8D3EA09A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D67020-285D-9946-9C4A-C8EE11F3C001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963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AE67A4FB-0501-C442-B24F-EAA8F9A42A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21CFCB20-4F73-5741-96B3-FA57B09BCB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B54E1E67-03CA-8B43-857D-DBEF8A86F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0FB64F-BF6C-1442-8F45-F66C7EE575E0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2220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0A022829-BE2C-1846-B96A-5F287FBC1F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04896E84-E930-0341-A8CF-EA9C57E9AA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E6491F88-0ACC-1D43-932E-2B0978DDB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C98CCA-D281-F749-AFAA-2D1337A990CF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02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F5EDE36A-A55E-8740-B1D9-FD0BAA94E7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221AF209-8C2A-A34F-9716-9748FA13A1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948E67EB-F3C2-064D-899B-5694ACFDC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410286-FB55-9B47-B9DF-E5E53C5CBD8C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299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0100AB03-4887-7E45-A217-AD09BE2C00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13CF1EF1-A364-8145-A4EC-4C026830A9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B4434FB5-5256-8242-B7A5-BD083AC8AB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A2959B-57F9-A943-BACE-B0E7DC9C634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16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9F6CDC94-19B5-5F47-AB1F-D31EF2836E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5590D47E-53E0-1941-B90B-8207F31D43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F057B9F6-2D73-0848-97E1-F088002D0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068EE9-CB8B-004A-A536-4BCA9973E648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26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DFD76632-45A8-3540-9905-E33D0E6770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FF2E6F2B-5C5B-0D4C-BEA8-3052DEB955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EB928FB8-43A6-BD4C-BDA3-25FF3BBE9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DE3605-DD3F-8045-87D1-6982092CFB01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00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D5922E65-5236-A34A-9A03-1A64F6CEC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9EA90DAC-1562-DA47-BFBB-C96844C50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9AD92FED-187E-3D45-8B85-51DA0AB50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A370DA-3962-1B4A-98E4-658DF25A8CC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86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C810C34E-933D-3945-B98A-A5CD2EA3CE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4E998B4D-FA8A-B04F-BDA3-846398E547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62677101-72C5-AB40-9C4A-B9EF00121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5ED778-281F-6840-BF76-828907B7E15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69652A4F-1380-C245-9E14-994B2041AB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7A25DF68-E8CF-394C-85E8-996CDCE12B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DAE5B31C-41D3-884B-AA98-31F0D4F0C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A52997-4C8C-5B4A-9BF9-87FF755874D2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14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276918C5-2E3C-7649-B24D-5F12BABFE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A0904CF0-35AE-5844-A9DE-DCF7EEF458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C090E95-6624-0C46-8DBE-676B0877C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6A5066-B26D-0C41-8208-EDDB474205B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17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48F64943-0CA8-DD4E-8451-037E4C85FF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C7A1EEA9-C976-8341-89C9-483767BF78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A7F8EBC2-0655-E543-ADF8-EF544B439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C2A4CB-D3C7-D043-BB38-3E7E4CD4B2B9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40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8FAD-D353-4DE5-B0DE-63D92D099CAB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95946-4F39-4BD7-9BCE-092F0EB63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3E4B-FD8C-4702-B15B-F2E5D7064A9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7BBD5-DF2D-4FA3-924C-B0D34F620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16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8483A-1890-4BAD-BF3B-02120DBB22A0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A6977-968E-43DD-ADF0-C29A99541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0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9DF5-5F4D-4804-BC15-11BED8C0C73E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7B723-CEF1-430A-8967-ABA6BDB7F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7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F609C-81EB-42A8-8629-4A02F2CC5463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0E14B-65BC-43BC-ABCE-0675B794B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711E-54AE-4478-81E2-98123907EE3C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65F4C-A890-4904-9E1F-5AE764645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E5141-29B3-4759-9929-D0B13A5DBA02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6550F-7144-482D-A215-2B82C94108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46C1-5C4D-4A0A-834C-F3ED32EF2717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E0390-C072-4DA9-B385-503C92423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81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35727-EA30-4C43-BF3E-BDD49B55458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F409-7005-470F-A301-E59423BF1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51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147A6-9E34-4629-A6AC-855166CC5F66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B925-941B-40A2-B4D5-30A6763F3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6379A-D750-43A0-8610-8E912163317D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0DFBD-9AA8-45D5-A0EE-CCE46F59A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 eaLnBrk="1" hangingPunct="1">
              <a:defRPr/>
            </a:pPr>
            <a:fld id="{A82E468D-3336-4B73-8BB7-180855DBD91E}" type="datetimeFigureOut">
              <a:rPr lang="en-US"/>
              <a:pPr eaLnBrk="1" hangingPunct="1"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eaLnBrk="1" hangingPunct="1"/>
            <a:fld id="{ED4ED1DE-3CC7-4B9E-9499-B90DEEA8A692}" type="slidenum">
              <a:rPr lang="en-US" altLang="en-US" smtClean="0">
                <a:cs typeface="Arial" panose="020B0604020202020204" pitchFamily="34" charset="0"/>
              </a:rPr>
              <a:pPr eaLnBrk="1" hangingPunct="1"/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641FB-3C1F-AE42-A39D-CC1973828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using Decision Trees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BC861C-1DE2-1945-A0CE-7C17BD6B1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Suchismit Mahapatra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FE99E-399C-5546-AA30-1918DB2D17D3}"/>
              </a:ext>
            </a:extLst>
          </p:cNvPr>
          <p:cNvSpPr txBox="1"/>
          <p:nvPr/>
        </p:nvSpPr>
        <p:spPr>
          <a:xfrm>
            <a:off x="7805428" y="6581775"/>
            <a:ext cx="13385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1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F7F08863-93F8-754E-9407-5F7F1B60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en-US" dirty="0"/>
              <a:t>The first split: Lot Size = 19,000</a:t>
            </a:r>
          </a:p>
        </p:txBody>
      </p:sp>
      <p:pic>
        <p:nvPicPr>
          <p:cNvPr id="34818" name="Picture 4">
            <a:extLst>
              <a:ext uri="{FF2B5EF4-FFF2-40B4-BE49-F238E27FC236}">
                <a16:creationId xmlns:a16="http://schemas.microsoft.com/office/drawing/2014/main" id="{C5F95E20-3B3C-F84B-A6AC-016EB87E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81150"/>
            <a:ext cx="67627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8A212A-471E-2A44-982A-AAFEE9F8DA8D}"/>
              </a:ext>
            </a:extLst>
          </p:cNvPr>
          <p:cNvCxnSpPr/>
          <p:nvPr/>
        </p:nvCxnSpPr>
        <p:spPr>
          <a:xfrm>
            <a:off x="1905000" y="3581400"/>
            <a:ext cx="46482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652D9E8A-AADE-3E49-AC6D-D7591CB52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F277C8-BC24-5840-8207-9B3472B1E0B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0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8D41C86A-9BAA-FE44-8DBF-27C402B7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pPr eaLnBrk="1" hangingPunct="1"/>
            <a:r>
              <a:rPr lang="en-US" altLang="en-US"/>
              <a:t>Second Split: Income = $84,000</a:t>
            </a:r>
          </a:p>
        </p:txBody>
      </p:sp>
      <p:pic>
        <p:nvPicPr>
          <p:cNvPr id="36866" name="Content Placeholder 3" descr="CT-mower2.jpg">
            <a:extLst>
              <a:ext uri="{FF2B5EF4-FFF2-40B4-BE49-F238E27FC236}">
                <a16:creationId xmlns:a16="http://schemas.microsoft.com/office/drawing/2014/main" id="{EE9411D0-5043-2641-BEDB-D80640FED17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366838"/>
            <a:ext cx="6400800" cy="5192712"/>
          </a:xfrm>
        </p:spPr>
      </p:pic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A74ADDA7-1943-6F4E-819C-7D22BB908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688221-93AF-0546-A4F6-C99D0C430C0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1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F89E2D89-ABE1-5948-8533-AB3BD97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/>
            <a:r>
              <a:rPr lang="en-US" altLang="en-US"/>
              <a:t>After All Splits</a:t>
            </a:r>
          </a:p>
        </p:txBody>
      </p:sp>
      <p:pic>
        <p:nvPicPr>
          <p:cNvPr id="38914" name="Content Placeholder 3" descr="CT-mowerSPLITS.jpg">
            <a:extLst>
              <a:ext uri="{FF2B5EF4-FFF2-40B4-BE49-F238E27FC236}">
                <a16:creationId xmlns:a16="http://schemas.microsoft.com/office/drawing/2014/main" id="{02A8D518-01EB-8143-8155-5FA36B50598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066800"/>
            <a:ext cx="6705600" cy="5591175"/>
          </a:xfrm>
        </p:spPr>
      </p:pic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0037604C-975F-0646-B599-8811F7C72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9DD2CB-32E4-E848-8E6A-3E8028C9573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2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3C673FBE-FEB4-EC4E-A5B5-3117180C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Measuring impurity - Gini Index</a:t>
            </a:r>
          </a:p>
        </p:txBody>
      </p:sp>
      <p:sp>
        <p:nvSpPr>
          <p:cNvPr id="43010" name="Content Placeholder 4">
            <a:extLst>
              <a:ext uri="{FF2B5EF4-FFF2-40B4-BE49-F238E27FC236}">
                <a16:creationId xmlns:a16="http://schemas.microsoft.com/office/drawing/2014/main" id="{0A090EE7-5ABE-9645-A0F4-E49350CDE5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96200" cy="1676400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Gini Index </a:t>
            </a:r>
            <a:r>
              <a:rPr lang="en-US" altLang="en-US" sz="2400" dirty="0"/>
              <a:t>for dataset </a:t>
            </a:r>
            <a:r>
              <a:rPr lang="en-US" altLang="en-US" sz="2400" i="1" dirty="0"/>
              <a:t>A </a:t>
            </a:r>
            <a:r>
              <a:rPr lang="en-US" altLang="en-US" sz="2400" dirty="0"/>
              <a:t>containing</a:t>
            </a:r>
            <a:r>
              <a:rPr lang="en-US" altLang="en-US" sz="2400" i="1" dirty="0"/>
              <a:t> m </a:t>
            </a:r>
            <a:r>
              <a:rPr lang="en-US" altLang="en-US" sz="2400" dirty="0"/>
              <a:t>records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Content Placeholder 7">
                <a:extLst>
                  <a:ext uri="{FF2B5EF4-FFF2-40B4-BE49-F238E27FC236}">
                    <a16:creationId xmlns:a16="http://schemas.microsoft.com/office/drawing/2014/main" id="{319927F3-575C-C748-8F3E-13AAF32EE6A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1066800" y="3200400"/>
                <a:ext cx="7616825" cy="2819400"/>
              </a:xfrm>
            </p:spPr>
            <p:txBody>
              <a:bodyPr/>
              <a:lstStyle/>
              <a:p>
                <a:pPr marL="517525" indent="-517525" eaLnBrk="1" hangingPunct="1">
                  <a:buFont typeface="Wingdings 2" pitchFamily="18" charset="2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=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proportion</a:t>
                </a:r>
                <a:r>
                  <a:rPr lang="en-US" sz="2400" dirty="0"/>
                  <a:t> of samples in dataset </a:t>
                </a:r>
                <a:r>
                  <a:rPr lang="en-US" sz="2400" i="1" dirty="0"/>
                  <a:t>A</a:t>
                </a:r>
                <a:r>
                  <a:rPr lang="en-US" sz="2400" dirty="0"/>
                  <a:t> that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belong to class </a:t>
                </a:r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k</a:t>
                </a:r>
                <a:r>
                  <a:rPr lang="en-US" sz="2400" i="1" dirty="0"/>
                  <a:t>.</a:t>
                </a:r>
              </a:p>
              <a:p>
                <a:pPr marL="517525" indent="-517525" eaLnBrk="1" hangingPunct="1">
                  <a:buFont typeface="Wingdings 2" pitchFamily="18" charset="2"/>
                  <a:buNone/>
                  <a:defRPr/>
                </a:pPr>
                <a:endParaRPr lang="en-US" dirty="0"/>
              </a:p>
              <a:p>
                <a:pPr lvl="1" eaLnBrk="1" hangingPunct="1">
                  <a:buFont typeface="Wingdings 2" pitchFamily="18" charset="2"/>
                  <a:buChar char=""/>
                  <a:defRPr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I(A) = 0 </a:t>
                </a:r>
                <a:r>
                  <a:rPr lang="en-US" dirty="0"/>
                  <a:t>when all cases belong to same class.</a:t>
                </a:r>
              </a:p>
              <a:p>
                <a:pPr lvl="1" eaLnBrk="1" hangingPunct="1">
                  <a:buFont typeface="Wingdings 2" pitchFamily="18" charset="2"/>
                  <a:buChar char=""/>
                  <a:defRPr/>
                </a:pPr>
                <a:r>
                  <a:rPr lang="en-US" dirty="0"/>
                  <a:t>Has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maximum value </a:t>
                </a:r>
                <a:r>
                  <a:rPr lang="en-US" dirty="0"/>
                  <a:t>when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all classes are equally represented</a:t>
                </a:r>
                <a:r>
                  <a:rPr lang="en-US" dirty="0"/>
                  <a:t> (0.50 in binary case).</a:t>
                </a:r>
              </a:p>
            </p:txBody>
          </p:sp>
        </mc:Choice>
        <mc:Fallback>
          <p:sp>
            <p:nvSpPr>
              <p:cNvPr id="1029" name="Content Placeholder 7">
                <a:extLst>
                  <a:ext uri="{FF2B5EF4-FFF2-40B4-BE49-F238E27FC236}">
                    <a16:creationId xmlns:a16="http://schemas.microsoft.com/office/drawing/2014/main" id="{319927F3-575C-C748-8F3E-13AAF32EE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1066800" y="3200400"/>
                <a:ext cx="7616825" cy="2819400"/>
              </a:xfrm>
              <a:blipFill>
                <a:blip r:embed="rId4"/>
                <a:stretch>
                  <a:fillRect l="-167" t="-1351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84382E6F-7A85-BC46-A612-A2C90900F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914339"/>
              </p:ext>
            </p:extLst>
          </p:nvPr>
        </p:nvGraphicFramePr>
        <p:xfrm>
          <a:off x="1524000" y="2183245"/>
          <a:ext cx="69500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325" name="Document" r:id="rId5" imgW="2286000" imgH="330200" progId="">
                  <p:embed/>
                </p:oleObj>
              </mc:Choice>
              <mc:Fallback>
                <p:oleObj name="Document" r:id="rId5" imgW="2286000" imgH="330200" progId="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84382E6F-7A85-BC46-A612-A2C90900F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83245"/>
                        <a:ext cx="69500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Slide Number Placeholder 6">
            <a:extLst>
              <a:ext uri="{FF2B5EF4-FFF2-40B4-BE49-F238E27FC236}">
                <a16:creationId xmlns:a16="http://schemas.microsoft.com/office/drawing/2014/main" id="{0F82ED24-95C9-7D41-91F5-94E9A58B6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4382A0-2BFB-134A-810B-87E981D0071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435B7D0-A38F-654C-9829-0046090C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Measuring impurity -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Content Placeholder 7">
                <a:extLst>
                  <a:ext uri="{FF2B5EF4-FFF2-40B4-BE49-F238E27FC236}">
                    <a16:creationId xmlns:a16="http://schemas.microsoft.com/office/drawing/2014/main" id="{6F658BBB-819C-1F4A-A392-84379E03EC3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3810000"/>
                <a:ext cx="7086600" cy="2209800"/>
              </a:xfrm>
            </p:spPr>
            <p:txBody>
              <a:bodyPr/>
              <a:lstStyle/>
              <a:p>
                <a:pPr marL="517525" indent="-517525" eaLnBrk="1" hangingPunct="1">
                  <a:buFont typeface="Wingdings 2" pitchFamily="18" charset="2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/>
                  <a:t>=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proportion</a:t>
                </a:r>
                <a:r>
                  <a:rPr lang="en-US" sz="2400" dirty="0"/>
                  <a:t> of samples (out of </a:t>
                </a:r>
                <a:r>
                  <a:rPr lang="en-US" sz="2400" i="1" dirty="0"/>
                  <a:t>m</a:t>
                </a:r>
                <a:r>
                  <a:rPr lang="en-US" sz="2400" dirty="0"/>
                  <a:t>) in dataset </a:t>
                </a:r>
                <a:r>
                  <a:rPr lang="en-US" sz="2400" i="1" dirty="0"/>
                  <a:t>A</a:t>
                </a:r>
                <a:r>
                  <a:rPr lang="en-US" sz="2400" dirty="0"/>
                  <a:t> that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belong to class </a:t>
                </a:r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k</a:t>
                </a:r>
                <a:r>
                  <a:rPr lang="en-US" sz="2400" i="1" dirty="0"/>
                  <a:t>.</a:t>
                </a:r>
              </a:p>
              <a:p>
                <a:pPr eaLnBrk="1" hangingPunct="1">
                  <a:buFont typeface="Wingdings 2" pitchFamily="18" charset="2"/>
                  <a:buChar char=""/>
                  <a:defRPr/>
                </a:pPr>
                <a:endParaRPr lang="en-US" sz="2400" dirty="0"/>
              </a:p>
              <a:p>
                <a:pPr eaLnBrk="1" hangingPunct="1">
                  <a:buFont typeface="Wingdings 2" pitchFamily="18" charset="2"/>
                  <a:buChar char=""/>
                  <a:defRPr/>
                </a:pPr>
                <a:r>
                  <a:rPr lang="en-US" sz="2400" dirty="0"/>
                  <a:t>Entropy ranges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between 0 (most pure)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log</a:t>
                </a:r>
                <a:r>
                  <a:rPr lang="en-US" sz="2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m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  <a:r>
                  <a:rPr lang="en-US" sz="2400" dirty="0"/>
                  <a:t> (equal representation of classes)</a:t>
                </a:r>
              </a:p>
              <a:p>
                <a:pPr eaLnBrk="1" hangingPunct="1">
                  <a:buFont typeface="Wingdings 2" pitchFamily="18" charset="2"/>
                  <a:buChar char=""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2052" name="Content Placeholder 7">
                <a:extLst>
                  <a:ext uri="{FF2B5EF4-FFF2-40B4-BE49-F238E27FC236}">
                    <a16:creationId xmlns:a16="http://schemas.microsoft.com/office/drawing/2014/main" id="{6F658BBB-819C-1F4A-A392-84379E03E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3810000"/>
                <a:ext cx="7086600" cy="2209800"/>
              </a:xfrm>
              <a:blipFill>
                <a:blip r:embed="rId4"/>
                <a:stretch>
                  <a:fillRect l="-1075" t="-1724" r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59" name="Content Placeholder 9">
            <a:extLst>
              <a:ext uri="{FF2B5EF4-FFF2-40B4-BE49-F238E27FC236}">
                <a16:creationId xmlns:a16="http://schemas.microsoft.com/office/drawing/2014/main" id="{113829EC-2B95-A749-9A81-33EEC3DAEBB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990600" y="1447800"/>
            <a:ext cx="7693025" cy="1981200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45060" name="Object 5">
            <a:extLst>
              <a:ext uri="{FF2B5EF4-FFF2-40B4-BE49-F238E27FC236}">
                <a16:creationId xmlns:a16="http://schemas.microsoft.com/office/drawing/2014/main" id="{8078FD7B-B534-8942-B157-681391E7D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257158"/>
              </p:ext>
            </p:extLst>
          </p:nvPr>
        </p:nvGraphicFramePr>
        <p:xfrm>
          <a:off x="893618" y="1132032"/>
          <a:ext cx="6553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2" name="Document" r:id="rId5" imgW="2286000" imgH="609600" progId="">
                  <p:embed/>
                </p:oleObj>
              </mc:Choice>
              <mc:Fallback>
                <p:oleObj name="Document" r:id="rId5" imgW="2286000" imgH="609600" progId="">
                  <p:embed/>
                  <p:pic>
                    <p:nvPicPr>
                      <p:cNvPr id="45060" name="Object 5">
                        <a:extLst>
                          <a:ext uri="{FF2B5EF4-FFF2-40B4-BE49-F238E27FC236}">
                            <a16:creationId xmlns:a16="http://schemas.microsoft.com/office/drawing/2014/main" id="{8078FD7B-B534-8942-B157-681391E7D8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18" y="1132032"/>
                        <a:ext cx="6553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Slide Number Placeholder 6">
            <a:extLst>
              <a:ext uri="{FF2B5EF4-FFF2-40B4-BE49-F238E27FC236}">
                <a16:creationId xmlns:a16="http://schemas.microsoft.com/office/drawing/2014/main" id="{E80CCA5B-484D-114B-87DA-021AF207D7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AE146C-A639-B141-A326-1651DC5E066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4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4">
            <a:extLst>
              <a:ext uri="{FF2B5EF4-FFF2-40B4-BE49-F238E27FC236}">
                <a16:creationId xmlns:a16="http://schemas.microsoft.com/office/drawing/2014/main" id="{5169C188-1C7F-AD4C-ACA8-4B74EB0E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Impurity and Recursive Partitioning</a:t>
            </a:r>
          </a:p>
        </p:txBody>
      </p:sp>
      <p:sp>
        <p:nvSpPr>
          <p:cNvPr id="47106" name="Content Placeholder 5">
            <a:extLst>
              <a:ext uri="{FF2B5EF4-FFF2-40B4-BE49-F238E27FC236}">
                <a16:creationId xmlns:a16="http://schemas.microsoft.com/office/drawing/2014/main" id="{2AB6F746-3D84-0947-860C-8A4E610E10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Obtain</a:t>
            </a:r>
            <a:r>
              <a:rPr lang="en-US" altLang="en-US" sz="2400" dirty="0"/>
              <a:t> overall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impurity measure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weighted average </a:t>
            </a:r>
            <a:r>
              <a:rPr lang="en-US" altLang="en-US" sz="2400" dirty="0"/>
              <a:t>of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individual rectangles</a:t>
            </a:r>
            <a:r>
              <a:rPr lang="en-US" altLang="en-US" sz="2400" dirty="0"/>
              <a:t>).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At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each successive </a:t>
            </a:r>
            <a:r>
              <a:rPr lang="en-US" altLang="en-US" sz="2400" dirty="0"/>
              <a:t>stage,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compare</a:t>
            </a:r>
            <a:r>
              <a:rPr lang="en-US" altLang="en-US" sz="2400" dirty="0"/>
              <a:t> this measure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across all possible splits</a:t>
            </a:r>
            <a:r>
              <a:rPr lang="en-US" altLang="en-US" sz="2400" dirty="0"/>
              <a:t> in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all variables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split</a:t>
            </a:r>
            <a:r>
              <a:rPr lang="en-US" altLang="en-US" sz="2400" dirty="0"/>
              <a:t> that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reduces impurity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most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Chosen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split</a:t>
            </a:r>
            <a:r>
              <a:rPr lang="en-US" altLang="en-US" sz="2400" dirty="0"/>
              <a:t> points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become nodes </a:t>
            </a:r>
            <a:r>
              <a:rPr lang="en-US" altLang="en-US" sz="2400" dirty="0"/>
              <a:t>on the tree.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4F9653BD-EB4D-DC4E-AAF5-C9FE4BAC70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D1F33D-19AD-D84C-9B4D-17294FA8DD7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5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CFD40F4F-7255-E041-81A2-E9550ED8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Split – The Tree</a:t>
            </a:r>
          </a:p>
        </p:txBody>
      </p:sp>
      <p:pic>
        <p:nvPicPr>
          <p:cNvPr id="49154" name="Content Placeholder 3" descr="CT-mowerTree1.jpg">
            <a:extLst>
              <a:ext uri="{FF2B5EF4-FFF2-40B4-BE49-F238E27FC236}">
                <a16:creationId xmlns:a16="http://schemas.microsoft.com/office/drawing/2014/main" id="{169D4701-C122-1A49-95DB-72C266C2727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752600"/>
            <a:ext cx="6657975" cy="3581400"/>
          </a:xfrm>
        </p:spPr>
      </p:pic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96E05E25-5719-BE40-A575-D7696C9A0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0EDF55-5331-334B-A2DB-71912760993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0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2C472B47-21DD-D44D-8952-25AFAC0A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 after three splits</a:t>
            </a:r>
          </a:p>
        </p:txBody>
      </p:sp>
      <p:pic>
        <p:nvPicPr>
          <p:cNvPr id="51202" name="Content Placeholder 3" descr="CT-mowerTree2.jpg">
            <a:extLst>
              <a:ext uri="{FF2B5EF4-FFF2-40B4-BE49-F238E27FC236}">
                <a16:creationId xmlns:a16="http://schemas.microsoft.com/office/drawing/2014/main" id="{BED6BE45-FFFB-0A4E-8E02-9F738FFAA35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750" y="1524000"/>
            <a:ext cx="8318500" cy="4495800"/>
          </a:xfrm>
        </p:spPr>
      </p:pic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295A477B-E4FA-E048-96B4-BE5A68514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C0822E-8AE0-F541-8E61-C289555A247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3">
            <a:extLst>
              <a:ext uri="{FF2B5EF4-FFF2-40B4-BE49-F238E27FC236}">
                <a16:creationId xmlns:a16="http://schemas.microsoft.com/office/drawing/2014/main" id="{96724FCE-8346-3D4B-B5B2-C60FA14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Tree Structure</a:t>
            </a:r>
          </a:p>
        </p:txBody>
      </p:sp>
      <p:sp>
        <p:nvSpPr>
          <p:cNvPr id="53250" name="Content Placeholder 4">
            <a:extLst>
              <a:ext uri="{FF2B5EF4-FFF2-40B4-BE49-F238E27FC236}">
                <a16:creationId xmlns:a16="http://schemas.microsoft.com/office/drawing/2014/main" id="{FE6FD332-A20B-E34C-A3E7-FD6ED7F0C1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600" dirty="0"/>
              <a:t>Split points become nodes on tree (circles with split value in center)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Rectangles represent “leaves” (terminal points, no further splits, classification value noted)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Numbers on lines between nodes indicate # cases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Read down tree to derive rule</a:t>
            </a:r>
          </a:p>
          <a:p>
            <a:pPr marL="558800" lvl="2" indent="34925" eaLnBrk="1" hangingPunct="1">
              <a:buFont typeface="Wingdings 2" pitchFamily="2" charset="2"/>
              <a:buNone/>
            </a:pPr>
            <a:r>
              <a:rPr lang="en-US" altLang="en-US" dirty="0"/>
              <a:t>E.g., If lot size &lt; 19, and if income &gt; 84.75, then class = “owner”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C31256D9-855A-344E-AED2-590D289C3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F6EF2-E9B6-8D43-95DB-F181F13904B6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2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482EEDE-A7FE-F140-94F3-4C8DC144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Determining Leaf Node Label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7FC89776-D887-D449-BBE8-C774C68D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4038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leaf node label is determined by “voting” of the records within it, and by the cutoff value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Records within each leaf node are from the training data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Default cutoff=0.5 means that the leaf node’s label is the majority class.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Cutoff = 0.75: requires majority of 75% or more “1” records in the leaf to label it a “1” node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8769BBBE-D3A0-0048-B794-20470B143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A01DAA-4F7C-C44C-B9F5-989755E9ECE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5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59D8-0196-8045-A6A6-A6AF8C15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Trees and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1120-85FE-734B-AF77-CDD9D923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400" b="1" dirty="0"/>
              <a:t>Goal: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classify/predict </a:t>
            </a:r>
            <a:r>
              <a:rPr lang="en-US" altLang="en-US" sz="2400" dirty="0"/>
              <a:t>an outcome based on a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set of predictors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 dirty="0"/>
              <a:t>The output is a set of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rules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 b="1" dirty="0"/>
              <a:t>Example: </a:t>
            </a:r>
          </a:p>
          <a:p>
            <a:pPr eaLnBrk="1" hangingPunct="1"/>
            <a:r>
              <a:rPr lang="en-US" altLang="en-US" sz="2400" dirty="0"/>
              <a:t>Goal:  classify a record as “will accept credit card offer” or “will not accept”</a:t>
            </a:r>
          </a:p>
          <a:p>
            <a:pPr eaLnBrk="1" hangingPunct="1"/>
            <a:r>
              <a:rPr lang="en-US" altLang="en-US" sz="2400" dirty="0"/>
              <a:t>Rule might be “IF (Income &gt; $500) AND (Education &lt; 4y) AND (Family &lt;= 2) THEN Class = 0 (non-acceptor)</a:t>
            </a:r>
          </a:p>
          <a:p>
            <a:pPr eaLnBrk="1" hangingPunct="1"/>
            <a:r>
              <a:rPr lang="en-US" altLang="en-US" sz="2400" dirty="0"/>
              <a:t>Also called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CART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Decision Trees</a:t>
            </a:r>
            <a:r>
              <a:rPr lang="en-US" altLang="en-US" sz="2400" dirty="0"/>
              <a:t>, or just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Trees</a:t>
            </a:r>
          </a:p>
          <a:p>
            <a:pPr eaLnBrk="1" hangingPunct="1"/>
            <a:r>
              <a:rPr lang="en-US" altLang="en-US" sz="2400" dirty="0"/>
              <a:t>Rules are represented by tree diagrams.</a:t>
            </a:r>
          </a:p>
        </p:txBody>
      </p:sp>
    </p:spTree>
    <p:extLst>
      <p:ext uri="{BB962C8B-B14F-4D97-AF65-F5344CB8AC3E}">
        <p14:creationId xmlns:p14="http://schemas.microsoft.com/office/powerpoint/2010/main" val="4023635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A58E22B9-0103-2741-BE9B-469B991C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en-US"/>
              <a:t>Tree after all splits</a:t>
            </a:r>
          </a:p>
        </p:txBody>
      </p:sp>
      <p:pic>
        <p:nvPicPr>
          <p:cNvPr id="57346" name="Content Placeholder 3" descr="CT-mowerTree3.jpg">
            <a:extLst>
              <a:ext uri="{FF2B5EF4-FFF2-40B4-BE49-F238E27FC236}">
                <a16:creationId xmlns:a16="http://schemas.microsoft.com/office/drawing/2014/main" id="{98F7E09E-9502-FA43-BA18-083B0F1EE12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8700" y="990600"/>
            <a:ext cx="7086600" cy="5351463"/>
          </a:xfrm>
        </p:spPr>
      </p:pic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E5EC9A04-1F88-3B4E-9F8E-6B44D30B4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D5699B-07C3-6D42-ABE0-C187751DD90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7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2">
            <a:extLst>
              <a:ext uri="{FF2B5EF4-FFF2-40B4-BE49-F238E27FC236}">
                <a16:creationId xmlns:a16="http://schemas.microsoft.com/office/drawing/2014/main" id="{E7653E9B-1787-BD43-8C29-BE3E2E61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Overfitting - Stopping Tree Growth</a:t>
            </a:r>
          </a:p>
        </p:txBody>
      </p:sp>
      <p:sp>
        <p:nvSpPr>
          <p:cNvPr id="61442" name="Content Placeholder 3">
            <a:extLst>
              <a:ext uri="{FF2B5EF4-FFF2-40B4-BE49-F238E27FC236}">
                <a16:creationId xmlns:a16="http://schemas.microsoft.com/office/drawing/2014/main" id="{CF18564C-5A50-2E49-986E-AD018B3DE8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Natural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US" altLang="en-US" sz="2400" dirty="0"/>
              <a:t> of process is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100% purity in each leaf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However this can lead to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overfitting</a:t>
            </a:r>
            <a:r>
              <a:rPr lang="en-US" altLang="en-US" sz="2400" dirty="0"/>
              <a:t> the data, which ends up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fitting noise </a:t>
            </a:r>
            <a:r>
              <a:rPr lang="en-US" altLang="en-US" sz="2400" dirty="0"/>
              <a:t>in the data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Overfitting leads to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low predictive accuracy </a:t>
            </a:r>
            <a:r>
              <a:rPr lang="en-US" altLang="en-US" sz="2400" dirty="0"/>
              <a:t>of new data.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After a certain stage, the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error rate </a:t>
            </a:r>
            <a:r>
              <a:rPr lang="en-US" altLang="en-US" sz="2400" dirty="0"/>
              <a:t>for the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validation</a:t>
            </a:r>
            <a:r>
              <a:rPr lang="en-US" altLang="en-US" sz="2400" dirty="0"/>
              <a:t> data starts to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increase</a:t>
            </a:r>
            <a:r>
              <a:rPr lang="en-US" altLang="en-US" sz="2400" dirty="0"/>
              <a:t>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CDBEAFD5-E352-1045-90D3-385795518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4FE817-FD57-3045-B033-D61F6F944CB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0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>
            <a:extLst>
              <a:ext uri="{FF2B5EF4-FFF2-40B4-BE49-F238E27FC236}">
                <a16:creationId xmlns:a16="http://schemas.microsoft.com/office/drawing/2014/main" id="{CD7D2DC0-C66B-5D4B-BD6B-1F078B8F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Decision Tree Error Rate</a:t>
            </a:r>
          </a:p>
        </p:txBody>
      </p:sp>
      <p:pic>
        <p:nvPicPr>
          <p:cNvPr id="63490" name="Content Placeholder 6" descr="CT-overfit.jpg">
            <a:extLst>
              <a:ext uri="{FF2B5EF4-FFF2-40B4-BE49-F238E27FC236}">
                <a16:creationId xmlns:a16="http://schemas.microsoft.com/office/drawing/2014/main" id="{995F8A78-DB92-6C41-ABAD-15F801308B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8963" y="1919288"/>
            <a:ext cx="5883275" cy="3629025"/>
          </a:xfrm>
        </p:spPr>
      </p:pic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A7B1766F-38AD-ED48-85C1-A3ACB069BA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67CFDC-20E6-9A4B-9E4D-795F9E917619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23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6CB97C1B-6165-EF43-A69F-8C51BA5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Pruning	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85E7ED19-4A13-8B44-9E97-F4C237E2F0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CART</a:t>
            </a:r>
            <a:r>
              <a:rPr lang="en-US" altLang="en-US" dirty="0"/>
              <a:t> lets tree grow to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full extent</a:t>
            </a:r>
            <a:r>
              <a:rPr lang="en-US" altLang="en-US" dirty="0"/>
              <a:t>, then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prunes</a:t>
            </a:r>
            <a:r>
              <a:rPr lang="en-US" altLang="en-US" dirty="0"/>
              <a:t> it back.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 is to find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that</a:t>
            </a:r>
            <a:r>
              <a:rPr lang="en-US" altLang="en-US" dirty="0"/>
              <a:t> point beyond which the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validation error begins to rise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r>
              <a:rPr lang="en-US" altLang="en-US" dirty="0"/>
              <a:t> successively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smaller trees </a:t>
            </a:r>
            <a:r>
              <a:rPr lang="en-US" altLang="en-US" dirty="0"/>
              <a:t>by pruning leaves.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At each pruning stage,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multiple trees </a:t>
            </a:r>
            <a:r>
              <a:rPr lang="en-US" altLang="en-US" dirty="0"/>
              <a:t>are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possible</a:t>
            </a:r>
            <a:r>
              <a:rPr lang="en-US" altLang="en-US" dirty="0"/>
              <a:t>.</a:t>
            </a:r>
            <a:endParaRPr lang="en-US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cost complexity </a:t>
            </a:r>
            <a:r>
              <a:rPr lang="en-US" altLang="en-US" dirty="0"/>
              <a:t>to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altLang="en-US" dirty="0"/>
              <a:t> the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best</a:t>
            </a:r>
            <a:r>
              <a:rPr lang="en-US" altLang="en-US" dirty="0"/>
              <a:t> tree at that stage.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dirty="0"/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771886F0-6C2A-3D4F-B467-561BFE4A0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34A96-1A16-4044-8E18-74EE282D4B2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7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10B8BB7B-FF3E-9148-BACF-5FD81F6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Complexity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7C7C3D99-1637-1946-B23E-9C46AD42F9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467600" cy="3505200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i="1" dirty="0"/>
              <a:t>CC(T)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cost complexity </a:t>
            </a:r>
            <a:r>
              <a:rPr lang="en-US" altLang="en-US" dirty="0"/>
              <a:t>of a tree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i="1" dirty="0"/>
              <a:t>Err(T)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proportion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misclassified</a:t>
            </a:r>
            <a:r>
              <a:rPr lang="en-US" altLang="en-US" dirty="0"/>
              <a:t> records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dirty="0">
                <a:latin typeface="Symbol" pitchFamily="2" charset="2"/>
              </a:rPr>
              <a:t>a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penalty factor </a:t>
            </a:r>
            <a:r>
              <a:rPr lang="en-US" altLang="en-US" dirty="0"/>
              <a:t>attached to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tree size </a:t>
            </a:r>
            <a:r>
              <a:rPr lang="en-US" altLang="en-US" dirty="0"/>
              <a:t>(set by user)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Among trees of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given size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altLang="en-US" dirty="0"/>
              <a:t> the one with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lowest CC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Do this for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each size </a:t>
            </a:r>
            <a:r>
              <a:rPr lang="en-US" altLang="en-US" dirty="0"/>
              <a:t>of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9635" name="Content Placeholder 6">
            <a:extLst>
              <a:ext uri="{FF2B5EF4-FFF2-40B4-BE49-F238E27FC236}">
                <a16:creationId xmlns:a16="http://schemas.microsoft.com/office/drawing/2014/main" id="{D8BB2B97-F252-6245-8F4D-08A4268FC82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5800" y="1447800"/>
            <a:ext cx="7997825" cy="914400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/>
              <a:t> </a:t>
            </a:r>
          </a:p>
          <a:p>
            <a:pPr eaLnBrk="1" hangingPunct="1">
              <a:buFont typeface="Wingdings 2" pitchFamily="2" charset="2"/>
              <a:buNone/>
            </a:pPr>
            <a:endParaRPr lang="en-US" altLang="en-US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45F34D1D-C20C-124A-8C0E-6E001B21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Perpetua" panose="02020502060401020303" pitchFamily="18" charset="77"/>
            </a:endParaRPr>
          </a:p>
        </p:txBody>
      </p:sp>
      <p:pic>
        <p:nvPicPr>
          <p:cNvPr id="69637" name="Picture 1">
            <a:extLst>
              <a:ext uri="{FF2B5EF4-FFF2-40B4-BE49-F238E27FC236}">
                <a16:creationId xmlns:a16="http://schemas.microsoft.com/office/drawing/2014/main" id="{7D51880D-D549-4E45-AA36-7AC7F0E5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7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Text Box 11">
            <a:extLst>
              <a:ext uri="{FF2B5EF4-FFF2-40B4-BE49-F238E27FC236}">
                <a16:creationId xmlns:a16="http://schemas.microsoft.com/office/drawing/2014/main" id="{6BBFB50E-594C-2E46-98CF-80E899A4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76400"/>
            <a:ext cx="3657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i="1"/>
              <a:t>CC(T) = Err(T) + </a:t>
            </a:r>
            <a:r>
              <a:rPr lang="en-US" altLang="en-US" i="1">
                <a:latin typeface="Symbol" pitchFamily="2" charset="2"/>
              </a:rPr>
              <a:t>a</a:t>
            </a:r>
            <a:r>
              <a:rPr lang="en-US" altLang="en-US" i="1"/>
              <a:t> L(T)</a:t>
            </a:r>
          </a:p>
        </p:txBody>
      </p:sp>
      <p:sp>
        <p:nvSpPr>
          <p:cNvPr id="69639" name="Slide Number Placeholder 8">
            <a:extLst>
              <a:ext uri="{FF2B5EF4-FFF2-40B4-BE49-F238E27FC236}">
                <a16:creationId xmlns:a16="http://schemas.microsoft.com/office/drawing/2014/main" id="{F7A29E68-AC61-FC48-8CC3-1DC2E38B9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D61B03-5A5E-994F-B842-C669A8C61B9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75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4">
            <a:extLst>
              <a:ext uri="{FF2B5EF4-FFF2-40B4-BE49-F238E27FC236}">
                <a16:creationId xmlns:a16="http://schemas.microsoft.com/office/drawing/2014/main" id="{74C7D96F-BF97-BD43-914B-02671F95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Validation Error to Prune</a:t>
            </a:r>
          </a:p>
        </p:txBody>
      </p:sp>
      <p:sp>
        <p:nvSpPr>
          <p:cNvPr id="34819" name="Content Placeholder 5">
            <a:extLst>
              <a:ext uri="{FF2B5EF4-FFF2-40B4-BE49-F238E27FC236}">
                <a16:creationId xmlns:a16="http://schemas.microsoft.com/office/drawing/2014/main" id="{D8397B42-5026-AF45-A30F-3EA8D002A1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dirty="0"/>
              <a:t>Pruning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yields</a:t>
            </a:r>
            <a:r>
              <a:rPr lang="en-US" dirty="0"/>
              <a:t>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of trees </a:t>
            </a:r>
            <a:r>
              <a:rPr lang="en-US" dirty="0"/>
              <a:t>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different sizes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associated error rates</a:t>
            </a:r>
            <a:r>
              <a:rPr lang="en-US" dirty="0"/>
              <a:t>.</a:t>
            </a:r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Two trees of interest:</a:t>
            </a:r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/>
              <a:t>Minimum error tree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dirty="0"/>
              <a:t>Has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lowest error rate on validation data</a:t>
            </a:r>
            <a:r>
              <a:rPr lang="en-US" dirty="0"/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/>
              <a:t>Best pruned tree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Smallest</a:t>
            </a:r>
            <a:r>
              <a:rPr lang="en-US" dirty="0"/>
              <a:t> tree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within one std. error </a:t>
            </a:r>
            <a:r>
              <a:rPr lang="en-US" dirty="0"/>
              <a:t>of min. error.</a:t>
            </a:r>
          </a:p>
          <a:p>
            <a:pPr lvl="2" eaLnBrk="1" hangingPunct="1">
              <a:buFont typeface="Wingdings 2" pitchFamily="18" charset="2"/>
              <a:buNone/>
              <a:defRPr/>
            </a:pPr>
            <a:r>
              <a:rPr lang="en-US" dirty="0"/>
              <a:t>Adds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bonus</a:t>
            </a:r>
            <a:r>
              <a:rPr lang="en-US" dirty="0"/>
              <a:t>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simplicity/parsimony</a:t>
            </a:r>
            <a:r>
              <a:rPr lang="en-US" dirty="0"/>
              <a:t>.</a:t>
            </a: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81FE1A01-3B36-4B46-B758-8640F6A84A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C08AB4-F1C6-5740-8138-CBEB10E3119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2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8760B-6E10-3148-B5ED-58D90AF8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Error rates on pruned trees</a:t>
            </a:r>
          </a:p>
        </p:txBody>
      </p:sp>
      <p:pic>
        <p:nvPicPr>
          <p:cNvPr id="73730" name="Content Placeholder 7" descr="CT-prune-log2.jpg">
            <a:extLst>
              <a:ext uri="{FF2B5EF4-FFF2-40B4-BE49-F238E27FC236}">
                <a16:creationId xmlns:a16="http://schemas.microsoft.com/office/drawing/2014/main" id="{C58D3530-379B-BD4C-8FF2-2D795B750BF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0538" y="3657600"/>
            <a:ext cx="5622925" cy="2819400"/>
          </a:xfrm>
        </p:spPr>
      </p:pic>
      <p:pic>
        <p:nvPicPr>
          <p:cNvPr id="73731" name="Content Placeholder 6" descr="CT-prune-log1.jpg">
            <a:extLst>
              <a:ext uri="{FF2B5EF4-FFF2-40B4-BE49-F238E27FC236}">
                <a16:creationId xmlns:a16="http://schemas.microsoft.com/office/drawing/2014/main" id="{D6E8D79A-9E02-944D-BDEF-A62F6DEA637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066800"/>
            <a:ext cx="4038600" cy="2155825"/>
          </a:xfrm>
        </p:spPr>
      </p:pic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C819BC9A-BDAE-0F42-98C9-2E69C6573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4BCF7B-0EFA-4D48-9E85-C083FCB20CB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3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2">
            <a:extLst>
              <a:ext uri="{FF2B5EF4-FFF2-40B4-BE49-F238E27FC236}">
                <a16:creationId xmlns:a16="http://schemas.microsoft.com/office/drawing/2014/main" id="{94B3191E-B0FA-FE4F-B278-5526207C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Regression Trees for Prediction</a:t>
            </a:r>
          </a:p>
        </p:txBody>
      </p:sp>
      <p:sp>
        <p:nvSpPr>
          <p:cNvPr id="77826" name="Content Placeholder 3">
            <a:extLst>
              <a:ext uri="{FF2B5EF4-FFF2-40B4-BE49-F238E27FC236}">
                <a16:creationId xmlns:a16="http://schemas.microsoft.com/office/drawing/2014/main" id="{5322600B-B15C-E54F-A640-6A64E7992F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 dirty="0"/>
              <a:t>Used with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continuous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outcome</a:t>
            </a:r>
            <a:r>
              <a:rPr lang="en-US" altLang="en-US" dirty="0"/>
              <a:t> variables.</a:t>
            </a: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altLang="en-US" dirty="0"/>
              <a:t> to classification trees.</a:t>
            </a:r>
          </a:p>
          <a:p>
            <a:pPr eaLnBrk="1" hangingPunct="1"/>
            <a:r>
              <a:rPr lang="en-US" altLang="en-US" dirty="0"/>
              <a:t>Many splits attempted,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altLang="en-US" dirty="0"/>
              <a:t> the one that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minimizes impurity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F36C7BC9-D9E0-7B40-87E4-6E2AB1364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802ACF-1B4B-DF45-A50D-FDD4043DACD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80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5635C9C2-8638-4541-AAD4-FF06A26E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Differences from Classification Trees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7B625CA5-9498-EE41-8DCA-2F20232F5D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Prediction is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computed</a:t>
            </a:r>
            <a:r>
              <a:rPr lang="en-US" altLang="en-US" dirty="0"/>
              <a:t> as the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numerical target variable </a:t>
            </a:r>
            <a:r>
              <a:rPr lang="en-US" altLang="en-US" dirty="0"/>
              <a:t>in the data (in CT it is majority vote).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Impurity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measured</a:t>
            </a:r>
            <a:r>
              <a:rPr lang="en-US" altLang="en-US" dirty="0"/>
              <a:t> by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sum of squared deviations</a:t>
            </a:r>
            <a:r>
              <a:rPr lang="en-US" altLang="en-US" dirty="0"/>
              <a:t> from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leaf mean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Performance measured </a:t>
            </a:r>
            <a:r>
              <a:rPr lang="en-US" altLang="en-US" dirty="0"/>
              <a:t>by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RMSE</a:t>
            </a:r>
            <a:r>
              <a:rPr lang="en-US" altLang="en-US" dirty="0"/>
              <a:t> (root mean squared error).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C34A8F97-CB9E-E54A-929F-DD25B5CF20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24801-C9F6-2447-B134-71A74FD071B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3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C2D955EE-4379-2242-8FBF-12E66B6D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trees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21DC5D83-C5AB-104C-A306-952BAA4759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524000"/>
            <a:ext cx="7772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Easy to use, understand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Produce rules </a:t>
            </a:r>
            <a:r>
              <a:rPr lang="en-US" altLang="en-US" sz="2400" dirty="0"/>
              <a:t>that are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easy to interpret </a:t>
            </a:r>
            <a:r>
              <a:rPr lang="en-US" altLang="en-US" sz="2400" dirty="0"/>
              <a:t>&amp;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implement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Variable selection</a:t>
            </a:r>
            <a:r>
              <a:rPr lang="en-US" altLang="en-US" sz="2400" dirty="0"/>
              <a:t> &amp;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reduction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automatic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Usually</a:t>
            </a:r>
            <a:r>
              <a:rPr lang="en-US" altLang="en-US" sz="2400" dirty="0"/>
              <a:t> do not require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feature scaling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Can</a:t>
            </a:r>
            <a:r>
              <a:rPr lang="en-US" altLang="en-US" sz="2400" dirty="0"/>
              <a:t> work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without extensive handling </a:t>
            </a:r>
            <a:r>
              <a:rPr lang="en-US" altLang="en-US" sz="2400" dirty="0"/>
              <a:t>of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missing data</a:t>
            </a:r>
            <a:r>
              <a:rPr lang="en-US" altLang="en-US" sz="2400" dirty="0"/>
              <a:t>.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25AFFF58-3547-934D-B6B8-8E40F4835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10EF0C-12DE-C34B-BA02-5828B258A3A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9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T-loanPrunedTree.jpg">
            <a:extLst>
              <a:ext uri="{FF2B5EF4-FFF2-40B4-BE49-F238E27FC236}">
                <a16:creationId xmlns:a16="http://schemas.microsoft.com/office/drawing/2014/main" id="{863783C8-4532-D74C-9886-6747B33C1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71628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54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E284EE9B-9F9D-D649-811E-3B98D3FA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Disadvantages</a:t>
            </a:r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C0F3E047-89C0-9F4C-8412-5E5869A784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May not perform well where there is structure in the data that is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not well captured by horizontal or vertical splits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Since the process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deals</a:t>
            </a:r>
            <a:r>
              <a:rPr lang="en-US" altLang="en-US" dirty="0"/>
              <a:t> with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one variable at a time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no way</a:t>
            </a:r>
            <a:r>
              <a:rPr lang="en-US" altLang="en-US" dirty="0"/>
              <a:t> to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capture interactions between variables</a:t>
            </a:r>
            <a:r>
              <a:rPr lang="en-US" altLang="en-US" dirty="0"/>
              <a:t>.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C450F4C4-78D6-B146-8C32-65FE7B4EF4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3DD47F-08AF-F540-BD91-5EDC2B78B3C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49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3B5A0CF4-35DA-D940-951B-95526AD2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952931D5-3AE2-6A40-A263-40E33E222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Trees are both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easily understandable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transparent</a:t>
            </a:r>
            <a:r>
              <a:rPr lang="en-US" altLang="en-US" sz="2400" dirty="0"/>
              <a:t> technique for prediction or classification.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Essentially, a tree is a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graphical representation </a:t>
            </a:r>
            <a:r>
              <a:rPr lang="en-US" altLang="en-US" sz="2400" dirty="0"/>
              <a:t>of a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set of rules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Trees must be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pruned</a:t>
            </a:r>
            <a:r>
              <a:rPr lang="en-US" altLang="en-US" sz="2400" dirty="0"/>
              <a:t> to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avoid over-fitting.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trees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do not make </a:t>
            </a:r>
            <a:r>
              <a:rPr lang="en-US" altLang="en-US" sz="2400" dirty="0"/>
              <a:t>any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assumptions</a:t>
            </a:r>
            <a:r>
              <a:rPr lang="en-US" altLang="en-US" sz="2400" dirty="0"/>
              <a:t> about the data, they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usually require large number of samples</a:t>
            </a:r>
            <a:r>
              <a:rPr lang="en-US" altLang="en-US" sz="2400" dirty="0"/>
              <a:t>.</a:t>
            </a:r>
          </a:p>
        </p:txBody>
      </p:sp>
      <p:sp>
        <p:nvSpPr>
          <p:cNvPr id="86019" name="Slide Number Placeholder 4">
            <a:extLst>
              <a:ext uri="{FF2B5EF4-FFF2-40B4-BE49-F238E27FC236}">
                <a16:creationId xmlns:a16="http://schemas.microsoft.com/office/drawing/2014/main" id="{2F92A9D7-E0FC-4B46-85F7-8BA5C8C01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A9F1D3-4638-AD4F-8F59-4C78E27E9E8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AE3A-B530-7C4C-AB94-25533782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81C5-45F8-2041-8466-5926465C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itchFamily="2" charset="2"/>
              <a:buNone/>
            </a:pPr>
            <a:r>
              <a:rPr lang="en-US" altLang="en-US" sz="2400" b="1" dirty="0"/>
              <a:t>Recursive partitioning: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Repeatedly split </a:t>
            </a:r>
            <a:r>
              <a:rPr lang="en-US" altLang="en-US" sz="2400" dirty="0"/>
              <a:t>the records into two parts so as to achieve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maximum homogeneity</a:t>
            </a:r>
            <a:r>
              <a:rPr lang="en-US" altLang="en-US" sz="2400" dirty="0"/>
              <a:t> within the new parts.</a:t>
            </a:r>
          </a:p>
          <a:p>
            <a:pPr marL="0" indent="0" eaLnBrk="1" hangingPunct="1"/>
            <a:endParaRPr lang="en-US" altLang="en-US" sz="2400" dirty="0"/>
          </a:p>
          <a:p>
            <a:pPr marL="0" indent="0" eaLnBrk="1" hangingPunct="1">
              <a:buFont typeface="Wingdings 2" pitchFamily="2" charset="2"/>
              <a:buNone/>
            </a:pPr>
            <a:r>
              <a:rPr lang="en-US" altLang="en-US" sz="2400" b="1" dirty="0"/>
              <a:t>Pruning the tree: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Simplify</a:t>
            </a:r>
            <a:r>
              <a:rPr lang="en-US" altLang="en-US" sz="2400" dirty="0"/>
              <a:t> the tree by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pruning</a:t>
            </a:r>
            <a:r>
              <a:rPr lang="en-US" altLang="en-US" sz="2400" dirty="0"/>
              <a:t> peripheral branches to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avoid overfitting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4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FA9B-2866-A148-8D56-3886E5CC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Recursive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F291-E4D5-0841-9226-62CDDD61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Pick</a:t>
            </a:r>
            <a:r>
              <a:rPr lang="en-US" altLang="en-US" sz="2600" dirty="0"/>
              <a:t> one of the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predictor</a:t>
            </a:r>
            <a:r>
              <a:rPr lang="en-US" altLang="en-US" sz="2600" dirty="0"/>
              <a:t> variables,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i</a:t>
            </a:r>
            <a:endParaRPr lang="en-US" altLang="en-US" sz="2600" dirty="0"/>
          </a:p>
          <a:p>
            <a:pPr eaLnBrk="1" hangingPunct="1"/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Pick</a:t>
            </a:r>
            <a:r>
              <a:rPr lang="en-US" altLang="en-US" sz="2600" dirty="0"/>
              <a:t> a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altLang="en-US" sz="2600" dirty="0"/>
              <a:t> of </a:t>
            </a:r>
            <a:r>
              <a:rPr lang="en-US" altLang="en-US" sz="2600" i="1" dirty="0"/>
              <a:t>x</a:t>
            </a:r>
            <a:r>
              <a:rPr lang="en-US" altLang="en-US" sz="2600" baseline="-25000" dirty="0"/>
              <a:t>i, </a:t>
            </a:r>
            <a:r>
              <a:rPr lang="en-US" altLang="en-US" sz="2600" dirty="0"/>
              <a:t>say </a:t>
            </a:r>
            <a:r>
              <a:rPr lang="en-US" altLang="en-US" sz="2600" i="1" dirty="0" err="1"/>
              <a:t>s</a:t>
            </a:r>
            <a:r>
              <a:rPr lang="en-US" altLang="en-US" sz="2600" baseline="-25000" dirty="0" err="1"/>
              <a:t>i</a:t>
            </a:r>
            <a:r>
              <a:rPr lang="en-US" altLang="en-US" sz="2600" dirty="0"/>
              <a:t>, that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divides</a:t>
            </a:r>
            <a:r>
              <a:rPr lang="en-US" altLang="en-US" sz="2600" dirty="0"/>
              <a:t> the training data into two (not necessarily equal) portions</a:t>
            </a:r>
          </a:p>
          <a:p>
            <a:pPr eaLnBrk="1" hangingPunct="1"/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Measure</a:t>
            </a:r>
            <a:r>
              <a:rPr lang="en-US" altLang="en-US" sz="2600" dirty="0"/>
              <a:t> how “pure” or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homogeneous</a:t>
            </a:r>
            <a:r>
              <a:rPr lang="en-US" altLang="en-US" sz="2600" dirty="0"/>
              <a:t> each of the resulting portions are  </a:t>
            </a:r>
          </a:p>
          <a:p>
            <a:pPr lvl="1" eaLnBrk="1" hangingPunct="1">
              <a:buFont typeface="Wingdings 2" pitchFamily="2" charset="2"/>
              <a:buNone/>
            </a:pP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“Pure” </a:t>
            </a:r>
            <a:r>
              <a:rPr lang="en-US" altLang="en-US" sz="2600" dirty="0"/>
              <a:t>= containing records of mostly one class</a:t>
            </a:r>
          </a:p>
          <a:p>
            <a:pPr eaLnBrk="1" hangingPunct="1"/>
            <a:r>
              <a:rPr lang="en-US" altLang="en-US" sz="2600" dirty="0"/>
              <a:t>Algorithm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tries different values of </a:t>
            </a:r>
            <a:r>
              <a:rPr lang="en-US" altLang="en-US" sz="2600" i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en-US" sz="2600" baseline="-25000" dirty="0">
                <a:solidFill>
                  <a:schemeClr val="accent6">
                    <a:lumMod val="75000"/>
                  </a:schemeClr>
                </a:solidFill>
              </a:rPr>
              <a:t>i,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altLang="en-US" sz="2600" i="1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en-US" sz="2600" baseline="-25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600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600" dirty="0"/>
              <a:t>to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maximize purity</a:t>
            </a:r>
            <a:r>
              <a:rPr lang="en-US" altLang="en-US" sz="2600" dirty="0"/>
              <a:t> in initial split</a:t>
            </a:r>
          </a:p>
          <a:p>
            <a:pPr eaLnBrk="1" hangingPunct="1"/>
            <a:r>
              <a:rPr lang="en-US" altLang="en-US" sz="2600" dirty="0"/>
              <a:t>After you get a “maximum purity” split,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repeat</a:t>
            </a:r>
            <a:r>
              <a:rPr lang="en-US" altLang="en-US" sz="2600" dirty="0"/>
              <a:t> the process for a 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</a:rPr>
              <a:t>second split</a:t>
            </a:r>
            <a:r>
              <a:rPr lang="en-US" altLang="en-US" sz="2600" dirty="0"/>
              <a:t>,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3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7C7C128-6D4E-7D46-A06F-F8D70019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Simple example: Mowers	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7E2EFFA0-D25B-1043-8769-B17B5D0C0D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2438400"/>
            <a:ext cx="7772400" cy="3581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Goal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Classify</a:t>
            </a:r>
            <a:r>
              <a:rPr lang="en-US" altLang="en-US" sz="2400" dirty="0"/>
              <a:t> 24 households as owning or not owning riding mowers.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Predictor variables</a:t>
            </a:r>
            <a:r>
              <a:rPr lang="en-US" altLang="en-US" sz="2400" dirty="0"/>
              <a:t> = Income, Lot Size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C6995C81-69A1-554B-B862-FB9DFB1C1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54F65-5DC9-6C4E-AC2B-29F3B38678B2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70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>
            <a:extLst>
              <a:ext uri="{FF2B5EF4-FFF2-40B4-BE49-F238E27FC236}">
                <a16:creationId xmlns:a16="http://schemas.microsoft.com/office/drawing/2014/main" id="{A06E4B4C-56DC-F24D-983B-1A84AE81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5113"/>
            <a:ext cx="3832225" cy="632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9F345554-1084-2848-BE38-801BFD48B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D4EEB5-2C97-1843-8B60-47A55BEC4BB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6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BBF85BB-749E-5840-87C3-04BADAB8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to split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2423C3D4-2786-374F-9769-69B3A5FD16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Order records </a:t>
            </a:r>
            <a:r>
              <a:rPr lang="en-US" altLang="en-US" sz="2400" dirty="0"/>
              <a:t>according to one variable, say lot size.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Find midpoints </a:t>
            </a:r>
            <a:r>
              <a:rPr lang="en-US" altLang="en-US" sz="2400" dirty="0"/>
              <a:t>between successive values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For example. first midpoint is 14.4 (halfway between 14.0 and 14.8)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Divide records </a:t>
            </a:r>
            <a:r>
              <a:rPr lang="en-US" altLang="en-US" sz="2400" dirty="0"/>
              <a:t>into those with </a:t>
            </a:r>
            <a:r>
              <a:rPr lang="en-US" altLang="en-US" sz="2400" dirty="0" err="1"/>
              <a:t>lotsize</a:t>
            </a:r>
            <a:r>
              <a:rPr lang="en-US" altLang="en-US" sz="2400" dirty="0"/>
              <a:t> &gt; 14.4 and those &lt; 14.4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After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evaluating</a:t>
            </a:r>
            <a:r>
              <a:rPr lang="en-US" altLang="en-US" sz="2400" dirty="0"/>
              <a:t> that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split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try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next</a:t>
            </a:r>
            <a:r>
              <a:rPr lang="en-US" altLang="en-US" sz="2400" dirty="0"/>
              <a:t> one, which is 15.4 (halfway between 14.8 and 16.0)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C3F90DC9-1E23-BB40-8DCB-74E202BAE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19CA6-158C-E740-8330-F7B16FCCB0D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43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11B8B39-80AD-6F4D-ADBA-4F4A362C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Categorical Variables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AC6EB6F-75E4-984C-BC91-0BCC3D0B6F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Examine all possible ways </a:t>
            </a:r>
            <a:r>
              <a:rPr lang="en-US" altLang="en-US" sz="2400" dirty="0"/>
              <a:t>in which the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categories</a:t>
            </a:r>
            <a:r>
              <a:rPr lang="en-US" altLang="en-US" sz="2400" dirty="0"/>
              <a:t> can be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split</a:t>
            </a:r>
            <a:r>
              <a:rPr lang="en-US" altLang="en-US" sz="2400" dirty="0"/>
              <a:t>.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For example, categories {A, B, C} can be split 3 ways :-</a:t>
            </a:r>
          </a:p>
          <a:p>
            <a:pPr lvl="1" eaLnBrk="1" hangingPunct="1">
              <a:buFont typeface="Wingdings 2" pitchFamily="2" charset="2"/>
              <a:buNone/>
            </a:pPr>
            <a:r>
              <a:rPr lang="en-US" altLang="en-US" sz="2400" dirty="0"/>
              <a:t>{A} and {B, C}</a:t>
            </a:r>
          </a:p>
          <a:p>
            <a:pPr lvl="1" eaLnBrk="1" hangingPunct="1">
              <a:buFont typeface="Wingdings 2" pitchFamily="2" charset="2"/>
              <a:buNone/>
            </a:pPr>
            <a:r>
              <a:rPr lang="en-US" altLang="en-US" sz="2400" dirty="0"/>
              <a:t>{B} and {A, C}</a:t>
            </a:r>
          </a:p>
          <a:p>
            <a:pPr lvl="1" eaLnBrk="1" hangingPunct="1">
              <a:buFont typeface="Wingdings 2" pitchFamily="2" charset="2"/>
              <a:buNone/>
            </a:pPr>
            <a:r>
              <a:rPr lang="en-US" altLang="en-US" sz="2400" dirty="0"/>
              <a:t>{C} and {A, B}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With many categories</a:t>
            </a:r>
            <a:r>
              <a:rPr lang="en-US" altLang="en-US" sz="2400" dirty="0"/>
              <a:t>, possible ways to split becomes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huge</a:t>
            </a:r>
            <a:r>
              <a:rPr lang="en-US" altLang="en-US" sz="2400" dirty="0"/>
              <a:t>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51FA4FE2-5F32-1344-B0DB-378B23443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2" charset="2"/>
              <a:buChar char=""/>
              <a:defRPr sz="24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itchFamily="2" charset="2"/>
              <a:buChar char="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9EC6EA-9BD5-0641-AD93-71FB7C16E84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17515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34310</TotalTime>
  <Words>1236</Words>
  <Application>Microsoft Macintosh PowerPoint</Application>
  <PresentationFormat>On-screen Show (4:3)</PresentationFormat>
  <Paragraphs>204</Paragraphs>
  <Slides>31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Franklin Gothic Book</vt:lpstr>
      <vt:lpstr>Perpetua</vt:lpstr>
      <vt:lpstr>Symbol</vt:lpstr>
      <vt:lpstr>Times</vt:lpstr>
      <vt:lpstr>Wingdings 2</vt:lpstr>
      <vt:lpstr>8_Office Theme</vt:lpstr>
      <vt:lpstr>Document</vt:lpstr>
      <vt:lpstr>Classification using Decision Trees</vt:lpstr>
      <vt:lpstr>Decision Trees and Rules</vt:lpstr>
      <vt:lpstr>PowerPoint Presentation</vt:lpstr>
      <vt:lpstr>Key ideas</vt:lpstr>
      <vt:lpstr>Recursive Partitioning</vt:lpstr>
      <vt:lpstr>Simple example: Mowers </vt:lpstr>
      <vt:lpstr>PowerPoint Presentation</vt:lpstr>
      <vt:lpstr>How to split</vt:lpstr>
      <vt:lpstr>Categorical Variables</vt:lpstr>
      <vt:lpstr>The first split: Lot Size = 19,000</vt:lpstr>
      <vt:lpstr>Second Split: Income = $84,000</vt:lpstr>
      <vt:lpstr>After All Splits</vt:lpstr>
      <vt:lpstr>Measuring impurity - Gini Index</vt:lpstr>
      <vt:lpstr>Measuring impurity - Entropy</vt:lpstr>
      <vt:lpstr>Impurity and Recursive Partitioning</vt:lpstr>
      <vt:lpstr>First Split – The Tree</vt:lpstr>
      <vt:lpstr>Tree after three splits</vt:lpstr>
      <vt:lpstr>Tree Structure</vt:lpstr>
      <vt:lpstr>Determining Leaf Node Label</vt:lpstr>
      <vt:lpstr>Tree after all splits</vt:lpstr>
      <vt:lpstr>Overfitting - Stopping Tree Growth</vt:lpstr>
      <vt:lpstr>Decision Tree Error Rate</vt:lpstr>
      <vt:lpstr>Pruning </vt:lpstr>
      <vt:lpstr>Cost Complexity</vt:lpstr>
      <vt:lpstr>Using Validation Error to Prune</vt:lpstr>
      <vt:lpstr>Error rates on pruned trees</vt:lpstr>
      <vt:lpstr>Regression Trees for Prediction</vt:lpstr>
      <vt:lpstr>Differences from Classification Trees</vt:lpstr>
      <vt:lpstr>Advantages of trees</vt:lpstr>
      <vt:lpstr>Disadvantages</vt:lpstr>
      <vt:lpstr>Summary</vt:lpstr>
    </vt:vector>
  </TitlesOfParts>
  <Company>U.C. Berkeley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Aaron Bobick</dc:creator>
  <cp:lastModifiedBy>Suchismit Mahapatra</cp:lastModifiedBy>
  <cp:revision>499</cp:revision>
  <dcterms:created xsi:type="dcterms:W3CDTF">2002-05-13T23:53:31Z</dcterms:created>
  <dcterms:modified xsi:type="dcterms:W3CDTF">2018-10-03T17:26:56Z</dcterms:modified>
</cp:coreProperties>
</file>