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68" r:id="rId1"/>
  </p:sldMasterIdLst>
  <p:notesMasterIdLst>
    <p:notesMasterId r:id="rId13"/>
  </p:notesMasterIdLst>
  <p:sldIdLst>
    <p:sldId id="708" r:id="rId2"/>
    <p:sldId id="709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18" r:id="rId11"/>
    <p:sldId id="717" r:id="rId1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85" autoAdjust="0"/>
    <p:restoredTop sz="71838" autoAdjust="0"/>
  </p:normalViewPr>
  <p:slideViewPr>
    <p:cSldViewPr>
      <p:cViewPr varScale="1">
        <p:scale>
          <a:sx n="92" d="100"/>
          <a:sy n="92" d="100"/>
        </p:scale>
        <p:origin x="2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-17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A3C703-3DB6-40F5-95FE-910D6F95DFD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909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A3C703-3DB6-40F5-95FE-910D6F95DFD8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6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9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F8FAD-D353-4DE5-B0DE-63D92D099CAB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95946-4F39-4BD7-9BCE-092F0EB630B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834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A3E4B-FD8C-4702-B15B-F2E5D7064A9F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27BBD5-DF2D-4FA3-924C-B0D34F620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16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8483A-1890-4BAD-BF3B-02120DBB22A0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5A6977-968E-43DD-ADF0-C29A995410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08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69DF5-5F4D-4804-BC15-11BED8C0C73E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7B723-CEF1-430A-8967-ABA6BDB7FC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075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F609C-81EB-42A8-8629-4A02F2CC5463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80E14B-65BC-43BC-ABCE-0675B794B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116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A711E-54AE-4478-81E2-98123907EE3C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65F4C-A890-4904-9E1F-5AE764645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59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E5141-29B3-4759-9929-D0B13A5DBA02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6550F-7144-482D-A215-2B82C94108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4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46C1-5C4D-4A0A-834C-F3ED32EF2717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E0390-C072-4DA9-B385-503C924231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81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35727-EA30-4C43-BF3E-BDD49B55458F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9F409-7005-470F-A301-E59423BF11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5517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147A6-9E34-4629-A6AC-855166CC5F66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6B925-941B-40A2-B4D5-30A6763F3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90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6379A-D750-43A0-8610-8E912163317D}" type="datetimeFigureOut">
              <a:rPr lang="en-US"/>
              <a:pPr>
                <a:defRPr/>
              </a:pPr>
              <a:t>10/3/18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0DFBD-9AA8-45D5-A0EE-CCE46F59A8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727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Arial" charset="0"/>
              </a:defRPr>
            </a:lvl1pPr>
          </a:lstStyle>
          <a:p>
            <a:pPr eaLnBrk="1" hangingPunct="1">
              <a:defRPr/>
            </a:pPr>
            <a:fld id="{A82E468D-3336-4B73-8BB7-180855DBD91E}" type="datetimeFigureOut">
              <a:rPr lang="en-US"/>
              <a:pPr eaLnBrk="1" hangingPunct="1">
                <a:defRPr/>
              </a:pPr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Arial" charset="0"/>
              </a:defRPr>
            </a:lvl1pPr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eaLnBrk="1" hangingPunct="1"/>
            <a:fld id="{ED4ED1DE-3CC7-4B9E-9499-B90DEEA8A692}" type="slidenum">
              <a:rPr lang="en-US" altLang="en-US" smtClean="0">
                <a:cs typeface="Arial" panose="020B0604020202020204" pitchFamily="34" charset="0"/>
              </a:rPr>
              <a:pPr eaLnBrk="1" hangingPunct="1"/>
              <a:t>‹#›</a:t>
            </a:fld>
            <a:endParaRPr lang="en-US" altLang="en-US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641FB-3C1F-AE42-A39D-CC1973828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BC861C-1DE2-1945-A0CE-7C17BD6B1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Suchismit Mahapatra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BFE99E-399C-5546-AA30-1918DB2D17D3}"/>
              </a:ext>
            </a:extLst>
          </p:cNvPr>
          <p:cNvSpPr txBox="1"/>
          <p:nvPr/>
        </p:nvSpPr>
        <p:spPr>
          <a:xfrm>
            <a:off x="7805428" y="6581775"/>
            <a:ext cx="1338572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eaLnBrk="1" hangingPunct="1">
              <a:defRPr/>
            </a:pP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200" dirty="0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S. </a:t>
            </a:r>
            <a:r>
              <a:rPr lang="en-US" sz="1200" dirty="0" err="1">
                <a:solidFill>
                  <a:srgbClr val="FFFFFF">
                    <a:lumMod val="6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Lazebnik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10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CE3B-DB62-384B-B653-91AFCE95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accuracy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0C362-7F81-C84C-A86C-75D4DB8064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65" y="990600"/>
            <a:ext cx="6185670" cy="5135563"/>
          </a:xfrm>
        </p:spPr>
      </p:pic>
    </p:spTree>
    <p:extLst>
      <p:ext uri="{BB962C8B-B14F-4D97-AF65-F5344CB8AC3E}">
        <p14:creationId xmlns:p14="http://schemas.microsoft.com/office/powerpoint/2010/main" val="70227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80E3-961A-F64C-B438-F3CAC6A1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39D5-3463-AE4C-88F0-200A8BB39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dirty="0">
                <a:solidFill>
                  <a:schemeClr val="accent6"/>
                </a:solidFill>
              </a:rPr>
              <a:t>Receiver Operating Characteristic </a:t>
            </a:r>
            <a:r>
              <a:rPr lang="en-US" sz="2400" dirty="0"/>
              <a:t>(ROC) curve </a:t>
            </a:r>
            <a:r>
              <a:rPr lang="en-US" sz="2400" dirty="0">
                <a:solidFill>
                  <a:schemeClr val="accent6"/>
                </a:solidFill>
              </a:rPr>
              <a:t>plots</a:t>
            </a:r>
            <a:r>
              <a:rPr lang="en-US" sz="2400" dirty="0"/>
              <a:t> the </a:t>
            </a:r>
            <a:r>
              <a:rPr lang="en-US" sz="2400" dirty="0">
                <a:solidFill>
                  <a:schemeClr val="accent6"/>
                </a:solidFill>
              </a:rPr>
              <a:t>TP-rate</a:t>
            </a:r>
            <a:r>
              <a:rPr lang="en-US" sz="2400" dirty="0"/>
              <a:t> vs. the </a:t>
            </a:r>
            <a:r>
              <a:rPr lang="en-US" sz="2400" dirty="0">
                <a:solidFill>
                  <a:schemeClr val="accent6"/>
                </a:solidFill>
              </a:rPr>
              <a:t>FP-rate</a:t>
            </a:r>
            <a:r>
              <a:rPr lang="en-US" sz="2400" dirty="0"/>
              <a:t> as a </a:t>
            </a:r>
            <a:r>
              <a:rPr lang="en-US" sz="2400" dirty="0">
                <a:solidFill>
                  <a:schemeClr val="accent6"/>
                </a:solidFill>
              </a:rPr>
              <a:t>threshold</a:t>
            </a:r>
            <a:r>
              <a:rPr lang="en-US" sz="2400" dirty="0"/>
              <a:t> on the </a:t>
            </a:r>
            <a:r>
              <a:rPr lang="en-US" sz="2400" dirty="0">
                <a:solidFill>
                  <a:schemeClr val="accent6"/>
                </a:solidFill>
              </a:rPr>
              <a:t>confidence</a:t>
            </a:r>
            <a:r>
              <a:rPr lang="en-US" sz="2400" dirty="0"/>
              <a:t> of an instance being positive is varied.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06ED-52B6-CD43-8DC2-1A4575644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7715"/>
            <a:ext cx="9144000" cy="401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0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43242-93BC-EB45-B662-18F71E12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set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8FF97-E836-834F-AAF9-53A9B78E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How</a:t>
            </a:r>
            <a:r>
              <a:rPr lang="en-US" sz="2400" dirty="0"/>
              <a:t> can we get an </a:t>
            </a:r>
            <a:r>
              <a:rPr lang="en-US" sz="2400" dirty="0">
                <a:solidFill>
                  <a:schemeClr val="accent6"/>
                </a:solidFill>
              </a:rPr>
              <a:t>unbiased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estimate</a:t>
            </a:r>
            <a:r>
              <a:rPr lang="en-US" sz="2400" dirty="0"/>
              <a:t> of the </a:t>
            </a:r>
            <a:r>
              <a:rPr lang="en-US" sz="2400" dirty="0">
                <a:solidFill>
                  <a:schemeClr val="accent6"/>
                </a:solidFill>
              </a:rPr>
              <a:t>accuracy</a:t>
            </a:r>
            <a:r>
              <a:rPr lang="en-US" sz="2400" dirty="0"/>
              <a:t> of a </a:t>
            </a:r>
            <a:r>
              <a:rPr lang="en-US" sz="2400" dirty="0">
                <a:solidFill>
                  <a:schemeClr val="accent6"/>
                </a:solidFill>
              </a:rPr>
              <a:t>learned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model</a:t>
            </a:r>
            <a:r>
              <a:rPr lang="en-US" sz="2400" dirty="0"/>
              <a:t>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CF63E-3B4B-BE46-B1CB-A270016BB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398" y="1447800"/>
            <a:ext cx="5722620" cy="496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94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4B2B-F343-594F-9C56-53A24862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EBBB5-0874-9042-ADF8-6C49261E0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For each </a:t>
            </a:r>
            <a:r>
              <a:rPr lang="en-US" sz="2400" dirty="0">
                <a:solidFill>
                  <a:schemeClr val="accent6"/>
                </a:solidFill>
              </a:rPr>
              <a:t>sample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size</a:t>
            </a:r>
            <a:r>
              <a:rPr lang="en-US" sz="2400" dirty="0"/>
              <a:t> s on learning </a:t>
            </a:r>
            <a:r>
              <a:rPr lang="en-US" sz="2400" dirty="0">
                <a:solidFill>
                  <a:schemeClr val="accent6"/>
                </a:solidFill>
              </a:rPr>
              <a:t>curve</a:t>
            </a:r>
            <a:r>
              <a:rPr lang="en-US" sz="2400" dirty="0"/>
              <a:t> (repeat if needed)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Randomly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select</a:t>
            </a:r>
            <a:r>
              <a:rPr lang="en-US" sz="2400" dirty="0"/>
              <a:t> s </a:t>
            </a:r>
            <a:r>
              <a:rPr lang="en-US" sz="2400" dirty="0">
                <a:solidFill>
                  <a:schemeClr val="accent6"/>
                </a:solidFill>
              </a:rPr>
              <a:t>instances</a:t>
            </a:r>
            <a:r>
              <a:rPr lang="en-US" sz="2400" dirty="0"/>
              <a:t> from </a:t>
            </a:r>
            <a:r>
              <a:rPr lang="en-US" sz="2400" dirty="0">
                <a:solidFill>
                  <a:schemeClr val="accent6"/>
                </a:solidFill>
              </a:rPr>
              <a:t>training</a:t>
            </a:r>
            <a:r>
              <a:rPr lang="en-US" sz="2400" dirty="0"/>
              <a:t> set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Learn</a:t>
            </a:r>
            <a:r>
              <a:rPr lang="en-US" sz="2400" dirty="0"/>
              <a:t>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Evaluate</a:t>
            </a:r>
            <a:r>
              <a:rPr lang="en-US" sz="2400" dirty="0"/>
              <a:t> model on </a:t>
            </a:r>
            <a:r>
              <a:rPr lang="en-US" sz="2400" dirty="0">
                <a:solidFill>
                  <a:schemeClr val="accent6"/>
                </a:solidFill>
              </a:rPr>
              <a:t>test</a:t>
            </a:r>
            <a:r>
              <a:rPr lang="en-US" sz="2400" dirty="0"/>
              <a:t> set to </a:t>
            </a:r>
            <a:r>
              <a:rPr lang="en-US" sz="2400" dirty="0">
                <a:solidFill>
                  <a:schemeClr val="accent6"/>
                </a:solidFill>
              </a:rPr>
              <a:t>determine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accuracy</a:t>
            </a:r>
            <a:r>
              <a:rPr lang="en-US" sz="2400" dirty="0"/>
              <a:t> 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6"/>
                </a:solidFill>
              </a:rPr>
              <a:t>Plot</a:t>
            </a:r>
            <a:r>
              <a:rPr lang="en-US" sz="2400" dirty="0"/>
              <a:t> (s, a) or (s, avg. accuracy and error bars)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D63DE-28F9-0245-AEBD-B5AC26798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45803"/>
            <a:ext cx="4978400" cy="34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56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9D6D-7A8D-9442-B1BA-89E0E594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resampling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EE731-11DD-4542-A38D-2BCA03003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71794"/>
            <a:ext cx="8229600" cy="3973174"/>
          </a:xfrm>
        </p:spPr>
      </p:pic>
    </p:spTree>
    <p:extLst>
      <p:ext uri="{BB962C8B-B14F-4D97-AF65-F5344CB8AC3E}">
        <p14:creationId xmlns:p14="http://schemas.microsoft.com/office/powerpoint/2010/main" val="134343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6937A-7EAD-E24C-B03A-FE5884A5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1B0F0-86D1-6044-8E69-8EA7D1F86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570" y="990600"/>
            <a:ext cx="6772859" cy="5135563"/>
          </a:xfrm>
        </p:spPr>
      </p:pic>
    </p:spTree>
    <p:extLst>
      <p:ext uri="{BB962C8B-B14F-4D97-AF65-F5344CB8AC3E}">
        <p14:creationId xmlns:p14="http://schemas.microsoft.com/office/powerpoint/2010/main" val="1038869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812A-3D8A-7441-A891-D83B3EAE9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0091E-8182-8F41-ABBC-2FF695FC8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91820"/>
            <a:ext cx="8229600" cy="3733122"/>
          </a:xfrm>
        </p:spPr>
      </p:pic>
    </p:spTree>
    <p:extLst>
      <p:ext uri="{BB962C8B-B14F-4D97-AF65-F5344CB8AC3E}">
        <p14:creationId xmlns:p14="http://schemas.microsoft.com/office/powerpoint/2010/main" val="309149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EFEE-D848-7B41-B783-1F11BFB2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25B6-F439-1C40-BDBA-FFD7BB0FA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</a:rPr>
              <a:t>How</a:t>
            </a:r>
            <a:r>
              <a:rPr lang="en-US" sz="2400" dirty="0"/>
              <a:t> can we </a:t>
            </a:r>
            <a:r>
              <a:rPr lang="en-US" sz="2400" dirty="0">
                <a:solidFill>
                  <a:schemeClr val="accent6"/>
                </a:solidFill>
              </a:rPr>
              <a:t>understand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what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types</a:t>
            </a:r>
            <a:r>
              <a:rPr lang="en-US" sz="2400" dirty="0"/>
              <a:t> of </a:t>
            </a:r>
            <a:r>
              <a:rPr lang="en-US" sz="2400" dirty="0">
                <a:solidFill>
                  <a:schemeClr val="accent6"/>
                </a:solidFill>
              </a:rPr>
              <a:t>mistakes</a:t>
            </a:r>
            <a:r>
              <a:rPr lang="en-US" sz="2400" dirty="0"/>
              <a:t> a </a:t>
            </a:r>
            <a:r>
              <a:rPr lang="en-US" sz="2400" dirty="0">
                <a:solidFill>
                  <a:schemeClr val="accent6"/>
                </a:solidFill>
              </a:rPr>
              <a:t>learned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model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6"/>
                </a:solidFill>
              </a:rPr>
              <a:t>makes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BD3F47-0B8C-9149-95E6-1E2AAE06B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675" y="1828800"/>
            <a:ext cx="596265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5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FD8B-3772-1448-8AAF-A8F93A99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Confusion matrix for two class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DD2370-7854-554F-BEC2-2EB545749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655" y="990600"/>
            <a:ext cx="7312690" cy="5135563"/>
          </a:xfrm>
        </p:spPr>
      </p:pic>
    </p:spTree>
    <p:extLst>
      <p:ext uri="{BB962C8B-B14F-4D97-AF65-F5344CB8AC3E}">
        <p14:creationId xmlns:p14="http://schemas.microsoft.com/office/powerpoint/2010/main" val="102525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2ECA-A332-794C-A35E-ECF965F2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accuracy 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E300B5-26D7-C844-A20E-C217A617E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567" y="990600"/>
            <a:ext cx="6602866" cy="5135563"/>
          </a:xfrm>
        </p:spPr>
      </p:pic>
    </p:spTree>
    <p:extLst>
      <p:ext uri="{BB962C8B-B14F-4D97-AF65-F5344CB8AC3E}">
        <p14:creationId xmlns:p14="http://schemas.microsoft.com/office/powerpoint/2010/main" val="2119796217"/>
      </p:ext>
    </p:extLst>
  </p:cSld>
  <p:clrMapOvr>
    <a:masterClrMapping/>
  </p:clrMapOvr>
</p:sld>
</file>

<file path=ppt/theme/theme1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34353</TotalTime>
  <Words>142</Words>
  <Application>Microsoft Macintosh PowerPoint</Application>
  <PresentationFormat>On-screen Show (4:3)</PresentationFormat>
  <Paragraphs>22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</vt:lpstr>
      <vt:lpstr>8_Office Theme</vt:lpstr>
      <vt:lpstr>Evaluation metrics</vt:lpstr>
      <vt:lpstr>Test set revisited</vt:lpstr>
      <vt:lpstr>Learning curves</vt:lpstr>
      <vt:lpstr>Random resampling</vt:lpstr>
      <vt:lpstr>Cross-validation</vt:lpstr>
      <vt:lpstr>Cross validation example</vt:lpstr>
      <vt:lpstr>Confusion matrix</vt:lpstr>
      <vt:lpstr>Confusion matrix for two class problems</vt:lpstr>
      <vt:lpstr>Other accuracy metrics</vt:lpstr>
      <vt:lpstr>Other accuracy metrics</vt:lpstr>
      <vt:lpstr>ROC curves</vt:lpstr>
    </vt:vector>
  </TitlesOfParts>
  <Company>U.C. Berkeley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creator>Aaron Bobick</dc:creator>
  <cp:lastModifiedBy>Suchismit Mahapatra</cp:lastModifiedBy>
  <cp:revision>512</cp:revision>
  <dcterms:created xsi:type="dcterms:W3CDTF">2002-05-13T23:53:31Z</dcterms:created>
  <dcterms:modified xsi:type="dcterms:W3CDTF">2018-10-03T21:06:34Z</dcterms:modified>
</cp:coreProperties>
</file>