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4" r:id="rId2"/>
    <p:sldId id="256" r:id="rId3"/>
    <p:sldId id="257" r:id="rId4"/>
    <p:sldId id="292" r:id="rId5"/>
    <p:sldId id="293" r:id="rId6"/>
    <p:sldId id="291" r:id="rId7"/>
    <p:sldId id="294" r:id="rId8"/>
    <p:sldId id="285" r:id="rId9"/>
    <p:sldId id="297" r:id="rId10"/>
    <p:sldId id="286" r:id="rId11"/>
    <p:sldId id="298" r:id="rId12"/>
    <p:sldId id="287" r:id="rId13"/>
    <p:sldId id="299" r:id="rId14"/>
    <p:sldId id="288" r:id="rId15"/>
    <p:sldId id="300" r:id="rId16"/>
    <p:sldId id="289" r:id="rId17"/>
    <p:sldId id="301" r:id="rId18"/>
    <p:sldId id="296" r:id="rId19"/>
    <p:sldId id="305" r:id="rId20"/>
    <p:sldId id="295" r:id="rId21"/>
    <p:sldId id="306" r:id="rId22"/>
    <p:sldId id="290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25D6-CF02-FA43-9E08-6757B118DD9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EF49F-26D0-B040-865E-E8E5E167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9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0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63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5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9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8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6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9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8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1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2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0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4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DF88-A829-B24C-8AD3-C209F8652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0B38F-76C3-644E-8E53-DD8836CB8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B419-4594-A944-BA45-9F65B805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6AF7-16C2-914D-9A11-940F2413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D81EF-6850-6E4E-8150-F6E02B77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1A37-66F4-D245-8E24-9592BDF4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B474-6604-084A-869F-A14CA745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009E-360D-6943-8E81-88988F8F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CE89-4F7E-474C-942A-8AF9FD4E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EFA0-D19E-1D4C-97B6-08B65E65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02AD5-AFF2-A84E-AC1C-11294CDF1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D07D-A42D-2C4E-A716-E2690A52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B141-B89C-0A4B-A793-6A4B5258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B5B9-7956-1D48-AFB1-D03B3CDC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0927-2D63-4745-B02B-DA072D94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76AC-03C1-CF4F-9417-6F74C8E2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792F-8E94-A748-9B81-286AC68D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9EF2-5AEB-0749-9A50-FF7788EA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048D-1C5C-B841-975B-7BA6A1A4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4D72-1D21-B340-AF1F-2BBAD23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55A7-6BCC-7D4C-8FA7-042CBCFC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90D5-DCFA-CD45-B5D0-2A9E2371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A6AE-5A52-6147-ACEC-ECD7F1CA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6CDC-4B64-064A-A203-78A39C4C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EB115-53EB-2C46-B150-15015E34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E08D-96B6-874B-9578-7E87B409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F526-D50A-D549-B3AD-414360597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2EA7-C749-264F-8EFC-3F4441CD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4A973-DD8B-3441-8092-3C28784B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E2C0-3788-144B-B5F2-8777AD77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2399-7D28-C94B-BB16-328445A0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0593-71E3-2E41-99C2-5FBDD3EE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6569-AEB6-2144-8260-65BDFCD0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F4515-BB85-B648-9502-E4BB0CF84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BF243-DDA1-9242-80AB-DE33853E3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B13A8-9483-3A43-95BD-BD241A6D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0DA99-6431-C447-B35C-770AB42A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57807-DC0B-5D44-BB49-819D8909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2F4D5-894B-5940-8C18-0F325E9E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5CDB-15BC-4549-A6FF-39D6841B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C090B-7E7D-8D4D-9A61-87D74725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550A3-11E3-8F4D-B149-4A57A2B9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57ED8-F936-3646-886D-D59992D3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FD106-3E97-9945-83D2-53036B26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14E80-E65D-8E4B-AEAE-2EAC037D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F5548-D9B4-5949-B9BB-A321936E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CDC9-1737-E249-B319-9B7CF066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B071-FB85-A543-98AE-8A107C93A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77540-45C4-204E-9416-A9532A6F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5F64A-00B1-5A49-B4F7-7147D66F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A8938-9457-DF42-BA7E-309B35F8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5B06-986D-0247-B715-0D2C74C6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C651-0CED-6342-89D1-2C75524E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1ACBC-23AC-504A-98D7-309A373AA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8F5F7-7E40-8C45-9D67-A4607D6F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4220B-B282-9C41-B73C-C76AC436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48F5-1C5A-CC47-9E15-4E62F0CB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73A1-33D8-9843-9351-71A2859A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26A97-4E73-1F44-B91F-23D5FF7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F3D4-40FC-2949-A426-5E642296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9191-78B1-0741-B504-A2196D205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fld id="{7230AF66-A163-7A42-A6BF-7A68B77CE319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9A98-E0C2-064F-950B-C61F0B317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F8FF-FE40-FD4F-BE1A-C829D9E3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fld id="{EF28EA32-E7C3-2146-A1D9-CE77DDAD4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d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d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d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d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d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d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5A2-4C2E-C641-85B4-E764E7889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Altair Interactivity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B58E8-AED9-E448-8E95-0DC212562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Eytan</a:t>
            </a:r>
            <a:r>
              <a:rPr lang="en-US" dirty="0"/>
              <a:t> Adar, Sereen Kallerackal, Dallas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745CD1-E742-5F48-83EB-DB74C9814C90}"/>
              </a:ext>
            </a:extLst>
          </p:cNvPr>
          <p:cNvSpPr/>
          <p:nvPr/>
        </p:nvSpPr>
        <p:spPr>
          <a:xfrm>
            <a:off x="7612379" y="2910542"/>
            <a:ext cx="4070985" cy="14649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7214235" y="2434441"/>
            <a:ext cx="4299585" cy="1728549"/>
            <a:chOff x="7214235" y="2434441"/>
            <a:chExt cx="4299585" cy="172854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15450" y="3033414"/>
              <a:ext cx="2198370" cy="11295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>
              <a:off x="7214235" y="2434441"/>
              <a:ext cx="3200400" cy="598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7749539" y="3615704"/>
            <a:ext cx="1367791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80B1E40-778C-F946-9EC9-08169BC4DA31}"/>
              </a:ext>
            </a:extLst>
          </p:cNvPr>
          <p:cNvSpPr/>
          <p:nvPr/>
        </p:nvSpPr>
        <p:spPr>
          <a:xfrm>
            <a:off x="6229350" y="609601"/>
            <a:ext cx="3872043" cy="3005137"/>
          </a:xfrm>
          <a:custGeom>
            <a:avLst/>
            <a:gdLst>
              <a:gd name="connsiteX0" fmla="*/ 0 w 3872043"/>
              <a:gd name="connsiteY0" fmla="*/ 4762 h 3005137"/>
              <a:gd name="connsiteX1" fmla="*/ 3743325 w 3872043"/>
              <a:gd name="connsiteY1" fmla="*/ 476249 h 3005137"/>
              <a:gd name="connsiteX2" fmla="*/ 2643188 w 3872043"/>
              <a:gd name="connsiteY2" fmla="*/ 3005137 h 300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2043" h="3005137">
                <a:moveTo>
                  <a:pt x="0" y="4762"/>
                </a:moveTo>
                <a:cubicBezTo>
                  <a:pt x="1651397" y="-9526"/>
                  <a:pt x="3302794" y="-23814"/>
                  <a:pt x="3743325" y="476249"/>
                </a:cubicBezTo>
                <a:cubicBezTo>
                  <a:pt x="4183856" y="976312"/>
                  <a:pt x="3413522" y="1990724"/>
                  <a:pt x="2643188" y="300513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1" y="2816203"/>
            <a:ext cx="3587087" cy="13184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6D0F28-DEB0-494C-974F-57029B978505}"/>
              </a:ext>
            </a:extLst>
          </p:cNvPr>
          <p:cNvSpPr/>
          <p:nvPr/>
        </p:nvSpPr>
        <p:spPr>
          <a:xfrm>
            <a:off x="1618273" y="4243585"/>
            <a:ext cx="3952794" cy="11363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2" y="2317875"/>
            <a:ext cx="7965141" cy="337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640404"/>
            <a:ext cx="4866341" cy="4046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0301-8050-164A-B2E5-71625A2B8A7A}"/>
              </a:ext>
            </a:extLst>
          </p:cNvPr>
          <p:cNvSpPr/>
          <p:nvPr/>
        </p:nvSpPr>
        <p:spPr>
          <a:xfrm>
            <a:off x="4638635" y="2309857"/>
            <a:ext cx="1131229" cy="345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708619" y="3594049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1971241" y="3162712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ADBB349-94D4-E04C-90B6-36BEF59A9504}"/>
              </a:ext>
            </a:extLst>
          </p:cNvPr>
          <p:cNvSpPr/>
          <p:nvPr/>
        </p:nvSpPr>
        <p:spPr>
          <a:xfrm>
            <a:off x="2708619" y="4858754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AC94DB-EA7B-C149-A90E-C33D8EEBDFC2}"/>
              </a:ext>
            </a:extLst>
          </p:cNvPr>
          <p:cNvSpPr/>
          <p:nvPr/>
        </p:nvSpPr>
        <p:spPr>
          <a:xfrm>
            <a:off x="1971241" y="4467465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82269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("red"),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81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3981450" y="3006104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591175" y="2447225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745CD1-E742-5F48-83EB-DB74C9814C90}"/>
              </a:ext>
            </a:extLst>
          </p:cNvPr>
          <p:cNvSpPr/>
          <p:nvPr/>
        </p:nvSpPr>
        <p:spPr>
          <a:xfrm>
            <a:off x="7612379" y="2910542"/>
            <a:ext cx="4070985" cy="14649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9315450" y="2400375"/>
            <a:ext cx="2198370" cy="1762615"/>
            <a:chOff x="9315450" y="2400375"/>
            <a:chExt cx="2198370" cy="176261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15450" y="3033414"/>
              <a:ext cx="2198370" cy="11295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 2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22" idx="2"/>
              <a:endCxn id="18" idx="0"/>
            </p:cNvCxnSpPr>
            <p:nvPr/>
          </p:nvCxnSpPr>
          <p:spPr>
            <a:xfrm>
              <a:off x="10394157" y="2400375"/>
              <a:ext cx="20478" cy="633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7749539" y="3615704"/>
            <a:ext cx="1367791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>
            <a:off x="5212080" y="858188"/>
            <a:ext cx="3883473" cy="7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0B1A6-13D5-5344-BD58-E49FAA5E29FD}"/>
              </a:ext>
            </a:extLst>
          </p:cNvPr>
          <p:cNvSpPr txBox="1"/>
          <p:nvPr/>
        </p:nvSpPr>
        <p:spPr>
          <a:xfrm>
            <a:off x="8823960" y="553223"/>
            <a:ext cx="326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bigger</a:t>
            </a:r>
          </a:p>
        </p:txBody>
      </p:sp>
    </p:spTree>
    <p:extLst>
      <p:ext uri="{BB962C8B-B14F-4D97-AF65-F5344CB8AC3E}">
        <p14:creationId xmlns:p14="http://schemas.microsoft.com/office/powerpoint/2010/main" val="11321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6D0F28-DEB0-494C-974F-57029B978505}"/>
              </a:ext>
            </a:extLst>
          </p:cNvPr>
          <p:cNvSpPr/>
          <p:nvPr/>
        </p:nvSpPr>
        <p:spPr>
          <a:xfrm>
            <a:off x="1487124" y="4391569"/>
            <a:ext cx="4083944" cy="12501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1" y="3108087"/>
            <a:ext cx="3613276" cy="11354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1" y="2646521"/>
            <a:ext cx="7965141" cy="4072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1" y="2029245"/>
            <a:ext cx="7965141" cy="337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265882"/>
            <a:ext cx="4866341" cy="4046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0301-8050-164A-B2E5-71625A2B8A7A}"/>
              </a:ext>
            </a:extLst>
          </p:cNvPr>
          <p:cNvSpPr/>
          <p:nvPr/>
        </p:nvSpPr>
        <p:spPr>
          <a:xfrm>
            <a:off x="4737929" y="2031844"/>
            <a:ext cx="1131229" cy="345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5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03127" y="3786519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2039905" y="3397803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AC94DB-EA7B-C149-A90E-C33D8EEBDFC2}"/>
              </a:ext>
            </a:extLst>
          </p:cNvPr>
          <p:cNvSpPr/>
          <p:nvPr/>
        </p:nvSpPr>
        <p:spPr>
          <a:xfrm>
            <a:off x="2061445" y="4676073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4604768" y="2657137"/>
            <a:ext cx="966300" cy="298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0B5743-9A9F-D948-A89D-3259EFAE72D9}"/>
              </a:ext>
            </a:extLst>
          </p:cNvPr>
          <p:cNvSpPr/>
          <p:nvPr/>
        </p:nvSpPr>
        <p:spPr>
          <a:xfrm>
            <a:off x="2721661" y="5037545"/>
            <a:ext cx="1647140" cy="3680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82269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("red"),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(400),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,            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87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745CD1-E742-5F48-83EB-DB74C9814C90}"/>
              </a:ext>
            </a:extLst>
          </p:cNvPr>
          <p:cNvSpPr/>
          <p:nvPr/>
        </p:nvSpPr>
        <p:spPr>
          <a:xfrm>
            <a:off x="7612379" y="2910542"/>
            <a:ext cx="4070985" cy="14649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7086600" y="2400375"/>
            <a:ext cx="4466749" cy="1746870"/>
            <a:chOff x="7105650" y="2644194"/>
            <a:chExt cx="4466749" cy="174687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74029" y="3261488"/>
              <a:ext cx="2198370" cy="11295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 2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22" idx="2"/>
              <a:endCxn id="18" idx="0"/>
            </p:cNvCxnSpPr>
            <p:nvPr/>
          </p:nvCxnSpPr>
          <p:spPr>
            <a:xfrm>
              <a:off x="10413207" y="2644194"/>
              <a:ext cx="60007" cy="6172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8B7504-03AF-CE4B-B415-1C623B508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650" y="2678260"/>
              <a:ext cx="3307557" cy="12085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7749539" y="3615704"/>
            <a:ext cx="1367791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>
            <a:off x="5212080" y="858188"/>
            <a:ext cx="3883473" cy="7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0B1A6-13D5-5344-BD58-E49FAA5E29FD}"/>
              </a:ext>
            </a:extLst>
          </p:cNvPr>
          <p:cNvSpPr txBox="1"/>
          <p:nvPr/>
        </p:nvSpPr>
        <p:spPr>
          <a:xfrm>
            <a:off x="8823960" y="553223"/>
            <a:ext cx="326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bigger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26475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6D0F28-DEB0-494C-974F-57029B978505}"/>
              </a:ext>
            </a:extLst>
          </p:cNvPr>
          <p:cNvSpPr/>
          <p:nvPr/>
        </p:nvSpPr>
        <p:spPr>
          <a:xfrm>
            <a:off x="1487124" y="4778859"/>
            <a:ext cx="4083944" cy="12501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1" y="3107865"/>
            <a:ext cx="3613276" cy="13707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1" y="2646521"/>
            <a:ext cx="7965141" cy="4072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1" y="2029245"/>
            <a:ext cx="7965141" cy="337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265882"/>
            <a:ext cx="4866341" cy="4046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0301-8050-164A-B2E5-71625A2B8A7A}"/>
              </a:ext>
            </a:extLst>
          </p:cNvPr>
          <p:cNvSpPr/>
          <p:nvPr/>
        </p:nvSpPr>
        <p:spPr>
          <a:xfrm>
            <a:off x="4737929" y="2031844"/>
            <a:ext cx="1131229" cy="345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6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03127" y="3735741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2039905" y="3397803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AC94DB-EA7B-C149-A90E-C33D8EEBDFC2}"/>
              </a:ext>
            </a:extLst>
          </p:cNvPr>
          <p:cNvSpPr/>
          <p:nvPr/>
        </p:nvSpPr>
        <p:spPr>
          <a:xfrm>
            <a:off x="2061445" y="5091430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4604768" y="2657137"/>
            <a:ext cx="966300" cy="298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0B5743-9A9F-D948-A89D-3259EFAE72D9}"/>
              </a:ext>
            </a:extLst>
          </p:cNvPr>
          <p:cNvSpPr/>
          <p:nvPr/>
        </p:nvSpPr>
        <p:spPr>
          <a:xfrm>
            <a:off x="2705526" y="5403928"/>
            <a:ext cx="1647140" cy="3680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B61021-88CF-0846-ACE2-584C9D071899}"/>
              </a:ext>
            </a:extLst>
          </p:cNvPr>
          <p:cNvSpPr/>
          <p:nvPr/>
        </p:nvSpPr>
        <p:spPr>
          <a:xfrm>
            <a:off x="2693958" y="4054758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82269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("red"),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(400),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            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542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1850708" y="1346567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1984058" y="1428363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989898" y="858188"/>
            <a:ext cx="2222182" cy="570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9688830" cy="15659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448753" y="3653791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460433" y="2516237"/>
            <a:ext cx="2176462" cy="477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55996" y="5219715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7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8596440" y="3438346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</p:cNvCxnSpPr>
          <p:nvPr/>
        </p:nvCxnSpPr>
        <p:spPr>
          <a:xfrm>
            <a:off x="10101393" y="858188"/>
            <a:ext cx="0" cy="472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83F32E0-5E49-A443-8EF5-446F1D25F356}"/>
              </a:ext>
            </a:extLst>
          </p:cNvPr>
          <p:cNvSpPr/>
          <p:nvPr/>
        </p:nvSpPr>
        <p:spPr>
          <a:xfrm>
            <a:off x="9117330" y="281085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902CA-736B-8549-B335-1DA883B745A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246621" y="2400375"/>
            <a:ext cx="3147536" cy="139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9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0" y="3568224"/>
            <a:ext cx="3884210" cy="20815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0" y="2894424"/>
            <a:ext cx="7965141" cy="4072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1" y="2502536"/>
            <a:ext cx="8202209" cy="329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351594"/>
            <a:ext cx="5020783" cy="3830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2ABE091-F6AA-BE44-9935-07944B3FFD03}"/>
              </a:ext>
            </a:extLst>
          </p:cNvPr>
          <p:cNvSpPr/>
          <p:nvPr/>
        </p:nvSpPr>
        <p:spPr>
          <a:xfrm>
            <a:off x="1551391" y="1883740"/>
            <a:ext cx="7643409" cy="3685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7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93958" y="4644114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4704598" y="2536386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2000174" y="3957097"/>
            <a:ext cx="1149426" cy="256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B61021-88CF-0846-ACE2-584C9D071899}"/>
              </a:ext>
            </a:extLst>
          </p:cNvPr>
          <p:cNvSpPr/>
          <p:nvPr/>
        </p:nvSpPr>
        <p:spPr>
          <a:xfrm>
            <a:off x="2619506" y="5075002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12267D8-8DF1-5040-94B4-7677DDA28F38}"/>
              </a:ext>
            </a:extLst>
          </p:cNvPr>
          <p:cNvSpPr/>
          <p:nvPr/>
        </p:nvSpPr>
        <p:spPr>
          <a:xfrm>
            <a:off x="3291487" y="3946605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4B208CA-1BB9-DE47-B05C-C1C7CCECD1B7}"/>
              </a:ext>
            </a:extLst>
          </p:cNvPr>
          <p:cNvSpPr/>
          <p:nvPr/>
        </p:nvSpPr>
        <p:spPr>
          <a:xfrm>
            <a:off x="4582716" y="2929955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84731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selection1=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selection2=selection=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(on="</a:t>
            </a:r>
            <a:r>
              <a:rPr lang="en-US" sz="1400" dirty="0" err="1">
                <a:latin typeface="Andale Mono" panose="020B0509000000000004" pitchFamily="49" charset="0"/>
              </a:rPr>
              <a:t>mouseover",empty</a:t>
            </a:r>
            <a:r>
              <a:rPr lang="en-US" sz="1400" dirty="0">
                <a:latin typeface="Andale Mono" panose="020B0509000000000004" pitchFamily="49" charset="0"/>
              </a:rPr>
              <a:t>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(selection1,alt.value("blue"),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(selection2,alt.value(200),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selection1, selection2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       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1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1850708" y="1346567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1984058" y="1428363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989898" y="858188"/>
            <a:ext cx="2222182" cy="570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9688830" cy="15659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448753" y="3653791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460433" y="2516237"/>
            <a:ext cx="2176462" cy="477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55996" y="5219715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8596440" y="3438346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6217920" y="1230705"/>
            <a:ext cx="559784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392864" y="1346567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</p:cNvCxnSpPr>
          <p:nvPr/>
        </p:nvCxnSpPr>
        <p:spPr>
          <a:xfrm>
            <a:off x="10101393" y="858188"/>
            <a:ext cx="0" cy="472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83F32E0-5E49-A443-8EF5-446F1D25F356}"/>
              </a:ext>
            </a:extLst>
          </p:cNvPr>
          <p:cNvSpPr/>
          <p:nvPr/>
        </p:nvSpPr>
        <p:spPr>
          <a:xfrm>
            <a:off x="9117330" y="281085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902CA-736B-8549-B335-1DA883B745A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246622" y="2400375"/>
            <a:ext cx="1770220" cy="139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A3F8B9B-2345-7D4E-87A2-3231B78757D3}"/>
              </a:ext>
            </a:extLst>
          </p:cNvPr>
          <p:cNvSpPr/>
          <p:nvPr/>
        </p:nvSpPr>
        <p:spPr>
          <a:xfrm>
            <a:off x="6375344" y="130518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88FC2-3A69-FD47-A397-CC798727AD8D}"/>
              </a:ext>
            </a:extLst>
          </p:cNvPr>
          <p:cNvSpPr txBox="1"/>
          <p:nvPr/>
        </p:nvSpPr>
        <p:spPr>
          <a:xfrm>
            <a:off x="8465372" y="1384544"/>
            <a:ext cx="84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299564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0" y="2894424"/>
            <a:ext cx="8642477" cy="43372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0" y="3568224"/>
            <a:ext cx="3884210" cy="20815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1" y="2502536"/>
            <a:ext cx="8202209" cy="329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351594"/>
            <a:ext cx="5020783" cy="3830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2ABE091-F6AA-BE44-9935-07944B3FFD03}"/>
              </a:ext>
            </a:extLst>
          </p:cNvPr>
          <p:cNvSpPr/>
          <p:nvPr/>
        </p:nvSpPr>
        <p:spPr>
          <a:xfrm>
            <a:off x="1551391" y="1883740"/>
            <a:ext cx="7643409" cy="3685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8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93958" y="4644114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4704598" y="2536386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2000174" y="3957097"/>
            <a:ext cx="1149426" cy="256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B61021-88CF-0846-ACE2-584C9D071899}"/>
              </a:ext>
            </a:extLst>
          </p:cNvPr>
          <p:cNvSpPr/>
          <p:nvPr/>
        </p:nvSpPr>
        <p:spPr>
          <a:xfrm>
            <a:off x="2619506" y="5075002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12267D8-8DF1-5040-94B4-7677DDA28F38}"/>
              </a:ext>
            </a:extLst>
          </p:cNvPr>
          <p:cNvSpPr/>
          <p:nvPr/>
        </p:nvSpPr>
        <p:spPr>
          <a:xfrm>
            <a:off x="3291487" y="3946605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4B208CA-1BB9-DE47-B05C-C1C7CCECD1B7}"/>
              </a:ext>
            </a:extLst>
          </p:cNvPr>
          <p:cNvSpPr/>
          <p:nvPr/>
        </p:nvSpPr>
        <p:spPr>
          <a:xfrm>
            <a:off x="5787962" y="2959951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23089F-35CB-5E45-BE67-6AA77F3FE35A}"/>
              </a:ext>
            </a:extLst>
          </p:cNvPr>
          <p:cNvSpPr/>
          <p:nvPr/>
        </p:nvSpPr>
        <p:spPr>
          <a:xfrm>
            <a:off x="4569131" y="2942075"/>
            <a:ext cx="1083364" cy="322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106406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selection1=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selection2=selection=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(on="</a:t>
            </a:r>
            <a:r>
              <a:rPr lang="en-US" sz="1400" dirty="0" err="1">
                <a:latin typeface="Andale Mono" panose="020B0509000000000004" pitchFamily="49" charset="0"/>
              </a:rPr>
              <a:t>mouseover",empty</a:t>
            </a:r>
            <a:r>
              <a:rPr lang="en-US" sz="1400" dirty="0">
                <a:latin typeface="Andale Mono" panose="020B0509000000000004" pitchFamily="49" charset="0"/>
              </a:rPr>
              <a:t>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(selection1,alt.value("blue"),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(selection1| selection2,alt.value(200),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selection1, selection2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       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479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4C5F4-BA99-BA43-B67A-330A30D6E599}"/>
              </a:ext>
            </a:extLst>
          </p:cNvPr>
          <p:cNvSpPr txBox="1"/>
          <p:nvPr/>
        </p:nvSpPr>
        <p:spPr>
          <a:xfrm>
            <a:off x="6320790" y="298118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What kind of selection we want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Describes what (and how) values should change when the selection happens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1213485" y="4461628"/>
            <a:ext cx="2884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 (says: when you click on marks in a certain way, trigger the selection)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Binds the condition (says: when the selection changes, change the encoding based on the condition)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3" grpId="0" animBg="1"/>
      <p:bldP spid="21" grpId="0" animBg="1"/>
      <p:bldP spid="26" grpId="0" animBg="1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205287" y="1289536"/>
            <a:ext cx="5889652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417550" y="1478533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423390" y="858188"/>
            <a:ext cx="3788690" cy="620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824802" y="2459206"/>
            <a:ext cx="812093" cy="534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05287" y="5107959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9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745CD1-E742-5F48-83EB-DB74C9814C90}"/>
              </a:ext>
            </a:extLst>
          </p:cNvPr>
          <p:cNvSpPr/>
          <p:nvPr/>
        </p:nvSpPr>
        <p:spPr>
          <a:xfrm>
            <a:off x="7612379" y="2910542"/>
            <a:ext cx="4070985" cy="21974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7086601" y="2400375"/>
            <a:ext cx="4466748" cy="1746870"/>
            <a:chOff x="7105651" y="2644194"/>
            <a:chExt cx="4466748" cy="174687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74029" y="3261488"/>
              <a:ext cx="2198370" cy="11295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 2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22" idx="2"/>
              <a:endCxn id="18" idx="0"/>
            </p:cNvCxnSpPr>
            <p:nvPr/>
          </p:nvCxnSpPr>
          <p:spPr>
            <a:xfrm>
              <a:off x="9035892" y="2644194"/>
              <a:ext cx="1437322" cy="6172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8B7504-03AF-CE4B-B415-1C623B508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651" y="2703025"/>
              <a:ext cx="563879" cy="1183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7749539" y="3615704"/>
            <a:ext cx="1367791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6217920" y="1230705"/>
            <a:ext cx="559784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327662" y="1335741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</p:cNvCxnSpPr>
          <p:nvPr/>
        </p:nvCxnSpPr>
        <p:spPr>
          <a:xfrm>
            <a:off x="10101393" y="858188"/>
            <a:ext cx="0" cy="472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83F32E0-5E49-A443-8EF5-446F1D25F356}"/>
              </a:ext>
            </a:extLst>
          </p:cNvPr>
          <p:cNvSpPr/>
          <p:nvPr/>
        </p:nvSpPr>
        <p:spPr>
          <a:xfrm>
            <a:off x="9117330" y="281085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AD18C8E-3008-AE4A-9424-3B0891C9CB79}"/>
              </a:ext>
            </a:extLst>
          </p:cNvPr>
          <p:cNvSpPr/>
          <p:nvPr/>
        </p:nvSpPr>
        <p:spPr>
          <a:xfrm>
            <a:off x="6492050" y="1380515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86DA11-521A-9540-993C-620D4C59B24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534732" y="835361"/>
            <a:ext cx="1963158" cy="545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1F4F85-BA83-3840-AEBF-4A928375E734}"/>
              </a:ext>
            </a:extLst>
          </p:cNvPr>
          <p:cNvSpPr txBox="1"/>
          <p:nvPr/>
        </p:nvSpPr>
        <p:spPr>
          <a:xfrm>
            <a:off x="8465372" y="1384544"/>
            <a:ext cx="84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B03A0EE-EF4B-804D-8DF7-600F6FABA873}"/>
              </a:ext>
            </a:extLst>
          </p:cNvPr>
          <p:cNvSpPr/>
          <p:nvPr/>
        </p:nvSpPr>
        <p:spPr>
          <a:xfrm>
            <a:off x="9354979" y="4398600"/>
            <a:ext cx="2198370" cy="579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01F3F0-DBAA-474F-8C8C-17BAE8CE8657}"/>
              </a:ext>
            </a:extLst>
          </p:cNvPr>
          <p:cNvSpPr/>
          <p:nvPr/>
        </p:nvSpPr>
        <p:spPr>
          <a:xfrm>
            <a:off x="3589129" y="1491788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277F0-9128-5D47-965B-40F06598C77B}"/>
              </a:ext>
            </a:extLst>
          </p:cNvPr>
          <p:cNvSpPr txBox="1"/>
          <p:nvPr/>
        </p:nvSpPr>
        <p:spPr>
          <a:xfrm>
            <a:off x="2584608" y="1540549"/>
            <a:ext cx="84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5972B4-FC19-274B-9290-0CC012942B7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656668" y="841155"/>
            <a:ext cx="5466502" cy="637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4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06755" y="3350533"/>
            <a:ext cx="3884210" cy="12935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5181DBC-A2C7-084F-8B50-A3B959D8D49C}"/>
              </a:ext>
            </a:extLst>
          </p:cNvPr>
          <p:cNvSpPr/>
          <p:nvPr/>
        </p:nvSpPr>
        <p:spPr>
          <a:xfrm>
            <a:off x="1551390" y="4803993"/>
            <a:ext cx="4019677" cy="1447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1" y="2894424"/>
            <a:ext cx="8588808" cy="3926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0" y="2450476"/>
            <a:ext cx="9370610" cy="3805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351593"/>
            <a:ext cx="6966076" cy="4543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2ABE091-F6AA-BE44-9935-07944B3FFD03}"/>
              </a:ext>
            </a:extLst>
          </p:cNvPr>
          <p:cNvSpPr/>
          <p:nvPr/>
        </p:nvSpPr>
        <p:spPr>
          <a:xfrm>
            <a:off x="1551390" y="1884230"/>
            <a:ext cx="6966077" cy="3526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9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93958" y="3999548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2044793" y="3598554"/>
            <a:ext cx="1149426" cy="256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B61021-88CF-0846-ACE2-584C9D071899}"/>
              </a:ext>
            </a:extLst>
          </p:cNvPr>
          <p:cNvSpPr/>
          <p:nvPr/>
        </p:nvSpPr>
        <p:spPr>
          <a:xfrm>
            <a:off x="2619506" y="4279937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12267D8-8DF1-5040-94B4-7677DDA28F38}"/>
              </a:ext>
            </a:extLst>
          </p:cNvPr>
          <p:cNvSpPr/>
          <p:nvPr/>
        </p:nvSpPr>
        <p:spPr>
          <a:xfrm>
            <a:off x="2044793" y="5066834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4B208CA-1BB9-DE47-B05C-C1C7CCECD1B7}"/>
              </a:ext>
            </a:extLst>
          </p:cNvPr>
          <p:cNvSpPr/>
          <p:nvPr/>
        </p:nvSpPr>
        <p:spPr>
          <a:xfrm>
            <a:off x="6056255" y="2908786"/>
            <a:ext cx="1055746" cy="3559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23089F-35CB-5E45-BE67-6AA77F3FE35A}"/>
              </a:ext>
            </a:extLst>
          </p:cNvPr>
          <p:cNvSpPr/>
          <p:nvPr/>
        </p:nvSpPr>
        <p:spPr>
          <a:xfrm>
            <a:off x="4538306" y="2876969"/>
            <a:ext cx="1198856" cy="3877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B8F1E6A-39B8-5B46-884B-C061451FDE99}"/>
              </a:ext>
            </a:extLst>
          </p:cNvPr>
          <p:cNvSpPr/>
          <p:nvPr/>
        </p:nvSpPr>
        <p:spPr>
          <a:xfrm>
            <a:off x="6056254" y="2497211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8F6937F-787A-7041-8A80-1E14D1F2FB56}"/>
              </a:ext>
            </a:extLst>
          </p:cNvPr>
          <p:cNvSpPr/>
          <p:nvPr/>
        </p:nvSpPr>
        <p:spPr>
          <a:xfrm>
            <a:off x="4687665" y="2495444"/>
            <a:ext cx="1188202" cy="306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F07BA60-28A0-5D4C-9016-5A59B69C4FFA}"/>
              </a:ext>
            </a:extLst>
          </p:cNvPr>
          <p:cNvSpPr/>
          <p:nvPr/>
        </p:nvSpPr>
        <p:spPr>
          <a:xfrm>
            <a:off x="2693958" y="5516454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98E1314-405F-FB41-8E3E-FFBCAE4C91E8}"/>
              </a:ext>
            </a:extLst>
          </p:cNvPr>
          <p:cNvSpPr/>
          <p:nvPr/>
        </p:nvSpPr>
        <p:spPr>
          <a:xfrm>
            <a:off x="2545054" y="5724605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1064060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selection1=</a:t>
            </a:r>
            <a:r>
              <a:rPr lang="en-US" sz="1400" dirty="0" err="1">
                <a:latin typeface="Andale Mono" panose="020B0509000000000004" pitchFamily="49" charset="0"/>
              </a:rPr>
              <a:t>alt.selection_interval</a:t>
            </a:r>
            <a:r>
              <a:rPr lang="en-US" sz="1400" dirty="0">
                <a:latin typeface="Andale Mono" panose="020B0509000000000004" pitchFamily="49" charset="0"/>
              </a:rPr>
              <a:t>(encodings=["x"],empty="none");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selection2=</a:t>
            </a:r>
            <a:r>
              <a:rPr lang="en-US" sz="1400" dirty="0" err="1">
                <a:latin typeface="Andale Mono" panose="020B0509000000000004" pitchFamily="49" charset="0"/>
              </a:rPr>
              <a:t>alt.selection_interval</a:t>
            </a:r>
            <a:r>
              <a:rPr lang="en-US" sz="1400" dirty="0">
                <a:latin typeface="Andale Mono" panose="020B0509000000000004" pitchFamily="49" charset="0"/>
              </a:rPr>
              <a:t>(encodings=["y"],empty="none");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 &amp; selection2,alt.value("blue"),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 &amp; selection2,alt.value(200),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selection1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selection2                   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822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1F51F8C-ACB7-684C-9F22-9C6F87318F97}"/>
              </a:ext>
            </a:extLst>
          </p:cNvPr>
          <p:cNvSpPr/>
          <p:nvPr/>
        </p:nvSpPr>
        <p:spPr>
          <a:xfrm>
            <a:off x="5604510" y="25601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96043C0-A7B9-9140-B07D-7716C7DDF4E7}"/>
              </a:ext>
            </a:extLst>
          </p:cNvPr>
          <p:cNvSpPr/>
          <p:nvPr/>
        </p:nvSpPr>
        <p:spPr>
          <a:xfrm>
            <a:off x="2386013" y="1426607"/>
            <a:ext cx="3831907" cy="7269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8276114-19C5-1D4F-8F1D-B1FF7440CB97}"/>
              </a:ext>
            </a:extLst>
          </p:cNvPr>
          <p:cNvSpPr/>
          <p:nvPr/>
        </p:nvSpPr>
        <p:spPr>
          <a:xfrm>
            <a:off x="5737860" y="26419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B4D049-10C5-8243-9773-03B3417DA048}"/>
              </a:ext>
            </a:extLst>
          </p:cNvPr>
          <p:cNvSpPr txBox="1"/>
          <p:nvPr/>
        </p:nvSpPr>
        <p:spPr>
          <a:xfrm>
            <a:off x="6495096" y="1536814"/>
            <a:ext cx="330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Select based on the dropdown 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EBA6E2-8583-1E4E-B885-7D96281A96B9}"/>
              </a:ext>
            </a:extLst>
          </p:cNvPr>
          <p:cNvSpPr txBox="1"/>
          <p:nvPr/>
        </p:nvSpPr>
        <p:spPr>
          <a:xfrm>
            <a:off x="8957310" y="2560171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Make items that are selected red, make everything else gray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6B80E8-F2C9-434C-90EB-7B27C69C98C0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4301967" y="2153588"/>
            <a:ext cx="2441733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8D1557-63B9-DB4F-975D-311422ED874C}"/>
              </a:ext>
            </a:extLst>
          </p:cNvPr>
          <p:cNvSpPr/>
          <p:nvPr/>
        </p:nvSpPr>
        <p:spPr>
          <a:xfrm>
            <a:off x="1283970" y="42059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5321539-26FC-874E-B34C-9E3B311DA1C3}"/>
              </a:ext>
            </a:extLst>
          </p:cNvPr>
          <p:cNvSpPr/>
          <p:nvPr/>
        </p:nvSpPr>
        <p:spPr>
          <a:xfrm>
            <a:off x="4027170" y="42887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0EA7305-3183-7441-B6C1-5F1CCCE39008}"/>
              </a:ext>
            </a:extLst>
          </p:cNvPr>
          <p:cNvSpPr/>
          <p:nvPr/>
        </p:nvSpPr>
        <p:spPr>
          <a:xfrm>
            <a:off x="1649730" y="49384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33D34A-493D-3F49-A799-AC6585594635}"/>
              </a:ext>
            </a:extLst>
          </p:cNvPr>
          <p:cNvSpPr txBox="1"/>
          <p:nvPr/>
        </p:nvSpPr>
        <p:spPr>
          <a:xfrm>
            <a:off x="1213485" y="5757028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The widget will show up in this visualization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DCF3E8-6BC0-704A-8AA3-38848B1AC229}"/>
              </a:ext>
            </a:extLst>
          </p:cNvPr>
          <p:cNvSpPr txBox="1"/>
          <p:nvPr/>
        </p:nvSpPr>
        <p:spPr>
          <a:xfrm>
            <a:off x="4330064" y="57570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Make color encoding dynamic based on the condition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0A088-71D9-0343-B08B-2B4992EC24C0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5636895" y="37298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F8E5FA-72C3-7D4B-8244-83E8F07A0A66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 flipH="1">
            <a:off x="2655570" y="2153588"/>
            <a:ext cx="1646397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516B56-07F2-C248-B8CC-0BBC29CCD54A}"/>
              </a:ext>
            </a:extLst>
          </p:cNvPr>
          <p:cNvSpPr txBox="1"/>
          <p:nvPr/>
        </p:nvSpPr>
        <p:spPr>
          <a:xfrm>
            <a:off x="296740" y="229374"/>
            <a:ext cx="3692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10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D25BE69-4FC0-1C41-A4DA-B92D3093E83B}"/>
              </a:ext>
            </a:extLst>
          </p:cNvPr>
          <p:cNvSpPr/>
          <p:nvPr/>
        </p:nvSpPr>
        <p:spPr>
          <a:xfrm>
            <a:off x="4097655" y="489511"/>
            <a:ext cx="2011680" cy="5600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503B2-EFC1-9F48-A1AF-68409B7B10DF}"/>
              </a:ext>
            </a:extLst>
          </p:cNvPr>
          <p:cNvSpPr txBox="1"/>
          <p:nvPr/>
        </p:nvSpPr>
        <p:spPr>
          <a:xfrm>
            <a:off x="6217920" y="458808"/>
            <a:ext cx="391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0) A dropdown widget to pick objects based on nominal feature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CE353F9-875E-F24D-A19B-967A84B50F1A}"/>
              </a:ext>
            </a:extLst>
          </p:cNvPr>
          <p:cNvSpPr/>
          <p:nvPr/>
        </p:nvSpPr>
        <p:spPr>
          <a:xfrm>
            <a:off x="2886075" y="1572489"/>
            <a:ext cx="1550670" cy="43172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Dropdown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D1D8EF-C4B0-9042-871F-454AB0F93D89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661410" y="1049581"/>
            <a:ext cx="1408274" cy="522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1" grpId="0"/>
      <p:bldP spid="42" grpId="0"/>
      <p:bldP spid="46" grpId="0" animBg="1"/>
      <p:bldP spid="47" grpId="0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124653" y="3895792"/>
            <a:ext cx="3613276" cy="15296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191256" y="3366782"/>
            <a:ext cx="9355804" cy="360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0301-8050-164A-B2E5-71625A2B8A7A}"/>
              </a:ext>
            </a:extLst>
          </p:cNvPr>
          <p:cNvSpPr/>
          <p:nvPr/>
        </p:nvSpPr>
        <p:spPr>
          <a:xfrm>
            <a:off x="1191256" y="2152846"/>
            <a:ext cx="3546673" cy="1112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BFE7A99-90C7-AB42-A391-46F14BCDDB79}"/>
              </a:ext>
            </a:extLst>
          </p:cNvPr>
          <p:cNvSpPr/>
          <p:nvPr/>
        </p:nvSpPr>
        <p:spPr>
          <a:xfrm>
            <a:off x="1191256" y="1731302"/>
            <a:ext cx="9205811" cy="31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157337" y="123299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10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215304" y="4696381"/>
            <a:ext cx="1645495" cy="3205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1673623" y="4269989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4530653" y="3422675"/>
            <a:ext cx="966300" cy="298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0583FB9-9055-0F41-AA79-D1C680453120}"/>
              </a:ext>
            </a:extLst>
          </p:cNvPr>
          <p:cNvSpPr/>
          <p:nvPr/>
        </p:nvSpPr>
        <p:spPr>
          <a:xfrm>
            <a:off x="2215305" y="2834836"/>
            <a:ext cx="934295" cy="32962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159796" y="1468202"/>
            <a:ext cx="105158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dropdown = </a:t>
            </a:r>
            <a:r>
              <a:rPr lang="en-US" sz="1400" dirty="0" err="1">
                <a:latin typeface="Andale Mono" panose="020B0509000000000004" pitchFamily="49" charset="0"/>
              </a:rPr>
              <a:t>alt.binding_select</a:t>
            </a:r>
            <a:r>
              <a:rPr lang="en-US" sz="1400" dirty="0">
                <a:latin typeface="Andale Mono" panose="020B0509000000000004" pitchFamily="49" charset="0"/>
              </a:rPr>
              <a:t>(options=['</a:t>
            </a:r>
            <a:r>
              <a:rPr lang="en-US" sz="1400" dirty="0" err="1">
                <a:latin typeface="Andale Mono" panose="020B0509000000000004" pitchFamily="49" charset="0"/>
              </a:rPr>
              <a:t>Europe','Japan','USA</a:t>
            </a:r>
            <a:r>
              <a:rPr lang="en-US" sz="1400" dirty="0">
                <a:latin typeface="Andale Mono" panose="020B0509000000000004" pitchFamily="49" charset="0"/>
              </a:rPr>
              <a:t>'],name="Select Origin: ")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fields=['Origin'],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dirty="0" err="1">
                <a:latin typeface="Andale Mono" panose="020B0509000000000004" pitchFamily="49" charset="0"/>
              </a:rPr>
              <a:t>init</a:t>
            </a:r>
            <a:r>
              <a:rPr lang="en-US" sz="1400" dirty="0">
                <a:latin typeface="Andale Mono" panose="020B0509000000000004" pitchFamily="49" charset="0"/>
              </a:rPr>
              <a:t>={"</a:t>
            </a:r>
            <a:r>
              <a:rPr lang="en-US" sz="1400" dirty="0" err="1">
                <a:latin typeface="Andale Mono" panose="020B0509000000000004" pitchFamily="49" charset="0"/>
              </a:rPr>
              <a:t>Origin":'Europe</a:t>
            </a:r>
            <a:r>
              <a:rPr lang="en-US" sz="1400" dirty="0">
                <a:latin typeface="Andale Mono" panose="020B0509000000000004" pitchFamily="49" charset="0"/>
              </a:rPr>
              <a:t>'},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bind=dropdown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selection,alt.Color</a:t>
            </a:r>
            <a:r>
              <a:rPr lang="en-US" sz="1400" dirty="0">
                <a:latin typeface="Andale Mono" panose="020B05090000000000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</a:rPr>
              <a:t>Origin:N</a:t>
            </a:r>
            <a:r>
              <a:rPr lang="en-US" sz="1400" dirty="0">
                <a:latin typeface="Andale Mono" panose="020B0509000000000004" pitchFamily="49" charset="0"/>
              </a:rPr>
              <a:t>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('</a:t>
            </a:r>
            <a:r>
              <a:rPr lang="en-US" sz="1400" dirty="0" err="1">
                <a:latin typeface="Andale Mono" panose="020B0509000000000004" pitchFamily="49" charset="0"/>
              </a:rPr>
              <a:t>lightgray</a:t>
            </a:r>
            <a:r>
              <a:rPr lang="en-US" sz="1400" dirty="0">
                <a:latin typeface="Andale Mono" panose="020B0509000000000004" pitchFamily="49" charset="0"/>
              </a:rPr>
              <a:t>'))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4C5F4-BA99-BA43-B67A-330A30D6E599}"/>
              </a:ext>
            </a:extLst>
          </p:cNvPr>
          <p:cNvSpPr txBox="1"/>
          <p:nvPr/>
        </p:nvSpPr>
        <p:spPr>
          <a:xfrm>
            <a:off x="6320790" y="29811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Click on single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Make items that are clicked on red, make everything else gray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1213485" y="4461628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You can click on single items in this scatter plot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Make color encoding dynamic based on the condition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9236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3" grpId="0" animBg="1"/>
      <p:bldP spid="21" grpId="0" animBg="1"/>
      <p:bldP spid="26" grpId="0" animBg="1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092872-456E-7841-87D2-FCF81A592A1B}"/>
              </a:ext>
            </a:extLst>
          </p:cNvPr>
          <p:cNvSpPr/>
          <p:nvPr/>
        </p:nvSpPr>
        <p:spPr>
          <a:xfrm>
            <a:off x="7490955" y="3744544"/>
            <a:ext cx="4587313" cy="14887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991546-B543-B842-89AE-1EFB59E4710A}"/>
              </a:ext>
            </a:extLst>
          </p:cNvPr>
          <p:cNvSpPr/>
          <p:nvPr/>
        </p:nvSpPr>
        <p:spPr>
          <a:xfrm>
            <a:off x="9328201" y="4440774"/>
            <a:ext cx="1623242" cy="3632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D63EFC8-294C-BB4E-985C-F79AD3D3AE0D}"/>
              </a:ext>
            </a:extLst>
          </p:cNvPr>
          <p:cNvSpPr/>
          <p:nvPr/>
        </p:nvSpPr>
        <p:spPr>
          <a:xfrm>
            <a:off x="8497364" y="4072304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BB5C0E-D801-9744-9DF5-FC8EADDAEDE5}"/>
              </a:ext>
            </a:extLst>
          </p:cNvPr>
          <p:cNvGrpSpPr/>
          <p:nvPr/>
        </p:nvGrpSpPr>
        <p:grpSpPr>
          <a:xfrm>
            <a:off x="7537227" y="3315285"/>
            <a:ext cx="4541041" cy="390176"/>
            <a:chOff x="7537227" y="3315285"/>
            <a:chExt cx="4541041" cy="39017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C6FC6DA-2A71-6040-89D8-CA29B0E52291}"/>
                </a:ext>
              </a:extLst>
            </p:cNvPr>
            <p:cNvSpPr/>
            <p:nvPr/>
          </p:nvSpPr>
          <p:spPr>
            <a:xfrm>
              <a:off x="7537227" y="3315285"/>
              <a:ext cx="4541041" cy="3901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3AE9F29-8D19-3F45-B5D5-59D142261757}"/>
                </a:ext>
              </a:extLst>
            </p:cNvPr>
            <p:cNvSpPr/>
            <p:nvPr/>
          </p:nvSpPr>
          <p:spPr>
            <a:xfrm>
              <a:off x="10951443" y="3401425"/>
              <a:ext cx="890037" cy="2569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AF7D44-B00F-944D-B2A7-536EDA8D02E6}"/>
              </a:ext>
            </a:extLst>
          </p:cNvPr>
          <p:cNvSpPr/>
          <p:nvPr/>
        </p:nvSpPr>
        <p:spPr>
          <a:xfrm>
            <a:off x="7537228" y="2970310"/>
            <a:ext cx="3804062" cy="3449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4C5F4-BA99-BA43-B67A-330A30D6E599}"/>
              </a:ext>
            </a:extLst>
          </p:cNvPr>
          <p:cNvSpPr txBox="1"/>
          <p:nvPr/>
        </p:nvSpPr>
        <p:spPr>
          <a:xfrm>
            <a:off x="6320790" y="29811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Click on single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Make items that are clicked on red, make everything else gray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1213485" y="4461628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You can click on single items in this scatter plot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Make color encoding dynamic based on the condition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9905B-D067-5348-84E4-864EB49A0B69}"/>
              </a:ext>
            </a:extLst>
          </p:cNvPr>
          <p:cNvSpPr txBox="1"/>
          <p:nvPr/>
        </p:nvSpPr>
        <p:spPr>
          <a:xfrm>
            <a:off x="7517868" y="2992357"/>
            <a:ext cx="46955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selection = 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(selection…)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chart.add_selection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	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	color = 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  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FA03F1-7A5E-D84E-9C0A-BE9D792B8C92}"/>
              </a:ext>
            </a:extLst>
          </p:cNvPr>
          <p:cNvGrpSpPr/>
          <p:nvPr/>
        </p:nvGrpSpPr>
        <p:grpSpPr>
          <a:xfrm>
            <a:off x="9778104" y="2796668"/>
            <a:ext cx="2365120" cy="2083187"/>
            <a:chOff x="9778104" y="2796668"/>
            <a:chExt cx="2365120" cy="2083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78687A-60DD-2C4A-8F97-34EEBAABEE9F}"/>
                </a:ext>
              </a:extLst>
            </p:cNvPr>
            <p:cNvSpPr txBox="1"/>
            <p:nvPr/>
          </p:nvSpPr>
          <p:spPr>
            <a:xfrm>
              <a:off x="11242883" y="279666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odum" pitchFamily="2" charset="77"/>
                </a:rPr>
                <a:t>(1)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435850-ED30-6A40-B03D-CE2DC7408BFF}"/>
                </a:ext>
              </a:extLst>
            </p:cNvPr>
            <p:cNvSpPr txBox="1"/>
            <p:nvPr/>
          </p:nvSpPr>
          <p:spPr>
            <a:xfrm>
              <a:off x="11684444" y="3203035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odum" pitchFamily="2" charset="77"/>
                </a:rPr>
                <a:t>(2)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98D825-0EC0-DB4C-86ED-BDD85387F476}"/>
                </a:ext>
              </a:extLst>
            </p:cNvPr>
            <p:cNvSpPr txBox="1"/>
            <p:nvPr/>
          </p:nvSpPr>
          <p:spPr>
            <a:xfrm>
              <a:off x="9778104" y="393487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odum" pitchFamily="2" charset="77"/>
                </a:rPr>
                <a:t>(3)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19D8D-05FE-974B-8016-7FCE33CBAEEF}"/>
                </a:ext>
              </a:extLst>
            </p:cNvPr>
            <p:cNvSpPr txBox="1"/>
            <p:nvPr/>
          </p:nvSpPr>
          <p:spPr>
            <a:xfrm>
              <a:off x="10929793" y="45105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odum" pitchFamily="2" charset="77"/>
                </a:rPr>
                <a:t>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B) Selection triggers the condition </a:t>
            </a:r>
            <a:r>
              <a:rPr lang="en-US">
                <a:latin typeface="Modum" pitchFamily="2" charset="77"/>
              </a:rPr>
              <a:t>object to </a:t>
            </a:r>
            <a:r>
              <a:rPr lang="en-US" dirty="0">
                <a:latin typeface="Modum" pitchFamily="2" charset="77"/>
              </a:rPr>
              <a:t>change (e.g., output “red” or “gray”)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959485" y="4452856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A) User clicks on item in visualization, triggering 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C) Visualization changes based on what condition object now outputs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6477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E.1 at Runtime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3F6BDC-22E5-3548-BF5A-0D2F09A80411}"/>
              </a:ext>
            </a:extLst>
          </p:cNvPr>
          <p:cNvCxnSpPr/>
          <p:nvPr/>
        </p:nvCxnSpPr>
        <p:spPr>
          <a:xfrm>
            <a:off x="8957310" y="3578155"/>
            <a:ext cx="0" cy="1620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322CBB-1291-294F-A95E-DE788F1FD9B9}"/>
              </a:ext>
            </a:extLst>
          </p:cNvPr>
          <p:cNvCxnSpPr/>
          <p:nvPr/>
        </p:nvCxnSpPr>
        <p:spPr>
          <a:xfrm>
            <a:off x="8957310" y="5215467"/>
            <a:ext cx="1812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A64F70C-B981-C54B-AC20-49BB8E783678}"/>
              </a:ext>
            </a:extLst>
          </p:cNvPr>
          <p:cNvSpPr/>
          <p:nvPr/>
        </p:nvSpPr>
        <p:spPr>
          <a:xfrm>
            <a:off x="9990667" y="3793067"/>
            <a:ext cx="408728" cy="408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961E4-7CA6-944F-B12A-6CEAFFA97FD7}"/>
              </a:ext>
            </a:extLst>
          </p:cNvPr>
          <p:cNvSpPr/>
          <p:nvPr/>
        </p:nvSpPr>
        <p:spPr>
          <a:xfrm>
            <a:off x="9454727" y="4484418"/>
            <a:ext cx="408728" cy="408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CE8E1B-1FD7-E145-A12D-0072DA4CDE05}"/>
              </a:ext>
            </a:extLst>
          </p:cNvPr>
          <p:cNvGrpSpPr/>
          <p:nvPr/>
        </p:nvGrpSpPr>
        <p:grpSpPr>
          <a:xfrm>
            <a:off x="9454727" y="3793067"/>
            <a:ext cx="943821" cy="1100079"/>
            <a:chOff x="9454727" y="3793067"/>
            <a:chExt cx="943821" cy="11000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22EDAD-2B18-9F47-A9D2-E55C2E32A404}"/>
                </a:ext>
              </a:extLst>
            </p:cNvPr>
            <p:cNvSpPr/>
            <p:nvPr/>
          </p:nvSpPr>
          <p:spPr>
            <a:xfrm>
              <a:off x="9989820" y="3793067"/>
              <a:ext cx="408728" cy="4087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E97914-7571-8E43-84A5-9199F5EA2747}"/>
                </a:ext>
              </a:extLst>
            </p:cNvPr>
            <p:cNvSpPr/>
            <p:nvPr/>
          </p:nvSpPr>
          <p:spPr>
            <a:xfrm>
              <a:off x="9454727" y="4484418"/>
              <a:ext cx="408728" cy="408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1C5E533A-940A-0341-9A4A-D87863CAD1A3}"/>
              </a:ext>
            </a:extLst>
          </p:cNvPr>
          <p:cNvSpPr/>
          <p:nvPr/>
        </p:nvSpPr>
        <p:spPr>
          <a:xfrm rot="7942995">
            <a:off x="11157790" y="6970778"/>
            <a:ext cx="558800" cy="8139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55 -0.05092 L -0.11875 -0.3423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9" grpId="0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920126" y="5523963"/>
            <a:ext cx="517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>
            <a:off x="5212080" y="858188"/>
            <a:ext cx="3883473" cy="7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0B1A6-13D5-5344-BD58-E49FAA5E29FD}"/>
              </a:ext>
            </a:extLst>
          </p:cNvPr>
          <p:cNvSpPr txBox="1"/>
          <p:nvPr/>
        </p:nvSpPr>
        <p:spPr>
          <a:xfrm>
            <a:off x="9949310" y="584374"/>
            <a:ext cx="23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bigger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CC7E94-2661-7F4E-8FCA-DCC5F989D91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604510" y="2400375"/>
            <a:ext cx="4789647" cy="123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F639B2-500B-0041-9736-A2195423544E}"/>
              </a:ext>
            </a:extLst>
          </p:cNvPr>
          <p:cNvSpPr txBox="1"/>
          <p:nvPr/>
        </p:nvSpPr>
        <p:spPr>
          <a:xfrm>
            <a:off x="6952535" y="2063324"/>
            <a:ext cx="181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red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9A774A-3A5B-0149-BA77-020E8ABDD75A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9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81CE289-59AD-F246-97EF-471D0D7FDD73}"/>
              </a:ext>
            </a:extLst>
          </p:cNvPr>
          <p:cNvSpPr/>
          <p:nvPr/>
        </p:nvSpPr>
        <p:spPr>
          <a:xfrm>
            <a:off x="7512509" y="4895226"/>
            <a:ext cx="4587313" cy="16204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6FF8503-1426-E149-8DCC-F1A06EFA5614}"/>
              </a:ext>
            </a:extLst>
          </p:cNvPr>
          <p:cNvSpPr/>
          <p:nvPr/>
        </p:nvSpPr>
        <p:spPr>
          <a:xfrm>
            <a:off x="9095553" y="5442531"/>
            <a:ext cx="1568605" cy="394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99ACA3A-31CB-724E-A03A-8CC60B1E1A04}"/>
              </a:ext>
            </a:extLst>
          </p:cNvPr>
          <p:cNvSpPr/>
          <p:nvPr/>
        </p:nvSpPr>
        <p:spPr>
          <a:xfrm>
            <a:off x="8553871" y="5165721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3DA3028-4851-2448-9045-A17A2A4516A4}"/>
              </a:ext>
            </a:extLst>
          </p:cNvPr>
          <p:cNvSpPr/>
          <p:nvPr/>
        </p:nvSpPr>
        <p:spPr>
          <a:xfrm>
            <a:off x="9165007" y="5863306"/>
            <a:ext cx="1568605" cy="3941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0F51A67-07C4-F94A-A441-13085E106668}"/>
              </a:ext>
            </a:extLst>
          </p:cNvPr>
          <p:cNvSpPr/>
          <p:nvPr/>
        </p:nvSpPr>
        <p:spPr>
          <a:xfrm>
            <a:off x="7585498" y="3534965"/>
            <a:ext cx="3804062" cy="3449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23EB82E-31C8-9947-9444-9F2534855CA5}"/>
              </a:ext>
            </a:extLst>
          </p:cNvPr>
          <p:cNvGrpSpPr/>
          <p:nvPr/>
        </p:nvGrpSpPr>
        <p:grpSpPr>
          <a:xfrm>
            <a:off x="7583522" y="4375615"/>
            <a:ext cx="4541041" cy="390176"/>
            <a:chOff x="7537227" y="3315285"/>
            <a:chExt cx="4541041" cy="390176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C26746F-0DEF-DE45-B0B3-DE81021EE3BA}"/>
                </a:ext>
              </a:extLst>
            </p:cNvPr>
            <p:cNvSpPr/>
            <p:nvPr/>
          </p:nvSpPr>
          <p:spPr>
            <a:xfrm>
              <a:off x="7537227" y="3315285"/>
              <a:ext cx="4541041" cy="3901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0830470-F043-4C43-BEB5-DB855313A004}"/>
                </a:ext>
              </a:extLst>
            </p:cNvPr>
            <p:cNvSpPr/>
            <p:nvPr/>
          </p:nvSpPr>
          <p:spPr>
            <a:xfrm>
              <a:off x="10617863" y="3401425"/>
              <a:ext cx="1223617" cy="2239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8B4C93-A4F9-EC40-BF32-1AE8CC0E1A39}"/>
              </a:ext>
            </a:extLst>
          </p:cNvPr>
          <p:cNvGrpSpPr/>
          <p:nvPr/>
        </p:nvGrpSpPr>
        <p:grpSpPr>
          <a:xfrm>
            <a:off x="7558781" y="3951245"/>
            <a:ext cx="4541041" cy="390176"/>
            <a:chOff x="7537227" y="3315285"/>
            <a:chExt cx="4541041" cy="39017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D6D5ABA-26C4-2043-BA83-099E025FBDCC}"/>
                </a:ext>
              </a:extLst>
            </p:cNvPr>
            <p:cNvSpPr/>
            <p:nvPr/>
          </p:nvSpPr>
          <p:spPr>
            <a:xfrm>
              <a:off x="7537227" y="3315285"/>
              <a:ext cx="4541041" cy="3901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52E923F0-C7C2-3641-B33E-C513D31DE124}"/>
                </a:ext>
              </a:extLst>
            </p:cNvPr>
            <p:cNvSpPr/>
            <p:nvPr/>
          </p:nvSpPr>
          <p:spPr>
            <a:xfrm>
              <a:off x="10517125" y="3401425"/>
              <a:ext cx="1324356" cy="30403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>
            <a:off x="5212080" y="858188"/>
            <a:ext cx="3883473" cy="7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0B1A6-13D5-5344-BD58-E49FAA5E29FD}"/>
              </a:ext>
            </a:extLst>
          </p:cNvPr>
          <p:cNvSpPr txBox="1"/>
          <p:nvPr/>
        </p:nvSpPr>
        <p:spPr>
          <a:xfrm>
            <a:off x="9949310" y="584374"/>
            <a:ext cx="23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bigger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CC7E94-2661-7F4E-8FCA-DCC5F989D91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604510" y="2400375"/>
            <a:ext cx="4789647" cy="123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F639B2-500B-0041-9736-A2195423544E}"/>
              </a:ext>
            </a:extLst>
          </p:cNvPr>
          <p:cNvSpPr txBox="1"/>
          <p:nvPr/>
        </p:nvSpPr>
        <p:spPr>
          <a:xfrm>
            <a:off x="6952535" y="2063324"/>
            <a:ext cx="181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red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9A774A-3A5B-0149-BA77-020E8ABDD75A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783E16E-0F79-E747-A38A-EFB188313507}"/>
              </a:ext>
            </a:extLst>
          </p:cNvPr>
          <p:cNvSpPr/>
          <p:nvPr/>
        </p:nvSpPr>
        <p:spPr>
          <a:xfrm>
            <a:off x="7583522" y="355131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(...);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(selection,…)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(selection…)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vis1.add_selection(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	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	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,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	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87A866-4854-E247-B73F-5A6F823BAC68}"/>
              </a:ext>
            </a:extLst>
          </p:cNvPr>
          <p:cNvSpPr txBox="1"/>
          <p:nvPr/>
        </p:nvSpPr>
        <p:spPr>
          <a:xfrm>
            <a:off x="920126" y="5523963"/>
            <a:ext cx="517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9977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65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057FE15-94C0-0043-9293-EB828382AFB3}"/>
              </a:ext>
            </a:extLst>
          </p:cNvPr>
          <p:cNvSpPr/>
          <p:nvPr/>
        </p:nvSpPr>
        <p:spPr>
          <a:xfrm>
            <a:off x="7612379" y="2910542"/>
            <a:ext cx="4070985" cy="14649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4C5F4-BA99-BA43-B67A-330A30D6E599}"/>
              </a:ext>
            </a:extLst>
          </p:cNvPr>
          <p:cNvSpPr txBox="1"/>
          <p:nvPr/>
        </p:nvSpPr>
        <p:spPr>
          <a:xfrm>
            <a:off x="6320790" y="29811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Click on single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Make items that are clicked on red, make everything else gray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1213485" y="4461628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You can click on single items in this scatter plot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Make color encoding dynamic based on the condition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161698" y="1226073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7214235" y="2434441"/>
            <a:ext cx="4469129" cy="2695931"/>
            <a:chOff x="7214235" y="2434441"/>
            <a:chExt cx="4469129" cy="269593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15450" y="3033414"/>
              <a:ext cx="2198370" cy="11295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>
              <a:off x="7214235" y="2434441"/>
              <a:ext cx="3200400" cy="598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DEBF69-C18E-EB48-8A37-2DA4B6F30779}"/>
                </a:ext>
              </a:extLst>
            </p:cNvPr>
            <p:cNvSpPr txBox="1"/>
            <p:nvPr/>
          </p:nvSpPr>
          <p:spPr>
            <a:xfrm>
              <a:off x="8566785" y="4484041"/>
              <a:ext cx="3116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" pitchFamily="2" charset="77"/>
                </a:rPr>
                <a:t>Change the color for the second scatter plot too!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4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2256934" y="2912741"/>
            <a:ext cx="3587087" cy="13184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6D0F28-DEB0-494C-974F-57029B978505}"/>
              </a:ext>
            </a:extLst>
          </p:cNvPr>
          <p:cNvSpPr/>
          <p:nvPr/>
        </p:nvSpPr>
        <p:spPr>
          <a:xfrm>
            <a:off x="2256934" y="4286018"/>
            <a:ext cx="3587087" cy="9226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2261556" y="1864448"/>
            <a:ext cx="4674286" cy="3449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B77C23-13BF-EF4D-803F-F12DDC32F452}"/>
              </a:ext>
            </a:extLst>
          </p:cNvPr>
          <p:cNvGrpSpPr/>
          <p:nvPr/>
        </p:nvGrpSpPr>
        <p:grpSpPr>
          <a:xfrm>
            <a:off x="2261556" y="2467719"/>
            <a:ext cx="7963397" cy="390176"/>
            <a:chOff x="7537227" y="3315285"/>
            <a:chExt cx="4541041" cy="39017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EB40F61-45D0-D049-BFC9-5DC697975EDF}"/>
                </a:ext>
              </a:extLst>
            </p:cNvPr>
            <p:cNvSpPr/>
            <p:nvPr/>
          </p:nvSpPr>
          <p:spPr>
            <a:xfrm>
              <a:off x="7537227" y="3315285"/>
              <a:ext cx="4541041" cy="3901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E060301-8050-164A-B2E5-71625A2B8A7A}"/>
                </a:ext>
              </a:extLst>
            </p:cNvPr>
            <p:cNvSpPr/>
            <p:nvPr/>
          </p:nvSpPr>
          <p:spPr>
            <a:xfrm>
              <a:off x="9246319" y="3360099"/>
              <a:ext cx="645071" cy="3453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721369" y="695248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3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3419818" y="3607978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2735229" y="3206023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ADBB349-94D4-E04C-90B6-36BEF59A9504}"/>
              </a:ext>
            </a:extLst>
          </p:cNvPr>
          <p:cNvSpPr/>
          <p:nvPr/>
        </p:nvSpPr>
        <p:spPr>
          <a:xfrm>
            <a:off x="3419818" y="4486014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2256934" y="1669234"/>
            <a:ext cx="82269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("red"),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accel_mpg.encode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1" grpId="0" animBg="1"/>
      <p:bldP spid="42" grpId="0" animBg="1"/>
      <p:bldP spid="39" grpId="0" animBg="1"/>
      <p:bldP spid="40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1635</Words>
  <Application>Microsoft Macintosh PowerPoint</Application>
  <PresentationFormat>Widescreen</PresentationFormat>
  <Paragraphs>736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Andale Mono</vt:lpstr>
      <vt:lpstr>Arial</vt:lpstr>
      <vt:lpstr>Calibri</vt:lpstr>
      <vt:lpstr>Modum</vt:lpstr>
      <vt:lpstr>Office Theme</vt:lpstr>
      <vt:lpstr>Altair Interactivity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sereen k</cp:lastModifiedBy>
  <cp:revision>21</cp:revision>
  <dcterms:created xsi:type="dcterms:W3CDTF">2020-07-14T19:50:41Z</dcterms:created>
  <dcterms:modified xsi:type="dcterms:W3CDTF">2022-02-22T15:49:05Z</dcterms:modified>
</cp:coreProperties>
</file>