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63" r:id="rId8"/>
    <p:sldId id="262" r:id="rId9"/>
    <p:sldId id="261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BDFE-8631-4447-9DEB-1C136AAC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88D0-67F7-4F01-BC73-B00B03DB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9F0A-3565-47F5-BE86-813BA1AF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6A4A-F662-41FD-A791-5E5E22EF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174-D2AF-4CBD-A454-1EBF5756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CA04-3A8A-41C0-BB22-CC0D82E3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DB3D-AE50-4B89-B75E-3146F891D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92D2-130C-4B3B-B1AB-A2AB4CC1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23F9-45E7-4C3B-BA6A-23F725E2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8304-D2F1-4477-AF24-B608D96E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7EFF4-4E75-42D2-92AB-7120C3BFC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E0CD-3ED0-43DC-9738-9E4F59C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034A-8253-4907-B401-1D28E29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A74A-2EBF-499A-9510-25BB2B97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011D-4C92-4BFF-BD54-AB8D1BD4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D07E-76FB-4133-BA38-201648F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86AB-CA85-402C-B059-0738D8C5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84D2-4F5F-4560-A1DA-E30C94CF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3AC2-0D5F-46BD-9D56-0B47E625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5F37-1078-4ACD-94ED-D1D63E65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DC11-2712-4D92-A28A-F1ABA03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0886-9473-4FF7-931A-EB3ADC16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AB47-1932-41B0-90EE-BB9BB153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7CBA-74F1-4D41-AACE-9D7EA7E6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F9BD-A6ED-4C64-BF75-288FCD8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B80-1D1A-47E6-9D51-8A96C8F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FE96-9F1C-4F0D-A1CF-0D20DD41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B27E5-6094-42C0-A98E-B7B81885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2CAD-8D2B-46C0-A7C0-E4C85E96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F848-893E-4D87-800D-1B954E48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CD77-B72C-4836-B1E9-DC398D34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E4EE-A4D0-49A0-85E4-406E8294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D996-BC0D-4E12-8176-71A93B2D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656FB-96FC-4752-A231-48099F5B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FC557-93A5-450F-9BFD-943942BD3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0020-51C9-490C-9B16-40D7982C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9B8F7-2886-412D-9A4E-7D7E1AAB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455A4-EFE6-415A-A2DF-92E89B3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C233-B004-4863-8A07-EB54CEF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6E8-205C-4F70-8687-8B7F992D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11379-90E1-44E2-84D1-477969B0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4FA5E-6245-4B00-9EC1-FAAD51AC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C47C-CBEB-4A86-9F46-69EF7FB2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9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E1F5C-31ED-4443-A60D-C64593C5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33F81-12F3-4738-B5CB-324DF765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7EF00-79E0-4F88-9512-F2F8A98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8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CA4C-ABA4-4006-AEEE-A0269C7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DD85-BC71-4826-9E6C-07686438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3B93-98AA-48A8-A443-8BEFBCA7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4364B-448E-4B05-81C8-62AD7DBE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E61E-3CB5-44AD-AC4C-018D5DE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0469-9534-46B2-8EF9-BC3DAA42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0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D9B8-4D0A-4B45-A630-838024D6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ED665-F0BA-4897-B885-63F0BEB39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59BF-2EBD-4D71-9CD5-0F1661A0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39A1-F898-46FE-A6B3-82F5185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B3DD-DEA6-47E3-A658-B425085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F863-2A77-4086-93EE-A963EDF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51DB7-9216-4894-B125-15EA89C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8957-C428-491C-B0BF-7F94BDAF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9922-2F96-47A1-877A-57162BEC7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EBE8-2A0E-4551-AFAF-0CAEA09C2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ABFA-E72F-44BB-BBB5-3EE787B81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18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svg"/><Relationship Id="rId7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5A38-A1D3-4110-806E-E928A330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Dynamic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5B2C1-70A8-4E94-B5C5-9BCCBF0A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core idea of Dynamic Programming is to </a:t>
            </a: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avoid repeated work by remembering partial results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this concept finds it application in a lot of real-life situations.</a:t>
            </a:r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lang="en-IN" sz="3200" dirty="0"/>
              <a:t>Lets Take a simple everyday example</a:t>
            </a:r>
          </a:p>
        </p:txBody>
      </p:sp>
      <p:pic>
        <p:nvPicPr>
          <p:cNvPr id="24" name="Car" descr="Car">
            <a:extLst>
              <a:ext uri="{FF2B5EF4-FFF2-40B4-BE49-F238E27FC236}">
                <a16:creationId xmlns:a16="http://schemas.microsoft.com/office/drawing/2014/main" id="{314C2854-E3C1-48E1-BDCF-A200A001C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7661" y="4956073"/>
            <a:ext cx="914400" cy="914400"/>
          </a:xfrm>
          <a:prstGeom prst="rect">
            <a:avLst/>
          </a:prstGeom>
        </p:spPr>
      </p:pic>
      <p:pic>
        <p:nvPicPr>
          <p:cNvPr id="26" name="gps" descr="Map with pin">
            <a:extLst>
              <a:ext uri="{FF2B5EF4-FFF2-40B4-BE49-F238E27FC236}">
                <a16:creationId xmlns:a16="http://schemas.microsoft.com/office/drawing/2014/main" id="{EA93C395-6522-48A8-A23C-32E79F9E0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027" y="5578475"/>
            <a:ext cx="914400" cy="914400"/>
          </a:xfrm>
          <a:prstGeom prst="rect">
            <a:avLst/>
          </a:prstGeom>
        </p:spPr>
      </p:pic>
      <p:pic>
        <p:nvPicPr>
          <p:cNvPr id="28" name="city" descr="City">
            <a:extLst>
              <a:ext uri="{FF2B5EF4-FFF2-40B4-BE49-F238E27FC236}">
                <a16:creationId xmlns:a16="http://schemas.microsoft.com/office/drawing/2014/main" id="{4E6A2273-E561-432A-B775-0335F638D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9938" y="4956073"/>
            <a:ext cx="914400" cy="91440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2F551168-DFD8-44D1-B478-CAC5F1071186}"/>
              </a:ext>
            </a:extLst>
          </p:cNvPr>
          <p:cNvSpPr/>
          <p:nvPr/>
        </p:nvSpPr>
        <p:spPr>
          <a:xfrm>
            <a:off x="5230761" y="5167620"/>
            <a:ext cx="1730477" cy="491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47261-D908-4BF1-BD7F-2AE9FB2DCC84}"/>
              </a:ext>
            </a:extLst>
          </p:cNvPr>
          <p:cNvSpPr txBox="1"/>
          <p:nvPr/>
        </p:nvSpPr>
        <p:spPr>
          <a:xfrm flipH="1">
            <a:off x="2896983" y="7195450"/>
            <a:ext cx="6398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That involves going from point  A to B by a vehicle</a:t>
            </a:r>
          </a:p>
        </p:txBody>
      </p:sp>
    </p:spTree>
    <p:extLst>
      <p:ext uri="{BB962C8B-B14F-4D97-AF65-F5344CB8AC3E}">
        <p14:creationId xmlns:p14="http://schemas.microsoft.com/office/powerpoint/2010/main" val="13182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5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0182 -0.18958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94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0.00417 -0.00463 L -0.00378 -0.28472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0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2.22222E-6 L 0 -0.63449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3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652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900829-319A-4D11-BC28-534ECCDFC2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3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171949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890838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3257549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362" y="377824"/>
            <a:ext cx="2022476" cy="20224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8176460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F05A66-D802-482F-B569-D1DA11F497FA}"/>
              </a:ext>
            </a:extLst>
          </p:cNvPr>
          <p:cNvSpPr txBox="1"/>
          <p:nvPr/>
        </p:nvSpPr>
        <p:spPr>
          <a:xfrm>
            <a:off x="1320800" y="9130567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You will take help from </a:t>
            </a:r>
            <a:r>
              <a:rPr lang="en-IN" sz="2800" dirty="0">
                <a:solidFill>
                  <a:srgbClr val="FFC000"/>
                </a:solidFill>
              </a:rPr>
              <a:t>GPS</a:t>
            </a:r>
            <a:r>
              <a:rPr lang="en-IN" sz="2800" dirty="0"/>
              <a:t> to reach the destination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B6871D-040E-4239-BE29-0AAA0138C677}"/>
              </a:ext>
            </a:extLst>
          </p:cNvPr>
          <p:cNvSpPr txBox="1"/>
          <p:nvPr/>
        </p:nvSpPr>
        <p:spPr>
          <a:xfrm>
            <a:off x="1320800" y="10084674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store the path in your </a:t>
            </a:r>
            <a:r>
              <a:rPr lang="en-IN" sz="2800" dirty="0">
                <a:solidFill>
                  <a:srgbClr val="FFC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000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44444E-6 L 0 -0.37524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7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-0.51435 " pathEditMode="relative" rAng="0" ptsTypes="AA">
                                          <p:cBhvr>
                                            <p:cTn id="39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50000" fill="hold" nodeType="withEffect" p14:presetBounceEnd="41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3.7037E-6 L -0.29753 0.00324 " pathEditMode="fixed" rAng="0" ptsTypes="AA" p14:bounceEnd="41000">
                                          <p:cBhvr>
                                            <p:cTn id="4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883" y="162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43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9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81481E-6 L 0 -0.62199 " pathEditMode="relative" rAng="0" ptsTypes="AA">
                                          <p:cBhvr>
                                            <p:cTn id="50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63" presetClass="path" presetSubtype="0" accel="50000" fill="hold" nodeType="withEffect" p14:presetBounceEnd="3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3.7037E-6 L 0.28438 -0.00139 " pathEditMode="relative" rAng="0" ptsTypes="AA" p14:bounceEnd="32000">
                                          <p:cBhvr>
                                            <p:cTn id="5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19" y="-69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54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3" grpId="1"/>
          <p:bldP spid="49" grpId="0"/>
          <p:bldP spid="49" grpId="1"/>
          <p:bldP spid="50" grpId="0"/>
          <p:bldP spid="5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44444E-6 L 0 -0.37524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7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-0.51435 " pathEditMode="relative" rAng="0" ptsTypes="AA">
                                          <p:cBhvr>
                                            <p:cTn id="39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3.7037E-6 L -0.29753 0.00324 " pathEditMode="fixed" rAng="0" ptsTypes="AA">
                                          <p:cBhvr>
                                            <p:cTn id="4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883" y="162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43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9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81481E-6 L 0 -0.62199 " pathEditMode="relative" rAng="0" ptsTypes="AA">
                                          <p:cBhvr>
                                            <p:cTn id="50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63" presetClass="pat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3.7037E-6 L 0.28438 -0.00139 " pathEditMode="relative" rAng="0" ptsTypes="AA">
                                          <p:cBhvr>
                                            <p:cTn id="5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19" y="-69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54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3" grpId="1"/>
          <p:bldP spid="49" grpId="0"/>
          <p:bldP spid="49" grpId="1"/>
          <p:bldP spid="50" grpId="0"/>
          <p:bldP spid="50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8096249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Now, You already have a path to the college memorized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B03B9-67C9-4303-BB09-9DF4320BC19E}"/>
              </a:ext>
            </a:extLst>
          </p:cNvPr>
          <p:cNvSpPr txBox="1"/>
          <p:nvPr/>
        </p:nvSpPr>
        <p:spPr>
          <a:xfrm>
            <a:off x="1320800" y="85534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Let’s assume there’s a theatre, restaurant and a park in the vicinity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B58A3-B945-42F0-9EB1-CA91E35127AF}"/>
              </a:ext>
            </a:extLst>
          </p:cNvPr>
          <p:cNvSpPr txBox="1"/>
          <p:nvPr/>
        </p:nvSpPr>
        <p:spPr>
          <a:xfrm>
            <a:off x="1320800" y="9251767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To get to each of these locations from your home, you will get to the college first based on the earlier memorized path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87E72-058B-4975-B92D-4C418013221F}"/>
              </a:ext>
            </a:extLst>
          </p:cNvPr>
          <p:cNvSpPr txBox="1"/>
          <p:nvPr/>
        </p:nvSpPr>
        <p:spPr>
          <a:xfrm>
            <a:off x="1320800" y="10139854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then use </a:t>
            </a:r>
            <a:r>
              <a:rPr lang="en-IN" sz="2800" dirty="0">
                <a:solidFill>
                  <a:srgbClr val="FFC000"/>
                </a:solidFill>
              </a:rPr>
              <a:t>GPS</a:t>
            </a:r>
            <a:r>
              <a:rPr lang="en-IN" sz="2800" dirty="0"/>
              <a:t> for the further route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56263-3C13-48A9-8459-E1E967CE992C}"/>
              </a:ext>
            </a:extLst>
          </p:cNvPr>
          <p:cNvSpPr txBox="1"/>
          <p:nvPr/>
        </p:nvSpPr>
        <p:spPr>
          <a:xfrm>
            <a:off x="1320800" y="10576562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You will save these paths too in your </a:t>
            </a:r>
            <a:r>
              <a:rPr lang="en-IN" sz="2800" dirty="0">
                <a:solidFill>
                  <a:srgbClr val="FFC000"/>
                </a:solidFill>
              </a:rPr>
              <a:t>memory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E0C73-1FFC-4906-9BE8-CE103299A189}"/>
              </a:ext>
            </a:extLst>
          </p:cNvPr>
          <p:cNvCxnSpPr/>
          <p:nvPr/>
        </p:nvCxnSpPr>
        <p:spPr>
          <a:xfrm>
            <a:off x="6096000" y="914400"/>
            <a:ext cx="0" cy="5715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52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3.33333E-6 L 0 -0.4740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2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7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48148E-6 L 0 -0.57593 " pathEditMode="relative" rAng="0" ptsTypes="AA">
                                      <p:cBhvr>
                                        <p:cTn id="7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250"/>
                            </p:stCondLst>
                            <p:childTnLst>
                              <p:par>
                                <p:cTn id="79" presetID="4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250"/>
                            </p:stCondLst>
                            <p:childTnLst>
                              <p:par>
                                <p:cTn id="85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33333E-6 L 0 -0.67361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6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750"/>
                            </p:stCondLst>
                            <p:childTnLst>
                              <p:par>
                                <p:cTn id="94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0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07407E-6 L 0 -0.7368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0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9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8117473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Now you already have a path to the college and some locations near it in your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B58A3-B945-42F0-9EB1-CA91E35127AF}"/>
              </a:ext>
            </a:extLst>
          </p:cNvPr>
          <p:cNvSpPr txBox="1"/>
          <p:nvPr/>
        </p:nvSpPr>
        <p:spPr>
          <a:xfrm>
            <a:off x="1320800" y="925463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there is a hospital further down the street from the restaurant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87E72-058B-4975-B92D-4C418013221F}"/>
              </a:ext>
            </a:extLst>
          </p:cNvPr>
          <p:cNvSpPr txBox="1"/>
          <p:nvPr/>
        </p:nvSpPr>
        <p:spPr>
          <a:xfrm>
            <a:off x="1320800" y="10012995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there is a Gym accessible from the same street as that of the park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56263-3C13-48A9-8459-E1E967CE992C}"/>
              </a:ext>
            </a:extLst>
          </p:cNvPr>
          <p:cNvSpPr txBox="1"/>
          <p:nvPr/>
        </p:nvSpPr>
        <p:spPr>
          <a:xfrm>
            <a:off x="1320800" y="10811752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To go to the gym from your home, you will use the previously memorized path to reach up till the park</a:t>
            </a:r>
          </a:p>
        </p:txBody>
      </p:sp>
      <p:pic>
        <p:nvPicPr>
          <p:cNvPr id="24" name="Graphic 23" descr="Dumbbell">
            <a:extLst>
              <a:ext uri="{FF2B5EF4-FFF2-40B4-BE49-F238E27FC236}">
                <a16:creationId xmlns:a16="http://schemas.microsoft.com/office/drawing/2014/main" id="{8F82C76C-3235-4B66-B2EA-3156C75032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25" name="Graphic 24" descr="Stethoscope">
            <a:extLst>
              <a:ext uri="{FF2B5EF4-FFF2-40B4-BE49-F238E27FC236}">
                <a16:creationId xmlns:a16="http://schemas.microsoft.com/office/drawing/2014/main" id="{E3FF1F9E-75C2-4715-8AA4-CD3AA2296B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563A45-9B50-48F0-B80D-7EE594C2E3AF}"/>
              </a:ext>
            </a:extLst>
          </p:cNvPr>
          <p:cNvCxnSpPr>
            <a:endCxn id="24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69DB0A-FF57-4A9E-85EE-FBA120A25535}"/>
              </a:ext>
            </a:extLst>
          </p:cNvPr>
          <p:cNvCxnSpPr>
            <a:endCxn id="25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F667C-70AB-4164-977A-42CC8F855722}"/>
              </a:ext>
            </a:extLst>
          </p:cNvPr>
          <p:cNvCxnSpPr/>
          <p:nvPr/>
        </p:nvCxnSpPr>
        <p:spPr>
          <a:xfrm>
            <a:off x="6096000" y="914400"/>
            <a:ext cx="0" cy="5715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22D0F-48A5-4621-BDA2-A23A7C265F56}"/>
              </a:ext>
            </a:extLst>
          </p:cNvPr>
          <p:cNvSpPr txBox="1"/>
          <p:nvPr/>
        </p:nvSpPr>
        <p:spPr>
          <a:xfrm>
            <a:off x="1320800" y="11807611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then use </a:t>
            </a:r>
            <a:r>
              <a:rPr lang="en-IN" sz="2800" dirty="0">
                <a:solidFill>
                  <a:srgbClr val="FFC000"/>
                </a:solidFill>
              </a:rPr>
              <a:t>GPS</a:t>
            </a:r>
            <a:r>
              <a:rPr lang="en-IN" sz="2800" dirty="0"/>
              <a:t> for further route to the Gym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90A83D-9B06-4FD0-BF0C-B8483F51023E}"/>
              </a:ext>
            </a:extLst>
          </p:cNvPr>
          <p:cNvSpPr txBox="1"/>
          <p:nvPr/>
        </p:nvSpPr>
        <p:spPr>
          <a:xfrm>
            <a:off x="1320800" y="12210258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This further route will also be saved in your </a:t>
            </a:r>
            <a:r>
              <a:rPr lang="en-IN" sz="2800" dirty="0">
                <a:solidFill>
                  <a:srgbClr val="FFC000"/>
                </a:solidFill>
              </a:rPr>
              <a:t>memory</a:t>
            </a:r>
            <a:r>
              <a:rPr lang="en-IN" sz="2800" dirty="0"/>
              <a:t>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36400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4055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1.48148E-6 L 0 -0.57153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250"/>
                            </p:stCondLst>
                            <p:childTnLst>
                              <p:par>
                                <p:cTn id="7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68195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75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4250"/>
                            </p:stCondLst>
                            <p:childTnLst>
                              <p:par>
                                <p:cTn id="8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750"/>
                            </p:stCondLst>
                            <p:childTnLst>
                              <p:par>
                                <p:cTn id="9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750"/>
                            </p:stCondLst>
                            <p:childTnLst>
                              <p:par>
                                <p:cTn id="9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7993 " pathEditMode="relative" rAng="0" ptsTypes="AA">
                                      <p:cBhvr>
                                        <p:cTn id="9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97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01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250"/>
                            </p:stCondLst>
                            <p:childTnLst>
                              <p:par>
                                <p:cTn id="107" presetID="47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250"/>
                            </p:stCondLst>
                            <p:childTnLst>
                              <p:par>
                                <p:cTn id="1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91296 " pathEditMode="relative" rAng="0" ptsTypes="AA">
                                      <p:cBhvr>
                                        <p:cTn id="1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4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750"/>
                            </p:stCondLst>
                            <p:childTnLst>
                              <p:par>
                                <p:cTn id="122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00324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31" presetID="47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9" grpId="0"/>
      <p:bldP spid="19" grpId="1"/>
      <p:bldP spid="20" grpId="0"/>
      <p:bldP spid="20" grpId="1"/>
      <p:bldP spid="22" grpId="0"/>
      <p:bldP spid="22" grpId="1"/>
      <p:bldP spid="30" grpId="0"/>
      <p:bldP spid="30" grpId="1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9C2E-4BA2-4D56-9F6B-CE99246FA88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1" y="2736202"/>
            <a:ext cx="1350168" cy="1385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70EB4A-35C6-4ECB-89CE-FD57626B73CA}"/>
              </a:ext>
            </a:extLst>
          </p:cNvPr>
          <p:cNvSpPr txBox="1"/>
          <p:nvPr/>
        </p:nvSpPr>
        <p:spPr>
          <a:xfrm>
            <a:off x="766763" y="6912427"/>
            <a:ext cx="1065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Remembering partial results is better than recalculation at every step</a:t>
            </a:r>
          </a:p>
        </p:txBody>
      </p:sp>
    </p:spTree>
    <p:extLst>
      <p:ext uri="{BB962C8B-B14F-4D97-AF65-F5344CB8AC3E}">
        <p14:creationId xmlns:p14="http://schemas.microsoft.com/office/powerpoint/2010/main" val="41733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8802 3.7037E-6 C 0.12735 3.7037E-6 0.17644 0.08101 0.17644 0.14814 L 0.17644 0.2974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1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8295 2.22222E-6 C -0.12019 2.22222E-6 -0.16589 0.07639 -0.16589 0.13935 L -0.16589 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140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12281" decel="6956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29861 " pathEditMode="relative" rAng="0" ptsTypes="AA">
                                      <p:cBhvr>
                                        <p:cTn id="20" dur="1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6697DF0B-BB2F-44B6-8419-18CAF33AB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1631" y="4386943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A32B12F4-B9B1-4688-9AFB-85923E01A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5971" y="4386943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9C2E-4BA2-4D56-9F6B-CE99246FA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31" y="3548743"/>
            <a:ext cx="1633537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3.7037E-6 L 0.11862 3.7037E-6 C 0.17161 3.7037E-6 0.2375 0.05995 0.2375 0.10949 L 0.2375 0.21967 " pathEditMode="relative" rAng="0" ptsTypes="AAAA">
                                          <p:cBhvr>
                                            <p:cTn id="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75" y="10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2.22222E-6 L -0.11237 2.22222E-6 C -0.16276 2.22222E-6 -0.22474 0.05578 -0.22474 0.10162 L -0.22474 0.20486 " pathEditMode="relative" rAng="0" ptsTypes="AAAA">
                                          <p:cBhvr>
                                            <p:cTn id="8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10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mph" presetSubtype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3.7037E-6 L 0.11862 3.7037E-6 C 0.17161 3.7037E-6 0.2375 0.05995 0.2375 0.10949 L 0.2375 0.21967 " pathEditMode="relative" rAng="0" ptsTypes="AAAA">
                                          <p:cBhvr>
                                            <p:cTn id="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75" y="10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2.22222E-6 L -0.11237 2.22222E-6 C -0.16276 2.22222E-6 -0.22474 0.05578 -0.22474 0.10162 L -0.22474 0.20486 " pathEditMode="relative" rAng="0" ptsTypes="AAAA">
                                          <p:cBhvr>
                                            <p:cTn id="8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10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9509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18755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19364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303</Words>
  <Application>Microsoft Office PowerPoint</Application>
  <PresentationFormat>Widescreen</PresentationFormat>
  <Paragraphs>25</Paragraphs>
  <Slides>11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Rishil Sheth</dc:creator>
  <cp:lastModifiedBy>Rishil Sheth</cp:lastModifiedBy>
  <cp:revision>55</cp:revision>
  <dcterms:created xsi:type="dcterms:W3CDTF">2020-09-21T14:10:59Z</dcterms:created>
  <dcterms:modified xsi:type="dcterms:W3CDTF">2020-10-20T14:25:17Z</dcterms:modified>
</cp:coreProperties>
</file>