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6"/>
  </p:notesMasterIdLst>
  <p:sldIdLst>
    <p:sldId id="256" r:id="rId2"/>
    <p:sldId id="277" r:id="rId3"/>
    <p:sldId id="299" r:id="rId4"/>
    <p:sldId id="307" r:id="rId5"/>
    <p:sldId id="306" r:id="rId6"/>
    <p:sldId id="309" r:id="rId7"/>
    <p:sldId id="308" r:id="rId8"/>
    <p:sldId id="310" r:id="rId9"/>
    <p:sldId id="311" r:id="rId10"/>
    <p:sldId id="314" r:id="rId11"/>
    <p:sldId id="312" r:id="rId12"/>
    <p:sldId id="315" r:id="rId13"/>
    <p:sldId id="313" r:id="rId14"/>
    <p:sldId id="319" r:id="rId15"/>
    <p:sldId id="316" r:id="rId16"/>
    <p:sldId id="317" r:id="rId17"/>
    <p:sldId id="318" r:id="rId18"/>
    <p:sldId id="320" r:id="rId19"/>
    <p:sldId id="323" r:id="rId20"/>
    <p:sldId id="322" r:id="rId21"/>
    <p:sldId id="321" r:id="rId22"/>
    <p:sldId id="324" r:id="rId23"/>
    <p:sldId id="325" r:id="rId24"/>
    <p:sldId id="294" r:id="rId25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47" autoAdjust="0"/>
    <p:restoredTop sz="95974" autoAdjust="0"/>
  </p:normalViewPr>
  <p:slideViewPr>
    <p:cSldViewPr>
      <p:cViewPr varScale="1">
        <p:scale>
          <a:sx n="96" d="100"/>
          <a:sy n="96" d="100"/>
        </p:scale>
        <p:origin x="78" y="2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3" y="5453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8" d="100"/>
          <a:sy n="68" d="100"/>
        </p:scale>
        <p:origin x="-2496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0B1F9C-D4D9-4272-A315-C9A68CBB5628}" type="datetimeFigureOut">
              <a:rPr lang="de-AT" smtClean="0"/>
              <a:pPr/>
              <a:t>07.10.2019</a:t>
            </a:fld>
            <a:endParaRPr lang="de-AT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65EB44-2BE6-46B5-9A77-3AC3C76357D0}" type="slidenum">
              <a:rPr lang="de-AT" smtClean="0"/>
              <a:pPr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7814494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AT" dirty="0"/>
          </a:p>
          <a:p>
            <a:r>
              <a:rPr lang="de-AT" dirty="0" err="1"/>
              <a:t>Wahrscheinlichst</a:t>
            </a:r>
            <a:r>
              <a:rPr lang="de-AT" dirty="0"/>
              <a:t> die wesentliche C# Erweiterung,    2008   mit  C# 3.0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5EB44-2BE6-46B5-9A77-3AC3C76357D0}" type="slidenum">
              <a:rPr lang="de-AT" smtClean="0"/>
              <a:pPr/>
              <a:t>1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8588691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baseline="0" dirty="0"/>
          </a:p>
          <a:p>
            <a:r>
              <a:rPr lang="de-AT" baseline="0" dirty="0"/>
              <a:t>Ale </a:t>
            </a:r>
            <a:r>
              <a:rPr lang="de-AT" baseline="0" dirty="0" err="1"/>
              <a:t>Linq</a:t>
            </a:r>
            <a:r>
              <a:rPr lang="de-AT" baseline="0" dirty="0"/>
              <a:t> Erweiterungsmethoden arbeiten mit Collections,</a:t>
            </a:r>
          </a:p>
          <a:p>
            <a:r>
              <a:rPr lang="de-AT" baseline="0" dirty="0"/>
              <a:t>Meist wird eine Collection in eine andere Collection transferiert,</a:t>
            </a:r>
          </a:p>
          <a:p>
            <a:r>
              <a:rPr lang="de-AT" baseline="0" dirty="0"/>
              <a:t>Manchmal  (z.B. </a:t>
            </a:r>
            <a:r>
              <a:rPr lang="de-AT" baseline="0" dirty="0" err="1"/>
              <a:t>Sum</a:t>
            </a:r>
            <a:r>
              <a:rPr lang="de-AT" baseline="0" dirty="0"/>
              <a:t>) berechnet sich aus einer Input Collection ein Ausgabewert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5EB44-2BE6-46B5-9A77-3AC3C76357D0}" type="slidenum">
              <a:rPr lang="de-AT" smtClean="0"/>
              <a:pPr/>
              <a:t>10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2479953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int[] Num = { 1, 2, 3, 4, 5, 6, 7, 8, 9 };                                            </a:t>
            </a:r>
          </a:p>
          <a:p>
            <a:r>
              <a:rPr lang="de-AT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de-AT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</a:t>
            </a:r>
            <a:r>
              <a:rPr lang="de-AT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AT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result</a:t>
            </a:r>
            <a:r>
              <a:rPr lang="de-AT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de-AT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</a:t>
            </a:r>
            <a:r>
              <a:rPr lang="de-AT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 in </a:t>
            </a:r>
            <a:r>
              <a:rPr lang="de-AT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Num</a:t>
            </a:r>
            <a:r>
              <a:rPr lang="de-AT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// </a:t>
            </a:r>
            <a:r>
              <a:rPr lang="de-AT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Num</a:t>
            </a:r>
            <a:r>
              <a:rPr lang="de-AT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ist </a:t>
            </a:r>
            <a:r>
              <a:rPr lang="de-AT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Inputcollection</a:t>
            </a:r>
            <a:endParaRPr lang="de-AT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de-AT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 </a:t>
            </a:r>
            <a:r>
              <a:rPr lang="de-AT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where</a:t>
            </a:r>
            <a:r>
              <a:rPr lang="de-AT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 &gt; 7</a:t>
            </a:r>
          </a:p>
          <a:p>
            <a:r>
              <a:rPr lang="de-AT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 </a:t>
            </a:r>
            <a:r>
              <a:rPr lang="de-AT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orderby</a:t>
            </a:r>
            <a:r>
              <a:rPr lang="de-AT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      // Ergebnis ist Collection&lt;</a:t>
            </a:r>
            <a:r>
              <a:rPr lang="de-AT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de-AT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r>
              <a:rPr lang="de-AT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 </a:t>
            </a:r>
            <a:r>
              <a:rPr lang="de-AT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</a:t>
            </a:r>
            <a:r>
              <a:rPr lang="de-AT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n;      //     mit Inhalt  9, 8</a:t>
            </a:r>
          </a:p>
          <a:p>
            <a:endParaRPr lang="de-AT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de-AT" baseline="0" dirty="0"/>
          </a:p>
          <a:p>
            <a:endParaRPr lang="de-AT" baseline="0" dirty="0"/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var c1 = new List&lt;Employee&gt; { emp2, wemp2, semp2, man2 };</a:t>
            </a:r>
          </a:p>
          <a:p>
            <a:r>
              <a:rPr lang="de-AT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        // </a:t>
            </a:r>
            <a:r>
              <a:rPr lang="de-AT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Inputcollection</a:t>
            </a:r>
            <a:r>
              <a:rPr lang="de-AT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List&lt;</a:t>
            </a:r>
            <a:r>
              <a:rPr lang="de-AT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Employee</a:t>
            </a:r>
            <a:r>
              <a:rPr lang="de-AT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r>
              <a:rPr lang="de-AT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de-AT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</a:t>
            </a:r>
            <a:r>
              <a:rPr lang="de-AT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AT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erg</a:t>
            </a:r>
            <a:r>
              <a:rPr lang="de-AT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de-AT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</a:t>
            </a:r>
            <a:r>
              <a:rPr lang="de-AT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 in c1       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where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e.Gehalt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&gt; 10 &amp;&amp;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e.Name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!= "Hugo"</a:t>
            </a:r>
          </a:p>
          <a:p>
            <a:r>
              <a:rPr lang="de-AT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</a:t>
            </a:r>
            <a:r>
              <a:rPr lang="de-AT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orderby</a:t>
            </a:r>
            <a:r>
              <a:rPr lang="de-AT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AT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e.Name</a:t>
            </a:r>
            <a:r>
              <a:rPr lang="de-AT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de-AT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e.Gehalt</a:t>
            </a:r>
            <a:r>
              <a:rPr lang="de-AT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AT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descending</a:t>
            </a:r>
            <a:endParaRPr lang="de-AT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select new {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e.Name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e.Gehalt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};       </a:t>
            </a:r>
          </a:p>
          <a:p>
            <a:r>
              <a:rPr lang="de-AT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                  // </a:t>
            </a:r>
            <a:r>
              <a:rPr lang="de-AT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Outputcollection</a:t>
            </a:r>
            <a:r>
              <a:rPr lang="de-AT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anonyme Klasse</a:t>
            </a:r>
            <a:endParaRPr lang="de-AT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5EB44-2BE6-46B5-9A77-3AC3C76357D0}" type="slidenum">
              <a:rPr lang="de-AT" smtClean="0"/>
              <a:pPr/>
              <a:t>11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6753723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baseline="0" dirty="0"/>
          </a:p>
          <a:p>
            <a:r>
              <a:rPr lang="de-AT" baseline="0" dirty="0"/>
              <a:t>e ist sozusagen die Laufvariable (wie in </a:t>
            </a:r>
            <a:r>
              <a:rPr lang="de-AT" baseline="0" dirty="0" err="1"/>
              <a:t>foreach</a:t>
            </a:r>
            <a:r>
              <a:rPr lang="de-AT" baseline="0" dirty="0"/>
              <a:t>) mit einem </a:t>
            </a:r>
            <a:r>
              <a:rPr lang="de-AT" baseline="0" dirty="0" err="1"/>
              <a:t>scope</a:t>
            </a:r>
            <a:r>
              <a:rPr lang="de-AT" baseline="0" dirty="0"/>
              <a:t> innerhalb des </a:t>
            </a:r>
            <a:r>
              <a:rPr lang="de-AT" baseline="0" dirty="0" err="1"/>
              <a:t>Linq</a:t>
            </a:r>
            <a:r>
              <a:rPr lang="de-AT" baseline="0" dirty="0"/>
              <a:t> Statements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5EB44-2BE6-46B5-9A77-3AC3C76357D0}" type="slidenum">
              <a:rPr lang="de-AT" smtClean="0"/>
              <a:pPr/>
              <a:t>12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6876612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baseline="0" dirty="0"/>
          </a:p>
          <a:p>
            <a:r>
              <a:rPr lang="de-AT" baseline="0" dirty="0" err="1"/>
              <a:t>Join</a:t>
            </a:r>
            <a:r>
              <a:rPr lang="de-AT" baseline="0" dirty="0"/>
              <a:t> in </a:t>
            </a:r>
            <a:r>
              <a:rPr lang="de-AT" baseline="0" dirty="0" err="1"/>
              <a:t>Linq</a:t>
            </a:r>
            <a:r>
              <a:rPr lang="de-AT" baseline="0" dirty="0"/>
              <a:t> hat strenge Syntax</a:t>
            </a:r>
          </a:p>
          <a:p>
            <a:endParaRPr lang="de-AT" baseline="0" dirty="0"/>
          </a:p>
          <a:p>
            <a:r>
              <a:rPr lang="de-AT" baseline="0" dirty="0"/>
              <a:t>Referenzen können in beide Richtungen weisen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5EB44-2BE6-46B5-9A77-3AC3C76357D0}" type="slidenum">
              <a:rPr lang="de-AT" smtClean="0"/>
              <a:pPr/>
              <a:t>13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9597115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5EB44-2BE6-46B5-9A77-3AC3C76357D0}" type="slidenum">
              <a:rPr lang="de-AT" smtClean="0"/>
              <a:pPr/>
              <a:t>14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0901501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baseline="0" dirty="0"/>
          </a:p>
          <a:p>
            <a:r>
              <a:rPr lang="de-AT" baseline="0" dirty="0"/>
              <a:t>Referenzen werden normal als Property gezeigt</a:t>
            </a:r>
          </a:p>
          <a:p>
            <a:endParaRPr lang="de-AT" baseline="0" dirty="0"/>
          </a:p>
          <a:p>
            <a:r>
              <a:rPr lang="de-AT" baseline="0" dirty="0"/>
              <a:t>Das </a:t>
            </a:r>
            <a:r>
              <a:rPr lang="de-AT" baseline="0" dirty="0" err="1"/>
              <a:t>class</a:t>
            </a:r>
            <a:r>
              <a:rPr lang="de-AT" baseline="0" dirty="0"/>
              <a:t> </a:t>
            </a:r>
            <a:r>
              <a:rPr lang="de-AT" baseline="0" dirty="0" err="1"/>
              <a:t>diagram</a:t>
            </a:r>
            <a:r>
              <a:rPr lang="de-AT" baseline="0" dirty="0"/>
              <a:t> ist in der Lage  einzelne Referenzen als einen Pfeil   (</a:t>
            </a:r>
            <a:r>
              <a:rPr lang="de-AT" baseline="0" dirty="0" err="1"/>
              <a:t>Schow</a:t>
            </a:r>
            <a:r>
              <a:rPr lang="de-AT" baseline="0" dirty="0"/>
              <a:t> </a:t>
            </a:r>
            <a:r>
              <a:rPr lang="de-AT" baseline="0" dirty="0" err="1"/>
              <a:t>as</a:t>
            </a:r>
            <a:r>
              <a:rPr lang="de-AT" baseline="0" dirty="0"/>
              <a:t> </a:t>
            </a:r>
            <a:r>
              <a:rPr lang="de-AT" baseline="0" dirty="0" err="1"/>
              <a:t>Assocation</a:t>
            </a:r>
            <a:r>
              <a:rPr lang="de-AT" baseline="0" dirty="0"/>
              <a:t>)</a:t>
            </a:r>
          </a:p>
          <a:p>
            <a:r>
              <a:rPr lang="de-AT" baseline="0" dirty="0"/>
              <a:t>   bzw. </a:t>
            </a:r>
            <a:r>
              <a:rPr lang="de-AT" baseline="0" dirty="0" err="1"/>
              <a:t>Referenzcollactions</a:t>
            </a:r>
            <a:r>
              <a:rPr lang="de-AT" baseline="0" dirty="0"/>
              <a:t> als Pfeil mit 2 Spitzen (</a:t>
            </a:r>
            <a:r>
              <a:rPr lang="de-AT" baseline="0" dirty="0" err="1"/>
              <a:t>Schow</a:t>
            </a:r>
            <a:r>
              <a:rPr lang="de-AT" baseline="0" dirty="0"/>
              <a:t> </a:t>
            </a:r>
            <a:r>
              <a:rPr lang="de-AT" baseline="0" dirty="0" err="1"/>
              <a:t>as</a:t>
            </a:r>
            <a:r>
              <a:rPr lang="de-AT" baseline="0" dirty="0"/>
              <a:t> Collection </a:t>
            </a:r>
            <a:r>
              <a:rPr lang="de-AT" baseline="0" dirty="0" err="1"/>
              <a:t>Assocation</a:t>
            </a:r>
            <a:r>
              <a:rPr lang="de-AT" baseline="0" dirty="0"/>
              <a:t>)</a:t>
            </a:r>
          </a:p>
          <a:p>
            <a:r>
              <a:rPr lang="de-AT" baseline="0" dirty="0"/>
              <a:t>a</a:t>
            </a:r>
            <a:r>
              <a:rPr lang="de-AT" baseline="0"/>
              <a:t>nzuzeigen</a:t>
            </a:r>
            <a:r>
              <a:rPr lang="de-AT" baseline="0" dirty="0"/>
              <a:t>, falls man dies einstellt</a:t>
            </a:r>
          </a:p>
          <a:p>
            <a:endParaRPr lang="de-AT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5EB44-2BE6-46B5-9A77-3AC3C76357D0}" type="slidenum">
              <a:rPr lang="de-AT" smtClean="0"/>
              <a:pPr/>
              <a:t>15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1893541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5EB44-2BE6-46B5-9A77-3AC3C76357D0}" type="slidenum">
              <a:rPr lang="de-AT" smtClean="0"/>
              <a:pPr/>
              <a:t>16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3913714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baseline="0" dirty="0"/>
          </a:p>
          <a:p>
            <a:r>
              <a:rPr lang="de-AT" baseline="0" dirty="0"/>
              <a:t>Bei Collections kann man nur </a:t>
            </a:r>
            <a:r>
              <a:rPr lang="de-AT" baseline="0" dirty="0" err="1"/>
              <a:t>Linq</a:t>
            </a:r>
            <a:r>
              <a:rPr lang="de-AT" baseline="0" dirty="0"/>
              <a:t> Methoden einsetzen, die mit der Collection auch arbeiten können</a:t>
            </a:r>
          </a:p>
          <a:p>
            <a:r>
              <a:rPr lang="de-AT" baseline="0" dirty="0"/>
              <a:t>  </a:t>
            </a:r>
            <a:r>
              <a:rPr lang="de-AT" baseline="0" dirty="0" err="1"/>
              <a:t>from</a:t>
            </a:r>
            <a:r>
              <a:rPr lang="de-AT" baseline="0" dirty="0"/>
              <a:t>       Any,  All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5EB44-2BE6-46B5-9A77-3AC3C76357D0}" type="slidenum">
              <a:rPr lang="de-AT" smtClean="0"/>
              <a:pPr/>
              <a:t>17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8339024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var erg1 = from b in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SampleData.Books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from r in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b.Reviews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select new {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b.Title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r.Rating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};</a:t>
            </a:r>
          </a:p>
          <a:p>
            <a:endParaRPr lang="de-AT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var erg = from b in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SampleData.Books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de-AT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</a:t>
            </a:r>
            <a:r>
              <a:rPr lang="de-AT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</a:t>
            </a:r>
            <a:r>
              <a:rPr lang="de-AT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AT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</a:t>
            </a:r>
            <a:r>
              <a:rPr lang="de-AT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{ </a:t>
            </a:r>
            <a:r>
              <a:rPr lang="de-AT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b.Title</a:t>
            </a:r>
            <a:r>
              <a:rPr lang="de-AT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           Ratings = (from r in 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b.Reviews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de-AT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                       </a:t>
            </a:r>
            <a:r>
              <a:rPr lang="de-AT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</a:t>
            </a:r>
            <a:r>
              <a:rPr lang="de-AT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AT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r.Rating</a:t>
            </a:r>
            <a:r>
              <a:rPr lang="de-AT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  };</a:t>
            </a:r>
            <a:endParaRPr lang="de-AT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5EB44-2BE6-46B5-9A77-3AC3C76357D0}" type="slidenum">
              <a:rPr lang="de-AT" smtClean="0"/>
              <a:pPr/>
              <a:t>18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9301752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baseline="0" dirty="0"/>
          </a:p>
          <a:p>
            <a:endParaRPr lang="de-AT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var erg1 = from b in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SampleData.Books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from r in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b.Reviews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de-AT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</a:t>
            </a:r>
            <a:r>
              <a:rPr lang="de-AT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where</a:t>
            </a:r>
            <a:r>
              <a:rPr lang="de-AT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AT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r.Rating</a:t>
            </a:r>
            <a:r>
              <a:rPr lang="de-AT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== 2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select new {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b.Title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r.Rating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};</a:t>
            </a:r>
          </a:p>
          <a:p>
            <a:endParaRPr lang="de-AT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var erg = from b in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SampleData.Books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where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b.Reviews.Any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(r =&gt;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r.Rating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== 2)</a:t>
            </a:r>
          </a:p>
          <a:p>
            <a:r>
              <a:rPr lang="de-AT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</a:t>
            </a:r>
            <a:r>
              <a:rPr lang="de-AT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</a:t>
            </a:r>
            <a:r>
              <a:rPr lang="de-AT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AT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</a:t>
            </a:r>
            <a:r>
              <a:rPr lang="de-AT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{ </a:t>
            </a:r>
            <a:r>
              <a:rPr lang="de-AT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b.Title</a:t>
            </a:r>
            <a:r>
              <a:rPr lang="de-AT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           Ratings = (from r in 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b.Reviews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de-AT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                       </a:t>
            </a:r>
            <a:r>
              <a:rPr lang="de-AT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</a:t>
            </a:r>
            <a:r>
              <a:rPr lang="de-AT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AT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r.Rating</a:t>
            </a:r>
            <a:r>
              <a:rPr lang="de-AT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  };</a:t>
            </a:r>
            <a:endParaRPr lang="de-AT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5EB44-2BE6-46B5-9A77-3AC3C76357D0}" type="slidenum">
              <a:rPr lang="de-AT" smtClean="0"/>
              <a:pPr/>
              <a:t>19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2055846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baseline="0" dirty="0"/>
              <a:t>Var   ist sehr simpel  der Compiler ermittelt den Typ wenn er kann</a:t>
            </a:r>
          </a:p>
          <a:p>
            <a:endParaRPr lang="de-AT" baseline="0" dirty="0"/>
          </a:p>
          <a:p>
            <a:r>
              <a:rPr lang="de-AT" baseline="0" dirty="0"/>
              <a:t>Erweiterungsmethoden sind die wirklich bedeutende Implementierungstechnik für </a:t>
            </a:r>
            <a:r>
              <a:rPr lang="de-AT" baseline="0" dirty="0" err="1"/>
              <a:t>Linq</a:t>
            </a:r>
            <a:endParaRPr lang="de-AT" baseline="0" dirty="0"/>
          </a:p>
          <a:p>
            <a:r>
              <a:rPr lang="de-AT" baseline="0" dirty="0"/>
              <a:t>            (wenn auch nur ein sehr cleverer Trick mit Compilerunterstützung)</a:t>
            </a:r>
          </a:p>
          <a:p>
            <a:r>
              <a:rPr lang="de-AT" baseline="0" dirty="0"/>
              <a:t>  </a:t>
            </a:r>
            <a:r>
              <a:rPr lang="de-AT" baseline="0" dirty="0" err="1"/>
              <a:t>Linq</a:t>
            </a:r>
            <a:r>
              <a:rPr lang="de-AT" baseline="0" dirty="0"/>
              <a:t> besteht technisch aus vielen Erweiterungsmethoden, welche  das Interface </a:t>
            </a:r>
            <a:r>
              <a:rPr lang="de-AT" baseline="0" dirty="0" err="1"/>
              <a:t>Ienumerable</a:t>
            </a:r>
            <a:r>
              <a:rPr lang="de-AT" baseline="0" dirty="0"/>
              <a:t> erweitern</a:t>
            </a:r>
          </a:p>
          <a:p>
            <a:endParaRPr lang="de-AT" baseline="0" dirty="0"/>
          </a:p>
          <a:p>
            <a:endParaRPr lang="de-AT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5EB44-2BE6-46B5-9A77-3AC3C76357D0}" type="slidenum">
              <a:rPr lang="de-AT" smtClean="0"/>
              <a:pPr/>
              <a:t>2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81440635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5EB44-2BE6-46B5-9A77-3AC3C76357D0}" type="slidenum">
              <a:rPr lang="de-AT" smtClean="0"/>
              <a:pPr/>
              <a:t>20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3353208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5EB44-2BE6-46B5-9A77-3AC3C76357D0}" type="slidenum">
              <a:rPr lang="de-AT" smtClean="0"/>
              <a:pPr/>
              <a:t>21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70369430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5EB44-2BE6-46B5-9A77-3AC3C76357D0}" type="slidenum">
              <a:rPr lang="de-AT" smtClean="0"/>
              <a:pPr/>
              <a:t>22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8077967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5EB44-2BE6-46B5-9A77-3AC3C76357D0}" type="slidenum">
              <a:rPr lang="de-AT" smtClean="0"/>
              <a:pPr/>
              <a:t>23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12246764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5EB44-2BE6-46B5-9A77-3AC3C76357D0}" type="slidenum">
              <a:rPr lang="de-AT" smtClean="0"/>
              <a:pPr/>
              <a:t>24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4572666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AT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</a:t>
            </a:r>
            <a:r>
              <a:rPr lang="de-AT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s1 = "</a:t>
            </a:r>
            <a:r>
              <a:rPr lang="de-AT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something</a:t>
            </a:r>
            <a:r>
              <a:rPr lang="de-AT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"; // Type </a:t>
            </a:r>
            <a:r>
              <a:rPr lang="de-AT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string</a:t>
            </a:r>
            <a:r>
              <a:rPr lang="de-AT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entsteht durch </a:t>
            </a:r>
            <a:r>
              <a:rPr lang="de-AT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Initalisierung</a:t>
            </a:r>
            <a:r>
              <a:rPr lang="de-AT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r>
              <a:rPr lang="de-AT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s1 = 24;              // daher keine </a:t>
            </a:r>
            <a:r>
              <a:rPr lang="de-AT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de-AT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Zuweisung möglich</a:t>
            </a:r>
          </a:p>
          <a:p>
            <a:endParaRPr lang="de-AT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de-AT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de-AT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</a:t>
            </a:r>
            <a:r>
              <a:rPr lang="de-AT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AT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zaehler</a:t>
            </a:r>
            <a:r>
              <a:rPr lang="de-AT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          // kein Typ feststellbar   </a:t>
            </a:r>
          </a:p>
          <a:p>
            <a:endParaRPr lang="de-AT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de-AT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de-AT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</a:t>
            </a:r>
            <a:r>
              <a:rPr lang="de-AT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AT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TryItNull</a:t>
            </a:r>
            <a:r>
              <a:rPr lang="de-AT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null; // null hat keinen Typ</a:t>
            </a:r>
          </a:p>
          <a:p>
            <a:endParaRPr lang="de-AT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var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SetConditionally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condition ? 500 : "badger";</a:t>
            </a:r>
          </a:p>
          <a:p>
            <a:r>
              <a:rPr lang="de-AT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          // kein eindeutiger Typ feststellbar </a:t>
            </a:r>
            <a:endParaRPr lang="de-AT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5EB44-2BE6-46B5-9A77-3AC3C76357D0}" type="slidenum">
              <a:rPr lang="de-AT" smtClean="0"/>
              <a:pPr/>
              <a:t>3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1510131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baseline="0" dirty="0"/>
          </a:p>
          <a:p>
            <a:r>
              <a:rPr lang="de-AT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de-AT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</a:t>
            </a:r>
            <a:r>
              <a:rPr lang="de-AT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 = 1;                     // </a:t>
            </a:r>
            <a:r>
              <a:rPr lang="de-AT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de-AT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(genauer Int32)</a:t>
            </a:r>
          </a:p>
          <a:p>
            <a:r>
              <a:rPr lang="de-AT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de-AT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</a:t>
            </a:r>
            <a:r>
              <a:rPr lang="de-AT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AT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gehalt</a:t>
            </a:r>
            <a:r>
              <a:rPr lang="de-AT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234.20m;          // </a:t>
            </a:r>
            <a:r>
              <a:rPr lang="de-AT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decimal</a:t>
            </a:r>
            <a:endParaRPr lang="de-AT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de-AT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de-AT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</a:t>
            </a:r>
            <a:r>
              <a:rPr lang="de-AT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AT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pi</a:t>
            </a:r>
            <a:r>
              <a:rPr lang="de-AT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3.14;                 // double</a:t>
            </a:r>
          </a:p>
          <a:p>
            <a:r>
              <a:rPr lang="de-AT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de-AT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</a:t>
            </a:r>
            <a:r>
              <a:rPr lang="de-AT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frage = "Wer ist Hugo?";   // </a:t>
            </a:r>
            <a:r>
              <a:rPr lang="de-AT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string</a:t>
            </a:r>
            <a:r>
              <a:rPr lang="de-AT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</a:t>
            </a:r>
          </a:p>
          <a:p>
            <a:endParaRPr lang="de-AT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de-AT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de-AT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</a:t>
            </a:r>
            <a:r>
              <a:rPr lang="de-AT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umfang = i * 3.14;         // double (Typ des  Ausdrucks)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var emp2 = new Employee();     // Employee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Referenz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var c1 = new List&lt;Employee&gt;(); // List&lt;Employee&gt;</a:t>
            </a:r>
          </a:p>
          <a:p>
            <a:r>
              <a:rPr lang="de-AT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 // auch bei Arrays:</a:t>
            </a:r>
          </a:p>
          <a:p>
            <a:r>
              <a:rPr lang="nn-NO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var Primes = new[] { 2, 3, 5, 7, 11, 13, 17, 19 };</a:t>
            </a:r>
          </a:p>
          <a:p>
            <a:r>
              <a:rPr lang="de-AT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                   // </a:t>
            </a:r>
            <a:r>
              <a:rPr lang="de-AT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de-AT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[] ( Int32[] )</a:t>
            </a:r>
          </a:p>
          <a:p>
            <a:r>
              <a:rPr lang="de-AT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// statt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Dictionary&lt;int, List&lt;int&gt;&gt; Example = new Dictionary&lt;int, List&lt;int&gt;&gt;();</a:t>
            </a:r>
          </a:p>
          <a:p>
            <a:r>
              <a:rPr lang="de-AT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// bequemer: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var Example2 = new Dictionary&lt;int, List&lt;int&gt;&gt;();</a:t>
            </a:r>
            <a:endParaRPr lang="de-AT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5EB44-2BE6-46B5-9A77-3AC3C76357D0}" type="slidenum">
              <a:rPr lang="de-AT" smtClean="0"/>
              <a:pPr/>
              <a:t>4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5663247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baseline="0" dirty="0"/>
          </a:p>
          <a:p>
            <a:endParaRPr lang="de-AT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de-AT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String erhält eine  Reverse()  Methode ohne Parameter,</a:t>
            </a:r>
          </a:p>
          <a:p>
            <a:r>
              <a:rPr lang="de-AT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Die Angabe  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string input,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welche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aussieht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ein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Parameter 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gibt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an,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welche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Klasse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erweitert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wird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!!!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Spezielle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Bedeutung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von this an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dieser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Stelle</a:t>
            </a: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Sinngemäß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 Das this in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dieser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Methode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ist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vom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string und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wird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mit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input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angesprochen</a:t>
            </a:r>
            <a:endParaRPr lang="de-AT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de-AT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de-AT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de-AT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</a:t>
            </a:r>
            <a:r>
              <a:rPr lang="de-AT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AT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static</a:t>
            </a:r>
            <a:r>
              <a:rPr lang="de-AT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AT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</a:t>
            </a:r>
            <a:r>
              <a:rPr lang="de-AT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Utility</a:t>
            </a:r>
          </a:p>
          <a:p>
            <a:r>
              <a:rPr lang="de-AT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{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public static string Reverse(this string input)</a:t>
            </a:r>
          </a:p>
          <a:p>
            <a:r>
              <a:rPr lang="de-AT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{</a:t>
            </a:r>
          </a:p>
          <a:p>
            <a:r>
              <a:rPr lang="de-AT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de-AT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char</a:t>
            </a:r>
            <a:r>
              <a:rPr lang="de-AT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[] </a:t>
            </a:r>
            <a:r>
              <a:rPr lang="de-AT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chars</a:t>
            </a:r>
            <a:r>
              <a:rPr lang="de-AT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de-AT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input.ToCharArray</a:t>
            </a:r>
            <a:r>
              <a:rPr lang="de-AT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de-AT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de-AT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Array.Reverse</a:t>
            </a:r>
            <a:r>
              <a:rPr lang="de-AT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de-AT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chars</a:t>
            </a:r>
            <a:r>
              <a:rPr lang="de-AT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r>
              <a:rPr lang="de-AT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de-AT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</a:t>
            </a:r>
            <a:r>
              <a:rPr lang="de-AT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AT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</a:t>
            </a:r>
            <a:r>
              <a:rPr lang="de-AT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String(</a:t>
            </a:r>
            <a:r>
              <a:rPr lang="de-AT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chars</a:t>
            </a:r>
            <a:r>
              <a:rPr lang="de-AT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r>
              <a:rPr lang="de-AT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}</a:t>
            </a:r>
          </a:p>
          <a:p>
            <a:r>
              <a:rPr lang="de-AT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}</a:t>
            </a:r>
            <a:endParaRPr lang="de-AT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5EB44-2BE6-46B5-9A77-3AC3C76357D0}" type="slidenum">
              <a:rPr lang="de-AT" smtClean="0"/>
              <a:pPr/>
              <a:t>5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2040119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baseline="0" dirty="0"/>
          </a:p>
          <a:p>
            <a:r>
              <a:rPr lang="de-AT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AT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</a:t>
            </a:r>
            <a:r>
              <a:rPr lang="de-AT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AT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static</a:t>
            </a:r>
            <a:r>
              <a:rPr lang="de-AT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AT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</a:t>
            </a:r>
            <a:r>
              <a:rPr lang="de-AT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AT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StackOps</a:t>
            </a:r>
            <a:endParaRPr lang="de-AT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de-AT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{   // Methoden für Stacks Push(wert) und Pop() bei List&lt;T&gt; erweitern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public static void Push&lt;T&gt;(this List&lt;T&gt;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TheList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T Value)</a:t>
            </a:r>
          </a:p>
          <a:p>
            <a:r>
              <a:rPr lang="de-AT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{</a:t>
            </a:r>
          </a:p>
          <a:p>
            <a:r>
              <a:rPr lang="de-AT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de-AT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TheList.Add</a:t>
            </a:r>
            <a:r>
              <a:rPr lang="de-AT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(Value);</a:t>
            </a:r>
          </a:p>
          <a:p>
            <a:r>
              <a:rPr lang="de-AT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}</a:t>
            </a:r>
          </a:p>
          <a:p>
            <a:r>
              <a:rPr lang="de-AT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de-AT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</a:t>
            </a:r>
            <a:r>
              <a:rPr lang="de-AT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AT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static</a:t>
            </a:r>
            <a:r>
              <a:rPr lang="de-AT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 Pop&lt;T&gt;(</a:t>
            </a:r>
            <a:r>
              <a:rPr lang="de-AT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de-AT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List&lt;T&gt; </a:t>
            </a:r>
            <a:r>
              <a:rPr lang="de-AT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TheList</a:t>
            </a:r>
            <a:r>
              <a:rPr lang="de-AT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de-AT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{</a:t>
            </a:r>
          </a:p>
          <a:p>
            <a:r>
              <a:rPr lang="de-AT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de-AT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</a:t>
            </a:r>
            <a:r>
              <a:rPr lang="de-AT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</a:t>
            </a:r>
            <a:r>
              <a:rPr lang="de-AT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TheList.Count</a:t>
            </a:r>
            <a:r>
              <a:rPr lang="de-AT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== 0)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throw new Exception("Nothing to pop.");</a:t>
            </a:r>
          </a:p>
          <a:p>
            <a:endParaRPr lang="de-AT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int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LastPos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TheList.Count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- 1;</a:t>
            </a:r>
          </a:p>
          <a:p>
            <a:r>
              <a:rPr lang="de-AT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T </a:t>
            </a:r>
            <a:r>
              <a:rPr lang="de-AT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Result</a:t>
            </a:r>
            <a:r>
              <a:rPr lang="de-AT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de-AT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TheList</a:t>
            </a:r>
            <a:r>
              <a:rPr lang="de-AT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</a:t>
            </a:r>
            <a:r>
              <a:rPr lang="de-AT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LastPos</a:t>
            </a:r>
            <a:r>
              <a:rPr lang="de-AT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];</a:t>
            </a:r>
          </a:p>
          <a:p>
            <a:r>
              <a:rPr lang="de-AT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de-AT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TheList.RemoveAt</a:t>
            </a:r>
            <a:r>
              <a:rPr lang="de-AT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de-AT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LastPos</a:t>
            </a:r>
            <a:r>
              <a:rPr lang="de-AT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endParaRPr lang="de-AT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de-AT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de-AT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</a:t>
            </a:r>
            <a:r>
              <a:rPr lang="de-AT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AT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Result</a:t>
            </a:r>
            <a:r>
              <a:rPr lang="de-AT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de-AT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}</a:t>
            </a:r>
          </a:p>
          <a:p>
            <a:r>
              <a:rPr lang="de-AT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}</a:t>
            </a:r>
            <a:endParaRPr lang="de-AT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5EB44-2BE6-46B5-9A77-3AC3C76357D0}" type="slidenum">
              <a:rPr lang="de-AT" smtClean="0"/>
              <a:pPr/>
              <a:t>6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6366317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baseline="0" dirty="0"/>
          </a:p>
          <a:p>
            <a:r>
              <a:rPr lang="de-AT" baseline="0" dirty="0"/>
              <a:t>Return wird zu  =&gt;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5EB44-2BE6-46B5-9A77-3AC3C76357D0}" type="slidenum">
              <a:rPr lang="de-AT" smtClean="0"/>
              <a:pPr/>
              <a:t>7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6880004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5EB44-2BE6-46B5-9A77-3AC3C76357D0}" type="slidenum">
              <a:rPr lang="de-AT" smtClean="0"/>
              <a:pPr/>
              <a:t>8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8943581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5EB44-2BE6-46B5-9A77-3AC3C76357D0}" type="slidenum">
              <a:rPr lang="de-AT" smtClean="0"/>
              <a:pPr/>
              <a:t>9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1787549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6048672" cy="1282154"/>
          </a:xfrm>
          <a:noFill/>
        </p:spPr>
        <p:txBody>
          <a:bodyPr>
            <a:normAutofit/>
          </a:bodyPr>
          <a:lstStyle>
            <a:lvl1pPr marL="0" indent="0">
              <a:defRPr sz="3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de-DE"/>
              <a:t>Titelmasterformat durch Klicken bearbeiten</a:t>
            </a:r>
            <a:endParaRPr lang="de-AT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59BA9-D4A2-4974-B0A4-496C727882B1}" type="datetime1">
              <a:rPr lang="de-DE" smtClean="0"/>
              <a:pPr/>
              <a:t>07.10.2019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de-DE" dirty="0"/>
              <a:t>PR – C# und .net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Textfeld 7"/>
          <p:cNvSpPr txBox="1"/>
          <p:nvPr userDrawn="1"/>
        </p:nvSpPr>
        <p:spPr>
          <a:xfrm>
            <a:off x="251520" y="6309320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86049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A6FEC-2C28-4AC6-8084-72439C930F7B}" type="datetime1">
              <a:rPr lang="de-DE" smtClean="0"/>
              <a:pPr/>
              <a:t>07.10.2019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de-DE" dirty="0"/>
              <a:t>PR – C# und .net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 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7380312" y="6298922"/>
            <a:ext cx="936104" cy="365125"/>
          </a:xfrm>
        </p:spPr>
        <p:txBody>
          <a:bodyPr/>
          <a:lstStyle/>
          <a:p>
            <a:fld id="{1CEECB6C-7AC0-49CE-A0AB-6987B2290DED}" type="datetime1">
              <a:rPr lang="de-DE" smtClean="0"/>
              <a:pPr/>
              <a:t>07.10.2019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139952" y="6309320"/>
            <a:ext cx="3168352" cy="365125"/>
          </a:xfrm>
        </p:spPr>
        <p:txBody>
          <a:bodyPr/>
          <a:lstStyle/>
          <a:p>
            <a:pPr algn="ctr"/>
            <a:r>
              <a:rPr lang="de-DE" dirty="0"/>
              <a:t>PR – C# und .net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388424" y="6289093"/>
            <a:ext cx="432048" cy="365125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E0D15-7462-40D7-BBE7-A80B4E765789}" type="datetime1">
              <a:rPr lang="de-DE" smtClean="0"/>
              <a:pPr/>
              <a:t>07.10.2019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de-DE" dirty="0"/>
              <a:t>PR – C# und .net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273CE-2723-4D1E-9275-1374613DC6A3}" type="datetime1">
              <a:rPr lang="de-DE" smtClean="0"/>
              <a:pPr/>
              <a:t>07.10.2019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de-DE" dirty="0"/>
              <a:t>PR – C# und .net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Inhaltsplatzhalter 2"/>
          <p:cNvSpPr>
            <a:spLocks noGrp="1"/>
          </p:cNvSpPr>
          <p:nvPr>
            <p:ph idx="1"/>
          </p:nvPr>
        </p:nvSpPr>
        <p:spPr>
          <a:xfrm>
            <a:off x="395536" y="1124744"/>
            <a:ext cx="8424936" cy="5001419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580909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94778" y="1124744"/>
            <a:ext cx="4100264" cy="500141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20208" y="1124744"/>
            <a:ext cx="4100264" cy="500141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36E1C-61AF-4B5F-94AD-292A8821161B}" type="datetime1">
              <a:rPr lang="de-DE" smtClean="0"/>
              <a:pPr/>
              <a:t>07.10.2019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de-DE" dirty="0"/>
              <a:t>PR – C# und .net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B253A-9148-41AA-8104-CF6B296C3813}" type="datetime1">
              <a:rPr lang="de-DE" smtClean="0"/>
              <a:pPr/>
              <a:t>07.10.2019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de-DE" dirty="0"/>
              <a:t>PR – C# und .net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E676A-A8AF-4F77-8884-1612DAC5D386}" type="datetime1">
              <a:rPr lang="de-DE" smtClean="0"/>
              <a:pPr/>
              <a:t>07.10.2019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de-DE" dirty="0"/>
              <a:t>PR – C# und .net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4A6FA-A494-48E0-9AC7-BC4F1720BBC2}" type="datetime1">
              <a:rPr lang="de-DE" smtClean="0"/>
              <a:pPr/>
              <a:t>07.10.2019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de-DE" dirty="0"/>
              <a:t>PR – C# und .net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 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172" descr="MED_Befundung_Banner_Korr01_ECI_A"/>
          <p:cNvPicPr>
            <a:picLocks noChangeAspect="1" noChangeArrowheads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0" t="-174" r="13318" b="16530"/>
          <a:stretch>
            <a:fillRect/>
          </a:stretch>
        </p:blipFill>
        <p:spPr bwMode="auto">
          <a:xfrm>
            <a:off x="0" y="-18090"/>
            <a:ext cx="9144000" cy="6876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55576" y="260648"/>
            <a:ext cx="7772400" cy="1470025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83568" y="206084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E89EA-1223-4B0B-89C3-2B45EDFEA5B8}" type="datetime1">
              <a:rPr lang="de-DE" smtClean="0"/>
              <a:pPr/>
              <a:t>07.10.2019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de-DE" dirty="0"/>
              <a:t>PR – C# und .net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CE6B2-8CAB-4138-9B8D-D85947345EB6}" type="datetime1">
              <a:rPr lang="de-DE" smtClean="0"/>
              <a:pPr/>
              <a:t>07.10.2019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de-DE" dirty="0"/>
              <a:t>PR – C# und .net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E0846-834F-44D5-BD5B-49A3B76BEE27}" type="datetime1">
              <a:rPr lang="de-DE" smtClean="0"/>
              <a:pPr/>
              <a:t>07.10.2019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de-DE" dirty="0"/>
              <a:t>PR – C# und .net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-17682" y="202630"/>
            <a:ext cx="8876674" cy="77809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95536" y="1124744"/>
            <a:ext cx="8424936" cy="5001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7271792" y="6298922"/>
            <a:ext cx="9361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9CF7F14-78A3-40D6-BCCD-1B0989A7D923}" type="datetime1">
              <a:rPr lang="de-DE" smtClean="0"/>
              <a:pPr/>
              <a:t>07.10.2019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995936" y="6309320"/>
            <a:ext cx="31683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algn="ctr"/>
            <a:r>
              <a:rPr lang="de-DE" dirty="0"/>
              <a:t>PR – C# und .net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279904" y="6289093"/>
            <a:ext cx="5405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74" y="6309320"/>
            <a:ext cx="3782786" cy="509789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 rot="16200000">
            <a:off x="7031797" y="4463534"/>
            <a:ext cx="3888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AT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de-AT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52" r:id="rId3"/>
    <p:sldLayoutId id="2147483653" r:id="rId4"/>
    <p:sldLayoutId id="2147483654" r:id="rId5"/>
    <p:sldLayoutId id="2147483655" r:id="rId6"/>
    <p:sldLayoutId id="2147483649" r:id="rId7"/>
    <p:sldLayoutId id="2147483656" r:id="rId8"/>
    <p:sldLayoutId id="2147483657" r:id="rId9"/>
    <p:sldLayoutId id="2147483658" r:id="rId10"/>
    <p:sldLayoutId id="2147483650" r:id="rId11"/>
    <p:sldLayoutId id="2147483659" r:id="rId12"/>
  </p:sldLayoutIdLst>
  <p:hf hdr="0" dt="0"/>
  <p:txStyles>
    <p:titleStyle>
      <a:lvl1pPr marL="273050" indent="0"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4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4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www.hcs.harvard.edu/csharp/Logo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1556792"/>
            <a:ext cx="4572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7416824" cy="1872208"/>
          </a:xfrm>
        </p:spPr>
        <p:txBody>
          <a:bodyPr>
            <a:normAutofit/>
          </a:bodyPr>
          <a:lstStyle/>
          <a:p>
            <a:r>
              <a:rPr lang="de-AT" dirty="0"/>
              <a:t>POS –  </a:t>
            </a:r>
            <a:r>
              <a:rPr lang="de-AT" dirty="0" err="1"/>
              <a:t>Linq</a:t>
            </a:r>
            <a:br>
              <a:rPr lang="de-AT" dirty="0"/>
            </a:br>
            <a:r>
              <a:rPr lang="en-US" dirty="0">
                <a:effectLst/>
              </a:rPr>
              <a:t>Language Integrated Query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0907505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Linq</a:t>
            </a:r>
            <a:r>
              <a:rPr lang="de-AT" dirty="0"/>
              <a:t> – </a:t>
            </a:r>
            <a:r>
              <a:rPr lang="en-US" dirty="0"/>
              <a:t>Language Integrated Query</a:t>
            </a:r>
            <a:endParaRPr lang="de-AT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de-DE" dirty="0"/>
              <a:t>POS – C# und .net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AT" dirty="0"/>
              <a:t>Ist technisch ein Menge Erweiterungsmethoden</a:t>
            </a:r>
          </a:p>
        </p:txBody>
      </p:sp>
      <p:pic>
        <p:nvPicPr>
          <p:cNvPr id="6" name="Picture 2" descr="C:\Users\psad\AppData\Local\Temp\SNAGHTML24f0542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384" y="360846"/>
            <a:ext cx="704850" cy="44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0A86620D-5622-47F7-95A6-BD2CD5A679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756" y="1772816"/>
            <a:ext cx="8485714" cy="41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9206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Linq</a:t>
            </a:r>
            <a:r>
              <a:rPr lang="de-AT" dirty="0"/>
              <a:t> – </a:t>
            </a:r>
            <a:r>
              <a:rPr lang="en-US" dirty="0"/>
              <a:t>Language Integrated Query</a:t>
            </a:r>
            <a:endParaRPr lang="de-AT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de-DE" dirty="0"/>
              <a:t>POS – C# und .net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AT" dirty="0"/>
              <a:t>Kann aber (teilweise) in bequemer Syntax geschrieben werden (angelehnt an SQL)</a:t>
            </a:r>
            <a:br>
              <a:rPr lang="de-AT" dirty="0"/>
            </a:br>
            <a:br>
              <a:rPr lang="de-AT" dirty="0"/>
            </a:br>
            <a:br>
              <a:rPr lang="de-AT" dirty="0"/>
            </a:br>
            <a:br>
              <a:rPr lang="de-AT" dirty="0"/>
            </a:br>
            <a:endParaRPr lang="de-AT" sz="2000" dirty="0"/>
          </a:p>
          <a:p>
            <a:r>
              <a:rPr lang="de-AT" dirty="0" err="1"/>
              <a:t>Eingabecollection</a:t>
            </a:r>
            <a:r>
              <a:rPr lang="de-AT" dirty="0"/>
              <a:t> </a:t>
            </a:r>
            <a:r>
              <a:rPr lang="de-AT" dirty="0">
                <a:sym typeface="Wingdings" panose="05000000000000000000" pitchFamily="2" charset="2"/>
              </a:rPr>
              <a:t></a:t>
            </a:r>
            <a:r>
              <a:rPr lang="de-AT" dirty="0"/>
              <a:t>  </a:t>
            </a:r>
            <a:r>
              <a:rPr lang="de-AT" dirty="0" err="1"/>
              <a:t>Ausgabecollection</a:t>
            </a:r>
            <a:endParaRPr lang="de-AT" dirty="0"/>
          </a:p>
        </p:txBody>
      </p:sp>
      <p:pic>
        <p:nvPicPr>
          <p:cNvPr id="6" name="Picture 2" descr="C:\Users\psad\AppData\Local\Temp\SNAGHTML24f0542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384" y="360846"/>
            <a:ext cx="704850" cy="44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3D94C28E-C83F-4D82-B4DE-586B305810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584" y="2093859"/>
            <a:ext cx="6847619" cy="1504762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15092578-F6A9-499E-894C-7A7EEC7677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5652" y="4149080"/>
            <a:ext cx="7352381" cy="20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7812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Linq</a:t>
            </a:r>
            <a:r>
              <a:rPr lang="de-AT" dirty="0"/>
              <a:t> – </a:t>
            </a:r>
            <a:r>
              <a:rPr lang="en-US" dirty="0"/>
              <a:t>Language Integrated Query</a:t>
            </a:r>
            <a:endParaRPr lang="de-AT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de-DE" dirty="0"/>
              <a:t>POS – C# und .net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AT" dirty="0"/>
              <a:t>                     vergleichbar einem </a:t>
            </a:r>
            <a:r>
              <a:rPr lang="de-AT" dirty="0" err="1"/>
              <a:t>foreach</a:t>
            </a:r>
            <a:r>
              <a:rPr lang="de-AT" dirty="0"/>
              <a:t>, legt die Input-</a:t>
            </a:r>
            <a:br>
              <a:rPr lang="de-AT" dirty="0"/>
            </a:br>
            <a:r>
              <a:rPr lang="de-AT" dirty="0"/>
              <a:t>         Collection fest, mit e ist ein Element ansprechbar</a:t>
            </a:r>
          </a:p>
          <a:p>
            <a:r>
              <a:rPr lang="de-AT" dirty="0"/>
              <a:t>                               Selektion, reduziert Elementmenge</a:t>
            </a:r>
            <a:br>
              <a:rPr lang="de-AT" dirty="0"/>
            </a:br>
            <a:r>
              <a:rPr lang="de-AT" dirty="0"/>
              <a:t>                               Bedingungen wie in </a:t>
            </a:r>
            <a:r>
              <a:rPr lang="de-AT" dirty="0" err="1"/>
              <a:t>if</a:t>
            </a:r>
            <a:r>
              <a:rPr lang="de-AT" dirty="0"/>
              <a:t> möglich</a:t>
            </a:r>
          </a:p>
          <a:p>
            <a:r>
              <a:rPr lang="de-AT" dirty="0"/>
              <a:t>                                     sehr bequemes sortieren,</a:t>
            </a:r>
            <a:br>
              <a:rPr lang="de-AT" dirty="0"/>
            </a:br>
            <a:r>
              <a:rPr lang="de-AT" dirty="0"/>
              <a:t>                                     mehrere Felder, auf/absteigend</a:t>
            </a:r>
          </a:p>
          <a:p>
            <a:r>
              <a:rPr lang="de-AT" dirty="0"/>
              <a:t>                                                Projektion, legt Elemente</a:t>
            </a:r>
            <a:br>
              <a:rPr lang="de-AT" dirty="0"/>
            </a:br>
            <a:r>
              <a:rPr lang="de-AT" dirty="0"/>
              <a:t>                                                der Output Collection fest</a:t>
            </a:r>
          </a:p>
          <a:p>
            <a:endParaRPr lang="de-AT" dirty="0"/>
          </a:p>
          <a:p>
            <a:pPr marL="0" indent="0">
              <a:buNone/>
            </a:pPr>
            <a:endParaRPr lang="de-AT" dirty="0"/>
          </a:p>
        </p:txBody>
      </p:sp>
      <p:pic>
        <p:nvPicPr>
          <p:cNvPr id="6" name="Picture 2" descr="C:\Users\psad\AppData\Local\Temp\SNAGHTML24f0542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384" y="360846"/>
            <a:ext cx="704850" cy="44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95B7F310-E440-4216-9B00-0E828F6048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584" y="1268760"/>
            <a:ext cx="1476190" cy="27619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A6ECC405-A69F-4414-86C0-5293B91E6B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3133" y="2158734"/>
            <a:ext cx="2295238" cy="314286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CF9B1B2B-E4ED-40CD-BFBD-F213BFD868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7173" y="3114714"/>
            <a:ext cx="2857143" cy="314286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C5246B46-33E3-400C-B511-A0E9DCDD5D2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7173" y="4042784"/>
            <a:ext cx="3761905" cy="333333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0E98238E-E6B4-491E-85F1-8B535FBEAA2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7173" y="4917806"/>
            <a:ext cx="6190476" cy="666667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275CBF17-E7BB-4DFB-B5DD-1B74574E1FF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78760" y="5666082"/>
            <a:ext cx="7771428" cy="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9747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Linq</a:t>
            </a:r>
            <a:r>
              <a:rPr lang="de-AT" dirty="0"/>
              <a:t> – </a:t>
            </a:r>
            <a:r>
              <a:rPr lang="en-US" dirty="0"/>
              <a:t>Language Integrated Query</a:t>
            </a:r>
            <a:endParaRPr lang="de-AT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de-DE" dirty="0"/>
              <a:t>POS – C# und .net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AT" dirty="0"/>
              <a:t>Verbinden mehrerer Instanzen (</a:t>
            </a:r>
            <a:r>
              <a:rPr lang="de-AT" dirty="0" err="1"/>
              <a:t>Join</a:t>
            </a:r>
            <a:r>
              <a:rPr lang="de-AT" dirty="0"/>
              <a:t> in SQL)</a:t>
            </a:r>
          </a:p>
          <a:p>
            <a:r>
              <a:rPr lang="de-AT" dirty="0" err="1"/>
              <a:t>Join</a:t>
            </a:r>
            <a:r>
              <a:rPr lang="de-AT" dirty="0"/>
              <a:t> existiert auch in </a:t>
            </a:r>
            <a:r>
              <a:rPr lang="de-AT" dirty="0" err="1"/>
              <a:t>Linq</a:t>
            </a:r>
            <a:r>
              <a:rPr lang="de-AT" dirty="0"/>
              <a:t> (nur nötig, wenn über Feldinhalte wie bei PK und FK </a:t>
            </a:r>
            <a:r>
              <a:rPr lang="de-AT" dirty="0" err="1"/>
              <a:t>gejoint</a:t>
            </a:r>
            <a:r>
              <a:rPr lang="de-AT" dirty="0"/>
              <a:t> wird).</a:t>
            </a:r>
          </a:p>
          <a:p>
            <a:r>
              <a:rPr lang="de-AT" dirty="0">
                <a:solidFill>
                  <a:srgbClr val="FF0000"/>
                </a:solidFill>
              </a:rPr>
              <a:t>Referenzen</a:t>
            </a:r>
            <a:r>
              <a:rPr lang="de-AT" dirty="0"/>
              <a:t> sind aber der bevorzugte Weg, Einzel-referenzen sehr bequem</a:t>
            </a:r>
            <a:br>
              <a:rPr lang="de-AT" dirty="0"/>
            </a:br>
            <a:r>
              <a:rPr lang="de-AT" dirty="0"/>
              <a:t>                     </a:t>
            </a:r>
          </a:p>
          <a:p>
            <a:pPr marL="0" indent="0">
              <a:buNone/>
            </a:pPr>
            <a:endParaRPr lang="de-AT" dirty="0"/>
          </a:p>
          <a:p>
            <a:endParaRPr lang="de-AT" dirty="0"/>
          </a:p>
        </p:txBody>
      </p:sp>
      <p:pic>
        <p:nvPicPr>
          <p:cNvPr id="6" name="Picture 2" descr="C:\Users\psad\AppData\Local\Temp\SNAGHTML24f0542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384" y="360846"/>
            <a:ext cx="704850" cy="44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01DB97EF-3FA4-4A9E-97C4-DD2B18BB7B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585" y="3599087"/>
            <a:ext cx="3547373" cy="155962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766C2CA0-6899-4B12-ACA4-84BA38EFF4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01702" y="3083061"/>
            <a:ext cx="4031532" cy="2075731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B71ADB3E-7D46-44F2-8F2D-9D4071C38D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93235" y="5420119"/>
            <a:ext cx="4560044" cy="868974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1AF70323-A0B6-44A7-B95B-F713A2C5F8D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6585" y="5420119"/>
            <a:ext cx="3239351" cy="862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5226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Linq</a:t>
            </a:r>
            <a:r>
              <a:rPr lang="de-AT" dirty="0"/>
              <a:t> – </a:t>
            </a:r>
            <a:r>
              <a:rPr lang="en-US" dirty="0"/>
              <a:t>Language Integrated Query</a:t>
            </a:r>
            <a:endParaRPr lang="de-AT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de-DE" dirty="0"/>
              <a:t>POS – C# und .net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AT" dirty="0"/>
              <a:t>Bitte jetzt Übung1 im Visual Studio als Projekt starten</a:t>
            </a:r>
            <a:br>
              <a:rPr lang="de-AT" dirty="0"/>
            </a:br>
            <a:r>
              <a:rPr lang="de-AT" dirty="0"/>
              <a:t>bitte den Anleitungen in Angabe folgen</a:t>
            </a:r>
          </a:p>
          <a:p>
            <a:endParaRPr lang="de-AT" dirty="0"/>
          </a:p>
          <a:p>
            <a:r>
              <a:rPr lang="de-AT" dirty="0"/>
              <a:t>Ordner „</a:t>
            </a:r>
            <a:r>
              <a:rPr lang="de-AT" dirty="0" err="1"/>
              <a:t>Businessobjects</a:t>
            </a:r>
            <a:r>
              <a:rPr lang="de-AT" dirty="0"/>
              <a:t>“ enthält die einzelnen Klassen,</a:t>
            </a:r>
          </a:p>
          <a:p>
            <a:r>
              <a:rPr lang="de-AT" dirty="0" err="1"/>
              <a:t>SampleData.cs</a:t>
            </a:r>
            <a:r>
              <a:rPr lang="de-AT" dirty="0"/>
              <a:t> baut </a:t>
            </a:r>
            <a:r>
              <a:rPr lang="de-AT" dirty="0" err="1"/>
              <a:t>static</a:t>
            </a:r>
            <a:r>
              <a:rPr lang="de-AT" dirty="0"/>
              <a:t> Collections für alle Instanzen auf</a:t>
            </a:r>
          </a:p>
          <a:p>
            <a:r>
              <a:rPr lang="de-AT" dirty="0" err="1"/>
              <a:t>Objectdumper</a:t>
            </a:r>
            <a:r>
              <a:rPr lang="de-AT" dirty="0"/>
              <a:t> ist ein intelligenter Helfer, der </a:t>
            </a:r>
            <a:r>
              <a:rPr lang="de-AT" dirty="0" err="1"/>
              <a:t>Instanzinhalte</a:t>
            </a:r>
            <a:r>
              <a:rPr lang="de-AT" dirty="0"/>
              <a:t> bequem auflisten kann</a:t>
            </a:r>
          </a:p>
        </p:txBody>
      </p:sp>
      <p:pic>
        <p:nvPicPr>
          <p:cNvPr id="6" name="Picture 2" descr="C:\Users\psad\AppData\Local\Temp\SNAGHTML24f0542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384" y="360846"/>
            <a:ext cx="704850" cy="44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47227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Linq</a:t>
            </a:r>
            <a:r>
              <a:rPr lang="de-AT" dirty="0"/>
              <a:t> – </a:t>
            </a:r>
            <a:r>
              <a:rPr lang="en-US" dirty="0"/>
              <a:t>Language Integrated Query</a:t>
            </a:r>
            <a:endParaRPr lang="de-AT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de-DE" dirty="0"/>
              <a:t>POS – C# und .net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AT" dirty="0"/>
              <a:t>Referenzen im Beispielprogramm</a:t>
            </a:r>
          </a:p>
        </p:txBody>
      </p:sp>
      <p:pic>
        <p:nvPicPr>
          <p:cNvPr id="6" name="Picture 2" descr="C:\Users\psad\AppData\Local\Temp\SNAGHTML24f0542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384" y="360846"/>
            <a:ext cx="704850" cy="44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6B5C0A52-66CD-4249-8B2D-7442B85924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429" y="1623547"/>
            <a:ext cx="9144000" cy="4685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6517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Linq</a:t>
            </a:r>
            <a:r>
              <a:rPr lang="de-AT" dirty="0"/>
              <a:t> – </a:t>
            </a:r>
            <a:r>
              <a:rPr lang="en-US" dirty="0"/>
              <a:t>Language Integrated Query</a:t>
            </a:r>
            <a:endParaRPr lang="de-AT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de-DE" dirty="0"/>
              <a:t>POS – C# und .net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16</a:t>
            </a:fld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395536" y="1124744"/>
            <a:ext cx="8424936" cy="5164349"/>
          </a:xfrm>
        </p:spPr>
        <p:txBody>
          <a:bodyPr>
            <a:normAutofit/>
          </a:bodyPr>
          <a:lstStyle/>
          <a:p>
            <a:r>
              <a:rPr lang="de-AT" dirty="0"/>
              <a:t>Einzelreferenz, !!es fehlt</a:t>
            </a:r>
            <a:br>
              <a:rPr lang="de-AT" dirty="0"/>
            </a:br>
            <a:r>
              <a:rPr lang="de-AT" dirty="0"/>
              <a:t>die </a:t>
            </a:r>
            <a:r>
              <a:rPr lang="de-AT" dirty="0" err="1"/>
              <a:t>Referenzcollection</a:t>
            </a:r>
            <a:r>
              <a:rPr lang="de-AT" dirty="0"/>
              <a:t> </a:t>
            </a:r>
            <a:br>
              <a:rPr lang="de-AT" dirty="0"/>
            </a:br>
            <a:r>
              <a:rPr lang="de-AT" dirty="0"/>
              <a:t>von User zu Review</a:t>
            </a:r>
          </a:p>
          <a:p>
            <a:r>
              <a:rPr lang="de-AT" dirty="0"/>
              <a:t>Fragen wie „zeige Reviews des Users Barney“ kann man ausgehend von User NICHT beantworten</a:t>
            </a:r>
          </a:p>
          <a:p>
            <a:r>
              <a:rPr lang="de-AT" dirty="0"/>
              <a:t>Aber problemlos ausgehend von Review</a:t>
            </a:r>
            <a:br>
              <a:rPr lang="de-AT" dirty="0"/>
            </a:br>
            <a:br>
              <a:rPr lang="de-AT" dirty="0"/>
            </a:br>
            <a:br>
              <a:rPr lang="de-AT" dirty="0"/>
            </a:br>
            <a:br>
              <a:rPr lang="de-AT" dirty="0"/>
            </a:br>
            <a:endParaRPr lang="de-AT" dirty="0"/>
          </a:p>
          <a:p>
            <a:r>
              <a:rPr lang="de-AT" dirty="0"/>
              <a:t>Damit kann man Fragen 1-5 beantworten</a:t>
            </a:r>
          </a:p>
        </p:txBody>
      </p:sp>
      <p:pic>
        <p:nvPicPr>
          <p:cNvPr id="6" name="Picture 2" descr="C:\Users\psad\AppData\Local\Temp\SNAGHTML24f0542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384" y="360846"/>
            <a:ext cx="704850" cy="44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4577643F-DE12-4FE1-9B54-AF96A8F5F3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1181" y="1133540"/>
            <a:ext cx="4428571" cy="1419048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8A2A02FB-326C-487E-B11F-C944F7B1A8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8324" y="3974885"/>
            <a:ext cx="7085714" cy="14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6761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Linq</a:t>
            </a:r>
            <a:r>
              <a:rPr lang="de-AT" dirty="0"/>
              <a:t> – </a:t>
            </a:r>
            <a:r>
              <a:rPr lang="en-US" dirty="0"/>
              <a:t>Language Integrated Query</a:t>
            </a:r>
            <a:endParaRPr lang="de-AT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de-DE" dirty="0"/>
              <a:t>POS – C# und .net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17</a:t>
            </a:fld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AT" dirty="0" err="1"/>
              <a:t>Referenzcollections</a:t>
            </a:r>
            <a:r>
              <a:rPr lang="de-AT" dirty="0"/>
              <a:t>, verbinden z.B. ein Book genau mit den richtigen Autoren </a:t>
            </a:r>
            <a:br>
              <a:rPr lang="de-AT" dirty="0"/>
            </a:br>
            <a:br>
              <a:rPr lang="de-AT" dirty="0"/>
            </a:br>
            <a:br>
              <a:rPr lang="de-AT" dirty="0"/>
            </a:br>
            <a:br>
              <a:rPr lang="de-AT" dirty="0"/>
            </a:br>
            <a:br>
              <a:rPr lang="de-AT" dirty="0"/>
            </a:br>
            <a:br>
              <a:rPr lang="de-AT" dirty="0"/>
            </a:br>
            <a:endParaRPr lang="de-AT" dirty="0"/>
          </a:p>
          <a:p>
            <a:r>
              <a:rPr lang="de-AT" dirty="0"/>
              <a:t>Versuche dieser Art scheitern</a:t>
            </a:r>
          </a:p>
        </p:txBody>
      </p:sp>
      <p:pic>
        <p:nvPicPr>
          <p:cNvPr id="6" name="Picture 2" descr="C:\Users\psad\AppData\Local\Temp\SNAGHTML24f0542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384" y="360846"/>
            <a:ext cx="704850" cy="44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E76BFDF7-85D9-4D54-8E7A-2E4E725C87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766" y="2060848"/>
            <a:ext cx="7590476" cy="240000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F8E0027E-169C-49D7-B21B-F25ADF78CF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1047" y="5198058"/>
            <a:ext cx="7561905" cy="8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8156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Linq</a:t>
            </a:r>
            <a:r>
              <a:rPr lang="de-AT" dirty="0"/>
              <a:t> – </a:t>
            </a:r>
            <a:r>
              <a:rPr lang="en-US" dirty="0"/>
              <a:t>Language Integrated Query</a:t>
            </a:r>
            <a:endParaRPr lang="de-AT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de-DE" dirty="0"/>
              <a:t>POS – C# und .net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18</a:t>
            </a:fld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AT" dirty="0"/>
              <a:t>Gebe die Bücher mit den Reviews aus, verwende</a:t>
            </a:r>
            <a:br>
              <a:rPr lang="de-AT" dirty="0"/>
            </a:br>
            <a:endParaRPr lang="de-AT" sz="400" dirty="0"/>
          </a:p>
          <a:p>
            <a:r>
              <a:rPr lang="de-AT" dirty="0"/>
              <a:t>Lösung ähnlich Datenbank, Buch mehrzeilig ausgeben</a:t>
            </a:r>
            <a:br>
              <a:rPr lang="de-AT" dirty="0"/>
            </a:br>
            <a:br>
              <a:rPr lang="de-AT" dirty="0"/>
            </a:br>
            <a:br>
              <a:rPr lang="de-AT" dirty="0"/>
            </a:br>
            <a:br>
              <a:rPr lang="de-AT" dirty="0"/>
            </a:br>
            <a:endParaRPr lang="de-AT" sz="1200" dirty="0"/>
          </a:p>
          <a:p>
            <a:r>
              <a:rPr lang="de-AT" dirty="0"/>
              <a:t>Lösung OO artig, die Reviews als </a:t>
            </a:r>
            <a:r>
              <a:rPr lang="de-AT" dirty="0" err="1"/>
              <a:t>Subcollection</a:t>
            </a:r>
            <a:endParaRPr lang="de-AT" dirty="0"/>
          </a:p>
        </p:txBody>
      </p:sp>
      <p:pic>
        <p:nvPicPr>
          <p:cNvPr id="6" name="Picture 2" descr="C:\Users\psad\AppData\Local\Temp\SNAGHTML24f0542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384" y="360846"/>
            <a:ext cx="704850" cy="44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1E3BAF98-CE85-4EA4-95BE-6C54858D72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4618" y="1045209"/>
            <a:ext cx="952381" cy="571428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59391935-BD81-4BE2-88FF-5189147668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0571" y="2155344"/>
            <a:ext cx="7542857" cy="1219048"/>
          </a:xfrm>
          <a:prstGeom prst="rect">
            <a:avLst/>
          </a:prstGeom>
        </p:spPr>
      </p:pic>
      <p:pic>
        <p:nvPicPr>
          <p:cNvPr id="1026" name="Picture 2" descr="C:\Users\psad\AppData\Local\Temp\SNAGHTML4d897b39.PNG">
            <a:extLst>
              <a:ext uri="{FF2B5EF4-FFF2-40B4-BE49-F238E27FC236}">
                <a16:creationId xmlns:a16="http://schemas.microsoft.com/office/drawing/2014/main" id="{68590E97-7988-492E-9112-2A79497BFA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2876811"/>
            <a:ext cx="3321359" cy="1076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F099204F-E166-4FE1-B0BF-C78543CB7EB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2369" y="4194887"/>
            <a:ext cx="7609524" cy="695238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E51D0A52-E399-43F7-A8B4-C7ED48FEE1B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8107" y="4967603"/>
            <a:ext cx="5323809" cy="1238095"/>
          </a:xfrm>
          <a:prstGeom prst="rect">
            <a:avLst/>
          </a:prstGeom>
        </p:spPr>
      </p:pic>
      <p:pic>
        <p:nvPicPr>
          <p:cNvPr id="1028" name="Picture 4" descr="C:\Users\psad\AppData\Local\Temp\SNAGHTML4d909055.PNG">
            <a:extLst>
              <a:ext uri="{FF2B5EF4-FFF2-40B4-BE49-F238E27FC236}">
                <a16:creationId xmlns:a16="http://schemas.microsoft.com/office/drawing/2014/main" id="{C644721E-C7F9-48F5-92FC-91EAC92B46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6595" y="5311005"/>
            <a:ext cx="3336045" cy="1126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60636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Linq</a:t>
            </a:r>
            <a:r>
              <a:rPr lang="de-AT" dirty="0"/>
              <a:t> – </a:t>
            </a:r>
            <a:r>
              <a:rPr lang="en-US" dirty="0"/>
              <a:t>Language Integrated Query</a:t>
            </a:r>
            <a:endParaRPr lang="de-AT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de-DE" dirty="0"/>
              <a:t>POS – C# und .net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19</a:t>
            </a:fld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AT" dirty="0"/>
              <a:t>Gebe die Bücher mit den Reviews aus, verwende</a:t>
            </a:r>
            <a:br>
              <a:rPr lang="de-AT" dirty="0"/>
            </a:br>
            <a:r>
              <a:rPr lang="de-AT" dirty="0"/>
              <a:t>aber nur jene mit Rating = 2</a:t>
            </a:r>
            <a:br>
              <a:rPr lang="de-AT" dirty="0"/>
            </a:br>
            <a:endParaRPr lang="de-AT" sz="400" dirty="0"/>
          </a:p>
          <a:p>
            <a:r>
              <a:rPr lang="de-AT" dirty="0"/>
              <a:t>Lösung ähnlich Datenbank, Buch mehrzeilig ausgeben</a:t>
            </a:r>
            <a:br>
              <a:rPr lang="de-AT" dirty="0"/>
            </a:br>
            <a:br>
              <a:rPr lang="de-AT" dirty="0"/>
            </a:br>
            <a:br>
              <a:rPr lang="de-AT" dirty="0"/>
            </a:br>
            <a:br>
              <a:rPr lang="de-AT" dirty="0"/>
            </a:br>
            <a:endParaRPr lang="de-AT" sz="1200" dirty="0"/>
          </a:p>
          <a:p>
            <a:r>
              <a:rPr lang="de-AT" dirty="0"/>
              <a:t>Lösung OO artig, die Reviews als </a:t>
            </a:r>
            <a:r>
              <a:rPr lang="de-AT" dirty="0" err="1"/>
              <a:t>Subcollection</a:t>
            </a:r>
            <a:endParaRPr lang="de-AT" dirty="0"/>
          </a:p>
        </p:txBody>
      </p:sp>
      <p:pic>
        <p:nvPicPr>
          <p:cNvPr id="6" name="Picture 2" descr="C:\Users\psad\AppData\Local\Temp\SNAGHTML24f0542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384" y="360846"/>
            <a:ext cx="704850" cy="44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1E3BAF98-CE85-4EA4-95BE-6C54858D72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4618" y="1045209"/>
            <a:ext cx="952381" cy="571428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03D06649-3BBC-4283-83F2-300D515DCD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7584" y="2708920"/>
            <a:ext cx="5085714" cy="1152381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32C49FDA-5ECC-4144-95D5-CA7A1025DE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568" y="4613683"/>
            <a:ext cx="6590476" cy="1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634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Linq</a:t>
            </a:r>
            <a:r>
              <a:rPr lang="de-AT" dirty="0"/>
              <a:t> – notwendige Spracherweiterungen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de-DE" dirty="0"/>
              <a:t>POS – C# und .net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AT" sz="3200" b="1" dirty="0" err="1">
                <a:solidFill>
                  <a:srgbClr val="FF0000"/>
                </a:solidFill>
              </a:rPr>
              <a:t>var</a:t>
            </a:r>
            <a:r>
              <a:rPr lang="de-AT" sz="2400" dirty="0"/>
              <a:t> </a:t>
            </a:r>
            <a:r>
              <a:rPr lang="de-AT" dirty="0"/>
              <a:t>– der Compiler ermittelt den Datentyp der  			    Variable (wenn er kann)  Type </a:t>
            </a:r>
            <a:r>
              <a:rPr lang="de-AT" dirty="0" err="1"/>
              <a:t>Inference</a:t>
            </a:r>
            <a:r>
              <a:rPr lang="de-AT" dirty="0"/>
              <a:t>.</a:t>
            </a:r>
          </a:p>
          <a:p>
            <a:r>
              <a:rPr lang="de-AT" sz="3200" b="1" dirty="0">
                <a:solidFill>
                  <a:srgbClr val="FF0000"/>
                </a:solidFill>
              </a:rPr>
              <a:t>Erweiterungsmethoden (Extension Methods) </a:t>
            </a:r>
            <a:r>
              <a:rPr lang="de-AT" dirty="0"/>
              <a:t>die Möglichkeit zu bestehenden Klassen neue Methoden hinzuzufügen – WICHTIG!</a:t>
            </a:r>
          </a:p>
          <a:p>
            <a:r>
              <a:rPr lang="de-AT" sz="3200" b="1" dirty="0">
                <a:solidFill>
                  <a:srgbClr val="FF0000"/>
                </a:solidFill>
              </a:rPr>
              <a:t>Lambda </a:t>
            </a:r>
            <a:r>
              <a:rPr lang="de-AT" sz="3200" b="1" dirty="0" err="1">
                <a:solidFill>
                  <a:srgbClr val="FF0000"/>
                </a:solidFill>
              </a:rPr>
              <a:t>Expressions</a:t>
            </a:r>
            <a:r>
              <a:rPr lang="de-AT" sz="3200" b="1" dirty="0">
                <a:solidFill>
                  <a:srgbClr val="FF0000"/>
                </a:solidFill>
              </a:rPr>
              <a:t> </a:t>
            </a:r>
            <a:r>
              <a:rPr lang="de-AT" dirty="0"/>
              <a:t>– schreibe eine</a:t>
            </a:r>
            <a:br>
              <a:rPr lang="de-AT" dirty="0"/>
            </a:br>
            <a:r>
              <a:rPr lang="de-AT" dirty="0"/>
              <a:t>                 (konstante) Methode kurz und elegant</a:t>
            </a:r>
          </a:p>
          <a:p>
            <a:r>
              <a:rPr lang="de-AT" sz="3200" b="1" dirty="0" err="1">
                <a:solidFill>
                  <a:srgbClr val="FF0000"/>
                </a:solidFill>
              </a:rPr>
              <a:t>Object</a:t>
            </a:r>
            <a:r>
              <a:rPr lang="de-AT" sz="3200" b="1" dirty="0">
                <a:solidFill>
                  <a:srgbClr val="FF0000"/>
                </a:solidFill>
              </a:rPr>
              <a:t> </a:t>
            </a:r>
            <a:r>
              <a:rPr lang="de-AT" sz="3200" b="1" dirty="0" err="1">
                <a:solidFill>
                  <a:srgbClr val="FF0000"/>
                </a:solidFill>
              </a:rPr>
              <a:t>Initializers</a:t>
            </a:r>
            <a:r>
              <a:rPr lang="de-AT" sz="3200" b="1" dirty="0">
                <a:solidFill>
                  <a:srgbClr val="FF0000"/>
                </a:solidFill>
              </a:rPr>
              <a:t> </a:t>
            </a:r>
            <a:r>
              <a:rPr lang="de-AT" dirty="0"/>
              <a:t>– initialisiere mit  { … } </a:t>
            </a:r>
          </a:p>
          <a:p>
            <a:r>
              <a:rPr lang="de-AT" sz="3200" b="1" dirty="0">
                <a:solidFill>
                  <a:srgbClr val="FF0000"/>
                </a:solidFill>
              </a:rPr>
              <a:t>Anonymous </a:t>
            </a:r>
            <a:r>
              <a:rPr lang="de-AT" sz="3200" b="1" dirty="0" err="1">
                <a:solidFill>
                  <a:srgbClr val="FF0000"/>
                </a:solidFill>
              </a:rPr>
              <a:t>Types</a:t>
            </a:r>
            <a:r>
              <a:rPr lang="de-AT" sz="3200" b="1" dirty="0">
                <a:solidFill>
                  <a:srgbClr val="FF0000"/>
                </a:solidFill>
              </a:rPr>
              <a:t> </a:t>
            </a:r>
            <a:r>
              <a:rPr lang="de-AT" dirty="0"/>
              <a:t>– Instanzen ohne Klasse </a:t>
            </a:r>
          </a:p>
        </p:txBody>
      </p:sp>
      <p:pic>
        <p:nvPicPr>
          <p:cNvPr id="6" name="Picture 2" descr="C:\Users\psad\AppData\Local\Temp\SNAGHTML24f0542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384" y="360846"/>
            <a:ext cx="704850" cy="44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95588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Linq</a:t>
            </a:r>
            <a:r>
              <a:rPr lang="de-AT" dirty="0"/>
              <a:t> – </a:t>
            </a:r>
            <a:r>
              <a:rPr lang="en-US" dirty="0"/>
              <a:t>Language Integrated Query</a:t>
            </a:r>
            <a:endParaRPr lang="de-AT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de-DE" dirty="0"/>
              <a:t>POS – C# und .net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20</a:t>
            </a:fld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AT" dirty="0"/>
              <a:t>Zählen, summieren, … </a:t>
            </a:r>
          </a:p>
          <a:p>
            <a:r>
              <a:rPr lang="de-AT" dirty="0"/>
              <a:t>Wie viele Reviews hat ein Buch (ist schon gespeichert)</a:t>
            </a:r>
            <a:br>
              <a:rPr lang="de-AT" dirty="0"/>
            </a:br>
            <a:br>
              <a:rPr lang="de-AT" dirty="0"/>
            </a:br>
            <a:endParaRPr lang="de-AT" dirty="0"/>
          </a:p>
          <a:p>
            <a:r>
              <a:rPr lang="de-AT" dirty="0"/>
              <a:t>Die Anzahl der zu zählenden Elemente in einem </a:t>
            </a:r>
            <a:br>
              <a:rPr lang="de-AT" dirty="0"/>
            </a:br>
            <a:r>
              <a:rPr lang="de-AT" dirty="0"/>
              <a:t>geschachteltem </a:t>
            </a:r>
            <a:r>
              <a:rPr lang="de-AT" dirty="0" err="1"/>
              <a:t>Linq</a:t>
            </a:r>
            <a:r>
              <a:rPr lang="de-AT" dirty="0"/>
              <a:t>-Statement ermitteln</a:t>
            </a:r>
            <a:br>
              <a:rPr lang="de-AT" dirty="0"/>
            </a:br>
            <a:r>
              <a:rPr lang="de-AT"/>
              <a:t>                            Wie viele </a:t>
            </a:r>
            <a:r>
              <a:rPr lang="de-AT" dirty="0"/>
              <a:t>Bücher hat jeder Publisher</a:t>
            </a:r>
          </a:p>
          <a:p>
            <a:endParaRPr lang="de-AT" dirty="0"/>
          </a:p>
        </p:txBody>
      </p:sp>
      <p:pic>
        <p:nvPicPr>
          <p:cNvPr id="6" name="Picture 2" descr="C:\Users\psad\AppData\Local\Temp\SNAGHTML24f0542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384" y="360846"/>
            <a:ext cx="704850" cy="44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F8535801-4B4E-43E3-A16B-63E9713337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856" y="2132856"/>
            <a:ext cx="8428571" cy="761905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01D16FC6-A2B7-42E0-9A68-ED60530FE1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8856" y="4293096"/>
            <a:ext cx="8352381" cy="20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8438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Linq</a:t>
            </a:r>
            <a:r>
              <a:rPr lang="de-AT" dirty="0"/>
              <a:t> – </a:t>
            </a:r>
            <a:r>
              <a:rPr lang="en-US" dirty="0"/>
              <a:t>Language Integrated Query</a:t>
            </a:r>
            <a:endParaRPr lang="de-AT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de-DE" dirty="0"/>
              <a:t>POS – C# und .net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21</a:t>
            </a:fld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AT" dirty="0"/>
              <a:t>Gruppierung ist aber die mächtigste Lösung</a:t>
            </a:r>
            <a:br>
              <a:rPr lang="de-AT" dirty="0"/>
            </a:br>
            <a:br>
              <a:rPr lang="de-AT" dirty="0"/>
            </a:br>
            <a:br>
              <a:rPr lang="de-AT" dirty="0"/>
            </a:br>
            <a:r>
              <a:rPr lang="de-AT" dirty="0"/>
              <a:t> </a:t>
            </a:r>
            <a:br>
              <a:rPr lang="de-AT" dirty="0"/>
            </a:br>
            <a:endParaRPr lang="de-AT" dirty="0"/>
          </a:p>
          <a:p>
            <a:r>
              <a:rPr lang="de-AT" dirty="0"/>
              <a:t>Ausgabezeile pro gebildeter Gruppe:</a:t>
            </a:r>
          </a:p>
        </p:txBody>
      </p:sp>
      <p:pic>
        <p:nvPicPr>
          <p:cNvPr id="6" name="Picture 2" descr="C:\Users\psad\AppData\Local\Temp\SNAGHTML24f0542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384" y="360846"/>
            <a:ext cx="704850" cy="44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5F0D54E0-3D7B-4257-AB34-ABAA2EC57D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731" y="1628800"/>
            <a:ext cx="4752381" cy="160000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EC45FC9A-3FE8-4B98-B642-CB3F373BD0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24128" y="1876619"/>
            <a:ext cx="3268107" cy="1552381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34FB2242-7008-4986-A221-64E14C7F9B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3426" y="3890703"/>
            <a:ext cx="7409524" cy="25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6781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Linq</a:t>
            </a:r>
            <a:r>
              <a:rPr lang="de-AT" dirty="0"/>
              <a:t> – </a:t>
            </a:r>
            <a:r>
              <a:rPr lang="en-US" dirty="0"/>
              <a:t>Language Integrated Query</a:t>
            </a:r>
            <a:endParaRPr lang="de-AT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de-DE" dirty="0"/>
              <a:t>POS – C# und .net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22</a:t>
            </a:fld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AT" dirty="0"/>
              <a:t>Gruppierung erfolgt über Gruppenwechselfelder  (</a:t>
            </a:r>
            <a:r>
              <a:rPr lang="de-AT" dirty="0" err="1">
                <a:solidFill>
                  <a:srgbClr val="FF0000"/>
                </a:solidFill>
              </a:rPr>
              <a:t>by</a:t>
            </a:r>
            <a:r>
              <a:rPr lang="de-AT" dirty="0"/>
              <a:t>)</a:t>
            </a:r>
          </a:p>
          <a:p>
            <a:r>
              <a:rPr lang="de-AT" dirty="0"/>
              <a:t>Beliebige Detaildaten nach </a:t>
            </a:r>
            <a:r>
              <a:rPr lang="de-AT" dirty="0" err="1">
                <a:solidFill>
                  <a:srgbClr val="FF0000"/>
                </a:solidFill>
              </a:rPr>
              <a:t>group</a:t>
            </a:r>
            <a:r>
              <a:rPr lang="de-AT" dirty="0"/>
              <a:t> angeben</a:t>
            </a:r>
          </a:p>
          <a:p>
            <a:r>
              <a:rPr lang="de-AT" dirty="0"/>
              <a:t>Ergebnis ist ein Collection mit einer Zeile pro </a:t>
            </a:r>
            <a:r>
              <a:rPr lang="de-AT" dirty="0" err="1"/>
              <a:t>by</a:t>
            </a:r>
            <a:r>
              <a:rPr lang="de-AT" dirty="0"/>
              <a:t> …</a:t>
            </a:r>
            <a:br>
              <a:rPr lang="de-AT" dirty="0"/>
            </a:br>
            <a:r>
              <a:rPr lang="de-AT" dirty="0"/>
              <a:t>Inhalt der Zeile ist eine </a:t>
            </a:r>
            <a:r>
              <a:rPr lang="de-AT" dirty="0" err="1"/>
              <a:t>Subcollection</a:t>
            </a:r>
            <a:r>
              <a:rPr lang="de-AT" dirty="0"/>
              <a:t> der Detaildaten</a:t>
            </a:r>
          </a:p>
        </p:txBody>
      </p:sp>
      <p:pic>
        <p:nvPicPr>
          <p:cNvPr id="6" name="Picture 2" descr="C:\Users\psad\AppData\Local\Temp\SNAGHTML24f0542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384" y="360846"/>
            <a:ext cx="704850" cy="44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67192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Linq</a:t>
            </a:r>
            <a:r>
              <a:rPr lang="de-AT" dirty="0"/>
              <a:t> – </a:t>
            </a:r>
            <a:r>
              <a:rPr lang="en-US" dirty="0"/>
              <a:t>Language Integrated Query</a:t>
            </a:r>
            <a:endParaRPr lang="de-AT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de-DE" dirty="0"/>
              <a:t>POS – C# und .net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23</a:t>
            </a:fld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AT" dirty="0"/>
              <a:t>G</a:t>
            </a:r>
          </a:p>
        </p:txBody>
      </p:sp>
      <p:pic>
        <p:nvPicPr>
          <p:cNvPr id="6" name="Picture 2" descr="C:\Users\psad\AppData\Local\Temp\SNAGHTML24f0542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384" y="360846"/>
            <a:ext cx="704850" cy="44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36613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7416824" cy="1282154"/>
          </a:xfrm>
        </p:spPr>
        <p:txBody>
          <a:bodyPr>
            <a:normAutofit/>
          </a:bodyPr>
          <a:lstStyle/>
          <a:p>
            <a:r>
              <a:rPr lang="de-AT" dirty="0"/>
              <a:t>Ab hier Folien einer alte Version</a:t>
            </a:r>
          </a:p>
        </p:txBody>
      </p:sp>
      <p:pic>
        <p:nvPicPr>
          <p:cNvPr id="4" name="Picture 2" descr="http://www.hcs.harvard.edu/csharp/Logo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1556792"/>
            <a:ext cx="4572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3142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Linq</a:t>
            </a:r>
            <a:r>
              <a:rPr lang="de-AT" dirty="0"/>
              <a:t> – </a:t>
            </a:r>
            <a:r>
              <a:rPr lang="de-AT" dirty="0" err="1"/>
              <a:t>var</a:t>
            </a:r>
            <a:endParaRPr lang="de-AT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de-DE" dirty="0"/>
              <a:t>POS – C# und .net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AT" dirty="0" err="1"/>
              <a:t>var</a:t>
            </a:r>
            <a:r>
              <a:rPr lang="de-AT" dirty="0"/>
              <a:t> beauftragt den Compiler, den Typ einer Variable eindeutig festzulegen (z.B. beim </a:t>
            </a:r>
            <a:r>
              <a:rPr lang="de-AT" dirty="0" err="1"/>
              <a:t>initaliseren</a:t>
            </a:r>
            <a:r>
              <a:rPr lang="de-AT" dirty="0"/>
              <a:t>),</a:t>
            </a:r>
            <a:br>
              <a:rPr lang="de-AT" dirty="0"/>
            </a:br>
            <a:r>
              <a:rPr lang="de-AT" dirty="0"/>
              <a:t>misslingt dies, dann gibt es einen Syntaxfehler</a:t>
            </a:r>
          </a:p>
          <a:p>
            <a:r>
              <a:rPr lang="de-AT" dirty="0"/>
              <a:t>Strenge Typisierung bleibt erhalten!!</a:t>
            </a:r>
          </a:p>
          <a:p>
            <a:r>
              <a:rPr lang="de-AT" dirty="0"/>
              <a:t>Nicht funktionieren wird:</a:t>
            </a:r>
            <a:br>
              <a:rPr lang="de-AT" dirty="0"/>
            </a:br>
            <a:endParaRPr lang="de-AT" dirty="0"/>
          </a:p>
        </p:txBody>
      </p:sp>
      <p:pic>
        <p:nvPicPr>
          <p:cNvPr id="6" name="Picture 2" descr="C:\Users\psad\AppData\Local\Temp\SNAGHTML24f0542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384" y="360846"/>
            <a:ext cx="704850" cy="44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B695B9E0-CE4F-46A7-AC1E-AD5C17540D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718" y="3501007"/>
            <a:ext cx="7964958" cy="2625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370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Linq</a:t>
            </a:r>
            <a:r>
              <a:rPr lang="de-AT" dirty="0"/>
              <a:t> – </a:t>
            </a:r>
            <a:r>
              <a:rPr lang="de-AT" dirty="0" err="1"/>
              <a:t>var</a:t>
            </a:r>
            <a:endParaRPr lang="de-AT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de-DE" dirty="0"/>
              <a:t>POS – C# und .net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AT" dirty="0"/>
              <a:t>Erfolgreiche „Type </a:t>
            </a:r>
            <a:r>
              <a:rPr lang="de-AT" dirty="0" err="1"/>
              <a:t>inference</a:t>
            </a:r>
            <a:r>
              <a:rPr lang="de-AT" dirty="0"/>
              <a:t>“ bei:</a:t>
            </a:r>
            <a:br>
              <a:rPr lang="de-AT" dirty="0"/>
            </a:br>
            <a:endParaRPr lang="de-AT" dirty="0"/>
          </a:p>
        </p:txBody>
      </p:sp>
      <p:pic>
        <p:nvPicPr>
          <p:cNvPr id="6" name="Picture 2" descr="C:\Users\psad\AppData\Local\Temp\SNAGHTML24f0542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384" y="360846"/>
            <a:ext cx="704850" cy="44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45D427C6-EF79-4807-813A-8541B5484D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521" y="1628799"/>
            <a:ext cx="8249713" cy="4285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888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Linq</a:t>
            </a:r>
            <a:r>
              <a:rPr lang="de-AT" dirty="0"/>
              <a:t> – </a:t>
            </a:r>
            <a:r>
              <a:rPr lang="de-AT" b="1" dirty="0">
                <a:solidFill>
                  <a:srgbClr val="FF0000"/>
                </a:solidFill>
              </a:rPr>
              <a:t>Extension Methods</a:t>
            </a:r>
            <a:endParaRPr lang="de-AT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de-DE" dirty="0"/>
              <a:t>POS – C# und .net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AT" dirty="0"/>
              <a:t>Spezielle </a:t>
            </a:r>
            <a:r>
              <a:rPr lang="de-AT" dirty="0" err="1"/>
              <a:t>static</a:t>
            </a:r>
            <a:r>
              <a:rPr lang="de-AT" dirty="0"/>
              <a:t> Syntax ermöglicht späteres Hinzufügen neuer Methoden zu Klassen, </a:t>
            </a:r>
            <a:r>
              <a:rPr lang="de-AT" dirty="0" err="1"/>
              <a:t>Structs</a:t>
            </a:r>
            <a:r>
              <a:rPr lang="de-AT" dirty="0"/>
              <a:t>, Interfaces</a:t>
            </a:r>
          </a:p>
          <a:p>
            <a:r>
              <a:rPr lang="de-AT" dirty="0"/>
              <a:t>z.B. Reverse() Methode zur String Klasse hinzufügen</a:t>
            </a:r>
          </a:p>
        </p:txBody>
      </p:sp>
      <p:pic>
        <p:nvPicPr>
          <p:cNvPr id="6" name="Picture 2" descr="C:\Users\psad\AppData\Local\Temp\SNAGHTML24f0542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384" y="360846"/>
            <a:ext cx="704850" cy="44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2D25577D-88E0-429D-BA4B-47E6B0E23B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2679" y="2564904"/>
            <a:ext cx="2215784" cy="1844769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63FA44B5-69DB-4B28-A4E1-2417813E98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32680" y="4797705"/>
            <a:ext cx="2215784" cy="1511615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3A614A5D-0F99-4525-A11F-3D0D8AD0AA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3528" y="2556867"/>
            <a:ext cx="5933980" cy="3435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835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Linq</a:t>
            </a:r>
            <a:r>
              <a:rPr lang="de-AT" dirty="0"/>
              <a:t> –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de-DE" dirty="0"/>
              <a:t>POS – C# und .net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AT" dirty="0"/>
              <a:t>Erweitern der  List&lt;T&gt; Collection</a:t>
            </a:r>
            <a:br>
              <a:rPr lang="de-AT" dirty="0"/>
            </a:br>
            <a:endParaRPr lang="de-AT" dirty="0"/>
          </a:p>
        </p:txBody>
      </p:sp>
      <p:pic>
        <p:nvPicPr>
          <p:cNvPr id="6" name="Picture 2" descr="C:\Users\psad\AppData\Local\Temp\SNAGHTML24f0542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384" y="360846"/>
            <a:ext cx="704850" cy="44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1C3F094D-566E-4FC9-B7E0-7D07884D50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750" y="1746370"/>
            <a:ext cx="7923809" cy="45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990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Linq</a:t>
            </a:r>
            <a:r>
              <a:rPr lang="de-AT" dirty="0"/>
              <a:t> – Lambda Expression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de-DE" dirty="0"/>
              <a:t>POS – C# und .net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AT" dirty="0"/>
              <a:t>Kurze Schreibweise für kleine Methoden</a:t>
            </a:r>
            <a:br>
              <a:rPr lang="de-AT" dirty="0"/>
            </a:br>
            <a:br>
              <a:rPr lang="de-AT" dirty="0"/>
            </a:br>
            <a:br>
              <a:rPr lang="de-AT" dirty="0"/>
            </a:br>
            <a:br>
              <a:rPr lang="de-AT" dirty="0"/>
            </a:br>
            <a:br>
              <a:rPr lang="de-AT" dirty="0"/>
            </a:br>
            <a:endParaRPr lang="de-AT" sz="2000" dirty="0"/>
          </a:p>
          <a:p>
            <a:r>
              <a:rPr lang="de-AT" dirty="0"/>
              <a:t>2 Parameter mit ( )</a:t>
            </a:r>
            <a:br>
              <a:rPr lang="de-AT" dirty="0"/>
            </a:br>
            <a:br>
              <a:rPr lang="de-AT" dirty="0"/>
            </a:br>
            <a:endParaRPr lang="de-AT" sz="1100" dirty="0"/>
          </a:p>
          <a:p>
            <a:r>
              <a:rPr lang="de-AT" dirty="0"/>
              <a:t>Mehr als eine Codezeile ist unpraktisch</a:t>
            </a:r>
          </a:p>
        </p:txBody>
      </p:sp>
      <p:pic>
        <p:nvPicPr>
          <p:cNvPr id="6" name="Picture 2" descr="C:\Users\psad\AppData\Local\Temp\SNAGHTML24f0542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384" y="360846"/>
            <a:ext cx="704850" cy="44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EC1D287C-14F1-4847-90B9-E3A84F1439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576" y="1596815"/>
            <a:ext cx="6295238" cy="2038095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E61DDD8A-3F01-45F3-973E-6940526B00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5576" y="4176714"/>
            <a:ext cx="7019048" cy="561905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4F8716B1-6E85-4872-A80C-D0765798194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5576" y="5280423"/>
            <a:ext cx="6838095" cy="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151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Linq</a:t>
            </a:r>
            <a:r>
              <a:rPr lang="de-AT" dirty="0"/>
              <a:t> – </a:t>
            </a:r>
            <a:r>
              <a:rPr lang="de-AT" dirty="0" err="1"/>
              <a:t>Object</a:t>
            </a:r>
            <a:r>
              <a:rPr lang="de-AT" dirty="0"/>
              <a:t> </a:t>
            </a:r>
            <a:r>
              <a:rPr lang="de-AT" dirty="0" err="1"/>
              <a:t>Initializers</a:t>
            </a:r>
            <a:r>
              <a:rPr lang="de-AT" dirty="0"/>
              <a:t> 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de-DE" dirty="0"/>
              <a:t>POS – C# und .net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AT" dirty="0"/>
              <a:t>Ersetzt praktisch unterschiedliche Konstruktoren</a:t>
            </a:r>
            <a:br>
              <a:rPr lang="de-AT" dirty="0"/>
            </a:br>
            <a:br>
              <a:rPr lang="de-AT" dirty="0"/>
            </a:br>
            <a:br>
              <a:rPr lang="de-AT" dirty="0"/>
            </a:br>
            <a:br>
              <a:rPr lang="de-AT" dirty="0"/>
            </a:br>
            <a:br>
              <a:rPr lang="de-AT" dirty="0"/>
            </a:br>
            <a:endParaRPr lang="de-AT" dirty="0"/>
          </a:p>
          <a:p>
            <a:r>
              <a:rPr lang="de-AT" dirty="0"/>
              <a:t>Auch bei Collections</a:t>
            </a:r>
          </a:p>
        </p:txBody>
      </p:sp>
      <p:pic>
        <p:nvPicPr>
          <p:cNvPr id="6" name="Picture 2" descr="C:\Users\psad\AppData\Local\Temp\SNAGHTML24f0542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384" y="360846"/>
            <a:ext cx="704850" cy="44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AC9A469A-DCE4-4FF5-975B-4FE15D456B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584" y="1718851"/>
            <a:ext cx="7809524" cy="2009524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4019D852-5EA2-4686-BD45-76F1F70803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7584" y="4312983"/>
            <a:ext cx="6714286" cy="12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0761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Linq</a:t>
            </a:r>
            <a:r>
              <a:rPr lang="de-AT" dirty="0"/>
              <a:t> – Anonymous </a:t>
            </a:r>
            <a:r>
              <a:rPr lang="de-AT" dirty="0" err="1"/>
              <a:t>Types</a:t>
            </a:r>
            <a:r>
              <a:rPr lang="de-AT" dirty="0"/>
              <a:t> 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de-DE" dirty="0"/>
              <a:t>POS – C# und .net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AT" dirty="0"/>
              <a:t>Instanzen anlegen ohne vorher Klassen zu definieren</a:t>
            </a:r>
            <a:br>
              <a:rPr lang="de-AT" dirty="0"/>
            </a:br>
            <a:r>
              <a:rPr lang="de-AT" dirty="0"/>
              <a:t>nur möglich mit </a:t>
            </a:r>
            <a:r>
              <a:rPr lang="de-AT" dirty="0" err="1"/>
              <a:t>Objektinitialisierer</a:t>
            </a:r>
            <a:r>
              <a:rPr lang="de-AT" dirty="0"/>
              <a:t> </a:t>
            </a:r>
            <a:br>
              <a:rPr lang="de-AT" dirty="0"/>
            </a:br>
            <a:r>
              <a:rPr lang="de-AT" dirty="0"/>
              <a:t>(dieser legt Property Namen, Typ und Wert fest)</a:t>
            </a:r>
          </a:p>
        </p:txBody>
      </p:sp>
      <p:pic>
        <p:nvPicPr>
          <p:cNvPr id="6" name="Picture 2" descr="C:\Users\psad\AppData\Local\Temp\SNAGHTML24f0542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384" y="360846"/>
            <a:ext cx="704850" cy="44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5FB22EAB-6F37-49CE-8A43-E34E309786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592" y="2551734"/>
            <a:ext cx="6400000" cy="36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53456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BZQUTYFKESgvC81jUT6uQ"/>
</p:tagLst>
</file>

<file path=ppt/theme/theme1.xml><?xml version="1.0" encoding="utf-8"?>
<a:theme xmlns:a="http://schemas.openxmlformats.org/drawingml/2006/main" name="HTL Spengergasse Vorlage V01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HTL Spengergasse Vorlage V01</Template>
  <TotalTime>0</TotalTime>
  <Words>1458</Words>
  <Application>Microsoft Office PowerPoint</Application>
  <PresentationFormat>Bildschirmpräsentation (4:3)</PresentationFormat>
  <Paragraphs>272</Paragraphs>
  <Slides>24</Slides>
  <Notes>24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24</vt:i4>
      </vt:variant>
    </vt:vector>
  </HeadingPairs>
  <TitlesOfParts>
    <vt:vector size="27" baseType="lpstr">
      <vt:lpstr>Arial</vt:lpstr>
      <vt:lpstr>Calibri</vt:lpstr>
      <vt:lpstr>HTL Spengergasse Vorlage V01</vt:lpstr>
      <vt:lpstr>POS –  Linq Language Integrated Query</vt:lpstr>
      <vt:lpstr>Linq – notwendige Spracherweiterungen</vt:lpstr>
      <vt:lpstr>Linq – var</vt:lpstr>
      <vt:lpstr>Linq – var</vt:lpstr>
      <vt:lpstr>Linq – Extension Methods</vt:lpstr>
      <vt:lpstr>Linq –</vt:lpstr>
      <vt:lpstr>Linq – Lambda Expression</vt:lpstr>
      <vt:lpstr>Linq – Object Initializers </vt:lpstr>
      <vt:lpstr>Linq – Anonymous Types </vt:lpstr>
      <vt:lpstr>Linq – Language Integrated Query</vt:lpstr>
      <vt:lpstr>Linq – Language Integrated Query</vt:lpstr>
      <vt:lpstr>Linq – Language Integrated Query</vt:lpstr>
      <vt:lpstr>Linq – Language Integrated Query</vt:lpstr>
      <vt:lpstr>Linq – Language Integrated Query</vt:lpstr>
      <vt:lpstr>Linq – Language Integrated Query</vt:lpstr>
      <vt:lpstr>Linq – Language Integrated Query</vt:lpstr>
      <vt:lpstr>Linq – Language Integrated Query</vt:lpstr>
      <vt:lpstr>Linq – Language Integrated Query</vt:lpstr>
      <vt:lpstr>Linq – Language Integrated Query</vt:lpstr>
      <vt:lpstr>Linq – Language Integrated Query</vt:lpstr>
      <vt:lpstr>Linq – Language Integrated Query</vt:lpstr>
      <vt:lpstr>Linq – Language Integrated Query</vt:lpstr>
      <vt:lpstr>Linq – Language Integrated Query</vt:lpstr>
      <vt:lpstr>Ab hier Folien einer alte Version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DBIS2 –  Datenbanken und Informationssysteme</dc:title>
  <dc:creator>Divi</dc:creator>
  <cp:lastModifiedBy>Johann Preissl</cp:lastModifiedBy>
  <cp:revision>271</cp:revision>
  <dcterms:created xsi:type="dcterms:W3CDTF">2010-09-09T10:26:00Z</dcterms:created>
  <dcterms:modified xsi:type="dcterms:W3CDTF">2019-10-07T16:36:12Z</dcterms:modified>
</cp:coreProperties>
</file>