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99" r:id="rId4"/>
    <p:sldId id="307" r:id="rId5"/>
    <p:sldId id="306" r:id="rId6"/>
    <p:sldId id="309" r:id="rId7"/>
    <p:sldId id="308" r:id="rId8"/>
    <p:sldId id="310" r:id="rId9"/>
    <p:sldId id="311" r:id="rId10"/>
    <p:sldId id="314" r:id="rId11"/>
    <p:sldId id="312" r:id="rId12"/>
    <p:sldId id="315" r:id="rId13"/>
    <p:sldId id="313" r:id="rId14"/>
    <p:sldId id="319" r:id="rId15"/>
    <p:sldId id="316" r:id="rId16"/>
    <p:sldId id="317" r:id="rId17"/>
    <p:sldId id="318" r:id="rId18"/>
    <p:sldId id="320" r:id="rId19"/>
    <p:sldId id="323" r:id="rId20"/>
    <p:sldId id="322" r:id="rId21"/>
    <p:sldId id="321" r:id="rId22"/>
    <p:sldId id="294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84397" autoAdjust="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3" y="5453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49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B1F9C-D4D9-4272-A315-C9A68CBB5628}" type="datetimeFigureOut">
              <a:rPr lang="de-AT" smtClean="0"/>
              <a:pPr/>
              <a:t>09.10.2018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5EB44-2BE6-46B5-9A77-3AC3C76357D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814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  <a:p>
            <a:r>
              <a:rPr lang="de-AT" dirty="0" err="1"/>
              <a:t>Wahrscheinlichst</a:t>
            </a:r>
            <a:r>
              <a:rPr lang="de-AT" dirty="0"/>
              <a:t> die wesentliche C# Erweiterung,    2008   mit  C# 3.0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8869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  <a:p>
            <a:r>
              <a:rPr lang="de-AT" baseline="0" dirty="0"/>
              <a:t>Ale </a:t>
            </a:r>
            <a:r>
              <a:rPr lang="de-AT" baseline="0" dirty="0" err="1"/>
              <a:t>Linq</a:t>
            </a:r>
            <a:r>
              <a:rPr lang="de-AT" baseline="0" dirty="0"/>
              <a:t> Erweiterungsmethoden arbeiten mit Collections,</a:t>
            </a:r>
          </a:p>
          <a:p>
            <a:r>
              <a:rPr lang="de-AT" baseline="0" dirty="0"/>
              <a:t>Meist wird eine Collection in eine andere Collection transferiert,</a:t>
            </a:r>
          </a:p>
          <a:p>
            <a:r>
              <a:rPr lang="de-AT" baseline="0" dirty="0"/>
              <a:t>Manchmal  (z.B. </a:t>
            </a:r>
            <a:r>
              <a:rPr lang="de-AT" baseline="0" dirty="0" err="1"/>
              <a:t>Sum</a:t>
            </a:r>
            <a:r>
              <a:rPr lang="de-AT" baseline="0" dirty="0"/>
              <a:t>) berechnet sich aus einer Input Collection ein Ausgabewert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4799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int[] Num = { 1, 2, 3, 4, 5, 6, 7, 8, 9 };                                            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 in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//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ist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Inputcollection</a:t>
            </a:r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 &gt; 7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orderby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      // Ergebnis ist Collection&lt;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n;      //     mit Inhalt  9, 8</a:t>
            </a:r>
          </a:p>
          <a:p>
            <a:endParaRPr lang="de-AT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AT" baseline="0" dirty="0"/>
          </a:p>
          <a:p>
            <a:endParaRPr lang="de-AT" baseline="0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 c1 = new List&lt;Employee&gt; { emp2, wemp2, semp2, man2 };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//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Inputcollection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List&lt;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erg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in c1      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e.Gehalt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10 &amp;&amp;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"Hugo"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orderby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e.Name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e.Gehalt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descending</a:t>
            </a:r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select new {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e.Gehalt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};       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//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Outputcollection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anonyme Klasse</a:t>
            </a:r>
            <a:endParaRPr lang="de-AT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75372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  <a:p>
            <a:r>
              <a:rPr lang="de-AT" baseline="0" dirty="0"/>
              <a:t>e ist sozusagen die Laufvariable (wie in </a:t>
            </a:r>
            <a:r>
              <a:rPr lang="de-AT" baseline="0" dirty="0" err="1"/>
              <a:t>foreach</a:t>
            </a:r>
            <a:r>
              <a:rPr lang="de-AT" baseline="0" dirty="0"/>
              <a:t>) mit einem </a:t>
            </a:r>
            <a:r>
              <a:rPr lang="de-AT" baseline="0" dirty="0" err="1"/>
              <a:t>scope</a:t>
            </a:r>
            <a:r>
              <a:rPr lang="de-AT" baseline="0" dirty="0"/>
              <a:t> innerhalb des </a:t>
            </a:r>
            <a:r>
              <a:rPr lang="de-AT" baseline="0" dirty="0" err="1"/>
              <a:t>Linq</a:t>
            </a:r>
            <a:r>
              <a:rPr lang="de-AT" baseline="0" dirty="0"/>
              <a:t> Statements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7661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  <a:p>
            <a:r>
              <a:rPr lang="de-AT" baseline="0" dirty="0" err="1"/>
              <a:t>Join</a:t>
            </a:r>
            <a:r>
              <a:rPr lang="de-AT" baseline="0" dirty="0"/>
              <a:t> in </a:t>
            </a:r>
            <a:r>
              <a:rPr lang="de-AT" baseline="0" dirty="0" err="1"/>
              <a:t>Linq</a:t>
            </a:r>
            <a:r>
              <a:rPr lang="de-AT" baseline="0" dirty="0"/>
              <a:t> hat strenge Syntax</a:t>
            </a:r>
          </a:p>
          <a:p>
            <a:endParaRPr lang="de-AT" baseline="0" dirty="0"/>
          </a:p>
          <a:p>
            <a:r>
              <a:rPr lang="de-AT" baseline="0" dirty="0"/>
              <a:t>Referenzen können in beide Richtungen weisen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59711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90150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  <a:p>
            <a:r>
              <a:rPr lang="de-AT" baseline="0" dirty="0"/>
              <a:t>Referenzen werden normal als Property gezeigt</a:t>
            </a:r>
          </a:p>
          <a:p>
            <a:endParaRPr lang="de-AT" baseline="0" dirty="0"/>
          </a:p>
          <a:p>
            <a:r>
              <a:rPr lang="de-AT" baseline="0" dirty="0"/>
              <a:t>Das </a:t>
            </a:r>
            <a:r>
              <a:rPr lang="de-AT" baseline="0" dirty="0" err="1"/>
              <a:t>class</a:t>
            </a:r>
            <a:r>
              <a:rPr lang="de-AT" baseline="0" dirty="0"/>
              <a:t> </a:t>
            </a:r>
            <a:r>
              <a:rPr lang="de-AT" baseline="0" dirty="0" err="1"/>
              <a:t>diagram</a:t>
            </a:r>
            <a:r>
              <a:rPr lang="de-AT" baseline="0" dirty="0"/>
              <a:t> ist in der Lage  einzelne Referenzen als einen Pfeil   (</a:t>
            </a:r>
            <a:r>
              <a:rPr lang="de-AT" baseline="0" dirty="0" err="1"/>
              <a:t>Schow</a:t>
            </a:r>
            <a:r>
              <a:rPr lang="de-AT" baseline="0" dirty="0"/>
              <a:t> </a:t>
            </a:r>
            <a:r>
              <a:rPr lang="de-AT" baseline="0" dirty="0" err="1"/>
              <a:t>as</a:t>
            </a:r>
            <a:r>
              <a:rPr lang="de-AT" baseline="0" dirty="0"/>
              <a:t> </a:t>
            </a:r>
            <a:r>
              <a:rPr lang="de-AT" baseline="0" dirty="0" err="1"/>
              <a:t>Assocation</a:t>
            </a:r>
            <a:r>
              <a:rPr lang="de-AT" baseline="0" dirty="0"/>
              <a:t>)</a:t>
            </a:r>
          </a:p>
          <a:p>
            <a:r>
              <a:rPr lang="de-AT" baseline="0" dirty="0"/>
              <a:t>   bzw. </a:t>
            </a:r>
            <a:r>
              <a:rPr lang="de-AT" baseline="0" dirty="0" err="1"/>
              <a:t>Referenzcollactions</a:t>
            </a:r>
            <a:r>
              <a:rPr lang="de-AT" baseline="0" dirty="0"/>
              <a:t> als Pfeil mit 2 Spitzen (</a:t>
            </a:r>
            <a:r>
              <a:rPr lang="de-AT" baseline="0" dirty="0" err="1"/>
              <a:t>Schow</a:t>
            </a:r>
            <a:r>
              <a:rPr lang="de-AT" baseline="0" dirty="0"/>
              <a:t> </a:t>
            </a:r>
            <a:r>
              <a:rPr lang="de-AT" baseline="0" dirty="0" err="1"/>
              <a:t>as</a:t>
            </a:r>
            <a:r>
              <a:rPr lang="de-AT" baseline="0" dirty="0"/>
              <a:t> Collection </a:t>
            </a:r>
            <a:r>
              <a:rPr lang="de-AT" baseline="0" dirty="0" err="1"/>
              <a:t>Assocation</a:t>
            </a:r>
            <a:r>
              <a:rPr lang="de-AT" baseline="0" dirty="0"/>
              <a:t>)</a:t>
            </a:r>
          </a:p>
          <a:p>
            <a:r>
              <a:rPr lang="de-AT" baseline="0" dirty="0"/>
              <a:t>a</a:t>
            </a:r>
            <a:r>
              <a:rPr lang="de-AT" baseline="0"/>
              <a:t>nzuzeigen</a:t>
            </a:r>
            <a:r>
              <a:rPr lang="de-AT" baseline="0" dirty="0"/>
              <a:t>, falls man dies einstellt</a:t>
            </a:r>
          </a:p>
          <a:p>
            <a:endParaRPr lang="de-AT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89354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1371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  <a:p>
            <a:r>
              <a:rPr lang="de-AT" baseline="0" dirty="0"/>
              <a:t>Bei Collections kann man nur </a:t>
            </a:r>
            <a:r>
              <a:rPr lang="de-AT" baseline="0" dirty="0" err="1"/>
              <a:t>Linq</a:t>
            </a:r>
            <a:r>
              <a:rPr lang="de-AT" baseline="0" dirty="0"/>
              <a:t> Methoden einsetzen, die mit der Collection auch arbeiten können</a:t>
            </a:r>
          </a:p>
          <a:p>
            <a:r>
              <a:rPr lang="de-AT" baseline="0" dirty="0"/>
              <a:t>  </a:t>
            </a:r>
            <a:r>
              <a:rPr lang="de-AT" baseline="0" dirty="0" err="1"/>
              <a:t>from</a:t>
            </a:r>
            <a:r>
              <a:rPr lang="de-AT" baseline="0" dirty="0"/>
              <a:t>       Any,  All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33902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 erg1 = from b 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SampleData.Books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from r 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b.Reviews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select new {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b.Title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r.Rating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};</a:t>
            </a:r>
          </a:p>
          <a:p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erg = from b 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SampleData.Books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b.Title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Ratings = (from r in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b.Reviews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r.Rating</a:t>
            </a:r>
            <a:r>
              <a:rPr lang="de-AT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  };</a:t>
            </a:r>
            <a:endParaRPr lang="de-AT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30175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  <a:p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erg1 = from b 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SampleData.Books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from r 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b.Reviews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r.Rating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2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select new {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b.Title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r.Rating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};</a:t>
            </a:r>
          </a:p>
          <a:p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erg = from b 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SampleData.Books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b.Reviews.Any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 =&gt;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r.Rating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2)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b.Title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Ratings = (from r in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b.Reviews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r.Rating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  };</a:t>
            </a:r>
            <a:endParaRPr lang="de-AT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0558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aseline="0" dirty="0"/>
              <a:t>Var   ist sehr simpel  der Compiler ermittelt den Typ wenn er kann</a:t>
            </a:r>
          </a:p>
          <a:p>
            <a:endParaRPr lang="de-AT" baseline="0" dirty="0"/>
          </a:p>
          <a:p>
            <a:r>
              <a:rPr lang="de-AT" baseline="0" dirty="0"/>
              <a:t>Erweiterungsmethoden sind die wirklich bedeutende Implementierungstechnik für </a:t>
            </a:r>
            <a:r>
              <a:rPr lang="de-AT" baseline="0" dirty="0" err="1"/>
              <a:t>Linq</a:t>
            </a:r>
            <a:endParaRPr lang="de-AT" baseline="0" dirty="0"/>
          </a:p>
          <a:p>
            <a:r>
              <a:rPr lang="de-AT" baseline="0" dirty="0"/>
              <a:t>            (wenn auch nur ein sehr cleverer Trick mit Compilerunterstützung)</a:t>
            </a:r>
          </a:p>
          <a:p>
            <a:r>
              <a:rPr lang="de-AT" baseline="0" dirty="0"/>
              <a:t>  </a:t>
            </a:r>
            <a:r>
              <a:rPr lang="de-AT" baseline="0" dirty="0" err="1"/>
              <a:t>Linq</a:t>
            </a:r>
            <a:r>
              <a:rPr lang="de-AT" baseline="0" dirty="0"/>
              <a:t> besteht technisch aus vielen Erweiterungsmethoden, welche  das Interface </a:t>
            </a:r>
            <a:r>
              <a:rPr lang="de-AT" baseline="0" dirty="0" err="1"/>
              <a:t>Ienumerable</a:t>
            </a:r>
            <a:r>
              <a:rPr lang="de-AT" baseline="0" dirty="0"/>
              <a:t> erweitern</a:t>
            </a:r>
          </a:p>
          <a:p>
            <a:endParaRPr lang="de-AT" baseline="0" dirty="0"/>
          </a:p>
          <a:p>
            <a:endParaRPr lang="de-AT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14406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20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35320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21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03694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22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5726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s1 = "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something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 // Type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entsteht durch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Initalisierung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s1 = 24;              // daher keine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Zuweisung möglich</a:t>
            </a:r>
          </a:p>
          <a:p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zaehler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        // kein Typ feststellbar   </a:t>
            </a:r>
          </a:p>
          <a:p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TryItNull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 // null hat keinen Typ</a:t>
            </a:r>
          </a:p>
          <a:p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SetConditionally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condition ? 500 : "badger";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// kein eindeutiger Typ feststellbar </a:t>
            </a:r>
            <a:endParaRPr lang="de-AT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51013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= 1;                     //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(genauer Int32)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gehalt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234.20m;          //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decimal</a:t>
            </a:r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3.14;                 // double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frage = "Wer ist Hugo?";   //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umfang = i * 3.14;         // double (Typ des  Ausdrucks)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emp2 = new Employee();     // Employee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Referenz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c1 = new List&lt;Employee&gt;(); // List&lt;Employee&gt;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// auch bei Arrays:</a:t>
            </a:r>
          </a:p>
          <a:p>
            <a:r>
              <a:rPr lang="nn-N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Primes = new[] { 2, 3, 5, 7, 11, 13, 17, 19 };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 //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( Int32[] )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statt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Dictionary&lt;int, List&lt;int&gt;&gt; Example = new Dictionary&lt;int, List&lt;int&gt;&gt;();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bequemer: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Example2 = new Dictionary&lt;int, List&lt;int&gt;&gt;();</a:t>
            </a:r>
            <a:endParaRPr lang="de-AT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66324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  <a:p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String erhält eine  Reverse()  Methode ohne Parameter,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Angabe 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string input,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welche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aussieht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Parameter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gibt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welche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Klasse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erweitert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!!!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Spezielle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Bedeutung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von this an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dieser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Stelle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Sinngemäß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Das this 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dieser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und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input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angesprochen</a:t>
            </a:r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Utility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static string Reverse(this string input)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chars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input.ToCharArray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Array.Reverse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chars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String(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chars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  <a:endParaRPr lang="de-AT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04011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StackOps</a:t>
            </a:r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   // Methoden für Stacks Push(wert) und Pop() bei List&lt;T&gt; erweitern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static void Push&lt;T&gt;(this List&lt;T&gt;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TheList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 Value)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TheList.Add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(Value);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 Pop&lt;T&gt;(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List&lt;T&gt;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TheList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TheList.Count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0)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throw new Exception("Nothing to pop.");</a:t>
            </a:r>
          </a:p>
          <a:p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int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LastPos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TheList.Count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- 1;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T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TheList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LastPos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TheList.RemoveAt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LastPos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  <a:endParaRPr lang="de-AT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36631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  <a:p>
            <a:r>
              <a:rPr lang="de-AT" baseline="0" dirty="0"/>
              <a:t>Return wird zu  =&gt;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8000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94358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7875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048672" cy="1282154"/>
          </a:xfrm>
          <a:noFill/>
        </p:spPr>
        <p:txBody>
          <a:bodyPr>
            <a:normAutofit/>
          </a:bodyPr>
          <a:lstStyle>
            <a:lvl1pPr marL="0" indent="0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9BA9-D4A2-4974-B0A4-496C727882B1}" type="datetime1">
              <a:rPr lang="de-DE" smtClean="0"/>
              <a:pPr/>
              <a:t>09.10.2018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51520" y="630932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604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6FEC-2C28-4AC6-8084-72439C930F7B}" type="datetime1">
              <a:rPr lang="de-DE" smtClean="0"/>
              <a:pPr/>
              <a:t>09.10.2018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380312" y="6298922"/>
            <a:ext cx="936104" cy="365125"/>
          </a:xfrm>
        </p:spPr>
        <p:txBody>
          <a:bodyPr/>
          <a:lstStyle/>
          <a:p>
            <a:fld id="{1CEECB6C-7AC0-49CE-A0AB-6987B2290DED}" type="datetime1">
              <a:rPr lang="de-DE" smtClean="0"/>
              <a:pPr/>
              <a:t>09.10.2018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09320"/>
            <a:ext cx="3168352" cy="365125"/>
          </a:xfrm>
        </p:spPr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289093"/>
            <a:ext cx="432048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0D15-7462-40D7-BBE7-A80B4E765789}" type="datetime1">
              <a:rPr lang="de-DE" smtClean="0"/>
              <a:pPr/>
              <a:t>09.10.2018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73CE-2723-4D1E-9275-1374613DC6A3}" type="datetime1">
              <a:rPr lang="de-DE" smtClean="0"/>
              <a:pPr/>
              <a:t>09.10.2018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500141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8090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4778" y="1124744"/>
            <a:ext cx="4100264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0208" y="1124744"/>
            <a:ext cx="4100264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6E1C-61AF-4B5F-94AD-292A8821161B}" type="datetime1">
              <a:rPr lang="de-DE" smtClean="0"/>
              <a:pPr/>
              <a:t>09.10.2018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253A-9148-41AA-8104-CF6B296C3813}" type="datetime1">
              <a:rPr lang="de-DE" smtClean="0"/>
              <a:pPr/>
              <a:t>09.10.2018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676A-A8AF-4F77-8884-1612DAC5D386}" type="datetime1">
              <a:rPr lang="de-DE" smtClean="0"/>
              <a:pPr/>
              <a:t>09.10.2018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A6FA-A494-48E0-9AC7-BC4F1720BBC2}" type="datetime1">
              <a:rPr lang="de-DE" smtClean="0"/>
              <a:pPr/>
              <a:t>09.10.2018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72" descr="MED_Befundung_Banner_Korr01_ECI_A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" t="-174" r="13318" b="16530"/>
          <a:stretch>
            <a:fillRect/>
          </a:stretch>
        </p:blipFill>
        <p:spPr bwMode="auto">
          <a:xfrm>
            <a:off x="0" y="-18090"/>
            <a:ext cx="9144000" cy="687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206084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89EA-1223-4B0B-89C3-2B45EDFEA5B8}" type="datetime1">
              <a:rPr lang="de-DE" smtClean="0"/>
              <a:pPr/>
              <a:t>09.10.2018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E6B2-8CAB-4138-9B8D-D85947345EB6}" type="datetime1">
              <a:rPr lang="de-DE" smtClean="0"/>
              <a:pPr/>
              <a:t>09.10.2018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0846-834F-44D5-BD5B-49A3B76BEE27}" type="datetime1">
              <a:rPr lang="de-DE" smtClean="0"/>
              <a:pPr/>
              <a:t>09.10.2018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-17682" y="202630"/>
            <a:ext cx="8876674" cy="7780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536" y="1124744"/>
            <a:ext cx="8424936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71792" y="6298922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CF7F14-78A3-40D6-BCCD-1B0989A7D923}" type="datetime1">
              <a:rPr lang="de-DE" smtClean="0"/>
              <a:pPr/>
              <a:t>09.10.2018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95936" y="6309320"/>
            <a:ext cx="3168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79904" y="6289093"/>
            <a:ext cx="540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4" y="6309320"/>
            <a:ext cx="3782786" cy="50978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 rot="16200000">
            <a:off x="7031797" y="446353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de-A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2" r:id="rId3"/>
    <p:sldLayoutId id="2147483653" r:id="rId4"/>
    <p:sldLayoutId id="2147483654" r:id="rId5"/>
    <p:sldLayoutId id="2147483655" r:id="rId6"/>
    <p:sldLayoutId id="2147483649" r:id="rId7"/>
    <p:sldLayoutId id="2147483656" r:id="rId8"/>
    <p:sldLayoutId id="2147483657" r:id="rId9"/>
    <p:sldLayoutId id="2147483658" r:id="rId10"/>
    <p:sldLayoutId id="2147483650" r:id="rId11"/>
    <p:sldLayoutId id="2147483659" r:id="rId12"/>
  </p:sldLayoutIdLst>
  <p:hf hdr="0" dt="0"/>
  <p:txStyles>
    <p:titleStyle>
      <a:lvl1pPr marL="273050" indent="0"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hcs.harvard.edu/csharp/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55679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16824" cy="1872208"/>
          </a:xfrm>
        </p:spPr>
        <p:txBody>
          <a:bodyPr>
            <a:normAutofit/>
          </a:bodyPr>
          <a:lstStyle/>
          <a:p>
            <a:r>
              <a:rPr lang="de-AT" dirty="0"/>
              <a:t>POS –  </a:t>
            </a:r>
            <a:r>
              <a:rPr lang="de-AT" dirty="0" err="1"/>
              <a:t>Linq</a:t>
            </a:r>
            <a:br>
              <a:rPr lang="de-AT" dirty="0"/>
            </a:br>
            <a:r>
              <a:rPr lang="en-US" dirty="0">
                <a:effectLst/>
              </a:rPr>
              <a:t>Language Integrated Query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9075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en-US" dirty="0"/>
              <a:t>Language Integrated Query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Ist technisch ein Menge Erweiterungsmethoden</a:t>
            </a:r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A86620D-5622-47F7-95A6-BD2CD5A67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56" y="1772816"/>
            <a:ext cx="8485714" cy="4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2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en-US" dirty="0"/>
              <a:t>Language Integrated Query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Kann aber (teilweise) in bequemer Syntax geschrieben werden (angelehnt an SQL)</a:t>
            </a: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endParaRPr lang="de-AT" sz="2000" dirty="0"/>
          </a:p>
          <a:p>
            <a:r>
              <a:rPr lang="de-AT" dirty="0" err="1"/>
              <a:t>Eingabecollection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</a:t>
            </a:r>
            <a:r>
              <a:rPr lang="de-AT" dirty="0"/>
              <a:t>  </a:t>
            </a:r>
            <a:r>
              <a:rPr lang="de-AT" dirty="0" err="1"/>
              <a:t>Ausgabecollection</a:t>
            </a:r>
            <a:endParaRPr lang="de-AT" dirty="0"/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D94C28E-C83F-4D82-B4DE-586B30581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093859"/>
            <a:ext cx="6847619" cy="150476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5092578-F6A9-499E-894C-7A7EEC767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52" y="4149080"/>
            <a:ext cx="7352381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81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en-US" dirty="0"/>
              <a:t>Language Integrated Query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                     vergleichbar einem </a:t>
            </a:r>
            <a:r>
              <a:rPr lang="de-AT" dirty="0" err="1"/>
              <a:t>foreach</a:t>
            </a:r>
            <a:r>
              <a:rPr lang="de-AT" dirty="0"/>
              <a:t>, legt die Input-</a:t>
            </a:r>
            <a:br>
              <a:rPr lang="de-AT" dirty="0"/>
            </a:br>
            <a:r>
              <a:rPr lang="de-AT" dirty="0"/>
              <a:t>         Collection fest, mit e ist ein Element ansprechbar</a:t>
            </a:r>
          </a:p>
          <a:p>
            <a:r>
              <a:rPr lang="de-AT" dirty="0"/>
              <a:t>                               Selektion, reduziert Elementmenge</a:t>
            </a:r>
            <a:br>
              <a:rPr lang="de-AT" dirty="0"/>
            </a:br>
            <a:r>
              <a:rPr lang="de-AT" dirty="0"/>
              <a:t>                               Bedingungen wie in </a:t>
            </a:r>
            <a:r>
              <a:rPr lang="de-AT" dirty="0" err="1"/>
              <a:t>if</a:t>
            </a:r>
            <a:r>
              <a:rPr lang="de-AT" dirty="0"/>
              <a:t> möglich</a:t>
            </a:r>
          </a:p>
          <a:p>
            <a:r>
              <a:rPr lang="de-AT" dirty="0"/>
              <a:t>                                     sehr bequemes sortieren,</a:t>
            </a:r>
            <a:br>
              <a:rPr lang="de-AT" dirty="0"/>
            </a:br>
            <a:r>
              <a:rPr lang="de-AT" dirty="0"/>
              <a:t>                                     mehrere Felder, auf/absteigend</a:t>
            </a:r>
          </a:p>
          <a:p>
            <a:r>
              <a:rPr lang="de-AT" dirty="0"/>
              <a:t>                                                Projektion, legt Elemente</a:t>
            </a:r>
            <a:br>
              <a:rPr lang="de-AT" dirty="0"/>
            </a:br>
            <a:r>
              <a:rPr lang="de-AT" dirty="0"/>
              <a:t>                                                der Output Collection fest</a:t>
            </a:r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5B7F310-E440-4216-9B00-0E828F604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268760"/>
            <a:ext cx="1476190" cy="2761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6ECC405-A69F-4414-86C0-5293B91E6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33" y="2158734"/>
            <a:ext cx="2295238" cy="31428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F9B1B2B-E4ED-40CD-BFBD-F213BFD86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173" y="3114714"/>
            <a:ext cx="2857143" cy="3142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5246B46-33E3-400C-B511-A0E9DCDD5D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173" y="4042784"/>
            <a:ext cx="3761905" cy="33333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E98238E-E6B4-491E-85F1-8B535FBEAA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173" y="4917806"/>
            <a:ext cx="6190476" cy="66666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75CBF17-E7BB-4DFB-B5DD-1B74574E1F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760" y="5666082"/>
            <a:ext cx="7771428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74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en-US" dirty="0"/>
              <a:t>Language Integrated Query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Verbinden mehrerer Instanzen (</a:t>
            </a:r>
            <a:r>
              <a:rPr lang="de-AT" dirty="0" err="1"/>
              <a:t>Join</a:t>
            </a:r>
            <a:r>
              <a:rPr lang="de-AT" dirty="0"/>
              <a:t> in SQL)</a:t>
            </a:r>
          </a:p>
          <a:p>
            <a:r>
              <a:rPr lang="de-AT" dirty="0" err="1"/>
              <a:t>Join</a:t>
            </a:r>
            <a:r>
              <a:rPr lang="de-AT" dirty="0"/>
              <a:t> existiert auch in </a:t>
            </a:r>
            <a:r>
              <a:rPr lang="de-AT" dirty="0" err="1"/>
              <a:t>Linq</a:t>
            </a:r>
            <a:r>
              <a:rPr lang="de-AT" dirty="0"/>
              <a:t> (nur nötig, wenn über Feldinhalte wie bei PK und FK </a:t>
            </a:r>
            <a:r>
              <a:rPr lang="de-AT" dirty="0" err="1"/>
              <a:t>gejoint</a:t>
            </a:r>
            <a:r>
              <a:rPr lang="de-AT" dirty="0"/>
              <a:t> wird).</a:t>
            </a:r>
          </a:p>
          <a:p>
            <a:r>
              <a:rPr lang="de-AT" dirty="0">
                <a:solidFill>
                  <a:srgbClr val="FF0000"/>
                </a:solidFill>
              </a:rPr>
              <a:t>Referenzen</a:t>
            </a:r>
            <a:r>
              <a:rPr lang="de-AT" dirty="0"/>
              <a:t> sind aber der bevorzugte Weg, Einzel-referenzen sehr bequem</a:t>
            </a:r>
            <a:br>
              <a:rPr lang="de-AT" dirty="0"/>
            </a:br>
            <a:r>
              <a:rPr lang="de-AT" dirty="0"/>
              <a:t>                     </a:t>
            </a:r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1DB97EF-3FA4-4A9E-97C4-DD2B18BB7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85" y="3599087"/>
            <a:ext cx="3547373" cy="155962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66C2CA0-6899-4B12-ACA4-84BA38EFF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702" y="3083061"/>
            <a:ext cx="4031532" cy="207573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71ADB3E-7D46-44F2-8F2D-9D4071C38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3235" y="5420119"/>
            <a:ext cx="4560044" cy="86897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AF70323-A0B6-44A7-B95B-F713A2C5F8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585" y="5420119"/>
            <a:ext cx="3239351" cy="86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2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en-US" dirty="0"/>
              <a:t>Language Integrated Query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Bitte jetzt Übung1 im Visual Studio als Projekt starten</a:t>
            </a:r>
            <a:br>
              <a:rPr lang="de-AT" dirty="0"/>
            </a:br>
            <a:r>
              <a:rPr lang="de-AT" dirty="0"/>
              <a:t>bitte den Anleitungen in Angabe folgen</a:t>
            </a:r>
          </a:p>
          <a:p>
            <a:endParaRPr lang="de-AT" dirty="0"/>
          </a:p>
          <a:p>
            <a:r>
              <a:rPr lang="de-AT" dirty="0"/>
              <a:t>Ordner „</a:t>
            </a:r>
            <a:r>
              <a:rPr lang="de-AT" dirty="0" err="1"/>
              <a:t>Businessobjects</a:t>
            </a:r>
            <a:r>
              <a:rPr lang="de-AT" dirty="0"/>
              <a:t>“ enthält die einzelnen Klassen,</a:t>
            </a:r>
          </a:p>
          <a:p>
            <a:r>
              <a:rPr lang="de-AT" dirty="0" err="1"/>
              <a:t>SampleData.cs</a:t>
            </a:r>
            <a:r>
              <a:rPr lang="de-AT" dirty="0"/>
              <a:t> baut </a:t>
            </a:r>
            <a:r>
              <a:rPr lang="de-AT" dirty="0" err="1"/>
              <a:t>static</a:t>
            </a:r>
            <a:r>
              <a:rPr lang="de-AT" dirty="0"/>
              <a:t> Collections für alle Instanzen auf</a:t>
            </a:r>
          </a:p>
          <a:p>
            <a:r>
              <a:rPr lang="de-AT" dirty="0" err="1"/>
              <a:t>Objectdumper</a:t>
            </a:r>
            <a:r>
              <a:rPr lang="de-AT" dirty="0"/>
              <a:t> ist ein intelligenter Helfer, der </a:t>
            </a:r>
            <a:r>
              <a:rPr lang="de-AT" dirty="0" err="1"/>
              <a:t>Instanzinhalte</a:t>
            </a:r>
            <a:r>
              <a:rPr lang="de-AT" dirty="0"/>
              <a:t> bequem auflisten kann</a:t>
            </a:r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722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en-US" dirty="0"/>
              <a:t>Language Integrated Query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Referenzen im Beispielprogramm</a:t>
            </a:r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B5C0A52-66CD-4249-8B2D-7442B8592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9" y="1623547"/>
            <a:ext cx="9144000" cy="468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51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en-US" dirty="0"/>
              <a:t>Language Integrated Query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5164349"/>
          </a:xfrm>
        </p:spPr>
        <p:txBody>
          <a:bodyPr>
            <a:normAutofit/>
          </a:bodyPr>
          <a:lstStyle/>
          <a:p>
            <a:r>
              <a:rPr lang="de-AT" dirty="0"/>
              <a:t>Einzelreferenz, !!es fehlt</a:t>
            </a:r>
            <a:br>
              <a:rPr lang="de-AT" dirty="0"/>
            </a:br>
            <a:r>
              <a:rPr lang="de-AT" dirty="0"/>
              <a:t>die </a:t>
            </a:r>
            <a:r>
              <a:rPr lang="de-AT" dirty="0" err="1"/>
              <a:t>Referenzcollection</a:t>
            </a:r>
            <a:r>
              <a:rPr lang="de-AT" dirty="0"/>
              <a:t> </a:t>
            </a:r>
            <a:br>
              <a:rPr lang="de-AT" dirty="0"/>
            </a:br>
            <a:r>
              <a:rPr lang="de-AT" dirty="0"/>
              <a:t>von User zu Review</a:t>
            </a:r>
          </a:p>
          <a:p>
            <a:r>
              <a:rPr lang="de-AT" dirty="0"/>
              <a:t>Fragen wie „zeige Reviews des Users Barney“ kann man ausgehend von User NICHT beantworten</a:t>
            </a:r>
          </a:p>
          <a:p>
            <a:r>
              <a:rPr lang="de-AT" dirty="0"/>
              <a:t>Aber problemlos ausgehend von Review</a:t>
            </a: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endParaRPr lang="de-AT" dirty="0"/>
          </a:p>
          <a:p>
            <a:r>
              <a:rPr lang="de-AT" dirty="0"/>
              <a:t>Damit kann man Fragen 1-5 beantworten</a:t>
            </a:r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577643F-DE12-4FE1-9B54-AF96A8F5F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181" y="1133540"/>
            <a:ext cx="4428571" cy="141904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A2A02FB-326C-487E-B11F-C944F7B1A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324" y="3974885"/>
            <a:ext cx="7085714" cy="1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76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en-US" dirty="0"/>
              <a:t>Language Integrated Query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Referenzcollections</a:t>
            </a:r>
            <a:r>
              <a:rPr lang="de-AT" dirty="0"/>
              <a:t>, verbinden z.B. ein Book genau mit den richtigen Autoren </a:t>
            </a: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endParaRPr lang="de-AT" dirty="0"/>
          </a:p>
          <a:p>
            <a:r>
              <a:rPr lang="de-AT" dirty="0"/>
              <a:t>Versuche dieser Art scheitern</a:t>
            </a:r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76BFDF7-85D9-4D54-8E7A-2E4E725C8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66" y="2060848"/>
            <a:ext cx="7590476" cy="240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8E0027E-169C-49D7-B21B-F25ADF78C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047" y="5198058"/>
            <a:ext cx="7561905" cy="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15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en-US" dirty="0"/>
              <a:t>Language Integrated Query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Gebe die Bücher mit den Reviews aus, verwende</a:t>
            </a:r>
            <a:br>
              <a:rPr lang="de-AT" dirty="0"/>
            </a:br>
            <a:endParaRPr lang="de-AT" sz="400" dirty="0"/>
          </a:p>
          <a:p>
            <a:r>
              <a:rPr lang="de-AT" dirty="0"/>
              <a:t>Lösung ähnlich Datenbank, Buch mehrzeilig ausgeben</a:t>
            </a: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endParaRPr lang="de-AT" sz="1200" dirty="0"/>
          </a:p>
          <a:p>
            <a:r>
              <a:rPr lang="de-AT" dirty="0"/>
              <a:t>Lösung OO artig, die Reviews als </a:t>
            </a:r>
            <a:r>
              <a:rPr lang="de-AT" dirty="0" err="1"/>
              <a:t>Subcollection</a:t>
            </a:r>
            <a:endParaRPr lang="de-AT" dirty="0"/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E3BAF98-CE85-4EA4-95BE-6C54858D7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618" y="1045209"/>
            <a:ext cx="952381" cy="5714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9391935-BD81-4BE2-88FF-518914766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71" y="2155344"/>
            <a:ext cx="7542857" cy="1219048"/>
          </a:xfrm>
          <a:prstGeom prst="rect">
            <a:avLst/>
          </a:prstGeom>
        </p:spPr>
      </p:pic>
      <p:pic>
        <p:nvPicPr>
          <p:cNvPr id="1026" name="Picture 2" descr="C:\Users\psad\AppData\Local\Temp\SNAGHTML4d897b39.PNG">
            <a:extLst>
              <a:ext uri="{FF2B5EF4-FFF2-40B4-BE49-F238E27FC236}">
                <a16:creationId xmlns:a16="http://schemas.microsoft.com/office/drawing/2014/main" id="{68590E97-7988-492E-9112-2A79497BF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76811"/>
            <a:ext cx="3321359" cy="107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099204F-E166-4FE1-B0BF-C78543CB7E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369" y="4194887"/>
            <a:ext cx="7609524" cy="6952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51D0A52-E399-43F7-A8B4-C7ED48FEE1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107" y="4967603"/>
            <a:ext cx="5323809" cy="1238095"/>
          </a:xfrm>
          <a:prstGeom prst="rect">
            <a:avLst/>
          </a:prstGeom>
        </p:spPr>
      </p:pic>
      <p:pic>
        <p:nvPicPr>
          <p:cNvPr id="1028" name="Picture 4" descr="C:\Users\psad\AppData\Local\Temp\SNAGHTML4d909055.PNG">
            <a:extLst>
              <a:ext uri="{FF2B5EF4-FFF2-40B4-BE49-F238E27FC236}">
                <a16:creationId xmlns:a16="http://schemas.microsoft.com/office/drawing/2014/main" id="{C644721E-C7F9-48F5-92FC-91EAC92B4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595" y="5311005"/>
            <a:ext cx="3336045" cy="11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063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en-US" dirty="0"/>
              <a:t>Language Integrated Query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Gebe die Bücher mit den Reviews aus, verwende</a:t>
            </a:r>
            <a:br>
              <a:rPr lang="de-AT" dirty="0"/>
            </a:br>
            <a:r>
              <a:rPr lang="de-AT" dirty="0"/>
              <a:t>aber nur jene mit Rating = 2</a:t>
            </a:r>
            <a:br>
              <a:rPr lang="de-AT" dirty="0"/>
            </a:br>
            <a:endParaRPr lang="de-AT" sz="400" dirty="0"/>
          </a:p>
          <a:p>
            <a:r>
              <a:rPr lang="de-AT" dirty="0"/>
              <a:t>Lösung ähnlich Datenbank, Buch mehrzeilig ausgeben</a:t>
            </a: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endParaRPr lang="de-AT" sz="1200" dirty="0"/>
          </a:p>
          <a:p>
            <a:r>
              <a:rPr lang="de-AT" dirty="0"/>
              <a:t>Lösung OO artig, die Reviews als </a:t>
            </a:r>
            <a:r>
              <a:rPr lang="de-AT" dirty="0" err="1"/>
              <a:t>Subcollection</a:t>
            </a:r>
            <a:endParaRPr lang="de-AT" dirty="0"/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E3BAF98-CE85-4EA4-95BE-6C54858D7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618" y="1045209"/>
            <a:ext cx="952381" cy="57142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3D06649-3BBC-4283-83F2-300D515DC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2708920"/>
            <a:ext cx="5085714" cy="115238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2C49FDA-5ECC-4144-95D5-CA7A1025D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568" y="4613683"/>
            <a:ext cx="6590476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3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notwendige Spracherweiterungen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3200" b="1" dirty="0" err="1">
                <a:solidFill>
                  <a:srgbClr val="FF0000"/>
                </a:solidFill>
              </a:rPr>
              <a:t>var</a:t>
            </a:r>
            <a:r>
              <a:rPr lang="de-AT" sz="2400" dirty="0"/>
              <a:t> </a:t>
            </a:r>
            <a:r>
              <a:rPr lang="de-AT" dirty="0"/>
              <a:t>– der Compiler ermittelt den Datentyp der  			    Variable (wenn er kann)  Type </a:t>
            </a:r>
            <a:r>
              <a:rPr lang="de-AT" dirty="0" err="1"/>
              <a:t>Inference</a:t>
            </a:r>
            <a:r>
              <a:rPr lang="de-AT" dirty="0"/>
              <a:t>.</a:t>
            </a:r>
          </a:p>
          <a:p>
            <a:r>
              <a:rPr lang="de-AT" sz="3200" b="1" dirty="0">
                <a:solidFill>
                  <a:srgbClr val="FF0000"/>
                </a:solidFill>
              </a:rPr>
              <a:t>Erweiterungsmethoden (Extension Methods) </a:t>
            </a:r>
            <a:r>
              <a:rPr lang="de-AT" dirty="0"/>
              <a:t>die Möglichkeit zu bestehenden Klassen neue Methoden hinzuzufügen – WICHTIG!</a:t>
            </a:r>
          </a:p>
          <a:p>
            <a:r>
              <a:rPr lang="de-AT" sz="3200" b="1" dirty="0">
                <a:solidFill>
                  <a:srgbClr val="FF0000"/>
                </a:solidFill>
              </a:rPr>
              <a:t>Lambda </a:t>
            </a:r>
            <a:r>
              <a:rPr lang="de-AT" sz="3200" b="1" dirty="0" err="1">
                <a:solidFill>
                  <a:srgbClr val="FF0000"/>
                </a:solidFill>
              </a:rPr>
              <a:t>Expressions</a:t>
            </a:r>
            <a:r>
              <a:rPr lang="de-AT" sz="3200" b="1" dirty="0">
                <a:solidFill>
                  <a:srgbClr val="FF0000"/>
                </a:solidFill>
              </a:rPr>
              <a:t> </a:t>
            </a:r>
            <a:r>
              <a:rPr lang="de-AT" dirty="0"/>
              <a:t>– schreibe eine</a:t>
            </a:r>
            <a:br>
              <a:rPr lang="de-AT" dirty="0"/>
            </a:br>
            <a:r>
              <a:rPr lang="de-AT" dirty="0"/>
              <a:t>                 (konstante) Methode kurz und elegant</a:t>
            </a:r>
          </a:p>
          <a:p>
            <a:r>
              <a:rPr lang="de-AT" sz="3200" b="1" dirty="0" err="1">
                <a:solidFill>
                  <a:srgbClr val="FF0000"/>
                </a:solidFill>
              </a:rPr>
              <a:t>Object</a:t>
            </a:r>
            <a:r>
              <a:rPr lang="de-AT" sz="3200" b="1" dirty="0">
                <a:solidFill>
                  <a:srgbClr val="FF0000"/>
                </a:solidFill>
              </a:rPr>
              <a:t> </a:t>
            </a:r>
            <a:r>
              <a:rPr lang="de-AT" sz="3200" b="1" dirty="0" err="1">
                <a:solidFill>
                  <a:srgbClr val="FF0000"/>
                </a:solidFill>
              </a:rPr>
              <a:t>Initializers</a:t>
            </a:r>
            <a:r>
              <a:rPr lang="de-AT" sz="3200" b="1" dirty="0">
                <a:solidFill>
                  <a:srgbClr val="FF0000"/>
                </a:solidFill>
              </a:rPr>
              <a:t> </a:t>
            </a:r>
            <a:r>
              <a:rPr lang="de-AT" dirty="0"/>
              <a:t>– initialisiere mit  { … } </a:t>
            </a:r>
          </a:p>
          <a:p>
            <a:r>
              <a:rPr lang="de-AT" sz="3200" b="1" dirty="0">
                <a:solidFill>
                  <a:srgbClr val="FF0000"/>
                </a:solidFill>
              </a:rPr>
              <a:t>Anonymous </a:t>
            </a:r>
            <a:r>
              <a:rPr lang="de-AT" sz="3200" b="1" dirty="0" err="1">
                <a:solidFill>
                  <a:srgbClr val="FF0000"/>
                </a:solidFill>
              </a:rPr>
              <a:t>Types</a:t>
            </a:r>
            <a:r>
              <a:rPr lang="de-AT" sz="3200" b="1" dirty="0">
                <a:solidFill>
                  <a:srgbClr val="FF0000"/>
                </a:solidFill>
              </a:rPr>
              <a:t> </a:t>
            </a:r>
            <a:r>
              <a:rPr lang="de-AT" dirty="0"/>
              <a:t>– Instanzen ohne Klasse </a:t>
            </a:r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58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en-US" dirty="0"/>
              <a:t>Language Integrated Query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G</a:t>
            </a:r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843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en-US" dirty="0"/>
              <a:t>Language Integrated Query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G</a:t>
            </a:r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678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16824" cy="1282154"/>
          </a:xfrm>
        </p:spPr>
        <p:txBody>
          <a:bodyPr>
            <a:normAutofit/>
          </a:bodyPr>
          <a:lstStyle/>
          <a:p>
            <a:r>
              <a:rPr lang="de-AT" dirty="0"/>
              <a:t>Ab hier Folien einer alte Version</a:t>
            </a:r>
          </a:p>
        </p:txBody>
      </p:sp>
      <p:pic>
        <p:nvPicPr>
          <p:cNvPr id="4" name="Picture 2" descr="http://www.hcs.harvard.edu/csharp/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55679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14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de-AT" dirty="0" err="1"/>
              <a:t>var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var</a:t>
            </a:r>
            <a:r>
              <a:rPr lang="de-AT" dirty="0"/>
              <a:t> beauftragt den Compiler, den Typ einer Variable eindeutig festzulegen (z.B. beim </a:t>
            </a:r>
            <a:r>
              <a:rPr lang="de-AT" dirty="0" err="1"/>
              <a:t>initaliseren</a:t>
            </a:r>
            <a:r>
              <a:rPr lang="de-AT" dirty="0"/>
              <a:t>),</a:t>
            </a:r>
            <a:br>
              <a:rPr lang="de-AT" dirty="0"/>
            </a:br>
            <a:r>
              <a:rPr lang="de-AT" dirty="0"/>
              <a:t>misslingt dies, dann gibt es einen Syntaxfehler</a:t>
            </a:r>
          </a:p>
          <a:p>
            <a:r>
              <a:rPr lang="de-AT" dirty="0"/>
              <a:t>Strenge Typisierung bleibt erhalten!!</a:t>
            </a:r>
          </a:p>
          <a:p>
            <a:r>
              <a:rPr lang="de-AT" dirty="0"/>
              <a:t>Nicht funktionieren wird:</a:t>
            </a:r>
            <a:br>
              <a:rPr lang="de-AT" dirty="0"/>
            </a:br>
            <a:endParaRPr lang="de-AT" dirty="0"/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695B9E0-CE4F-46A7-AC1E-AD5C17540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18" y="3501007"/>
            <a:ext cx="7964958" cy="262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7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de-AT" dirty="0" err="1"/>
              <a:t>var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Erfolgreiche „Type </a:t>
            </a:r>
            <a:r>
              <a:rPr lang="de-AT" dirty="0" err="1"/>
              <a:t>inference</a:t>
            </a:r>
            <a:r>
              <a:rPr lang="de-AT" dirty="0"/>
              <a:t>“ bei:</a:t>
            </a:r>
            <a:br>
              <a:rPr lang="de-AT" dirty="0"/>
            </a:br>
            <a:endParaRPr lang="de-AT" dirty="0"/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5D427C6-EF79-4807-813A-8541B5484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21" y="1628799"/>
            <a:ext cx="8249713" cy="428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8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de-AT" b="1" dirty="0">
                <a:solidFill>
                  <a:srgbClr val="FF0000"/>
                </a:solidFill>
              </a:rPr>
              <a:t>Extension Methods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Spezielle </a:t>
            </a:r>
            <a:r>
              <a:rPr lang="de-AT" dirty="0" err="1"/>
              <a:t>static</a:t>
            </a:r>
            <a:r>
              <a:rPr lang="de-AT" dirty="0"/>
              <a:t> Syntax ermöglicht späteres Hinzufügen neuer Methoden zu Klassen, </a:t>
            </a:r>
            <a:r>
              <a:rPr lang="de-AT" dirty="0" err="1"/>
              <a:t>Structs</a:t>
            </a:r>
            <a:r>
              <a:rPr lang="de-AT" dirty="0"/>
              <a:t>, Interfaces</a:t>
            </a:r>
          </a:p>
          <a:p>
            <a:r>
              <a:rPr lang="de-AT" dirty="0"/>
              <a:t>z.B. Reverse() Methode zur String Klasse hinzufügen</a:t>
            </a:r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D25577D-88E0-429D-BA4B-47E6B0E23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679" y="2564904"/>
            <a:ext cx="2215784" cy="184476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3FA44B5-69DB-4B28-A4E1-2417813E9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680" y="4797705"/>
            <a:ext cx="2215784" cy="151161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A614A5D-0F99-4525-A11F-3D0D8AD0AA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2556867"/>
            <a:ext cx="5933980" cy="343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3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Erweitern der  List&lt;T&gt; Collection</a:t>
            </a:r>
            <a:br>
              <a:rPr lang="de-AT" dirty="0"/>
            </a:br>
            <a:endParaRPr lang="de-AT" dirty="0"/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C3F094D-566E-4FC9-B7E0-7D07884D5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50" y="1746370"/>
            <a:ext cx="7923809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9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Lambda Expression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Kurze Schreibweise für kleine Methoden</a:t>
            </a: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endParaRPr lang="de-AT" sz="2000" dirty="0"/>
          </a:p>
          <a:p>
            <a:r>
              <a:rPr lang="de-AT" dirty="0"/>
              <a:t>2 Parameter mit ( )</a:t>
            </a:r>
            <a:br>
              <a:rPr lang="de-AT" dirty="0"/>
            </a:br>
            <a:br>
              <a:rPr lang="de-AT" dirty="0"/>
            </a:br>
            <a:endParaRPr lang="de-AT" sz="1100" dirty="0"/>
          </a:p>
          <a:p>
            <a:r>
              <a:rPr lang="de-AT" dirty="0"/>
              <a:t>Mehr als eine Codezeile ist unpraktisch</a:t>
            </a:r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C1D287C-14F1-4847-90B9-E3A84F143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596815"/>
            <a:ext cx="6295238" cy="203809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61DDD8A-3F01-45F3-973E-6940526B0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4176714"/>
            <a:ext cx="7019048" cy="56190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F8716B1-6E85-4872-A80C-D076579819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5280423"/>
            <a:ext cx="6838095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5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de-AT" dirty="0" err="1"/>
              <a:t>Object</a:t>
            </a:r>
            <a:r>
              <a:rPr lang="de-AT" dirty="0"/>
              <a:t> </a:t>
            </a:r>
            <a:r>
              <a:rPr lang="de-AT" dirty="0" err="1"/>
              <a:t>Initializers</a:t>
            </a:r>
            <a:r>
              <a:rPr lang="de-AT" dirty="0"/>
              <a:t>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Ersetzt praktisch unterschiedliche Konstruktoren</a:t>
            </a: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endParaRPr lang="de-AT" dirty="0"/>
          </a:p>
          <a:p>
            <a:r>
              <a:rPr lang="de-AT" dirty="0"/>
              <a:t>Auch bei Collections</a:t>
            </a:r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C9A469A-DCE4-4FF5-975B-4FE15D456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718851"/>
            <a:ext cx="7809524" cy="200952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019D852-5EA2-4686-BD45-76F1F7080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4312983"/>
            <a:ext cx="6714286" cy="1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7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Anonymous </a:t>
            </a:r>
            <a:r>
              <a:rPr lang="de-AT" dirty="0" err="1"/>
              <a:t>Types</a:t>
            </a:r>
            <a:r>
              <a:rPr lang="de-AT" dirty="0"/>
              <a:t>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Instanzen anlegen ohne vorher Klassen zu definieren</a:t>
            </a:r>
            <a:br>
              <a:rPr lang="de-AT" dirty="0"/>
            </a:br>
            <a:r>
              <a:rPr lang="de-AT" dirty="0"/>
              <a:t>nur möglich mit </a:t>
            </a:r>
            <a:r>
              <a:rPr lang="de-AT" dirty="0" err="1"/>
              <a:t>Objektinitialisierer</a:t>
            </a:r>
            <a:r>
              <a:rPr lang="de-AT" dirty="0"/>
              <a:t> </a:t>
            </a:r>
            <a:br>
              <a:rPr lang="de-AT" dirty="0"/>
            </a:br>
            <a:r>
              <a:rPr lang="de-AT" dirty="0"/>
              <a:t>(dieser legt Property Namen, Typ und Wert fest)</a:t>
            </a:r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FB22EAB-6F37-49CE-8A43-E34E30978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551734"/>
            <a:ext cx="6400000" cy="3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34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ZQUTYFKESgvC81jUT6uQ"/>
</p:tagLst>
</file>

<file path=ppt/theme/theme1.xml><?xml version="1.0" encoding="utf-8"?>
<a:theme xmlns:a="http://schemas.openxmlformats.org/drawingml/2006/main" name="HTL Spengergasse Vorlage V0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HTL Spengergasse Vorlage V01</Template>
  <TotalTime>0</TotalTime>
  <Words>1387</Words>
  <Application>Microsoft Office PowerPoint</Application>
  <PresentationFormat>Bildschirmpräsentation (4:3)</PresentationFormat>
  <Paragraphs>257</Paragraphs>
  <Slides>22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HTL Spengergasse Vorlage V01</vt:lpstr>
      <vt:lpstr>POS –  Linq Language Integrated Query</vt:lpstr>
      <vt:lpstr>Linq – notwendige Spracherweiterungen</vt:lpstr>
      <vt:lpstr>Linq – var</vt:lpstr>
      <vt:lpstr>Linq – var</vt:lpstr>
      <vt:lpstr>Linq – Extension Methods</vt:lpstr>
      <vt:lpstr>Linq –</vt:lpstr>
      <vt:lpstr>Linq – Lambda Expression</vt:lpstr>
      <vt:lpstr>Linq – Object Initializers </vt:lpstr>
      <vt:lpstr>Linq – Anonymous Types </vt:lpstr>
      <vt:lpstr>Linq – Language Integrated Query</vt:lpstr>
      <vt:lpstr>Linq – Language Integrated Query</vt:lpstr>
      <vt:lpstr>Linq – Language Integrated Query</vt:lpstr>
      <vt:lpstr>Linq – Language Integrated Query</vt:lpstr>
      <vt:lpstr>Linq – Language Integrated Query</vt:lpstr>
      <vt:lpstr>Linq – Language Integrated Query</vt:lpstr>
      <vt:lpstr>Linq – Language Integrated Query</vt:lpstr>
      <vt:lpstr>Linq – Language Integrated Query</vt:lpstr>
      <vt:lpstr>Linq – Language Integrated Query</vt:lpstr>
      <vt:lpstr>Linq – Language Integrated Query</vt:lpstr>
      <vt:lpstr>Linq – Language Integrated Query</vt:lpstr>
      <vt:lpstr>Linq – Language Integrated Query</vt:lpstr>
      <vt:lpstr>Ab hier Folien einer alte Version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DBIS2 –  Datenbanken und Informationssysteme</dc:title>
  <dc:creator>Divi</dc:creator>
  <cp:lastModifiedBy>Johann Preissl</cp:lastModifiedBy>
  <cp:revision>265</cp:revision>
  <dcterms:created xsi:type="dcterms:W3CDTF">2010-09-09T10:26:00Z</dcterms:created>
  <dcterms:modified xsi:type="dcterms:W3CDTF">2018-10-09T11:27:11Z</dcterms:modified>
</cp:coreProperties>
</file>