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team members and what we are doing (shift to next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2a857f7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2a857f7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2a857f7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2a857f7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Baltimore Police Department collect bad data. The data may contains some invalid call.</a:t>
            </a:r>
            <a:endParaRPr/>
          </a:p>
          <a:p>
            <a:pPr indent="0" lvl="0" marL="0" rtl="0" algn="l">
              <a:spcBef>
                <a:spcPts val="0"/>
              </a:spcBef>
              <a:spcAft>
                <a:spcPts val="0"/>
              </a:spcAft>
              <a:buNone/>
            </a:pPr>
            <a:r>
              <a:rPr lang="en"/>
              <a:t>People may not call 911 when something happens.</a:t>
            </a:r>
            <a:endParaRPr/>
          </a:p>
          <a:p>
            <a:pPr indent="0" lvl="0" marL="0" rtl="0" algn="l">
              <a:spcBef>
                <a:spcPts val="0"/>
              </a:spcBef>
              <a:spcAft>
                <a:spcPts val="0"/>
              </a:spcAft>
              <a:buNone/>
            </a:pPr>
            <a:r>
              <a:rPr lang="en"/>
              <a:t>Police department do not have data before 2015, which limits the range of sample choosing.</a:t>
            </a:r>
            <a:endParaRPr/>
          </a:p>
          <a:p>
            <a:pPr indent="0" lvl="0" marL="0" rtl="0" algn="l">
              <a:spcBef>
                <a:spcPts val="0"/>
              </a:spcBef>
              <a:spcAft>
                <a:spcPts val="0"/>
              </a:spcAft>
              <a:buNone/>
            </a:pPr>
            <a:r>
              <a:rPr lang="en"/>
              <a:t>Some of 911 calls do not have a good description of cases and location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a lot of games for Raven so the analysis is limited by Baltimore Raven.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t>No voice 911 call is included. Because it could be someone who wants to call.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2a857f7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2a857f7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Intuitively, the result of the game will determine the mood of football fans, which may leads to negative effects after a big win or loss. We could separate the data as before the game and after the game to see if there is more 911 calls. Here, we are not using day as unit of analysis. We analyze the </a:t>
            </a:r>
            <a:r>
              <a:rPr lang="en"/>
              <a:t>frequency</a:t>
            </a:r>
            <a:r>
              <a:rPr lang="en"/>
              <a:t> of 911 call using hourly data. However, we need to pay more attention on </a:t>
            </a:r>
            <a:r>
              <a:rPr lang="en"/>
              <a:t>splitting</a:t>
            </a:r>
            <a:r>
              <a:rPr lang="en"/>
              <a:t> the time intervals of 911 calls because our method does not apply to time series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29b7b4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29b7b4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29b7b41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29b7b4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29b7b41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29b7b41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2a857f7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2a857f7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Our data is collected through Baltimore Police Department. The main part of the 911 call data includes number of call per day, priority of each call, description and location of the call.</a:t>
            </a:r>
            <a:endParaRPr sz="1200">
              <a:latin typeface="Roboto"/>
              <a:ea typeface="Roboto"/>
              <a:cs typeface="Roboto"/>
              <a:sym typeface="Roboto"/>
            </a:endParaRPr>
          </a:p>
          <a:p>
            <a:pPr indent="0" lvl="0" marL="0" rtl="0" algn="l">
              <a:lnSpc>
                <a:spcPct val="115000"/>
              </a:lnSpc>
              <a:spcBef>
                <a:spcPts val="1600"/>
              </a:spcBef>
              <a:spcAft>
                <a:spcPts val="0"/>
              </a:spcAft>
              <a:buNone/>
            </a:pPr>
            <a:r>
              <a:rPr lang="en" sz="1200">
                <a:latin typeface="Roboto"/>
                <a:ea typeface="Roboto"/>
                <a:cs typeface="Roboto"/>
                <a:sym typeface="Roboto"/>
              </a:rPr>
              <a:t>Another kind of data is related to the events of the day. We collected football game schedule data as well as the weather data around the stadium.</a:t>
            </a:r>
            <a:endParaRPr sz="1200">
              <a:latin typeface="Roboto"/>
              <a:ea typeface="Roboto"/>
              <a:cs typeface="Roboto"/>
              <a:sym typeface="Roboto"/>
            </a:endParaRPr>
          </a:p>
          <a:p>
            <a:pPr indent="0" lvl="0" marL="0" rtl="0" algn="l">
              <a:lnSpc>
                <a:spcPct val="115000"/>
              </a:lnSpc>
              <a:spcBef>
                <a:spcPts val="1600"/>
              </a:spcBef>
              <a:spcAft>
                <a:spcPts val="1600"/>
              </a:spcAft>
              <a:buNone/>
            </a:pPr>
            <a:r>
              <a:rPr lang="en" sz="1200">
                <a:latin typeface="Roboto"/>
                <a:ea typeface="Roboto"/>
                <a:cs typeface="Roboto"/>
                <a:sym typeface="Roboto"/>
              </a:rPr>
              <a:t>*Weather data is collected from Maryland Science Center Station</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2a857f7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2a857f7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glance of two of our main data 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2a857f7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2a857f7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2a857f7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2a857f7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Football has been a nation-wide popular sports game for many years. People like to watch football as a way to relax.</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2a857f7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2a857f7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2a857f7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2a857f7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2a857f7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2a857f7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2a857f7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2a857f7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Stressing Over Football</a:t>
            </a:r>
            <a:endParaRPr/>
          </a:p>
        </p:txBody>
      </p:sp>
      <p:sp>
        <p:nvSpPr>
          <p:cNvPr id="86" name="Google Shape;86;p13"/>
          <p:cNvSpPr txBox="1"/>
          <p:nvPr>
            <p:ph idx="1" type="subTitle"/>
          </p:nvPr>
        </p:nvSpPr>
        <p:spPr>
          <a:xfrm>
            <a:off x="598100" y="2715950"/>
            <a:ext cx="8545800" cy="9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analysis by Baltimore Police Challenge Competition Group</a:t>
            </a:r>
            <a:endParaRPr/>
          </a:p>
          <a:p>
            <a:pPr indent="0" lvl="0" marL="0" rtl="0" algn="l">
              <a:spcBef>
                <a:spcPts val="0"/>
              </a:spcBef>
              <a:spcAft>
                <a:spcPts val="0"/>
              </a:spcAft>
              <a:buNone/>
            </a:pPr>
            <a:r>
              <a:rPr lang="en" sz="1200"/>
              <a:t>Sicheng Chu, Scott Lai, Qianyu Liu, Xi He, and Luke Zheng</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Residuals</a:t>
            </a:r>
            <a:endParaRPr/>
          </a:p>
        </p:txBody>
      </p:sp>
      <p:pic>
        <p:nvPicPr>
          <p:cNvPr id="155" name="Google Shape;155;p22"/>
          <p:cNvPicPr preferRelativeResize="0"/>
          <p:nvPr/>
        </p:nvPicPr>
        <p:blipFill>
          <a:blip r:embed="rId3">
            <a:alphaModFix/>
          </a:blip>
          <a:stretch>
            <a:fillRect/>
          </a:stretch>
        </p:blipFill>
        <p:spPr>
          <a:xfrm>
            <a:off x="1307088" y="1222975"/>
            <a:ext cx="6448425" cy="33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Weaknesses</a:t>
            </a:r>
            <a:endParaRPr/>
          </a:p>
        </p:txBody>
      </p:sp>
      <p:sp>
        <p:nvSpPr>
          <p:cNvPr id="161" name="Google Shape;161;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Sample size limited by 911 calls data</a:t>
            </a:r>
            <a:endParaRPr/>
          </a:p>
          <a:p>
            <a:pPr indent="-342900" lvl="0" marL="457200" rtl="0" algn="l">
              <a:spcBef>
                <a:spcPts val="0"/>
              </a:spcBef>
              <a:spcAft>
                <a:spcPts val="0"/>
              </a:spcAft>
              <a:buSzPts val="1800"/>
              <a:buChar char="●"/>
            </a:pPr>
            <a:r>
              <a:rPr lang="en"/>
              <a:t>Not many games for the Ravens in a season</a:t>
            </a:r>
            <a:endParaRPr/>
          </a:p>
          <a:p>
            <a:pPr indent="-342900" lvl="0" marL="457200" rtl="0" algn="l">
              <a:spcBef>
                <a:spcPts val="0"/>
              </a:spcBef>
              <a:spcAft>
                <a:spcPts val="0"/>
              </a:spcAft>
              <a:buSzPts val="1800"/>
              <a:buChar char="●"/>
            </a:pPr>
            <a:r>
              <a:rPr lang="en"/>
              <a:t>911 calls are not a perfect proxy for city chaotic level and definitely not good proxy for crime or violence in Baltimore</a:t>
            </a:r>
            <a:endParaRPr/>
          </a:p>
          <a:p>
            <a:pPr indent="-342900" lvl="0" marL="457200" rtl="0" algn="l">
              <a:spcBef>
                <a:spcPts val="0"/>
              </a:spcBef>
              <a:spcAft>
                <a:spcPts val="0"/>
              </a:spcAft>
              <a:buSzPts val="1800"/>
              <a:buChar char="●"/>
            </a:pPr>
            <a:r>
              <a:rPr lang="en"/>
              <a:t>Limited to the city of Baltimore and the Baltimore Ravens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278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t>
            </a:r>
            <a:endParaRPr/>
          </a:p>
        </p:txBody>
      </p:sp>
      <p:sp>
        <p:nvSpPr>
          <p:cNvPr id="167" name="Google Shape;167;p24"/>
          <p:cNvSpPr txBox="1"/>
          <p:nvPr>
            <p:ph idx="1" type="body"/>
          </p:nvPr>
        </p:nvSpPr>
        <p:spPr>
          <a:xfrm>
            <a:off x="348875" y="2293075"/>
            <a:ext cx="8520600" cy="173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dk1"/>
                </a:solidFill>
              </a:rPr>
              <a:t>Future Direction</a:t>
            </a:r>
            <a:endParaRPr sz="3000">
              <a:solidFill>
                <a:schemeClr val="dk1"/>
              </a:solidFill>
            </a:endParaRPr>
          </a:p>
          <a:p>
            <a:pPr indent="-342900" lvl="0" marL="457200" rtl="0" algn="l">
              <a:spcBef>
                <a:spcPts val="0"/>
              </a:spcBef>
              <a:spcAft>
                <a:spcPts val="0"/>
              </a:spcAft>
              <a:buSzPts val="1800"/>
              <a:buChar char="●"/>
            </a:pPr>
            <a:r>
              <a:rPr lang="en"/>
              <a:t>Consider the occurrence of other activities taking place in the city or on campus on game days</a:t>
            </a:r>
            <a:endParaRPr/>
          </a:p>
          <a:p>
            <a:pPr indent="-342900" lvl="0" marL="457200" rtl="0" algn="l">
              <a:spcBef>
                <a:spcPts val="0"/>
              </a:spcBef>
              <a:spcAft>
                <a:spcPts val="0"/>
              </a:spcAft>
              <a:buSzPts val="1800"/>
              <a:buChar char="●"/>
            </a:pPr>
            <a:r>
              <a:rPr lang="en"/>
              <a:t>Separate data before and after game.</a:t>
            </a:r>
            <a:endParaRPr/>
          </a:p>
        </p:txBody>
      </p:sp>
      <p:sp>
        <p:nvSpPr>
          <p:cNvPr id="168" name="Google Shape;168;p24"/>
          <p:cNvSpPr txBox="1"/>
          <p:nvPr>
            <p:ph idx="1" type="body"/>
          </p:nvPr>
        </p:nvSpPr>
        <p:spPr>
          <a:xfrm>
            <a:off x="348875" y="780438"/>
            <a:ext cx="8520600" cy="173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3000">
              <a:solidFill>
                <a:schemeClr val="dk1"/>
              </a:solidFill>
            </a:endParaRPr>
          </a:p>
          <a:p>
            <a:pPr indent="-342900" lvl="0" marL="457200" rtl="0" algn="l">
              <a:spcBef>
                <a:spcPts val="0"/>
              </a:spcBef>
              <a:spcAft>
                <a:spcPts val="0"/>
              </a:spcAft>
              <a:buSzPts val="1800"/>
              <a:buChar char="●"/>
            </a:pPr>
            <a:r>
              <a:rPr lang="en"/>
              <a:t>No evidence to suggest correlation between chaos in Baltimore and the results of a Ravens game.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74" name="Google Shape;174;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[1] Weather data of 2015:WeatherUnderground. (2017, November 27). Weather History for Maryland Science Center, MD - January, 2015 - December 2015. Retrieved November 27, 2017, from https://www.wunderground.com/history/airport/KDMH/2015/1/1/CustomHistory.html?dayend=31&amp;monthend=12&amp;yearend=2015&amp;req_city=&amp;req_state=&amp;req_statename=&amp;reqdb.zip=&amp;reqdb.magic=&amp;reqdb.wmo= </a:t>
            </a:r>
            <a:endParaRPr sz="1200"/>
          </a:p>
          <a:p>
            <a:pPr indent="0" lvl="0" marL="0" rtl="0" algn="l">
              <a:spcBef>
                <a:spcPts val="1600"/>
              </a:spcBef>
              <a:spcAft>
                <a:spcPts val="0"/>
              </a:spcAft>
              <a:buNone/>
            </a:pPr>
            <a:r>
              <a:rPr lang="en" sz="1200"/>
              <a:t>[2] Weather data of 2016: WeatherUnderground. (2017, November 27). Weather History for Maryland Science Center, MD - January, 2016 - December 2016. Retrieved November 27, 2017, from https://www.wunderground.com/history/airport/KDMH/2016/1/1/CustomHistory.html?dayend=31&amp;monthend=12&amp;yearend=2016&amp;req_city=&amp;req_state=&amp;req_statename=&amp;reqdb.zip=&amp;reqdb.magic=&amp;reqdb.wmo=</a:t>
            </a:r>
            <a:endParaRPr sz="1200"/>
          </a:p>
          <a:p>
            <a:pPr indent="0" lvl="0" marL="0" rtl="0" algn="l">
              <a:spcBef>
                <a:spcPts val="1600"/>
              </a:spcBef>
              <a:spcAft>
                <a:spcPts val="1600"/>
              </a:spcAft>
              <a:buNone/>
            </a:pPr>
            <a:r>
              <a:rPr lang="en" sz="1200"/>
              <a:t>[3] Weather data of 2017: WeatherUnderground. (2017, November 27). Weather History for Maryland Science Center, MD - January, 2017 - November 2017. Retrieved November 27, 2017, from https://www.wunderground.com/history/airport/KDMH/2017/1/1/CustomHistory.html?dayend=31&amp;monthend=12&amp;yearend=2017&amp;req_city=&amp;req_state=&amp;req_statename=&amp;reqdb.zip=&amp;reqdb.magic=&amp;reqdb.wmo=</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[4] Football-Baltimore Ravens:</a:t>
            </a:r>
            <a:endParaRPr sz="1200"/>
          </a:p>
          <a:p>
            <a:pPr indent="0" lvl="0" marL="0" rtl="0" algn="l">
              <a:lnSpc>
                <a:spcPct val="100000"/>
              </a:lnSpc>
              <a:spcBef>
                <a:spcPts val="1600"/>
              </a:spcBef>
              <a:spcAft>
                <a:spcPts val="0"/>
              </a:spcAft>
              <a:buNone/>
            </a:pPr>
            <a:r>
              <a:rPr lang="en" sz="1200"/>
              <a:t>2017 game schedule &amp; results: https://www.pro-football-reference.com/teams/rav/2017.htm</a:t>
            </a:r>
            <a:endParaRPr sz="1200"/>
          </a:p>
          <a:p>
            <a:pPr indent="0" lvl="0" marL="0" rtl="0" algn="l">
              <a:lnSpc>
                <a:spcPct val="100000"/>
              </a:lnSpc>
              <a:spcBef>
                <a:spcPts val="1600"/>
              </a:spcBef>
              <a:spcAft>
                <a:spcPts val="0"/>
              </a:spcAft>
              <a:buNone/>
            </a:pPr>
            <a:r>
              <a:rPr lang="en" sz="1200"/>
              <a:t>2016 game schedule &amp; results: https://www.pro-football-reference.com/teams/rav/2016.htm</a:t>
            </a:r>
            <a:endParaRPr sz="1200"/>
          </a:p>
          <a:p>
            <a:pPr indent="0" lvl="0" marL="0" rtl="0" algn="l">
              <a:lnSpc>
                <a:spcPct val="100000"/>
              </a:lnSpc>
              <a:spcBef>
                <a:spcPts val="1600"/>
              </a:spcBef>
              <a:spcAft>
                <a:spcPts val="0"/>
              </a:spcAft>
              <a:buNone/>
            </a:pPr>
            <a:r>
              <a:rPr lang="en" sz="1200"/>
              <a:t>2015 game schedule &amp; results: https://www.pro-football-reference.com/teams/rav/2015.htm</a:t>
            </a:r>
            <a:endParaRPr sz="1200"/>
          </a:p>
          <a:p>
            <a:pPr indent="0" lvl="0" marL="0" rtl="0" algn="l">
              <a:lnSpc>
                <a:spcPct val="100000"/>
              </a:lnSpc>
              <a:spcBef>
                <a:spcPts val="1600"/>
              </a:spcBef>
              <a:spcAft>
                <a:spcPts val="0"/>
              </a:spcAft>
              <a:buNone/>
            </a:pPr>
            <a:r>
              <a:rPr lang="en" sz="1200"/>
              <a:t>2016 game schedule details: https://www.pro-football-reference.com/teams/rav/2016_games.htm</a:t>
            </a:r>
            <a:endParaRPr sz="1200"/>
          </a:p>
          <a:p>
            <a:pPr indent="0" lvl="0" marL="0" rtl="0" algn="l">
              <a:lnSpc>
                <a:spcPct val="100000"/>
              </a:lnSpc>
              <a:spcBef>
                <a:spcPts val="1600"/>
              </a:spcBef>
              <a:spcAft>
                <a:spcPts val="0"/>
              </a:spcAft>
              <a:buNone/>
            </a:pPr>
            <a:r>
              <a:rPr lang="en" sz="1200"/>
              <a:t>2015 game attendance: http://www.baltimoreravens.com/team/history/all-time-results-and-statistics.html                    	https://en.wikipedia.org/wiki/2015_Baltimore_Ravens_season</a:t>
            </a:r>
            <a:endParaRPr sz="1200"/>
          </a:p>
          <a:p>
            <a:pPr indent="0" lvl="0" marL="0" rtl="0" algn="l">
              <a:lnSpc>
                <a:spcPct val="100000"/>
              </a:lnSpc>
              <a:spcBef>
                <a:spcPts val="1600"/>
              </a:spcBef>
              <a:spcAft>
                <a:spcPts val="0"/>
              </a:spcAft>
              <a:buNone/>
            </a:pPr>
            <a:r>
              <a:rPr lang="en" sz="1200"/>
              <a:t>2016 game attendance: https://www.pro-football-reference.com/years/2016/attendance.htm</a:t>
            </a:r>
            <a:endParaRPr sz="1200"/>
          </a:p>
          <a:p>
            <a:pPr indent="0" lvl="0" marL="0" rtl="0" algn="l">
              <a:lnSpc>
                <a:spcPct val="100000"/>
              </a:lnSpc>
              <a:spcBef>
                <a:spcPts val="1600"/>
              </a:spcBef>
              <a:spcAft>
                <a:spcPts val="1600"/>
              </a:spcAft>
              <a:buNone/>
            </a:pPr>
            <a:r>
              <a:rPr lang="en" sz="1200"/>
              <a:t>2017 game attendance: https://www.pro-football-reference.com/years/2017/attendance.htm</a:t>
            </a:r>
            <a:endParaRPr sz="1200"/>
          </a:p>
        </p:txBody>
      </p:sp>
      <p:sp>
        <p:nvSpPr>
          <p:cNvPr id="180" name="Google Shape;18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86" name="Google Shape;18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[5] </a:t>
            </a:r>
            <a:r>
              <a:rPr lang="en" sz="1200"/>
              <a:t>Football-</a:t>
            </a:r>
            <a:r>
              <a:rPr lang="en" sz="1200"/>
              <a:t>Maryland Terrapins</a:t>
            </a:r>
            <a:endParaRPr sz="1200"/>
          </a:p>
          <a:p>
            <a:pPr indent="0" lvl="0" marL="0" rtl="0" algn="l">
              <a:lnSpc>
                <a:spcPct val="100000"/>
              </a:lnSpc>
              <a:spcBef>
                <a:spcPts val="1600"/>
              </a:spcBef>
              <a:spcAft>
                <a:spcPts val="0"/>
              </a:spcAft>
              <a:buNone/>
            </a:pPr>
            <a:r>
              <a:rPr lang="en" sz="1200"/>
              <a:t>2015 game schedule &amp; results: http://www.fbschedules.com/ncaa-15/big-ten/2015-maryland-terrapins-football-schedule.php</a:t>
            </a:r>
            <a:endParaRPr sz="1200"/>
          </a:p>
          <a:p>
            <a:pPr indent="0" lvl="0" marL="0" rtl="0" algn="l">
              <a:lnSpc>
                <a:spcPct val="100000"/>
              </a:lnSpc>
              <a:spcBef>
                <a:spcPts val="1600"/>
              </a:spcBef>
              <a:spcAft>
                <a:spcPts val="0"/>
              </a:spcAft>
              <a:buNone/>
            </a:pPr>
            <a:r>
              <a:rPr lang="en" sz="1200"/>
              <a:t>2016 game schedule &amp; results: http://www.fbschedules.com/ncaa-16/2016-maryland-terrapins-football-schedule.php</a:t>
            </a:r>
            <a:endParaRPr sz="1200"/>
          </a:p>
          <a:p>
            <a:pPr indent="0" lvl="0" marL="0" rtl="0" algn="l">
              <a:lnSpc>
                <a:spcPct val="100000"/>
              </a:lnSpc>
              <a:spcBef>
                <a:spcPts val="1600"/>
              </a:spcBef>
              <a:spcAft>
                <a:spcPts val="0"/>
              </a:spcAft>
              <a:buNone/>
            </a:pPr>
            <a:r>
              <a:rPr lang="en" sz="1200"/>
              <a:t>2017game schedule &amp; results:  http://www.fbschedules.com/ncaa-17/2017-maryland-terrapins-football-schedule.php</a:t>
            </a:r>
            <a:endParaRPr sz="1200"/>
          </a:p>
          <a:p>
            <a:pPr indent="0" lvl="0" marL="0" rtl="0" algn="l">
              <a:lnSpc>
                <a:spcPct val="100000"/>
              </a:lnSpc>
              <a:spcBef>
                <a:spcPts val="1600"/>
              </a:spcBef>
              <a:spcAft>
                <a:spcPts val="0"/>
              </a:spcAft>
              <a:buNone/>
            </a:pPr>
            <a:r>
              <a:rPr lang="en" sz="1200"/>
              <a:t>2017 attendance: https://en.wikipedia.org/wiki/2017_Maryland_Terrapins_football_team</a:t>
            </a:r>
            <a:endParaRPr sz="1200"/>
          </a:p>
          <a:p>
            <a:pPr indent="0" lvl="0" marL="0" rtl="0" algn="l">
              <a:lnSpc>
                <a:spcPct val="100000"/>
              </a:lnSpc>
              <a:spcBef>
                <a:spcPts val="1600"/>
              </a:spcBef>
              <a:spcAft>
                <a:spcPts val="0"/>
              </a:spcAft>
              <a:buNone/>
            </a:pPr>
            <a:r>
              <a:rPr lang="en" sz="1200"/>
              <a:t>2016 attendance: https://en.wikipedia.org/wiki/2016_Maryland_Terrapins_football_team</a:t>
            </a:r>
            <a:endParaRPr sz="1200"/>
          </a:p>
          <a:p>
            <a:pPr indent="0" lvl="0" marL="0" rtl="0" algn="l">
              <a:lnSpc>
                <a:spcPct val="100000"/>
              </a:lnSpc>
              <a:spcBef>
                <a:spcPts val="1600"/>
              </a:spcBef>
              <a:spcAft>
                <a:spcPts val="1600"/>
              </a:spcAft>
              <a:buNone/>
            </a:pPr>
            <a:r>
              <a:rPr lang="en" sz="1200"/>
              <a:t>2015 attendance:  https://en.wikipedia.org/wiki/2015_Maryland_Terrapins_football_team</a:t>
            </a:r>
            <a:br>
              <a:rPr lang="en" sz="1200"/>
            </a:br>
            <a:r>
              <a:rPr lang="en" sz="1200"/>
              <a:t>Bars map: http://data.baltimoresun.com/maps/baltimores-best/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92" name="Google Shape;92;p14"/>
          <p:cNvSpPr txBox="1"/>
          <p:nvPr>
            <p:ph idx="1" type="body"/>
          </p:nvPr>
        </p:nvSpPr>
        <p:spPr>
          <a:xfrm>
            <a:off x="311700" y="1229875"/>
            <a:ext cx="53262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Baltimore Police Department 911 calls provided by the BPD</a:t>
            </a:r>
            <a:endParaRPr/>
          </a:p>
          <a:p>
            <a:pPr indent="-317500" lvl="1" marL="914400" rtl="0" algn="l">
              <a:spcBef>
                <a:spcPts val="0"/>
              </a:spcBef>
              <a:spcAft>
                <a:spcPts val="0"/>
              </a:spcAft>
              <a:buSzPts val="1400"/>
              <a:buChar char="○"/>
            </a:pPr>
            <a:r>
              <a:rPr lang="en"/>
              <a:t>Total number of 911 calls each day</a:t>
            </a:r>
            <a:endParaRPr/>
          </a:p>
          <a:p>
            <a:pPr indent="-317500" lvl="1" marL="914400" rtl="0" algn="l">
              <a:spcBef>
                <a:spcPts val="0"/>
              </a:spcBef>
              <a:spcAft>
                <a:spcPts val="0"/>
              </a:spcAft>
              <a:buSzPts val="1400"/>
              <a:buChar char="○"/>
            </a:pPr>
            <a:r>
              <a:rPr lang="en"/>
              <a:t>Priority given to call by dispatcher</a:t>
            </a:r>
            <a:endParaRPr/>
          </a:p>
          <a:p>
            <a:pPr indent="-317500" lvl="1" marL="914400" rtl="0" algn="l">
              <a:spcBef>
                <a:spcPts val="0"/>
              </a:spcBef>
              <a:spcAft>
                <a:spcPts val="0"/>
              </a:spcAft>
              <a:buSzPts val="1400"/>
              <a:buChar char="○"/>
            </a:pPr>
            <a:r>
              <a:rPr lang="en"/>
              <a:t>Short description of call</a:t>
            </a:r>
            <a:endParaRPr/>
          </a:p>
          <a:p>
            <a:pPr indent="-342900" lvl="0" marL="457200" rtl="0" algn="l">
              <a:spcBef>
                <a:spcPts val="0"/>
              </a:spcBef>
              <a:spcAft>
                <a:spcPts val="0"/>
              </a:spcAft>
              <a:buSzPts val="1800"/>
              <a:buChar char="●"/>
            </a:pPr>
            <a:r>
              <a:rPr lang="en"/>
              <a:t>Days with NFL games involving the Baltimore Ravens </a:t>
            </a:r>
            <a:endParaRPr/>
          </a:p>
          <a:p>
            <a:pPr indent="-317500" lvl="1" marL="914400" rtl="0" algn="l">
              <a:spcBef>
                <a:spcPts val="0"/>
              </a:spcBef>
              <a:spcAft>
                <a:spcPts val="0"/>
              </a:spcAft>
              <a:buSzPts val="1400"/>
              <a:buChar char="○"/>
            </a:pPr>
            <a:r>
              <a:rPr lang="en"/>
              <a:t>Weather conditions [1][2][3]</a:t>
            </a:r>
            <a:endParaRPr/>
          </a:p>
          <a:p>
            <a:pPr indent="-317500" lvl="1" marL="914400" rtl="0" algn="l">
              <a:spcBef>
                <a:spcPts val="0"/>
              </a:spcBef>
              <a:spcAft>
                <a:spcPts val="0"/>
              </a:spcAft>
              <a:buSzPts val="1400"/>
              <a:buChar char="○"/>
            </a:pPr>
            <a:r>
              <a:rPr lang="en"/>
              <a:t>Results of the game [4][5]</a:t>
            </a:r>
            <a:endParaRPr/>
          </a:p>
          <a:p>
            <a:pPr indent="-317500" lvl="1" marL="914400" rtl="0" algn="l">
              <a:spcBef>
                <a:spcPts val="0"/>
              </a:spcBef>
              <a:spcAft>
                <a:spcPts val="0"/>
              </a:spcAft>
              <a:buSzPts val="1400"/>
              <a:buChar char="○"/>
            </a:pPr>
            <a:r>
              <a:rPr lang="en"/>
              <a:t>If the game was home or away [4][5]</a:t>
            </a:r>
            <a:endParaRPr/>
          </a:p>
        </p:txBody>
      </p:sp>
      <p:pic>
        <p:nvPicPr>
          <p:cNvPr id="93" name="Google Shape;93;p14"/>
          <p:cNvPicPr preferRelativeResize="0"/>
          <p:nvPr/>
        </p:nvPicPr>
        <p:blipFill>
          <a:blip r:embed="rId3">
            <a:alphaModFix/>
          </a:blip>
          <a:stretch>
            <a:fillRect/>
          </a:stretch>
        </p:blipFill>
        <p:spPr>
          <a:xfrm>
            <a:off x="5525375" y="1843050"/>
            <a:ext cx="2849674" cy="2849674"/>
          </a:xfrm>
          <a:prstGeom prst="rect">
            <a:avLst/>
          </a:prstGeom>
          <a:noFill/>
          <a:ln>
            <a:noFill/>
          </a:ln>
        </p:spPr>
      </p:pic>
      <p:pic>
        <p:nvPicPr>
          <p:cNvPr id="94" name="Google Shape;94;p14"/>
          <p:cNvPicPr preferRelativeResize="0"/>
          <p:nvPr/>
        </p:nvPicPr>
        <p:blipFill>
          <a:blip r:embed="rId4">
            <a:alphaModFix/>
          </a:blip>
          <a:stretch>
            <a:fillRect/>
          </a:stretch>
        </p:blipFill>
        <p:spPr>
          <a:xfrm>
            <a:off x="6122825" y="301550"/>
            <a:ext cx="1654775" cy="203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3412200" y="118500"/>
            <a:ext cx="2319600" cy="52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BPD 911 Call Data</a:t>
            </a:r>
            <a:endParaRPr/>
          </a:p>
        </p:txBody>
      </p:sp>
      <p:pic>
        <p:nvPicPr>
          <p:cNvPr id="100" name="Google Shape;100;p15"/>
          <p:cNvPicPr preferRelativeResize="0"/>
          <p:nvPr/>
        </p:nvPicPr>
        <p:blipFill>
          <a:blip r:embed="rId3">
            <a:alphaModFix/>
          </a:blip>
          <a:stretch>
            <a:fillRect/>
          </a:stretch>
        </p:blipFill>
        <p:spPr>
          <a:xfrm>
            <a:off x="111650" y="642000"/>
            <a:ext cx="8596524" cy="1542450"/>
          </a:xfrm>
          <a:prstGeom prst="rect">
            <a:avLst/>
          </a:prstGeom>
          <a:noFill/>
          <a:ln>
            <a:noFill/>
          </a:ln>
        </p:spPr>
      </p:pic>
      <p:pic>
        <p:nvPicPr>
          <p:cNvPr id="101" name="Google Shape;101;p15"/>
          <p:cNvPicPr preferRelativeResize="0"/>
          <p:nvPr/>
        </p:nvPicPr>
        <p:blipFill>
          <a:blip r:embed="rId4">
            <a:alphaModFix/>
          </a:blip>
          <a:stretch>
            <a:fillRect/>
          </a:stretch>
        </p:blipFill>
        <p:spPr>
          <a:xfrm>
            <a:off x="563275" y="2579625"/>
            <a:ext cx="8017451" cy="1474675"/>
          </a:xfrm>
          <a:prstGeom prst="rect">
            <a:avLst/>
          </a:prstGeom>
          <a:noFill/>
          <a:ln>
            <a:noFill/>
          </a:ln>
        </p:spPr>
      </p:pic>
      <p:sp>
        <p:nvSpPr>
          <p:cNvPr id="102" name="Google Shape;102;p15"/>
          <p:cNvSpPr txBox="1"/>
          <p:nvPr>
            <p:ph idx="1" type="body"/>
          </p:nvPr>
        </p:nvSpPr>
        <p:spPr>
          <a:xfrm>
            <a:off x="3412200" y="2184450"/>
            <a:ext cx="2371200" cy="52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Football Game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6"/>
          <p:cNvPicPr preferRelativeResize="0"/>
          <p:nvPr/>
        </p:nvPicPr>
        <p:blipFill>
          <a:blip r:embed="rId3">
            <a:alphaModFix/>
          </a:blip>
          <a:stretch>
            <a:fillRect/>
          </a:stretch>
        </p:blipFill>
        <p:spPr>
          <a:xfrm>
            <a:off x="299650" y="1204400"/>
            <a:ext cx="8556551" cy="2557625"/>
          </a:xfrm>
          <a:prstGeom prst="rect">
            <a:avLst/>
          </a:prstGeom>
          <a:noFill/>
          <a:ln>
            <a:noFill/>
          </a:ln>
        </p:spPr>
      </p:pic>
      <p:sp>
        <p:nvSpPr>
          <p:cNvPr id="108" name="Google Shape;108;p16"/>
          <p:cNvSpPr txBox="1"/>
          <p:nvPr>
            <p:ph idx="1" type="body"/>
          </p:nvPr>
        </p:nvSpPr>
        <p:spPr>
          <a:xfrm>
            <a:off x="2947975" y="619225"/>
            <a:ext cx="5760300" cy="52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Weather Data</a:t>
            </a:r>
            <a:r>
              <a:rPr lang="en"/>
              <a:t>(Maryland Science Center Station)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FOOTBALL!!!</a:t>
            </a:r>
            <a:endParaRPr/>
          </a:p>
        </p:txBody>
      </p:sp>
      <p:sp>
        <p:nvSpPr>
          <p:cNvPr id="114" name="Google Shape;114;p17"/>
          <p:cNvSpPr txBox="1"/>
          <p:nvPr>
            <p:ph idx="1" type="body"/>
          </p:nvPr>
        </p:nvSpPr>
        <p:spPr>
          <a:xfrm>
            <a:off x="311700" y="1229875"/>
            <a:ext cx="4133400" cy="27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M</a:t>
            </a:r>
            <a:r>
              <a:rPr lang="en"/>
              <a:t>any fans feel a strong emotional attachment to local NFL teams</a:t>
            </a:r>
            <a:endParaRPr/>
          </a:p>
          <a:p>
            <a:pPr indent="-342900" lvl="0" marL="457200" rtl="0" algn="l">
              <a:spcBef>
                <a:spcPts val="0"/>
              </a:spcBef>
              <a:spcAft>
                <a:spcPts val="0"/>
              </a:spcAft>
              <a:buSzPts val="1800"/>
              <a:buChar char="●"/>
            </a:pPr>
            <a:r>
              <a:rPr lang="en"/>
              <a:t>Emotional NFL fans are likely to cause chaos from unexpected losses </a:t>
            </a:r>
            <a:endParaRPr/>
          </a:p>
        </p:txBody>
      </p:sp>
      <p:pic>
        <p:nvPicPr>
          <p:cNvPr id="115" name="Google Shape;115;p17"/>
          <p:cNvPicPr preferRelativeResize="0"/>
          <p:nvPr/>
        </p:nvPicPr>
        <p:blipFill>
          <a:blip r:embed="rId3">
            <a:alphaModFix/>
          </a:blip>
          <a:stretch>
            <a:fillRect/>
          </a:stretch>
        </p:blipFill>
        <p:spPr>
          <a:xfrm>
            <a:off x="5539100" y="641175"/>
            <a:ext cx="3293201" cy="1852150"/>
          </a:xfrm>
          <a:prstGeom prst="rect">
            <a:avLst/>
          </a:prstGeom>
          <a:noFill/>
          <a:ln>
            <a:noFill/>
          </a:ln>
        </p:spPr>
      </p:pic>
      <p:pic>
        <p:nvPicPr>
          <p:cNvPr id="116" name="Google Shape;116;p17"/>
          <p:cNvPicPr preferRelativeResize="0"/>
          <p:nvPr/>
        </p:nvPicPr>
        <p:blipFill>
          <a:blip r:embed="rId4">
            <a:alphaModFix/>
          </a:blip>
          <a:stretch>
            <a:fillRect/>
          </a:stretch>
        </p:blipFill>
        <p:spPr>
          <a:xfrm>
            <a:off x="4311675" y="2669350"/>
            <a:ext cx="3049249" cy="2033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Thesis</a:t>
            </a:r>
            <a:endParaRPr/>
          </a:p>
        </p:txBody>
      </p:sp>
      <p:sp>
        <p:nvSpPr>
          <p:cNvPr id="122" name="Google Shape;122;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Despite the festivities and the devotion people have to their home teams, there is no strong evidence to suggest that Baltimore’s level of chaos is correlated with the results of a Raven’s football game. We are using 911 calls from the BPD as a measure of the chaos level in the city of Baltimore.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23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Data</a:t>
            </a:r>
            <a:endParaRPr/>
          </a:p>
        </p:txBody>
      </p:sp>
      <p:sp>
        <p:nvSpPr>
          <p:cNvPr id="128" name="Google Shape;128;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Histograms of the start times of the games, absolute differences in score, and, the days’ average temperatures</a:t>
            </a:r>
            <a:endParaRPr/>
          </a:p>
        </p:txBody>
      </p:sp>
      <p:pic>
        <p:nvPicPr>
          <p:cNvPr id="129" name="Google Shape;129;p19"/>
          <p:cNvPicPr preferRelativeResize="0"/>
          <p:nvPr/>
        </p:nvPicPr>
        <p:blipFill>
          <a:blip r:embed="rId3">
            <a:alphaModFix/>
          </a:blip>
          <a:stretch>
            <a:fillRect/>
          </a:stretch>
        </p:blipFill>
        <p:spPr>
          <a:xfrm>
            <a:off x="365975" y="2155800"/>
            <a:ext cx="3214225" cy="1676800"/>
          </a:xfrm>
          <a:prstGeom prst="rect">
            <a:avLst/>
          </a:prstGeom>
          <a:noFill/>
          <a:ln>
            <a:noFill/>
          </a:ln>
        </p:spPr>
      </p:pic>
      <p:pic>
        <p:nvPicPr>
          <p:cNvPr id="130" name="Google Shape;130;p19"/>
          <p:cNvPicPr preferRelativeResize="0"/>
          <p:nvPr/>
        </p:nvPicPr>
        <p:blipFill>
          <a:blip r:embed="rId4">
            <a:alphaModFix/>
          </a:blip>
          <a:stretch>
            <a:fillRect/>
          </a:stretch>
        </p:blipFill>
        <p:spPr>
          <a:xfrm>
            <a:off x="5597325" y="2249050"/>
            <a:ext cx="3172300" cy="1640050"/>
          </a:xfrm>
          <a:prstGeom prst="rect">
            <a:avLst/>
          </a:prstGeom>
          <a:noFill/>
          <a:ln>
            <a:noFill/>
          </a:ln>
        </p:spPr>
      </p:pic>
      <p:pic>
        <p:nvPicPr>
          <p:cNvPr id="131" name="Google Shape;131;p19"/>
          <p:cNvPicPr preferRelativeResize="0"/>
          <p:nvPr/>
        </p:nvPicPr>
        <p:blipFill>
          <a:blip r:embed="rId5">
            <a:alphaModFix/>
          </a:blip>
          <a:stretch>
            <a:fillRect/>
          </a:stretch>
        </p:blipFill>
        <p:spPr>
          <a:xfrm>
            <a:off x="3068700" y="2174175"/>
            <a:ext cx="2830025" cy="164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Data</a:t>
            </a:r>
            <a:endParaRPr/>
          </a:p>
        </p:txBody>
      </p:sp>
      <p:sp>
        <p:nvSpPr>
          <p:cNvPr id="137" name="Google Shape;137;p20"/>
          <p:cNvSpPr txBox="1"/>
          <p:nvPr>
            <p:ph idx="1" type="body"/>
          </p:nvPr>
        </p:nvSpPr>
        <p:spPr>
          <a:xfrm>
            <a:off x="311700" y="1080800"/>
            <a:ext cx="8520600" cy="44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Frequencies of Raven wins, home games, weekend games, and games during precipitation</a:t>
            </a:r>
            <a:endParaRPr/>
          </a:p>
        </p:txBody>
      </p:sp>
      <p:pic>
        <p:nvPicPr>
          <p:cNvPr id="138" name="Google Shape;138;p20"/>
          <p:cNvPicPr preferRelativeResize="0"/>
          <p:nvPr/>
        </p:nvPicPr>
        <p:blipFill rotWithShape="1">
          <a:blip r:embed="rId3">
            <a:alphaModFix/>
          </a:blip>
          <a:srcRect b="66783" l="0" r="0" t="9733"/>
          <a:stretch/>
        </p:blipFill>
        <p:spPr>
          <a:xfrm>
            <a:off x="355625" y="2131125"/>
            <a:ext cx="3651925" cy="1262100"/>
          </a:xfrm>
          <a:prstGeom prst="rect">
            <a:avLst/>
          </a:prstGeom>
          <a:noFill/>
          <a:ln>
            <a:noFill/>
          </a:ln>
        </p:spPr>
      </p:pic>
      <p:pic>
        <p:nvPicPr>
          <p:cNvPr id="139" name="Google Shape;139;p20"/>
          <p:cNvPicPr preferRelativeResize="0"/>
          <p:nvPr/>
        </p:nvPicPr>
        <p:blipFill rotWithShape="1">
          <a:blip r:embed="rId3">
            <a:alphaModFix/>
          </a:blip>
          <a:srcRect b="33818" l="0" r="0" t="42697"/>
          <a:stretch/>
        </p:blipFill>
        <p:spPr>
          <a:xfrm>
            <a:off x="2527375" y="2144700"/>
            <a:ext cx="3573375" cy="1234950"/>
          </a:xfrm>
          <a:prstGeom prst="rect">
            <a:avLst/>
          </a:prstGeom>
          <a:noFill/>
          <a:ln>
            <a:noFill/>
          </a:ln>
        </p:spPr>
      </p:pic>
      <p:pic>
        <p:nvPicPr>
          <p:cNvPr id="140" name="Google Shape;140;p20"/>
          <p:cNvPicPr preferRelativeResize="0"/>
          <p:nvPr/>
        </p:nvPicPr>
        <p:blipFill rotWithShape="1">
          <a:blip r:embed="rId3">
            <a:alphaModFix/>
          </a:blip>
          <a:srcRect b="0" l="0" r="0" t="76517"/>
          <a:stretch/>
        </p:blipFill>
        <p:spPr>
          <a:xfrm>
            <a:off x="4499225" y="2192150"/>
            <a:ext cx="3475350" cy="1201075"/>
          </a:xfrm>
          <a:prstGeom prst="rect">
            <a:avLst/>
          </a:prstGeom>
          <a:noFill/>
          <a:ln>
            <a:noFill/>
          </a:ln>
        </p:spPr>
      </p:pic>
      <p:pic>
        <p:nvPicPr>
          <p:cNvPr id="141" name="Google Shape;141;p20"/>
          <p:cNvPicPr preferRelativeResize="0"/>
          <p:nvPr/>
        </p:nvPicPr>
        <p:blipFill>
          <a:blip r:embed="rId4">
            <a:alphaModFix/>
          </a:blip>
          <a:stretch>
            <a:fillRect/>
          </a:stretch>
        </p:blipFill>
        <p:spPr>
          <a:xfrm>
            <a:off x="6583000" y="2287050"/>
            <a:ext cx="1917611" cy="10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7" name="Google Shape;147;p21"/>
          <p:cNvSpPr txBox="1"/>
          <p:nvPr>
            <p:ph idx="1" type="body"/>
          </p:nvPr>
        </p:nvSpPr>
        <p:spPr>
          <a:xfrm>
            <a:off x="311700" y="1209025"/>
            <a:ext cx="4401000" cy="336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no significant correlation between total number of 911 calls and variables</a:t>
            </a:r>
            <a:endParaRPr/>
          </a:p>
          <a:p>
            <a:pPr indent="-317500" lvl="1" marL="914400" rtl="0" algn="l">
              <a:spcBef>
                <a:spcPts val="0"/>
              </a:spcBef>
              <a:spcAft>
                <a:spcPts val="0"/>
              </a:spcAft>
              <a:buSzPts val="1400"/>
              <a:buChar char="○"/>
            </a:pPr>
            <a:r>
              <a:rPr lang="en"/>
              <a:t>Game won</a:t>
            </a:r>
            <a:endParaRPr/>
          </a:p>
          <a:p>
            <a:pPr indent="-317500" lvl="1" marL="914400" rtl="0" algn="l">
              <a:spcBef>
                <a:spcPts val="0"/>
              </a:spcBef>
              <a:spcAft>
                <a:spcPts val="0"/>
              </a:spcAft>
              <a:buSzPts val="1400"/>
              <a:buChar char="○"/>
            </a:pPr>
            <a:r>
              <a:rPr lang="en"/>
              <a:t>Score gap</a:t>
            </a:r>
            <a:endParaRPr/>
          </a:p>
          <a:p>
            <a:pPr indent="-317500" lvl="1" marL="914400" rtl="0" algn="l">
              <a:spcBef>
                <a:spcPts val="0"/>
              </a:spcBef>
              <a:spcAft>
                <a:spcPts val="0"/>
              </a:spcAft>
              <a:buSzPts val="1400"/>
              <a:buChar char="○"/>
            </a:pPr>
            <a:r>
              <a:rPr lang="en"/>
              <a:t>Game start time</a:t>
            </a:r>
            <a:endParaRPr/>
          </a:p>
          <a:p>
            <a:pPr indent="-317500" lvl="1" marL="914400" rtl="0" algn="l">
              <a:spcBef>
                <a:spcPts val="0"/>
              </a:spcBef>
              <a:spcAft>
                <a:spcPts val="0"/>
              </a:spcAft>
              <a:buSzPts val="1400"/>
              <a:buChar char="○"/>
            </a:pPr>
            <a:r>
              <a:rPr lang="en"/>
              <a:t>Game at home</a:t>
            </a:r>
            <a:endParaRPr/>
          </a:p>
          <a:p>
            <a:pPr indent="-317500" lvl="1" marL="914400" rtl="0" algn="l">
              <a:spcBef>
                <a:spcPts val="0"/>
              </a:spcBef>
              <a:spcAft>
                <a:spcPts val="0"/>
              </a:spcAft>
              <a:buSzPts val="1400"/>
              <a:buChar char="○"/>
            </a:pPr>
            <a:r>
              <a:rPr lang="en"/>
              <a:t>Weekend</a:t>
            </a:r>
            <a:endParaRPr/>
          </a:p>
          <a:p>
            <a:pPr indent="-317500" lvl="1" marL="914400" rtl="0" algn="l">
              <a:spcBef>
                <a:spcPts val="0"/>
              </a:spcBef>
              <a:spcAft>
                <a:spcPts val="0"/>
              </a:spcAft>
              <a:buSzPts val="1400"/>
              <a:buChar char="○"/>
            </a:pPr>
            <a:r>
              <a:rPr lang="en"/>
              <a:t>Precipitation</a:t>
            </a:r>
            <a:endParaRPr/>
          </a:p>
          <a:p>
            <a:pPr indent="-317500" lvl="1" marL="914400" rtl="0" algn="l">
              <a:spcBef>
                <a:spcPts val="0"/>
              </a:spcBef>
              <a:spcAft>
                <a:spcPts val="0"/>
              </a:spcAft>
              <a:buSzPts val="1400"/>
              <a:buChar char="○"/>
            </a:pPr>
            <a:r>
              <a:rPr lang="en"/>
              <a:t>Average temperature</a:t>
            </a:r>
            <a:endParaRPr/>
          </a:p>
          <a:p>
            <a:pPr indent="-317500" lvl="1" marL="914400" rtl="0" algn="l">
              <a:spcBef>
                <a:spcPts val="0"/>
              </a:spcBef>
              <a:spcAft>
                <a:spcPts val="0"/>
              </a:spcAft>
              <a:buSzPts val="1400"/>
              <a:buChar char="○"/>
            </a:pPr>
            <a:r>
              <a:rPr lang="en"/>
              <a:t>Game won x Score gap</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148" name="Google Shape;148;p21"/>
          <p:cNvPicPr preferRelativeResize="0"/>
          <p:nvPr/>
        </p:nvPicPr>
        <p:blipFill>
          <a:blip r:embed="rId3">
            <a:alphaModFix/>
          </a:blip>
          <a:stretch>
            <a:fillRect/>
          </a:stretch>
        </p:blipFill>
        <p:spPr>
          <a:xfrm>
            <a:off x="4885450" y="546800"/>
            <a:ext cx="4126500" cy="3183979"/>
          </a:xfrm>
          <a:prstGeom prst="rect">
            <a:avLst/>
          </a:prstGeom>
          <a:noFill/>
          <a:ln>
            <a:noFill/>
          </a:ln>
        </p:spPr>
      </p:pic>
      <p:sp>
        <p:nvSpPr>
          <p:cNvPr id="149" name="Google Shape;149;p21"/>
          <p:cNvSpPr/>
          <p:nvPr/>
        </p:nvSpPr>
        <p:spPr>
          <a:xfrm>
            <a:off x="7261575" y="2015800"/>
            <a:ext cx="609000" cy="95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