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61" r:id="rId6"/>
    <p:sldId id="263" r:id="rId7"/>
    <p:sldId id="264" r:id="rId8"/>
    <p:sldId id="265" r:id="rId9"/>
    <p:sldId id="266" r:id="rId10"/>
    <p:sldId id="291" r:id="rId11"/>
    <p:sldId id="267" r:id="rId12"/>
    <p:sldId id="268" r:id="rId13"/>
    <p:sldId id="292" r:id="rId14"/>
    <p:sldId id="270" r:id="rId15"/>
    <p:sldId id="271" r:id="rId16"/>
    <p:sldId id="272" r:id="rId17"/>
    <p:sldId id="273" r:id="rId18"/>
    <p:sldId id="274" r:id="rId19"/>
    <p:sldId id="275" r:id="rId20"/>
    <p:sldId id="277" r:id="rId21"/>
    <p:sldId id="278" r:id="rId22"/>
    <p:sldId id="280" r:id="rId23"/>
    <p:sldId id="281" r:id="rId24"/>
    <p:sldId id="282" r:id="rId25"/>
    <p:sldId id="283" r:id="rId26"/>
    <p:sldId id="284" r:id="rId27"/>
    <p:sldId id="285" r:id="rId28"/>
    <p:sldId id="287" r:id="rId29"/>
    <p:sldId id="288" r:id="rId30"/>
    <p:sldId id="289" r:id="rId31"/>
    <p:sldId id="29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snapToGrid="0" snapToObjects="1">
      <p:cViewPr varScale="1">
        <p:scale>
          <a:sx n="53" d="100"/>
          <a:sy n="53" d="100"/>
        </p:scale>
        <p:origin x="101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2617699"/>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prstGeom prst="rect">
            <a:avLst/>
          </a:prstGeom>
        </p:spPr>
        <p:txBody>
          <a:bodyPr/>
          <a:lstStyle/>
          <a:p>
            <a:endParaRPr/>
          </a:p>
        </p:txBody>
      </p:sp>
      <p:sp>
        <p:nvSpPr>
          <p:cNvPr id="123" name="Shape 123"/>
          <p:cNvSpPr>
            <a:spLocks noGrp="1"/>
          </p:cNvSpPr>
          <p:nvPr>
            <p:ph type="body" sz="quarter" idx="1"/>
          </p:nvPr>
        </p:nvSpPr>
        <p:spPr>
          <a:prstGeom prst="rect">
            <a:avLst/>
          </a:prstGeom>
        </p:spPr>
        <p:txBody>
          <a:bodyPr/>
          <a:lstStyle/>
          <a:p>
            <a:r>
              <a:t>Professor, No school name</a:t>
            </a:r>
          </a:p>
        </p:txBody>
      </p:sp>
    </p:spTree>
    <p:extLst>
      <p:ext uri="{BB962C8B-B14F-4D97-AF65-F5344CB8AC3E}">
        <p14:creationId xmlns:p14="http://schemas.microsoft.com/office/powerpoint/2010/main" val="153828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 name="Shape 644"/>
          <p:cNvSpPr>
            <a:spLocks noGrp="1" noRot="1" noChangeAspect="1"/>
          </p:cNvSpPr>
          <p:nvPr>
            <p:ph type="sldImg"/>
          </p:nvPr>
        </p:nvSpPr>
        <p:spPr>
          <a:prstGeom prst="rect">
            <a:avLst/>
          </a:prstGeom>
        </p:spPr>
        <p:txBody>
          <a:bodyPr/>
          <a:lstStyle/>
          <a:p>
            <a:endParaRPr/>
          </a:p>
        </p:txBody>
      </p:sp>
      <p:sp>
        <p:nvSpPr>
          <p:cNvPr id="645" name="Shape 645"/>
          <p:cNvSpPr>
            <a:spLocks noGrp="1"/>
          </p:cNvSpPr>
          <p:nvPr>
            <p:ph type="body" sz="quarter" idx="1"/>
          </p:nvPr>
        </p:nvSpPr>
        <p:spPr>
          <a:prstGeom prst="rect">
            <a:avLst/>
          </a:prstGeom>
        </p:spPr>
        <p:txBody>
          <a:bodyPr/>
          <a:lstStyle/>
          <a:p>
            <a:r>
              <a:t>mark</a:t>
            </a:r>
          </a:p>
        </p:txBody>
      </p:sp>
    </p:spTree>
    <p:extLst>
      <p:ext uri="{BB962C8B-B14F-4D97-AF65-F5344CB8AC3E}">
        <p14:creationId xmlns:p14="http://schemas.microsoft.com/office/powerpoint/2010/main" val="152095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Shape 851"/>
          <p:cNvSpPr>
            <a:spLocks noGrp="1" noRot="1" noChangeAspect="1"/>
          </p:cNvSpPr>
          <p:nvPr>
            <p:ph type="sldImg"/>
          </p:nvPr>
        </p:nvSpPr>
        <p:spPr>
          <a:prstGeom prst="rect">
            <a:avLst/>
          </a:prstGeom>
        </p:spPr>
        <p:txBody>
          <a:bodyPr/>
          <a:lstStyle/>
          <a:p>
            <a:endParaRPr/>
          </a:p>
        </p:txBody>
      </p:sp>
      <p:sp>
        <p:nvSpPr>
          <p:cNvPr id="852" name="Shape 852"/>
          <p:cNvSpPr>
            <a:spLocks noGrp="1"/>
          </p:cNvSpPr>
          <p:nvPr>
            <p:ph type="body" sz="quarter" idx="1"/>
          </p:nvPr>
        </p:nvSpPr>
        <p:spPr>
          <a:prstGeom prst="rect">
            <a:avLst/>
          </a:prstGeom>
        </p:spPr>
        <p:txBody>
          <a:bodyPr/>
          <a:lstStyle/>
          <a:p>
            <a:r>
              <a:t>list</a:t>
            </a:r>
          </a:p>
        </p:txBody>
      </p:sp>
    </p:spTree>
    <p:extLst>
      <p:ext uri="{BB962C8B-B14F-4D97-AF65-F5344CB8AC3E}">
        <p14:creationId xmlns:p14="http://schemas.microsoft.com/office/powerpoint/2010/main" val="2090573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Shape 908"/>
          <p:cNvSpPr>
            <a:spLocks noGrp="1" noRot="1" noChangeAspect="1"/>
          </p:cNvSpPr>
          <p:nvPr>
            <p:ph type="sldImg"/>
          </p:nvPr>
        </p:nvSpPr>
        <p:spPr>
          <a:prstGeom prst="rect">
            <a:avLst/>
          </a:prstGeom>
        </p:spPr>
        <p:txBody>
          <a:bodyPr/>
          <a:lstStyle/>
          <a:p>
            <a:endParaRPr/>
          </a:p>
        </p:txBody>
      </p:sp>
      <p:sp>
        <p:nvSpPr>
          <p:cNvPr id="909" name="Shape 909"/>
          <p:cNvSpPr>
            <a:spLocks noGrp="1"/>
          </p:cNvSpPr>
          <p:nvPr>
            <p:ph type="body" sz="quarter" idx="1"/>
          </p:nvPr>
        </p:nvSpPr>
        <p:spPr>
          <a:prstGeom prst="rect">
            <a:avLst/>
          </a:prstGeom>
        </p:spPr>
        <p:txBody>
          <a:bodyPr/>
          <a:lstStyle/>
          <a:p>
            <a:r>
              <a:t>list</a:t>
            </a:r>
          </a:p>
        </p:txBody>
      </p:sp>
    </p:spTree>
    <p:extLst>
      <p:ext uri="{BB962C8B-B14F-4D97-AF65-F5344CB8AC3E}">
        <p14:creationId xmlns:p14="http://schemas.microsoft.com/office/powerpoint/2010/main" val="128641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noRot="1" noChangeAspect="1"/>
          </p:cNvSpPr>
          <p:nvPr>
            <p:ph type="sldImg"/>
          </p:nvPr>
        </p:nvSpPr>
        <p:spPr>
          <a:prstGeom prst="rect">
            <a:avLst/>
          </a:prstGeom>
        </p:spPr>
        <p:txBody>
          <a:bodyPr/>
          <a:lstStyle/>
          <a:p>
            <a:endParaRPr/>
          </a:p>
        </p:txBody>
      </p:sp>
      <p:sp>
        <p:nvSpPr>
          <p:cNvPr id="181" name="Shape 181"/>
          <p:cNvSpPr>
            <a:spLocks noGrp="1"/>
          </p:cNvSpPr>
          <p:nvPr>
            <p:ph type="body" sz="quarter" idx="1"/>
          </p:nvPr>
        </p:nvSpPr>
        <p:spPr>
          <a:prstGeom prst="rect">
            <a:avLst/>
          </a:prstGeom>
        </p:spPr>
        <p:txBody>
          <a:bodyPr/>
          <a:lstStyle/>
          <a:p>
            <a:r>
              <a:t>representative</a:t>
            </a:r>
          </a:p>
        </p:txBody>
      </p:sp>
    </p:spTree>
    <p:extLst>
      <p:ext uri="{BB962C8B-B14F-4D97-AF65-F5344CB8AC3E}">
        <p14:creationId xmlns:p14="http://schemas.microsoft.com/office/powerpoint/2010/main" val="4007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cache line manipulation</a:t>
            </a:r>
          </a:p>
        </p:txBody>
      </p:sp>
    </p:spTree>
    <p:extLst>
      <p:ext uri="{BB962C8B-B14F-4D97-AF65-F5344CB8AC3E}">
        <p14:creationId xmlns:p14="http://schemas.microsoft.com/office/powerpoint/2010/main" val="138654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prstGeom prst="rect">
            <a:avLst/>
          </a:prstGeom>
        </p:spPr>
        <p:txBody>
          <a:bodyPr/>
          <a:lstStyle/>
          <a:p>
            <a:endParaRPr/>
          </a:p>
        </p:txBody>
      </p:sp>
      <p:sp>
        <p:nvSpPr>
          <p:cNvPr id="266" name="Shape 266"/>
          <p:cNvSpPr>
            <a:spLocks noGrp="1"/>
          </p:cNvSpPr>
          <p:nvPr>
            <p:ph type="body" sz="quarter" idx="1"/>
          </p:nvPr>
        </p:nvSpPr>
        <p:spPr>
          <a:prstGeom prst="rect">
            <a:avLst/>
          </a:prstGeom>
        </p:spPr>
        <p:txBody>
          <a:bodyPr/>
          <a:lstStyle/>
          <a:p>
            <a:r>
              <a:t>cache line manipulation</a:t>
            </a:r>
          </a:p>
        </p:txBody>
      </p:sp>
    </p:spTree>
    <p:extLst>
      <p:ext uri="{BB962C8B-B14F-4D97-AF65-F5344CB8AC3E}">
        <p14:creationId xmlns:p14="http://schemas.microsoft.com/office/powerpoint/2010/main" val="3050343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a:spLocks noGrp="1" noRot="1" noChangeAspect="1"/>
          </p:cNvSpPr>
          <p:nvPr>
            <p:ph type="sldImg"/>
          </p:nvPr>
        </p:nvSpPr>
        <p:spPr>
          <a:prstGeom prst="rect">
            <a:avLst/>
          </a:prstGeom>
        </p:spPr>
        <p:txBody>
          <a:bodyPr/>
          <a:lstStyle/>
          <a:p>
            <a:endParaRPr/>
          </a:p>
        </p:txBody>
      </p:sp>
      <p:sp>
        <p:nvSpPr>
          <p:cNvPr id="386" name="Shape 386"/>
          <p:cNvSpPr>
            <a:spLocks noGrp="1"/>
          </p:cNvSpPr>
          <p:nvPr>
            <p:ph type="body" sz="quarter" idx="1"/>
          </p:nvPr>
        </p:nvSpPr>
        <p:spPr>
          <a:prstGeom prst="rect">
            <a:avLst/>
          </a:prstGeom>
        </p:spPr>
        <p:txBody>
          <a:bodyPr/>
          <a:lstStyle>
            <a:lvl1pPr>
              <a:defRPr sz="1800"/>
            </a:lvl1pPr>
          </a:lstStyle>
          <a:p>
            <a:r>
              <a:t>We find that the size of the write set is slightly less than the size of the L1 data cache (32 KB), while the size of the read set is similar to the size of the LLC (3 MB). This means that the write set of Intel TSX is tracked in the L1 data cache and the read set is tracked in the LLC.</a:t>
            </a:r>
          </a:p>
        </p:txBody>
      </p:sp>
    </p:spTree>
    <p:extLst>
      <p:ext uri="{BB962C8B-B14F-4D97-AF65-F5344CB8AC3E}">
        <p14:creationId xmlns:p14="http://schemas.microsoft.com/office/powerpoint/2010/main" val="77065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hape 434"/>
          <p:cNvSpPr>
            <a:spLocks noGrp="1" noRot="1" noChangeAspect="1"/>
          </p:cNvSpPr>
          <p:nvPr>
            <p:ph type="sldImg"/>
          </p:nvPr>
        </p:nvSpPr>
        <p:spPr>
          <a:prstGeom prst="rect">
            <a:avLst/>
          </a:prstGeom>
        </p:spPr>
        <p:txBody>
          <a:bodyPr/>
          <a:lstStyle/>
          <a:p>
            <a:endParaRPr/>
          </a:p>
        </p:txBody>
      </p:sp>
      <p:sp>
        <p:nvSpPr>
          <p:cNvPr id="435" name="Shape 435"/>
          <p:cNvSpPr>
            <a:spLocks noGrp="1"/>
          </p:cNvSpPr>
          <p:nvPr>
            <p:ph type="body" sz="quarter" idx="1"/>
          </p:nvPr>
        </p:nvSpPr>
        <p:spPr>
          <a:prstGeom prst="rect">
            <a:avLst/>
          </a:prstGeom>
        </p:spPr>
        <p:txBody>
          <a:bodyPr/>
          <a:lstStyle>
            <a:lvl1pPr>
              <a:defRPr sz="1800"/>
            </a:lvl1pPr>
          </a:lstStyle>
          <a:p>
            <a:r>
              <a:t>We find that the transaction will not abort if the data read by a transaction is evicted out of the L1 data cache, but it will cause the transaction to abort with very high probability if the data written by a transaction is evicted out of the L1 data cache.</a:t>
            </a:r>
          </a:p>
        </p:txBody>
      </p:sp>
    </p:spTree>
    <p:extLst>
      <p:ext uri="{BB962C8B-B14F-4D97-AF65-F5344CB8AC3E}">
        <p14:creationId xmlns:p14="http://schemas.microsoft.com/office/powerpoint/2010/main" val="84695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lvl1pPr>
              <a:defRPr sz="1800"/>
            </a:lvl1pPr>
          </a:lstStyle>
          <a:p>
            <a:r>
              <a:t>We find that the eviction of data accessed by a transaction out of the LLC, no matter read or write, always results in transaction aborts.</a:t>
            </a:r>
          </a:p>
        </p:txBody>
      </p:sp>
    </p:spTree>
    <p:extLst>
      <p:ext uri="{BB962C8B-B14F-4D97-AF65-F5344CB8AC3E}">
        <p14:creationId xmlns:p14="http://schemas.microsoft.com/office/powerpoint/2010/main" val="13693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hape 513"/>
          <p:cNvSpPr>
            <a:spLocks noGrp="1" noRot="1" noChangeAspect="1"/>
          </p:cNvSpPr>
          <p:nvPr>
            <p:ph type="sldImg"/>
          </p:nvPr>
        </p:nvSpPr>
        <p:spPr>
          <a:prstGeom prst="rect">
            <a:avLst/>
          </a:prstGeom>
        </p:spPr>
        <p:txBody>
          <a:bodyPr/>
          <a:lstStyle/>
          <a:p>
            <a:endParaRPr/>
          </a:p>
        </p:txBody>
      </p:sp>
      <p:sp>
        <p:nvSpPr>
          <p:cNvPr id="514" name="Shape 514"/>
          <p:cNvSpPr>
            <a:spLocks noGrp="1"/>
          </p:cNvSpPr>
          <p:nvPr>
            <p:ph type="body" sz="quarter" idx="1"/>
          </p:nvPr>
        </p:nvSpPr>
        <p:spPr>
          <a:prstGeom prst="rect">
            <a:avLst/>
          </a:prstGeom>
        </p:spPr>
        <p:txBody>
          <a:bodyPr/>
          <a:lstStyle>
            <a:lvl1pPr>
              <a:defRPr sz="1800"/>
            </a:lvl1pPr>
          </a:lstStyle>
          <a:p>
            <a:r>
              <a:t>We find that when instructions are evicted out of the LLC, the transaction will also abort.</a:t>
            </a:r>
          </a:p>
        </p:txBody>
      </p:sp>
    </p:spTree>
    <p:extLst>
      <p:ext uri="{BB962C8B-B14F-4D97-AF65-F5344CB8AC3E}">
        <p14:creationId xmlns:p14="http://schemas.microsoft.com/office/powerpoint/2010/main" val="157663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Shape 545"/>
          <p:cNvSpPr>
            <a:spLocks noGrp="1" noRot="1" noChangeAspect="1"/>
          </p:cNvSpPr>
          <p:nvPr>
            <p:ph type="sldImg"/>
          </p:nvPr>
        </p:nvSpPr>
        <p:spPr>
          <a:prstGeom prst="rect">
            <a:avLst/>
          </a:prstGeom>
        </p:spPr>
        <p:txBody>
          <a:bodyPr/>
          <a:lstStyle/>
          <a:p>
            <a:endParaRPr/>
          </a:p>
        </p:txBody>
      </p:sp>
      <p:sp>
        <p:nvSpPr>
          <p:cNvPr id="546" name="Shape 546"/>
          <p:cNvSpPr>
            <a:spLocks noGrp="1"/>
          </p:cNvSpPr>
          <p:nvPr>
            <p:ph type="body" sz="quarter" idx="1"/>
          </p:nvPr>
        </p:nvSpPr>
        <p:spPr>
          <a:prstGeom prst="rect">
            <a:avLst/>
          </a:prstGeom>
        </p:spPr>
        <p:txBody>
          <a:bodyPr/>
          <a:lstStyle>
            <a:lvl1pPr>
              <a:defRPr sz="1800"/>
            </a:lvl1pPr>
          </a:lstStyle>
          <a:p>
            <a:r>
              <a:t>We find that although, as shown in the previous experiments, the eviction of data read by a transaction out of the L1 data cache does not abort the transaction, high-frequency preemption would yield high abort rate when P2 is on the same core as P1. It suggests that a transaction will abort upon context switches.</a:t>
            </a:r>
          </a:p>
        </p:txBody>
      </p:sp>
    </p:spTree>
    <p:extLst>
      <p:ext uri="{BB962C8B-B14F-4D97-AF65-F5344CB8AC3E}">
        <p14:creationId xmlns:p14="http://schemas.microsoft.com/office/powerpoint/2010/main" val="716615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270000" y="1638300"/>
            <a:ext cx="10464800" cy="3302000"/>
          </a:xfrm>
          <a:prstGeom prst="rect">
            <a:avLst/>
          </a:prstGeom>
        </p:spPr>
        <p:txBody>
          <a:bodyPr anchor="b"/>
          <a:lstStyle/>
          <a:p>
            <a:r>
              <a:t>Title Text</a:t>
            </a:r>
          </a:p>
        </p:txBody>
      </p:sp>
      <p:sp>
        <p:nvSpPr>
          <p:cNvPr id="12" name="Shape 12"/>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b="0">
                <a:solidFill>
                  <a:srgbClr val="000000"/>
                </a:solidFill>
                <a:latin typeface="+mn-lt"/>
                <a:ea typeface="+mn-ea"/>
                <a:cs typeface="+mn-cs"/>
                <a:sym typeface="Helvetica Light"/>
              </a:defRPr>
            </a:lvl1pPr>
            <a:lvl2pPr marL="0" indent="228600" algn="ctr">
              <a:spcBef>
                <a:spcPts val="0"/>
              </a:spcBef>
              <a:buSzTx/>
              <a:buNone/>
              <a:defRPr sz="3200" b="0">
                <a:solidFill>
                  <a:srgbClr val="000000"/>
                </a:solidFill>
                <a:latin typeface="+mn-lt"/>
                <a:ea typeface="+mn-ea"/>
                <a:cs typeface="+mn-cs"/>
                <a:sym typeface="Helvetica Light"/>
              </a:defRPr>
            </a:lvl2pPr>
            <a:lvl3pPr marL="0" indent="457200" algn="ctr">
              <a:spcBef>
                <a:spcPts val="0"/>
              </a:spcBef>
              <a:buSzTx/>
              <a:buNone/>
              <a:defRPr sz="3200" b="0">
                <a:solidFill>
                  <a:srgbClr val="000000"/>
                </a:solidFill>
                <a:latin typeface="+mn-lt"/>
                <a:ea typeface="+mn-ea"/>
                <a:cs typeface="+mn-cs"/>
                <a:sym typeface="Helvetica Light"/>
              </a:defRPr>
            </a:lvl3pPr>
            <a:lvl4pPr marL="0" indent="685800" algn="ctr">
              <a:spcBef>
                <a:spcPts val="0"/>
              </a:spcBef>
              <a:buSzTx/>
              <a:buNone/>
              <a:defRPr sz="3200" b="0">
                <a:solidFill>
                  <a:srgbClr val="000000"/>
                </a:solidFill>
                <a:latin typeface="+mn-lt"/>
                <a:ea typeface="+mn-ea"/>
                <a:cs typeface="+mn-cs"/>
                <a:sym typeface="Helvetica Light"/>
              </a:defRPr>
            </a:lvl4pPr>
            <a:lvl5pPr marL="0" indent="914400" algn="ctr">
              <a:spcBef>
                <a:spcPts val="0"/>
              </a:spcBef>
              <a:buSzTx/>
              <a:buNone/>
              <a:defRPr sz="3200" b="0">
                <a:solidFill>
                  <a:srgbClr val="000000"/>
                </a:solidFill>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b="0">
                <a:solidFill>
                  <a:srgbClr val="000000"/>
                </a:solidFill>
                <a:latin typeface="+mn-lt"/>
                <a:ea typeface="+mn-ea"/>
                <a:cs typeface="+mn-cs"/>
                <a:sym typeface="Helvetica Light"/>
              </a:defRPr>
            </a:lvl1pPr>
          </a:lstStyle>
          <a:p>
            <a:r>
              <a:t>–Johnny Appleseed</a:t>
            </a:r>
          </a:p>
        </p:txBody>
      </p:sp>
      <p:sp>
        <p:nvSpPr>
          <p:cNvPr id="94" name="Shape 94"/>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sz="3800" b="0">
                <a:solidFill>
                  <a:srgbClr val="000000"/>
                </a:solidFill>
                <a:latin typeface="+mn-lt"/>
                <a:ea typeface="+mn-ea"/>
                <a:cs typeface="+mn-cs"/>
                <a:sym typeface="Helvetica Light"/>
              </a:defRPr>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1606550" y="635000"/>
            <a:ext cx="9779000" cy="59182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1270000" y="6718300"/>
            <a:ext cx="10464800" cy="1422400"/>
          </a:xfrm>
          <a:prstGeom prst="rect">
            <a:avLst/>
          </a:prstGeom>
        </p:spPr>
        <p:txBody>
          <a:bodyPr anchor="b"/>
          <a:lstStyle/>
          <a:p>
            <a:r>
              <a:t>Title Text</a:t>
            </a:r>
          </a:p>
        </p:txBody>
      </p:sp>
      <p:sp>
        <p:nvSpPr>
          <p:cNvPr id="22" name="Shape 22"/>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b="0">
                <a:solidFill>
                  <a:srgbClr val="000000"/>
                </a:solidFill>
                <a:latin typeface="+mn-lt"/>
                <a:ea typeface="+mn-ea"/>
                <a:cs typeface="+mn-cs"/>
                <a:sym typeface="Helvetica Light"/>
              </a:defRPr>
            </a:lvl1pPr>
            <a:lvl2pPr marL="0" indent="228600" algn="ctr">
              <a:spcBef>
                <a:spcPts val="0"/>
              </a:spcBef>
              <a:buSzTx/>
              <a:buNone/>
              <a:defRPr sz="3200" b="0">
                <a:solidFill>
                  <a:srgbClr val="000000"/>
                </a:solidFill>
                <a:latin typeface="+mn-lt"/>
                <a:ea typeface="+mn-ea"/>
                <a:cs typeface="+mn-cs"/>
                <a:sym typeface="Helvetica Light"/>
              </a:defRPr>
            </a:lvl2pPr>
            <a:lvl3pPr marL="0" indent="457200" algn="ctr">
              <a:spcBef>
                <a:spcPts val="0"/>
              </a:spcBef>
              <a:buSzTx/>
              <a:buNone/>
              <a:defRPr sz="3200" b="0">
                <a:solidFill>
                  <a:srgbClr val="000000"/>
                </a:solidFill>
                <a:latin typeface="+mn-lt"/>
                <a:ea typeface="+mn-ea"/>
                <a:cs typeface="+mn-cs"/>
                <a:sym typeface="Helvetica Light"/>
              </a:defRPr>
            </a:lvl3pPr>
            <a:lvl4pPr marL="0" indent="685800" algn="ctr">
              <a:spcBef>
                <a:spcPts val="0"/>
              </a:spcBef>
              <a:buSzTx/>
              <a:buNone/>
              <a:defRPr sz="3200" b="0">
                <a:solidFill>
                  <a:srgbClr val="000000"/>
                </a:solidFill>
                <a:latin typeface="+mn-lt"/>
                <a:ea typeface="+mn-ea"/>
                <a:cs typeface="+mn-cs"/>
                <a:sym typeface="Helvetica Light"/>
              </a:defRPr>
            </a:lvl4pPr>
            <a:lvl5pPr marL="0" indent="914400" algn="ctr">
              <a:spcBef>
                <a:spcPts val="0"/>
              </a:spcBef>
              <a:buSzTx/>
              <a:buNone/>
              <a:defRPr sz="3200" b="0">
                <a:solidFill>
                  <a:srgbClr val="000000"/>
                </a:solidFill>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6311798" y="9245600"/>
            <a:ext cx="368504" cy="3810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270000" y="3225800"/>
            <a:ext cx="10464800" cy="33020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6718300" y="635000"/>
            <a:ext cx="5334000" cy="82296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Shape 40"/>
          <p:cNvSpPr>
            <a:spLocks noGrp="1"/>
          </p:cNvSpPr>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b="0">
                <a:solidFill>
                  <a:srgbClr val="000000"/>
                </a:solidFill>
                <a:latin typeface="+mn-lt"/>
                <a:ea typeface="+mn-ea"/>
                <a:cs typeface="+mn-cs"/>
                <a:sym typeface="Helvetica Light"/>
              </a:defRPr>
            </a:lvl1pPr>
            <a:lvl2pPr marL="0" indent="228600" algn="ctr">
              <a:spcBef>
                <a:spcPts val="0"/>
              </a:spcBef>
              <a:buSzTx/>
              <a:buNone/>
              <a:defRPr sz="3200" b="0">
                <a:solidFill>
                  <a:srgbClr val="000000"/>
                </a:solidFill>
                <a:latin typeface="+mn-lt"/>
                <a:ea typeface="+mn-ea"/>
                <a:cs typeface="+mn-cs"/>
                <a:sym typeface="Helvetica Light"/>
              </a:defRPr>
            </a:lvl2pPr>
            <a:lvl3pPr marL="0" indent="457200" algn="ctr">
              <a:spcBef>
                <a:spcPts val="0"/>
              </a:spcBef>
              <a:buSzTx/>
              <a:buNone/>
              <a:defRPr sz="3200" b="0">
                <a:solidFill>
                  <a:srgbClr val="000000"/>
                </a:solidFill>
                <a:latin typeface="+mn-lt"/>
                <a:ea typeface="+mn-ea"/>
                <a:cs typeface="+mn-cs"/>
                <a:sym typeface="Helvetica Light"/>
              </a:defRPr>
            </a:lvl3pPr>
            <a:lvl4pPr marL="0" indent="685800" algn="ctr">
              <a:spcBef>
                <a:spcPts val="0"/>
              </a:spcBef>
              <a:buSzTx/>
              <a:buNone/>
              <a:defRPr sz="3200" b="0">
                <a:solidFill>
                  <a:srgbClr val="000000"/>
                </a:solidFill>
                <a:latin typeface="+mn-lt"/>
                <a:ea typeface="+mn-ea"/>
                <a:cs typeface="+mn-cs"/>
                <a:sym typeface="Helvetica Light"/>
              </a:defRPr>
            </a:lvl4pPr>
            <a:lvl5pPr marL="0" indent="914400" algn="ctr">
              <a:spcBef>
                <a:spcPts val="0"/>
              </a:spcBef>
              <a:buSzTx/>
              <a:buNone/>
              <a:defRPr sz="3200" b="0">
                <a:solidFill>
                  <a:srgbClr val="000000"/>
                </a:solidFill>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6718300" y="2603500"/>
            <a:ext cx="5334000" cy="6286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952500" y="2603500"/>
            <a:ext cx="5334000" cy="6286500"/>
          </a:xfrm>
          <a:prstGeom prst="rect">
            <a:avLst/>
          </a:prstGeom>
        </p:spPr>
        <p:txBody>
          <a:bodyPr/>
          <a:lstStyle>
            <a:lvl1pPr marL="342900" indent="-342900">
              <a:spcBef>
                <a:spcPts val="3200"/>
              </a:spcBef>
              <a:defRPr sz="2800" b="0">
                <a:solidFill>
                  <a:srgbClr val="000000"/>
                </a:solidFill>
                <a:latin typeface="+mn-lt"/>
                <a:ea typeface="+mn-ea"/>
                <a:cs typeface="+mn-cs"/>
                <a:sym typeface="Helvetica Light"/>
              </a:defRPr>
            </a:lvl1pPr>
            <a:lvl2pPr marL="685800" indent="-342900">
              <a:spcBef>
                <a:spcPts val="3200"/>
              </a:spcBef>
              <a:defRPr sz="2800" b="0">
                <a:solidFill>
                  <a:srgbClr val="000000"/>
                </a:solidFill>
                <a:latin typeface="+mn-lt"/>
                <a:ea typeface="+mn-ea"/>
                <a:cs typeface="+mn-cs"/>
                <a:sym typeface="Helvetica Light"/>
              </a:defRPr>
            </a:lvl2pPr>
            <a:lvl3pPr marL="1028700" indent="-342900">
              <a:spcBef>
                <a:spcPts val="3200"/>
              </a:spcBef>
              <a:defRPr sz="2800" b="0">
                <a:solidFill>
                  <a:srgbClr val="000000"/>
                </a:solidFill>
                <a:latin typeface="+mn-lt"/>
                <a:ea typeface="+mn-ea"/>
                <a:cs typeface="+mn-cs"/>
                <a:sym typeface="Helvetica Light"/>
              </a:defRPr>
            </a:lvl3pPr>
            <a:lvl4pPr marL="1371600" indent="-342900">
              <a:spcBef>
                <a:spcPts val="3200"/>
              </a:spcBef>
              <a:defRPr sz="2800" b="0">
                <a:solidFill>
                  <a:srgbClr val="000000"/>
                </a:solidFill>
                <a:latin typeface="+mn-lt"/>
                <a:ea typeface="+mn-ea"/>
                <a:cs typeface="+mn-cs"/>
                <a:sym typeface="Helvetica Light"/>
              </a:defRPr>
            </a:lvl4pPr>
            <a:lvl5pPr marL="1714500" indent="-342900">
              <a:spcBef>
                <a:spcPts val="3200"/>
              </a:spcBef>
              <a:defRPr sz="2800" b="0">
                <a:solidFill>
                  <a:srgbClr val="000000"/>
                </a:solidFill>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6724518" y="889000"/>
            <a:ext cx="5334001" cy="3771900"/>
          </a:xfrm>
          <a:prstGeom prst="rect">
            <a:avLst/>
          </a:prstGeom>
        </p:spPr>
        <p:txBody>
          <a:bodyPr lIns="91439" tIns="45719" rIns="91439" bIns="45719" anchor="t">
            <a:noAutofit/>
          </a:bodyPr>
          <a:lstStyle/>
          <a:p>
            <a:endParaRPr/>
          </a:p>
        </p:txBody>
      </p:sp>
      <p:sp>
        <p:nvSpPr>
          <p:cNvPr id="85" name="Shape 85"/>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1pPr>
      <a:lvl2pPr marL="8890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2pPr>
      <a:lvl3pPr marL="13335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3pPr>
      <a:lvl4pPr marL="17780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4pPr>
      <a:lvl5pPr marL="22225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5pPr>
      <a:lvl6pPr marL="26670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6pPr>
      <a:lvl7pPr marL="31115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7pPr>
      <a:lvl8pPr marL="35560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8pPr>
      <a:lvl9pPr marL="4000500" marR="0" indent="-444500" algn="l" defTabSz="584200" rtl="0" latinLnBrk="0">
        <a:lnSpc>
          <a:spcPct val="100000"/>
        </a:lnSpc>
        <a:spcBef>
          <a:spcPts val="4200"/>
        </a:spcBef>
        <a:spcAft>
          <a:spcPts val="0"/>
        </a:spcAft>
        <a:buClrTx/>
        <a:buSzPct val="75000"/>
        <a:buFontTx/>
        <a:buChar char="•"/>
        <a:tabLst/>
        <a:defRPr sz="3600" b="1" i="0" u="none" strike="noStrike" cap="none" spc="0" baseline="0">
          <a:ln>
            <a:noFill/>
          </a:ln>
          <a:solidFill>
            <a:srgbClr val="BB1800"/>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8.tif"/><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tif"/><Relationship Id="rId4" Type="http://schemas.openxmlformats.org/officeDocument/2006/relationships/image" Target="../media/image9.tif"/></Relationships>
</file>

<file path=ppt/slides/_rels/slide21.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5.tif"/></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chen.4825@osu.edu?subject="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a:spLocks noGrp="1"/>
          </p:cNvSpPr>
          <p:nvPr>
            <p:ph type="ctrTitle"/>
          </p:nvPr>
        </p:nvSpPr>
        <p:spPr>
          <a:xfrm>
            <a:off x="1270000" y="1638300"/>
            <a:ext cx="10464800" cy="3302000"/>
          </a:xfrm>
          <a:prstGeom prst="rect">
            <a:avLst/>
          </a:prstGeom>
        </p:spPr>
        <p:txBody>
          <a:bodyPr>
            <a:normAutofit fontScale="90000"/>
          </a:bodyPr>
          <a:lstStyle>
            <a:lvl1pPr defTabSz="426466">
              <a:defRPr sz="5840" b="1">
                <a:solidFill>
                  <a:srgbClr val="BB1800"/>
                </a:solidFill>
                <a:latin typeface="Helvetica"/>
                <a:ea typeface="Helvetica"/>
                <a:cs typeface="Helvetica"/>
                <a:sym typeface="Helvetica"/>
              </a:defRPr>
            </a:lvl1pPr>
          </a:lstStyle>
          <a:p>
            <a:r>
              <a:t>Leveraging Hardware Transactional Memory for Cache Side-Channel Defenses</a:t>
            </a:r>
          </a:p>
        </p:txBody>
      </p:sp>
      <p:sp>
        <p:nvSpPr>
          <p:cNvPr id="120" name="Shape 120"/>
          <p:cNvSpPr>
            <a:spLocks noGrp="1"/>
          </p:cNvSpPr>
          <p:nvPr>
            <p:ph type="subTitle" sz="half" idx="1"/>
          </p:nvPr>
        </p:nvSpPr>
        <p:spPr>
          <a:xfrm>
            <a:off x="749616" y="5746984"/>
            <a:ext cx="11505568" cy="3302001"/>
          </a:xfrm>
          <a:prstGeom prst="rect">
            <a:avLst/>
          </a:prstGeom>
        </p:spPr>
        <p:txBody>
          <a:bodyPr/>
          <a:lstStyle/>
          <a:p>
            <a:pPr>
              <a:defRPr b="1">
                <a:latin typeface="Helvetica"/>
                <a:ea typeface="Helvetica"/>
                <a:cs typeface="Helvetica"/>
                <a:sym typeface="Helvetica"/>
              </a:defRPr>
            </a:pPr>
            <a:r>
              <a:rPr dirty="0"/>
              <a:t>Sanchuan Chen</a:t>
            </a:r>
            <a:r>
              <a:rPr baseline="31999" dirty="0"/>
              <a:t>1</a:t>
            </a:r>
            <a:r>
              <a:rPr dirty="0"/>
              <a:t>, </a:t>
            </a:r>
            <a:r>
              <a:rPr dirty="0" err="1"/>
              <a:t>Fangfei</a:t>
            </a:r>
            <a:r>
              <a:rPr dirty="0"/>
              <a:t> Liu</a:t>
            </a:r>
            <a:r>
              <a:rPr baseline="31999" dirty="0"/>
              <a:t>2</a:t>
            </a:r>
            <a:r>
              <a:rPr dirty="0"/>
              <a:t>, </a:t>
            </a:r>
            <a:r>
              <a:rPr dirty="0" err="1"/>
              <a:t>Zeyu</a:t>
            </a:r>
            <a:r>
              <a:rPr dirty="0"/>
              <a:t> Mi</a:t>
            </a:r>
            <a:r>
              <a:rPr baseline="31999" dirty="0"/>
              <a:t>3</a:t>
            </a:r>
            <a:r>
              <a:rPr dirty="0"/>
              <a:t>, </a:t>
            </a:r>
            <a:r>
              <a:rPr dirty="0" err="1"/>
              <a:t>Yinqian</a:t>
            </a:r>
            <a:r>
              <a:rPr dirty="0"/>
              <a:t> Zhang</a:t>
            </a:r>
            <a:r>
              <a:rPr baseline="31999" dirty="0"/>
              <a:t>1</a:t>
            </a:r>
            <a:r>
              <a:rPr dirty="0"/>
              <a:t>, </a:t>
            </a:r>
          </a:p>
          <a:p>
            <a:pPr>
              <a:defRPr b="1">
                <a:latin typeface="Helvetica"/>
                <a:ea typeface="Helvetica"/>
                <a:cs typeface="Helvetica"/>
                <a:sym typeface="Helvetica"/>
              </a:defRPr>
            </a:pPr>
            <a:r>
              <a:rPr dirty="0"/>
              <a:t>Ruby B. Lee</a:t>
            </a:r>
            <a:r>
              <a:rPr baseline="31999" dirty="0"/>
              <a:t>4</a:t>
            </a:r>
            <a:r>
              <a:rPr dirty="0"/>
              <a:t>, </a:t>
            </a:r>
            <a:r>
              <a:rPr dirty="0" err="1"/>
              <a:t>Haibo</a:t>
            </a:r>
            <a:r>
              <a:rPr dirty="0"/>
              <a:t> Chen</a:t>
            </a:r>
            <a:r>
              <a:rPr baseline="31999" dirty="0"/>
              <a:t>3</a:t>
            </a:r>
            <a:r>
              <a:rPr dirty="0"/>
              <a:t>, </a:t>
            </a:r>
            <a:r>
              <a:rPr dirty="0" err="1"/>
              <a:t>XiaoFeng</a:t>
            </a:r>
            <a:r>
              <a:rPr dirty="0"/>
              <a:t> Wang</a:t>
            </a:r>
            <a:r>
              <a:rPr baseline="31999" dirty="0"/>
              <a:t>5</a:t>
            </a:r>
          </a:p>
          <a:p>
            <a:pPr>
              <a:defRPr sz="2600"/>
            </a:pPr>
            <a:r>
              <a:rPr baseline="31999" dirty="0"/>
              <a:t>1 </a:t>
            </a:r>
            <a:r>
              <a:rPr dirty="0"/>
              <a:t>The Ohio State University</a:t>
            </a:r>
          </a:p>
          <a:p>
            <a:pPr>
              <a:defRPr sz="2600"/>
            </a:pPr>
            <a:r>
              <a:rPr baseline="31999" dirty="0"/>
              <a:t>2 </a:t>
            </a:r>
            <a:r>
              <a:rPr dirty="0"/>
              <a:t>Intel </a:t>
            </a:r>
            <a:r>
              <a:rPr dirty="0" err="1"/>
              <a:t>Coperation</a:t>
            </a:r>
            <a:endParaRPr dirty="0"/>
          </a:p>
          <a:p>
            <a:pPr>
              <a:defRPr sz="2600"/>
            </a:pPr>
            <a:r>
              <a:rPr baseline="31999" dirty="0"/>
              <a:t>3 </a:t>
            </a:r>
            <a:r>
              <a:rPr dirty="0"/>
              <a:t>Shanghai Jiao Tong University</a:t>
            </a:r>
          </a:p>
          <a:p>
            <a:pPr>
              <a:defRPr sz="2600"/>
            </a:pPr>
            <a:r>
              <a:rPr baseline="31999" dirty="0"/>
              <a:t>4 </a:t>
            </a:r>
            <a:r>
              <a:rPr dirty="0"/>
              <a:t>Princeton University</a:t>
            </a:r>
          </a:p>
          <a:p>
            <a:pPr>
              <a:defRPr sz="2600"/>
            </a:pPr>
            <a:r>
              <a:rPr baseline="31999" dirty="0"/>
              <a:t>5 </a:t>
            </a:r>
            <a:r>
              <a:rPr dirty="0"/>
              <a:t>Indiana University at Bloomington</a:t>
            </a:r>
          </a:p>
        </p:txBody>
      </p:sp>
      <p:pic>
        <p:nvPicPr>
          <p:cNvPr id="121"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pic>
        <p:nvPicPr>
          <p:cNvPr id="5" name="Picture 4">
            <a:extLst>
              <a:ext uri="{FF2B5EF4-FFF2-40B4-BE49-F238E27FC236}">
                <a16:creationId xmlns:a16="http://schemas.microsoft.com/office/drawing/2014/main" id="{2F00FE5A-FBC4-4EC2-94F3-F1A9EB5B1329}"/>
              </a:ext>
            </a:extLst>
          </p:cNvPr>
          <p:cNvPicPr>
            <a:picLocks noChangeAspect="1"/>
          </p:cNvPicPr>
          <p:nvPr/>
        </p:nvPicPr>
        <p:blipFill>
          <a:blip r:embed="rId4"/>
          <a:stretch>
            <a:fillRect/>
          </a:stretch>
        </p:blipFill>
        <p:spPr>
          <a:xfrm>
            <a:off x="0" y="544134"/>
            <a:ext cx="3162300" cy="574963"/>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Security Goals</a:t>
            </a:r>
          </a:p>
        </p:txBody>
      </p:sp>
      <p:sp>
        <p:nvSpPr>
          <p:cNvPr id="269" name="Shape 269"/>
          <p:cNvSpPr>
            <a:spLocks noGrp="1"/>
          </p:cNvSpPr>
          <p:nvPr>
            <p:ph type="body" idx="1"/>
          </p:nvPr>
        </p:nvSpPr>
        <p:spPr>
          <a:xfrm>
            <a:off x="952500" y="2263543"/>
            <a:ext cx="11099800" cy="6979114"/>
          </a:xfrm>
          <a:prstGeom prst="rect">
            <a:avLst/>
          </a:prstGeom>
        </p:spPr>
        <p:txBody>
          <a:bodyPr anchor="t"/>
          <a:lstStyle/>
          <a:p>
            <a:pPr defTabSz="457200">
              <a:spcBef>
                <a:spcPts val="0"/>
              </a:spcBef>
              <a:defRPr sz="3200" b="0">
                <a:solidFill>
                  <a:srgbClr val="000000"/>
                </a:solidFill>
              </a:defRPr>
            </a:pPr>
            <a:r>
              <a:rPr lang="en-US" dirty="0"/>
              <a:t>We prove by satisfying the security goals S1-S3, we can prevent all types of cache side channels we consider:</a:t>
            </a:r>
          </a:p>
          <a:p>
            <a:pPr defTabSz="457200">
              <a:spcBef>
                <a:spcPts val="0"/>
              </a:spcBef>
              <a:defRPr sz="3200" b="0">
                <a:solidFill>
                  <a:srgbClr val="000000"/>
                </a:solidFill>
              </a:defRPr>
            </a:pPr>
            <a:endParaRPr lang="en-US" altLang="zh-CN" dirty="0"/>
          </a:p>
          <a:p>
            <a:pPr defTabSz="457200">
              <a:spcBef>
                <a:spcPts val="0"/>
              </a:spcBef>
              <a:defRPr sz="3200" b="0">
                <a:solidFill>
                  <a:srgbClr val="000000"/>
                </a:solidFill>
              </a:defRPr>
            </a:pPr>
            <a:r>
              <a:rPr lang="en-US" altLang="zh-CN" dirty="0"/>
              <a:t>1. Asynchronous attacks (Prime-Probe / Flush-Reload) needs to evict victim’s cache lines which we can detect from S1.</a:t>
            </a:r>
          </a:p>
          <a:p>
            <a:pPr defTabSz="457200">
              <a:spcBef>
                <a:spcPts val="0"/>
              </a:spcBef>
              <a:defRPr sz="3200" b="0">
                <a:solidFill>
                  <a:srgbClr val="000000"/>
                </a:solidFill>
              </a:defRPr>
            </a:pPr>
            <a:endParaRPr lang="en-US" altLang="zh-CN" dirty="0"/>
          </a:p>
          <a:p>
            <a:pPr defTabSz="457200">
              <a:spcBef>
                <a:spcPts val="0"/>
              </a:spcBef>
              <a:defRPr sz="3200" b="0">
                <a:solidFill>
                  <a:srgbClr val="000000"/>
                </a:solidFill>
              </a:defRPr>
            </a:pPr>
            <a:r>
              <a:rPr lang="en-US" altLang="zh-CN" dirty="0"/>
              <a:t>2. Synchronous attacks (Evict-Time / Cache-Collision). S2 guarantees the attacker cannot extract any information from execution time.</a:t>
            </a:r>
          </a:p>
          <a:p>
            <a:pPr defTabSz="457200">
              <a:spcBef>
                <a:spcPts val="0"/>
              </a:spcBef>
              <a:defRPr sz="3200" b="0">
                <a:solidFill>
                  <a:srgbClr val="000000"/>
                </a:solidFill>
              </a:defRPr>
            </a:pPr>
            <a:endParaRPr lang="en-US" altLang="zh-CN" dirty="0"/>
          </a:p>
          <a:p>
            <a:pPr defTabSz="457200">
              <a:spcBef>
                <a:spcPts val="0"/>
              </a:spcBef>
              <a:defRPr sz="3200" b="0">
                <a:solidFill>
                  <a:srgbClr val="000000"/>
                </a:solidFill>
              </a:defRPr>
            </a:pPr>
            <a:r>
              <a:rPr lang="en-US" altLang="zh-CN" dirty="0"/>
              <a:t>3. Synchronous attacks (Prime-Probe / Flush-Reload). S3 guarantees the attacker cannot obtain information by observing the cache footprints.</a:t>
            </a:r>
          </a:p>
          <a:p>
            <a:pPr defTabSz="457200">
              <a:spcBef>
                <a:spcPts val="0"/>
              </a:spcBef>
              <a:defRPr sz="3200" b="0">
                <a:solidFill>
                  <a:srgbClr val="000000"/>
                </a:solidFill>
              </a:defRPr>
            </a:pPr>
            <a:endParaRPr lang="en-US" altLang="zh-CN" dirty="0"/>
          </a:p>
          <a:p>
            <a:pPr defTabSz="457200">
              <a:spcBef>
                <a:spcPts val="0"/>
              </a:spcBef>
              <a:defRPr sz="3200" b="0">
                <a:solidFill>
                  <a:srgbClr val="000000"/>
                </a:solidFill>
              </a:defRPr>
            </a:pPr>
            <a:endParaRPr dirty="0"/>
          </a:p>
        </p:txBody>
      </p:sp>
      <p:pic>
        <p:nvPicPr>
          <p:cNvPr id="270"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extLst>
      <p:ext uri="{BB962C8B-B14F-4D97-AF65-F5344CB8AC3E}">
        <p14:creationId xmlns:p14="http://schemas.microsoft.com/office/powerpoint/2010/main" val="11068813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Performance Goals</a:t>
            </a:r>
          </a:p>
        </p:txBody>
      </p:sp>
      <p:sp>
        <p:nvSpPr>
          <p:cNvPr id="273" name="Shape 273"/>
          <p:cNvSpPr>
            <a:spLocks noGrp="1"/>
          </p:cNvSpPr>
          <p:nvPr>
            <p:ph type="body" idx="1"/>
          </p:nvPr>
        </p:nvSpPr>
        <p:spPr>
          <a:xfrm>
            <a:off x="952500" y="2603500"/>
            <a:ext cx="11099800" cy="6299200"/>
          </a:xfrm>
          <a:prstGeom prst="rect">
            <a:avLst/>
          </a:prstGeom>
        </p:spPr>
        <p:txBody>
          <a:bodyPr anchor="t"/>
          <a:lstStyle>
            <a:lvl1pPr marL="395111" indent="-395111" defTabSz="457200">
              <a:spcBef>
                <a:spcPts val="0"/>
              </a:spcBef>
              <a:defRPr sz="3200" b="0">
                <a:solidFill>
                  <a:srgbClr val="000000"/>
                </a:solidFill>
              </a:defRPr>
            </a:lvl1pPr>
          </a:lstStyle>
          <a:p>
            <a:r>
              <a:t>P1: Performance overhead for the protected program is low without attacks.</a:t>
            </a:r>
          </a:p>
        </p:txBody>
      </p:sp>
      <p:pic>
        <p:nvPicPr>
          <p:cNvPr id="274"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Intel TSX</a:t>
            </a:r>
          </a:p>
        </p:txBody>
      </p:sp>
      <p:sp>
        <p:nvSpPr>
          <p:cNvPr id="277" name="Shape 277"/>
          <p:cNvSpPr>
            <a:spLocks noGrp="1"/>
          </p:cNvSpPr>
          <p:nvPr>
            <p:ph type="body" idx="1"/>
          </p:nvPr>
        </p:nvSpPr>
        <p:spPr>
          <a:prstGeom prst="rect">
            <a:avLst/>
          </a:prstGeom>
        </p:spPr>
        <p:txBody>
          <a:bodyPr anchor="t"/>
          <a:lstStyle/>
          <a:p>
            <a:pPr>
              <a:defRPr b="0">
                <a:solidFill>
                  <a:srgbClr val="000000"/>
                </a:solidFill>
                <a:latin typeface="+mn-lt"/>
                <a:ea typeface="+mn-ea"/>
                <a:cs typeface="+mn-cs"/>
                <a:sym typeface="Helvetica Light"/>
              </a:defRPr>
            </a:pPr>
            <a:r>
              <a:rPr dirty="0"/>
              <a:t>Most widely deployed HTM.</a:t>
            </a:r>
          </a:p>
          <a:p>
            <a:pPr>
              <a:defRPr b="0">
                <a:solidFill>
                  <a:srgbClr val="000000"/>
                </a:solidFill>
                <a:latin typeface="+mn-lt"/>
                <a:ea typeface="+mn-ea"/>
                <a:cs typeface="+mn-cs"/>
                <a:sym typeface="Helvetica Light"/>
              </a:defRPr>
            </a:pPr>
            <a:r>
              <a:rPr dirty="0"/>
              <a:t>Implemented by retrofitting cache coherence protocols.</a:t>
            </a:r>
          </a:p>
          <a:p>
            <a:pPr>
              <a:defRPr b="0">
                <a:solidFill>
                  <a:srgbClr val="000000"/>
                </a:solidFill>
                <a:latin typeface="+mn-lt"/>
                <a:ea typeface="+mn-ea"/>
                <a:cs typeface="+mn-cs"/>
                <a:sym typeface="Helvetica Light"/>
              </a:defRPr>
            </a:pPr>
            <a:r>
              <a:rPr dirty="0"/>
              <a:t>Cache interference terminates hardware transactions.</a:t>
            </a:r>
          </a:p>
          <a:p>
            <a:pPr>
              <a:defRPr b="0">
                <a:solidFill>
                  <a:srgbClr val="000000"/>
                </a:solidFill>
                <a:latin typeface="+mn-lt"/>
                <a:ea typeface="+mn-ea"/>
                <a:cs typeface="+mn-cs"/>
                <a:sym typeface="Helvetica Light"/>
              </a:defRPr>
            </a:pPr>
            <a:r>
              <a:rPr dirty="0"/>
              <a:t>Defense can leverage this feature.</a:t>
            </a:r>
          </a:p>
        </p:txBody>
      </p:sp>
      <p:pic>
        <p:nvPicPr>
          <p:cNvPr id="278"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Method Overview</a:t>
            </a:r>
          </a:p>
        </p:txBody>
      </p:sp>
      <p:sp>
        <p:nvSpPr>
          <p:cNvPr id="263" name="Shape 263"/>
          <p:cNvSpPr>
            <a:spLocks noGrp="1"/>
          </p:cNvSpPr>
          <p:nvPr>
            <p:ph type="body" idx="1"/>
          </p:nvPr>
        </p:nvSpPr>
        <p:spPr>
          <a:prstGeom prst="rect">
            <a:avLst/>
          </a:prstGeom>
        </p:spPr>
        <p:txBody>
          <a:bodyPr anchor="t"/>
          <a:lstStyle/>
          <a:p>
            <a:pPr>
              <a:defRPr b="0">
                <a:solidFill>
                  <a:srgbClr val="000000"/>
                </a:solidFill>
                <a:latin typeface="+mn-lt"/>
                <a:ea typeface="+mn-ea"/>
                <a:cs typeface="+mn-cs"/>
                <a:sym typeface="Helvetica Light"/>
              </a:defRPr>
            </a:pPr>
            <a:r>
              <a:rPr dirty="0"/>
              <a:t>Insights</a:t>
            </a:r>
          </a:p>
          <a:p>
            <a:pPr marL="296333" indent="-296333" defTabSz="457200">
              <a:spcBef>
                <a:spcPts val="0"/>
              </a:spcBef>
              <a:defRPr sz="3200" b="0">
                <a:solidFill>
                  <a:srgbClr val="000000"/>
                </a:solidFill>
              </a:defRPr>
            </a:pPr>
            <a:r>
              <a:rPr lang="en-US" dirty="0"/>
              <a:t>Many cache side channel attacks involve adversary evicting victim’s cache lines during the execution of sensitive operations.</a:t>
            </a:r>
          </a:p>
          <a:p>
            <a:pPr>
              <a:defRPr b="0">
                <a:solidFill>
                  <a:srgbClr val="000000"/>
                </a:solidFill>
                <a:latin typeface="+mn-lt"/>
                <a:ea typeface="+mn-ea"/>
                <a:cs typeface="+mn-cs"/>
                <a:sym typeface="Helvetica Light"/>
              </a:defRPr>
            </a:pPr>
            <a:r>
              <a:rPr lang="en-US" dirty="0"/>
              <a:t>Method</a:t>
            </a:r>
          </a:p>
          <a:p>
            <a:pPr marL="296333" indent="-296333" defTabSz="457200">
              <a:spcBef>
                <a:spcPts val="0"/>
              </a:spcBef>
              <a:defRPr sz="3200" b="0">
                <a:solidFill>
                  <a:srgbClr val="000000"/>
                </a:solidFill>
              </a:defRPr>
            </a:pPr>
            <a:r>
              <a:rPr lang="en-US" dirty="0"/>
              <a:t>Hardware Transactional Memory provides a way for victim application to detect and get control to protect itself proactively when its data is evicted out of cache.</a:t>
            </a:r>
            <a:endParaRPr dirty="0"/>
          </a:p>
        </p:txBody>
      </p:sp>
      <p:pic>
        <p:nvPicPr>
          <p:cNvPr id="264"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cxnSp>
        <p:nvCxnSpPr>
          <p:cNvPr id="3" name="Straight Connector 2">
            <a:extLst>
              <a:ext uri="{FF2B5EF4-FFF2-40B4-BE49-F238E27FC236}">
                <a16:creationId xmlns:a16="http://schemas.microsoft.com/office/drawing/2014/main" id="{A7B2DC2E-599F-4C56-B666-9E9FB68C6EB4}"/>
              </a:ext>
            </a:extLst>
          </p:cNvPr>
          <p:cNvCxnSpPr/>
          <p:nvPr/>
        </p:nvCxnSpPr>
        <p:spPr>
          <a:xfrm>
            <a:off x="1314450" y="4157663"/>
            <a:ext cx="5029200" cy="0"/>
          </a:xfrm>
          <a:prstGeom prst="line">
            <a:avLst/>
          </a:prstGeom>
          <a:ln>
            <a:solidFill>
              <a:srgbClr val="FF0000"/>
            </a:solidFill>
          </a:ln>
          <a:effectLst/>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47405939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Detecting Cache Collision via Intel TSX</a:t>
            </a:r>
          </a:p>
        </p:txBody>
      </p:sp>
      <p:pic>
        <p:nvPicPr>
          <p:cNvPr id="289"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322" name="Group 322"/>
          <p:cNvGrpSpPr/>
          <p:nvPr/>
        </p:nvGrpSpPr>
        <p:grpSpPr>
          <a:xfrm>
            <a:off x="-34786" y="3386039"/>
            <a:ext cx="6420858" cy="6255978"/>
            <a:chOff x="24256" y="0"/>
            <a:chExt cx="6420857" cy="6255976"/>
          </a:xfrm>
        </p:grpSpPr>
        <p:sp>
          <p:nvSpPr>
            <p:cNvPr id="290" name="Shape 290"/>
            <p:cNvSpPr/>
            <p:nvPr/>
          </p:nvSpPr>
          <p:spPr>
            <a:xfrm>
              <a:off x="1399490" y="253820"/>
              <a:ext cx="14078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1" name="Shape 291"/>
            <p:cNvSpPr/>
            <p:nvPr/>
          </p:nvSpPr>
          <p:spPr>
            <a:xfrm>
              <a:off x="1371806" y="4389558"/>
              <a:ext cx="5073307"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2" name="Shape 292"/>
            <p:cNvSpPr/>
            <p:nvPr/>
          </p:nvSpPr>
          <p:spPr>
            <a:xfrm flipV="1">
              <a:off x="1388305" y="116986"/>
              <a:ext cx="1" cy="430426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3" name="Shape 293"/>
            <p:cNvSpPr/>
            <p:nvPr/>
          </p:nvSpPr>
          <p:spPr>
            <a:xfrm flipV="1">
              <a:off x="2101727" y="4232328"/>
              <a:ext cx="1" cy="18166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4" name="Shape 294"/>
            <p:cNvSpPr/>
            <p:nvPr/>
          </p:nvSpPr>
          <p:spPr>
            <a:xfrm flipV="1">
              <a:off x="2815149" y="4232328"/>
              <a:ext cx="1" cy="18166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5" name="Shape 295"/>
            <p:cNvSpPr/>
            <p:nvPr/>
          </p:nvSpPr>
          <p:spPr>
            <a:xfrm flipV="1">
              <a:off x="3528572" y="4232328"/>
              <a:ext cx="1" cy="18166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6" name="Shape 296"/>
            <p:cNvSpPr/>
            <p:nvPr/>
          </p:nvSpPr>
          <p:spPr>
            <a:xfrm flipV="1">
              <a:off x="4241995" y="4232328"/>
              <a:ext cx="1" cy="18166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7" name="Shape 297"/>
            <p:cNvSpPr/>
            <p:nvPr/>
          </p:nvSpPr>
          <p:spPr>
            <a:xfrm flipV="1">
              <a:off x="4955417" y="4232328"/>
              <a:ext cx="1" cy="18166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8" name="Shape 298"/>
            <p:cNvSpPr/>
            <p:nvPr/>
          </p:nvSpPr>
          <p:spPr>
            <a:xfrm>
              <a:off x="1399490" y="3665222"/>
              <a:ext cx="14078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299" name="Shape 299"/>
            <p:cNvSpPr/>
            <p:nvPr/>
          </p:nvSpPr>
          <p:spPr>
            <a:xfrm>
              <a:off x="1399490" y="2940885"/>
              <a:ext cx="14078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00" name="Shape 300"/>
            <p:cNvSpPr/>
            <p:nvPr/>
          </p:nvSpPr>
          <p:spPr>
            <a:xfrm>
              <a:off x="1399490" y="2269119"/>
              <a:ext cx="14078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01" name="Shape 301"/>
            <p:cNvSpPr/>
            <p:nvPr/>
          </p:nvSpPr>
          <p:spPr>
            <a:xfrm>
              <a:off x="1399490" y="1597353"/>
              <a:ext cx="14078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02" name="Shape 302"/>
            <p:cNvSpPr/>
            <p:nvPr/>
          </p:nvSpPr>
          <p:spPr>
            <a:xfrm>
              <a:off x="1399490" y="925586"/>
              <a:ext cx="14078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03" name="Shape 303"/>
            <p:cNvSpPr/>
            <p:nvPr/>
          </p:nvSpPr>
          <p:spPr>
            <a:xfrm>
              <a:off x="1227484" y="4409435"/>
              <a:ext cx="321643"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0</a:t>
              </a:r>
            </a:p>
          </p:txBody>
        </p:sp>
        <p:sp>
          <p:nvSpPr>
            <p:cNvPr id="304" name="Shape 304"/>
            <p:cNvSpPr/>
            <p:nvPr/>
          </p:nvSpPr>
          <p:spPr>
            <a:xfrm>
              <a:off x="1686883" y="4409435"/>
              <a:ext cx="829690"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1000</a:t>
              </a:r>
            </a:p>
          </p:txBody>
        </p:sp>
        <p:sp>
          <p:nvSpPr>
            <p:cNvPr id="305" name="Shape 305"/>
            <p:cNvSpPr/>
            <p:nvPr/>
          </p:nvSpPr>
          <p:spPr>
            <a:xfrm>
              <a:off x="2400305" y="4409435"/>
              <a:ext cx="829690"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2000</a:t>
              </a:r>
            </a:p>
          </p:txBody>
        </p:sp>
        <p:sp>
          <p:nvSpPr>
            <p:cNvPr id="306" name="Shape 306"/>
            <p:cNvSpPr/>
            <p:nvPr/>
          </p:nvSpPr>
          <p:spPr>
            <a:xfrm>
              <a:off x="3113727" y="4409435"/>
              <a:ext cx="829690"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3000</a:t>
              </a:r>
            </a:p>
          </p:txBody>
        </p:sp>
        <p:sp>
          <p:nvSpPr>
            <p:cNvPr id="307" name="Shape 307"/>
            <p:cNvSpPr/>
            <p:nvPr/>
          </p:nvSpPr>
          <p:spPr>
            <a:xfrm>
              <a:off x="3827150" y="4409435"/>
              <a:ext cx="829690"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4000</a:t>
              </a:r>
            </a:p>
          </p:txBody>
        </p:sp>
        <p:sp>
          <p:nvSpPr>
            <p:cNvPr id="308" name="Shape 308"/>
            <p:cNvSpPr/>
            <p:nvPr/>
          </p:nvSpPr>
          <p:spPr>
            <a:xfrm>
              <a:off x="4540572" y="4409435"/>
              <a:ext cx="829691"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5000</a:t>
              </a:r>
            </a:p>
          </p:txBody>
        </p:sp>
        <p:sp>
          <p:nvSpPr>
            <p:cNvPr id="309" name="Shape 309"/>
            <p:cNvSpPr/>
            <p:nvPr/>
          </p:nvSpPr>
          <p:spPr>
            <a:xfrm>
              <a:off x="686493" y="3411401"/>
              <a:ext cx="679968"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0.2</a:t>
              </a:r>
            </a:p>
          </p:txBody>
        </p:sp>
        <p:sp>
          <p:nvSpPr>
            <p:cNvPr id="310" name="Shape 310"/>
            <p:cNvSpPr/>
            <p:nvPr/>
          </p:nvSpPr>
          <p:spPr>
            <a:xfrm>
              <a:off x="686492" y="2687065"/>
              <a:ext cx="695975"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0.4</a:t>
              </a:r>
            </a:p>
          </p:txBody>
        </p:sp>
        <p:sp>
          <p:nvSpPr>
            <p:cNvPr id="311" name="Shape 311"/>
            <p:cNvSpPr/>
            <p:nvPr/>
          </p:nvSpPr>
          <p:spPr>
            <a:xfrm>
              <a:off x="686493" y="1962729"/>
              <a:ext cx="682718"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0.6</a:t>
              </a:r>
            </a:p>
          </p:txBody>
        </p:sp>
        <p:sp>
          <p:nvSpPr>
            <p:cNvPr id="312" name="Shape 312"/>
            <p:cNvSpPr/>
            <p:nvPr/>
          </p:nvSpPr>
          <p:spPr>
            <a:xfrm>
              <a:off x="686493" y="1238392"/>
              <a:ext cx="698864"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rPr dirty="0"/>
                <a:t>0.8</a:t>
              </a:r>
            </a:p>
          </p:txBody>
        </p:sp>
        <p:sp>
          <p:nvSpPr>
            <p:cNvPr id="313" name="Shape 313"/>
            <p:cNvSpPr/>
            <p:nvPr/>
          </p:nvSpPr>
          <p:spPr>
            <a:xfrm>
              <a:off x="686492" y="550046"/>
              <a:ext cx="709562" cy="5076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rPr dirty="0"/>
                <a:t>1.0</a:t>
              </a:r>
            </a:p>
          </p:txBody>
        </p:sp>
        <p:sp>
          <p:nvSpPr>
            <p:cNvPr id="314" name="Shape 314"/>
            <p:cNvSpPr/>
            <p:nvPr/>
          </p:nvSpPr>
          <p:spPr>
            <a:xfrm>
              <a:off x="686493" y="0"/>
              <a:ext cx="766114" cy="507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315" name="Shape 315"/>
            <p:cNvSpPr/>
            <p:nvPr/>
          </p:nvSpPr>
          <p:spPr>
            <a:xfrm flipV="1">
              <a:off x="1396054" y="4207142"/>
              <a:ext cx="1433748" cy="18608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16" name="Shape 316"/>
            <p:cNvSpPr/>
            <p:nvPr/>
          </p:nvSpPr>
          <p:spPr>
            <a:xfrm flipV="1">
              <a:off x="2813604" y="2110656"/>
              <a:ext cx="798365" cy="208517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17" name="Shape 317"/>
            <p:cNvSpPr/>
            <p:nvPr/>
          </p:nvSpPr>
          <p:spPr>
            <a:xfrm flipV="1">
              <a:off x="3606711" y="918384"/>
              <a:ext cx="801987" cy="12004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18" name="Shape 318"/>
            <p:cNvSpPr/>
            <p:nvPr/>
          </p:nvSpPr>
          <p:spPr>
            <a:xfrm flipV="1">
              <a:off x="3592873" y="390878"/>
              <a:ext cx="1" cy="3296128"/>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319" name="Shape 319"/>
            <p:cNvSpPr/>
            <p:nvPr/>
          </p:nvSpPr>
          <p:spPr>
            <a:xfrm>
              <a:off x="2162964" y="5051085"/>
              <a:ext cx="2859819" cy="5076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Buffer Size(KB)</a:t>
              </a:r>
            </a:p>
          </p:txBody>
        </p:sp>
        <p:sp>
          <p:nvSpPr>
            <p:cNvPr id="320" name="Shape 320"/>
            <p:cNvSpPr/>
            <p:nvPr/>
          </p:nvSpPr>
          <p:spPr>
            <a:xfrm rot="16274517">
              <a:off x="-843830" y="1459420"/>
              <a:ext cx="2243815" cy="50764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Abort Rate</a:t>
              </a:r>
            </a:p>
          </p:txBody>
        </p:sp>
        <p:sp>
          <p:nvSpPr>
            <p:cNvPr id="321" name="Shape 321"/>
            <p:cNvSpPr/>
            <p:nvPr/>
          </p:nvSpPr>
          <p:spPr>
            <a:xfrm>
              <a:off x="1571985" y="5642046"/>
              <a:ext cx="4320897" cy="6139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(a)Tracking the read set</a:t>
              </a:r>
            </a:p>
          </p:txBody>
        </p:sp>
      </p:grpSp>
      <p:sp>
        <p:nvSpPr>
          <p:cNvPr id="323" name="Shape 323"/>
          <p:cNvSpPr/>
          <p:nvPr/>
        </p:nvSpPr>
        <p:spPr>
          <a:xfrm>
            <a:off x="7807890" y="7775598"/>
            <a:ext cx="5073307" cy="1"/>
          </a:xfrm>
          <a:prstGeom prst="line">
            <a:avLst/>
          </a:prstGeom>
          <a:ln w="25400">
            <a:solidFill>
              <a:srgbClr val="000000"/>
            </a:solidFill>
            <a:miter lim="400000"/>
          </a:ln>
        </p:spPr>
        <p:txBody>
          <a:bodyPr lIns="50800" tIns="50800" rIns="50800" bIns="50800" anchor="ctr"/>
          <a:lstStyle/>
          <a:p>
            <a:pPr>
              <a:defRPr sz="2400"/>
            </a:pPr>
            <a:endParaRPr/>
          </a:p>
        </p:txBody>
      </p:sp>
      <p:sp>
        <p:nvSpPr>
          <p:cNvPr id="324" name="Shape 324"/>
          <p:cNvSpPr/>
          <p:nvPr/>
        </p:nvSpPr>
        <p:spPr>
          <a:xfrm flipV="1">
            <a:off x="7824387" y="3503025"/>
            <a:ext cx="1" cy="4304268"/>
          </a:xfrm>
          <a:prstGeom prst="line">
            <a:avLst/>
          </a:prstGeom>
          <a:ln w="25400">
            <a:solidFill>
              <a:srgbClr val="000000"/>
            </a:solidFill>
            <a:miter lim="400000"/>
          </a:ln>
        </p:spPr>
        <p:txBody>
          <a:bodyPr lIns="50800" tIns="50800" rIns="50800" bIns="50800" anchor="ctr"/>
          <a:lstStyle/>
          <a:p>
            <a:pPr>
              <a:defRPr sz="2400"/>
            </a:pPr>
            <a:endParaRPr/>
          </a:p>
        </p:txBody>
      </p:sp>
      <p:sp>
        <p:nvSpPr>
          <p:cNvPr id="325" name="Shape 325"/>
          <p:cNvSpPr/>
          <p:nvPr/>
        </p:nvSpPr>
        <p:spPr>
          <a:xfrm flipV="1">
            <a:off x="8537811"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26" name="Shape 326"/>
          <p:cNvSpPr/>
          <p:nvPr/>
        </p:nvSpPr>
        <p:spPr>
          <a:xfrm flipV="1">
            <a:off x="9251232"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27" name="Shape 327"/>
          <p:cNvSpPr/>
          <p:nvPr/>
        </p:nvSpPr>
        <p:spPr>
          <a:xfrm flipV="1">
            <a:off x="9964655"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28" name="Shape 328"/>
          <p:cNvSpPr/>
          <p:nvPr/>
        </p:nvSpPr>
        <p:spPr>
          <a:xfrm flipV="1">
            <a:off x="10678077"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29" name="Shape 329"/>
          <p:cNvSpPr/>
          <p:nvPr/>
        </p:nvSpPr>
        <p:spPr>
          <a:xfrm flipV="1">
            <a:off x="11391500"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30" name="Shape 330"/>
          <p:cNvSpPr/>
          <p:nvPr/>
        </p:nvSpPr>
        <p:spPr>
          <a:xfrm>
            <a:off x="7835574" y="7051261"/>
            <a:ext cx="140786" cy="1"/>
          </a:xfrm>
          <a:prstGeom prst="line">
            <a:avLst/>
          </a:prstGeom>
          <a:ln w="25400">
            <a:solidFill>
              <a:srgbClr val="000000"/>
            </a:solidFill>
            <a:miter lim="400000"/>
          </a:ln>
        </p:spPr>
        <p:txBody>
          <a:bodyPr lIns="50800" tIns="50800" rIns="50800" bIns="50800" anchor="ctr"/>
          <a:lstStyle/>
          <a:p>
            <a:pPr>
              <a:defRPr sz="2400"/>
            </a:pPr>
            <a:endParaRPr/>
          </a:p>
        </p:txBody>
      </p:sp>
      <p:sp>
        <p:nvSpPr>
          <p:cNvPr id="331" name="Shape 331"/>
          <p:cNvSpPr/>
          <p:nvPr/>
        </p:nvSpPr>
        <p:spPr>
          <a:xfrm>
            <a:off x="7835574" y="6326925"/>
            <a:ext cx="140786" cy="1"/>
          </a:xfrm>
          <a:prstGeom prst="line">
            <a:avLst/>
          </a:prstGeom>
          <a:ln w="25400">
            <a:solidFill>
              <a:srgbClr val="000000"/>
            </a:solidFill>
            <a:miter lim="400000"/>
          </a:ln>
        </p:spPr>
        <p:txBody>
          <a:bodyPr lIns="50800" tIns="50800" rIns="50800" bIns="50800" anchor="ctr"/>
          <a:lstStyle/>
          <a:p>
            <a:pPr>
              <a:defRPr sz="2400"/>
            </a:pPr>
            <a:endParaRPr/>
          </a:p>
        </p:txBody>
      </p:sp>
      <p:sp>
        <p:nvSpPr>
          <p:cNvPr id="332" name="Shape 332"/>
          <p:cNvSpPr/>
          <p:nvPr/>
        </p:nvSpPr>
        <p:spPr>
          <a:xfrm>
            <a:off x="7835574" y="5655159"/>
            <a:ext cx="140786" cy="1"/>
          </a:xfrm>
          <a:prstGeom prst="line">
            <a:avLst/>
          </a:prstGeom>
          <a:ln w="25400">
            <a:solidFill>
              <a:srgbClr val="000000"/>
            </a:solidFill>
            <a:miter lim="400000"/>
          </a:ln>
        </p:spPr>
        <p:txBody>
          <a:bodyPr lIns="50800" tIns="50800" rIns="50800" bIns="50800" anchor="ctr"/>
          <a:lstStyle/>
          <a:p>
            <a:pPr>
              <a:defRPr sz="2400"/>
            </a:pPr>
            <a:endParaRPr/>
          </a:p>
        </p:txBody>
      </p:sp>
      <p:sp>
        <p:nvSpPr>
          <p:cNvPr id="333" name="Shape 333"/>
          <p:cNvSpPr/>
          <p:nvPr/>
        </p:nvSpPr>
        <p:spPr>
          <a:xfrm>
            <a:off x="7835574" y="4983393"/>
            <a:ext cx="140786" cy="1"/>
          </a:xfrm>
          <a:prstGeom prst="line">
            <a:avLst/>
          </a:prstGeom>
          <a:ln w="25400">
            <a:solidFill>
              <a:srgbClr val="000000"/>
            </a:solidFill>
            <a:miter lim="400000"/>
          </a:ln>
        </p:spPr>
        <p:txBody>
          <a:bodyPr lIns="50800" tIns="50800" rIns="50800" bIns="50800" anchor="ctr"/>
          <a:lstStyle/>
          <a:p>
            <a:pPr>
              <a:defRPr sz="2400"/>
            </a:pPr>
            <a:endParaRPr/>
          </a:p>
        </p:txBody>
      </p:sp>
      <p:sp>
        <p:nvSpPr>
          <p:cNvPr id="334" name="Shape 334"/>
          <p:cNvSpPr/>
          <p:nvPr/>
        </p:nvSpPr>
        <p:spPr>
          <a:xfrm>
            <a:off x="7835574" y="4311626"/>
            <a:ext cx="140786" cy="1"/>
          </a:xfrm>
          <a:prstGeom prst="line">
            <a:avLst/>
          </a:prstGeom>
          <a:ln w="25400">
            <a:solidFill>
              <a:srgbClr val="000000"/>
            </a:solidFill>
            <a:miter lim="400000"/>
          </a:ln>
        </p:spPr>
        <p:txBody>
          <a:bodyPr lIns="50800" tIns="50800" rIns="50800" bIns="50800" anchor="ctr"/>
          <a:lstStyle/>
          <a:p>
            <a:pPr>
              <a:defRPr sz="2400"/>
            </a:pPr>
            <a:endParaRPr/>
          </a:p>
        </p:txBody>
      </p:sp>
      <p:sp>
        <p:nvSpPr>
          <p:cNvPr id="335" name="Shape 335"/>
          <p:cNvSpPr/>
          <p:nvPr/>
        </p:nvSpPr>
        <p:spPr>
          <a:xfrm>
            <a:off x="7663567" y="7795474"/>
            <a:ext cx="321643"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0</a:t>
            </a:r>
          </a:p>
        </p:txBody>
      </p:sp>
      <p:sp>
        <p:nvSpPr>
          <p:cNvPr id="336" name="Shape 336"/>
          <p:cNvSpPr/>
          <p:nvPr/>
        </p:nvSpPr>
        <p:spPr>
          <a:xfrm>
            <a:off x="8376990" y="7795474"/>
            <a:ext cx="321642"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5</a:t>
            </a:r>
          </a:p>
        </p:txBody>
      </p:sp>
      <p:sp>
        <p:nvSpPr>
          <p:cNvPr id="337" name="Shape 337"/>
          <p:cNvSpPr/>
          <p:nvPr/>
        </p:nvSpPr>
        <p:spPr>
          <a:xfrm>
            <a:off x="9005736" y="7795474"/>
            <a:ext cx="582004"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10</a:t>
            </a:r>
          </a:p>
        </p:txBody>
      </p:sp>
      <p:sp>
        <p:nvSpPr>
          <p:cNvPr id="338" name="Shape 338"/>
          <p:cNvSpPr/>
          <p:nvPr/>
        </p:nvSpPr>
        <p:spPr>
          <a:xfrm>
            <a:off x="9719158" y="7795474"/>
            <a:ext cx="575667"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15</a:t>
            </a:r>
          </a:p>
        </p:txBody>
      </p:sp>
      <p:sp>
        <p:nvSpPr>
          <p:cNvPr id="339" name="Shape 339"/>
          <p:cNvSpPr/>
          <p:nvPr/>
        </p:nvSpPr>
        <p:spPr>
          <a:xfrm>
            <a:off x="10432581" y="7795474"/>
            <a:ext cx="582006"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20</a:t>
            </a:r>
          </a:p>
        </p:txBody>
      </p:sp>
      <p:sp>
        <p:nvSpPr>
          <p:cNvPr id="340" name="Shape 340"/>
          <p:cNvSpPr/>
          <p:nvPr/>
        </p:nvSpPr>
        <p:spPr>
          <a:xfrm>
            <a:off x="11146004" y="7795474"/>
            <a:ext cx="582005"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25</a:t>
            </a:r>
          </a:p>
        </p:txBody>
      </p:sp>
      <p:sp>
        <p:nvSpPr>
          <p:cNvPr id="341" name="Shape 341"/>
          <p:cNvSpPr/>
          <p:nvPr/>
        </p:nvSpPr>
        <p:spPr>
          <a:xfrm>
            <a:off x="7122576" y="6797440"/>
            <a:ext cx="679967"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0.2</a:t>
            </a:r>
          </a:p>
        </p:txBody>
      </p:sp>
      <p:sp>
        <p:nvSpPr>
          <p:cNvPr id="342" name="Shape 342"/>
          <p:cNvSpPr/>
          <p:nvPr/>
        </p:nvSpPr>
        <p:spPr>
          <a:xfrm>
            <a:off x="7122576" y="6073104"/>
            <a:ext cx="679967" cy="507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0.4</a:t>
            </a:r>
          </a:p>
        </p:txBody>
      </p:sp>
      <p:sp>
        <p:nvSpPr>
          <p:cNvPr id="343" name="Shape 343"/>
          <p:cNvSpPr/>
          <p:nvPr/>
        </p:nvSpPr>
        <p:spPr>
          <a:xfrm>
            <a:off x="7122576" y="5348768"/>
            <a:ext cx="712998" cy="507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0.6</a:t>
            </a:r>
          </a:p>
        </p:txBody>
      </p:sp>
      <p:sp>
        <p:nvSpPr>
          <p:cNvPr id="344" name="Shape 344"/>
          <p:cNvSpPr/>
          <p:nvPr/>
        </p:nvSpPr>
        <p:spPr>
          <a:xfrm>
            <a:off x="7122576" y="4624431"/>
            <a:ext cx="690625"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0.8</a:t>
            </a:r>
          </a:p>
        </p:txBody>
      </p:sp>
      <p:sp>
        <p:nvSpPr>
          <p:cNvPr id="345" name="Shape 345"/>
          <p:cNvSpPr/>
          <p:nvPr/>
        </p:nvSpPr>
        <p:spPr>
          <a:xfrm>
            <a:off x="7122576" y="3936086"/>
            <a:ext cx="712998" cy="507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1.0</a:t>
            </a:r>
          </a:p>
        </p:txBody>
      </p:sp>
      <p:sp>
        <p:nvSpPr>
          <p:cNvPr id="346" name="Shape 346"/>
          <p:cNvSpPr/>
          <p:nvPr/>
        </p:nvSpPr>
        <p:spPr>
          <a:xfrm>
            <a:off x="7122576" y="3386039"/>
            <a:ext cx="682717" cy="507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1.2</a:t>
            </a:r>
          </a:p>
        </p:txBody>
      </p:sp>
      <p:sp>
        <p:nvSpPr>
          <p:cNvPr id="347" name="Shape 347"/>
          <p:cNvSpPr/>
          <p:nvPr/>
        </p:nvSpPr>
        <p:spPr>
          <a:xfrm flipV="1">
            <a:off x="8288927" y="7741755"/>
            <a:ext cx="1924613" cy="33844"/>
          </a:xfrm>
          <a:prstGeom prst="line">
            <a:avLst/>
          </a:prstGeom>
          <a:ln w="25400">
            <a:solidFill>
              <a:srgbClr val="000000"/>
            </a:solidFill>
            <a:miter lim="400000"/>
          </a:ln>
        </p:spPr>
        <p:txBody>
          <a:bodyPr lIns="50800" tIns="50800" rIns="50800" bIns="50800" anchor="ctr"/>
          <a:lstStyle/>
          <a:p>
            <a:pPr>
              <a:defRPr sz="2400"/>
            </a:pPr>
            <a:endParaRPr/>
          </a:p>
        </p:txBody>
      </p:sp>
      <p:sp>
        <p:nvSpPr>
          <p:cNvPr id="348" name="Shape 348"/>
          <p:cNvSpPr/>
          <p:nvPr/>
        </p:nvSpPr>
        <p:spPr>
          <a:xfrm flipV="1">
            <a:off x="10197284" y="7434952"/>
            <a:ext cx="294516" cy="294516"/>
          </a:xfrm>
          <a:prstGeom prst="line">
            <a:avLst/>
          </a:prstGeom>
          <a:ln w="25400">
            <a:solidFill>
              <a:srgbClr val="000000"/>
            </a:solidFill>
            <a:miter lim="400000"/>
          </a:ln>
        </p:spPr>
        <p:txBody>
          <a:bodyPr lIns="50800" tIns="50800" rIns="50800" bIns="50800" anchor="ctr"/>
          <a:lstStyle/>
          <a:p>
            <a:pPr>
              <a:defRPr sz="2400"/>
            </a:pPr>
            <a:endParaRPr/>
          </a:p>
        </p:txBody>
      </p:sp>
      <p:sp>
        <p:nvSpPr>
          <p:cNvPr id="349" name="Shape 349"/>
          <p:cNvSpPr/>
          <p:nvPr/>
        </p:nvSpPr>
        <p:spPr>
          <a:xfrm flipV="1">
            <a:off x="10469955" y="6376188"/>
            <a:ext cx="1" cy="1843530"/>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50" name="Shape 350"/>
          <p:cNvSpPr/>
          <p:nvPr/>
        </p:nvSpPr>
        <p:spPr>
          <a:xfrm>
            <a:off x="8849119" y="8237163"/>
            <a:ext cx="2859822" cy="81740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Buffer Size(KB)</a:t>
            </a:r>
          </a:p>
        </p:txBody>
      </p:sp>
      <p:sp>
        <p:nvSpPr>
          <p:cNvPr id="351" name="Shape 351"/>
          <p:cNvSpPr/>
          <p:nvPr/>
        </p:nvSpPr>
        <p:spPr>
          <a:xfrm rot="16274517">
            <a:off x="5589119" y="4842256"/>
            <a:ext cx="2250224" cy="507642"/>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Abort Rate</a:t>
            </a:r>
          </a:p>
        </p:txBody>
      </p:sp>
      <p:sp>
        <p:nvSpPr>
          <p:cNvPr id="352" name="Shape 352"/>
          <p:cNvSpPr/>
          <p:nvPr/>
        </p:nvSpPr>
        <p:spPr>
          <a:xfrm>
            <a:off x="8316579" y="8931809"/>
            <a:ext cx="4190024" cy="650387"/>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(b)Tracking the write set</a:t>
            </a:r>
          </a:p>
        </p:txBody>
      </p:sp>
      <p:sp>
        <p:nvSpPr>
          <p:cNvPr id="353" name="Shape 353"/>
          <p:cNvSpPr/>
          <p:nvPr/>
        </p:nvSpPr>
        <p:spPr>
          <a:xfrm flipV="1">
            <a:off x="12104923"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54" name="Shape 354"/>
          <p:cNvSpPr/>
          <p:nvPr/>
        </p:nvSpPr>
        <p:spPr>
          <a:xfrm flipV="1">
            <a:off x="12818345" y="7618368"/>
            <a:ext cx="1" cy="181666"/>
          </a:xfrm>
          <a:prstGeom prst="line">
            <a:avLst/>
          </a:prstGeom>
          <a:ln w="25400">
            <a:solidFill>
              <a:srgbClr val="000000"/>
            </a:solidFill>
            <a:miter lim="400000"/>
          </a:ln>
        </p:spPr>
        <p:txBody>
          <a:bodyPr lIns="50800" tIns="50800" rIns="50800" bIns="50800" anchor="ctr"/>
          <a:lstStyle/>
          <a:p>
            <a:pPr>
              <a:defRPr sz="2400"/>
            </a:pPr>
            <a:endParaRPr/>
          </a:p>
        </p:txBody>
      </p:sp>
      <p:sp>
        <p:nvSpPr>
          <p:cNvPr id="355" name="Shape 355"/>
          <p:cNvSpPr/>
          <p:nvPr/>
        </p:nvSpPr>
        <p:spPr>
          <a:xfrm>
            <a:off x="11859428" y="7795474"/>
            <a:ext cx="582004"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30</a:t>
            </a:r>
          </a:p>
        </p:txBody>
      </p:sp>
      <p:sp>
        <p:nvSpPr>
          <p:cNvPr id="356" name="Shape 356"/>
          <p:cNvSpPr/>
          <p:nvPr/>
        </p:nvSpPr>
        <p:spPr>
          <a:xfrm>
            <a:off x="12389399" y="7795474"/>
            <a:ext cx="582004" cy="507643"/>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800"/>
            </a:lvl1pPr>
          </a:lstStyle>
          <a:p>
            <a:r>
              <a:t>35</a:t>
            </a:r>
          </a:p>
        </p:txBody>
      </p:sp>
      <p:sp>
        <p:nvSpPr>
          <p:cNvPr id="357" name="Shape 357"/>
          <p:cNvSpPr/>
          <p:nvPr/>
        </p:nvSpPr>
        <p:spPr>
          <a:xfrm flipV="1">
            <a:off x="10470846" y="6883827"/>
            <a:ext cx="215560" cy="572511"/>
          </a:xfrm>
          <a:prstGeom prst="line">
            <a:avLst/>
          </a:prstGeom>
          <a:ln w="25400">
            <a:solidFill>
              <a:srgbClr val="000000"/>
            </a:solidFill>
            <a:miter lim="400000"/>
          </a:ln>
        </p:spPr>
        <p:txBody>
          <a:bodyPr lIns="50800" tIns="50800" rIns="50800" bIns="50800" anchor="ctr"/>
          <a:lstStyle/>
          <a:p>
            <a:pPr>
              <a:defRPr sz="2400"/>
            </a:pPr>
            <a:endParaRPr/>
          </a:p>
        </p:txBody>
      </p:sp>
      <p:sp>
        <p:nvSpPr>
          <p:cNvPr id="358" name="Shape 358"/>
          <p:cNvSpPr/>
          <p:nvPr/>
        </p:nvSpPr>
        <p:spPr>
          <a:xfrm flipV="1">
            <a:off x="10676992" y="6085028"/>
            <a:ext cx="289463" cy="856092"/>
          </a:xfrm>
          <a:prstGeom prst="line">
            <a:avLst/>
          </a:prstGeom>
          <a:ln w="25400">
            <a:solidFill>
              <a:srgbClr val="000000"/>
            </a:solidFill>
            <a:miter lim="400000"/>
          </a:ln>
        </p:spPr>
        <p:txBody>
          <a:bodyPr lIns="50800" tIns="50800" rIns="50800" bIns="50800" anchor="ctr"/>
          <a:lstStyle/>
          <a:p>
            <a:pPr>
              <a:defRPr sz="2400"/>
            </a:pPr>
            <a:endParaRPr/>
          </a:p>
        </p:txBody>
      </p:sp>
      <p:sp>
        <p:nvSpPr>
          <p:cNvPr id="359" name="Shape 359"/>
          <p:cNvSpPr/>
          <p:nvPr/>
        </p:nvSpPr>
        <p:spPr>
          <a:xfrm flipV="1">
            <a:off x="10938046" y="5064729"/>
            <a:ext cx="459291" cy="1075720"/>
          </a:xfrm>
          <a:prstGeom prst="line">
            <a:avLst/>
          </a:prstGeom>
          <a:ln w="25400">
            <a:solidFill>
              <a:srgbClr val="000000"/>
            </a:solidFill>
            <a:miter lim="400000"/>
          </a:ln>
        </p:spPr>
        <p:txBody>
          <a:bodyPr lIns="50800" tIns="50800" rIns="50800" bIns="50800" anchor="ctr"/>
          <a:lstStyle/>
          <a:p>
            <a:pPr>
              <a:defRPr sz="2400"/>
            </a:pPr>
            <a:endParaRPr/>
          </a:p>
        </p:txBody>
      </p:sp>
      <p:sp>
        <p:nvSpPr>
          <p:cNvPr id="360" name="Shape 360"/>
          <p:cNvSpPr/>
          <p:nvPr/>
        </p:nvSpPr>
        <p:spPr>
          <a:xfrm flipV="1">
            <a:off x="11386545" y="4749802"/>
            <a:ext cx="309675" cy="309674"/>
          </a:xfrm>
          <a:prstGeom prst="line">
            <a:avLst/>
          </a:prstGeom>
          <a:ln w="25400">
            <a:solidFill>
              <a:srgbClr val="000000"/>
            </a:solidFill>
            <a:miter lim="400000"/>
          </a:ln>
        </p:spPr>
        <p:txBody>
          <a:bodyPr lIns="50800" tIns="50800" rIns="50800" bIns="50800" anchor="ctr"/>
          <a:lstStyle/>
          <a:p>
            <a:pPr>
              <a:defRPr sz="2400"/>
            </a:pPr>
            <a:endParaRPr/>
          </a:p>
        </p:txBody>
      </p:sp>
      <p:sp>
        <p:nvSpPr>
          <p:cNvPr id="361" name="Shape 361"/>
          <p:cNvSpPr/>
          <p:nvPr/>
        </p:nvSpPr>
        <p:spPr>
          <a:xfrm flipV="1">
            <a:off x="11673632" y="4374400"/>
            <a:ext cx="309675" cy="391737"/>
          </a:xfrm>
          <a:prstGeom prst="line">
            <a:avLst/>
          </a:prstGeom>
          <a:ln w="25400">
            <a:solidFill>
              <a:srgbClr val="000000"/>
            </a:solidFill>
            <a:miter lim="400000"/>
          </a:ln>
        </p:spPr>
        <p:txBody>
          <a:bodyPr lIns="50800" tIns="50800" rIns="50800" bIns="50800" anchor="ctr"/>
          <a:lstStyle/>
          <a:p>
            <a:pPr>
              <a:defRPr sz="2400"/>
            </a:pPr>
            <a:endParaRPr/>
          </a:p>
        </p:txBody>
      </p:sp>
      <p:sp>
        <p:nvSpPr>
          <p:cNvPr id="362" name="Shape 362"/>
          <p:cNvSpPr/>
          <p:nvPr/>
        </p:nvSpPr>
        <p:spPr>
          <a:xfrm flipV="1">
            <a:off x="11950085" y="4323636"/>
            <a:ext cx="212010" cy="67686"/>
          </a:xfrm>
          <a:prstGeom prst="line">
            <a:avLst/>
          </a:prstGeom>
          <a:ln w="25400">
            <a:solidFill>
              <a:srgbClr val="000000"/>
            </a:solidFill>
            <a:miter lim="400000"/>
          </a:ln>
        </p:spPr>
        <p:txBody>
          <a:bodyPr lIns="50800" tIns="50800" rIns="50800" bIns="50800" anchor="ctr"/>
          <a:lstStyle/>
          <a:p>
            <a:pPr>
              <a:defRPr sz="2400"/>
            </a:pPr>
            <a:endParaRPr/>
          </a:p>
        </p:txBody>
      </p:sp>
      <p:sp>
        <p:nvSpPr>
          <p:cNvPr id="363" name="Shape 363"/>
          <p:cNvSpPr/>
          <p:nvPr/>
        </p:nvSpPr>
        <p:spPr>
          <a:xfrm flipV="1">
            <a:off x="12152372" y="4323636"/>
            <a:ext cx="178937" cy="4912"/>
          </a:xfrm>
          <a:prstGeom prst="line">
            <a:avLst/>
          </a:prstGeom>
          <a:ln w="25400">
            <a:solidFill>
              <a:srgbClr val="000000"/>
            </a:solidFill>
            <a:miter lim="400000"/>
          </a:ln>
        </p:spPr>
        <p:txBody>
          <a:bodyPr lIns="50800" tIns="50800" rIns="50800" bIns="50800" anchor="ctr"/>
          <a:lstStyle/>
          <a:p>
            <a:pPr>
              <a:defRPr sz="2400"/>
            </a:pPr>
            <a:endParaRPr/>
          </a:p>
        </p:txBody>
      </p:sp>
      <p:sp>
        <p:nvSpPr>
          <p:cNvPr id="364" name="Shape 364"/>
          <p:cNvSpPr/>
          <p:nvPr/>
        </p:nvSpPr>
        <p:spPr>
          <a:xfrm flipV="1">
            <a:off x="10678077" y="5634855"/>
            <a:ext cx="1" cy="2512341"/>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65" name="Shape 365"/>
          <p:cNvSpPr/>
          <p:nvPr/>
        </p:nvSpPr>
        <p:spPr>
          <a:xfrm flipV="1">
            <a:off x="11044100" y="5007661"/>
            <a:ext cx="1" cy="2046986"/>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66" name="Shape 366"/>
          <p:cNvSpPr/>
          <p:nvPr/>
        </p:nvSpPr>
        <p:spPr>
          <a:xfrm flipV="1">
            <a:off x="11391499" y="4508127"/>
            <a:ext cx="1" cy="2188924"/>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67" name="Shape 367"/>
          <p:cNvSpPr/>
          <p:nvPr/>
        </p:nvSpPr>
        <p:spPr>
          <a:xfrm flipV="1">
            <a:off x="11705216" y="4091775"/>
            <a:ext cx="1" cy="1572955"/>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68" name="Shape 368"/>
          <p:cNvSpPr/>
          <p:nvPr/>
        </p:nvSpPr>
        <p:spPr>
          <a:xfrm flipV="1">
            <a:off x="11969173" y="4196915"/>
            <a:ext cx="1" cy="514411"/>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69" name="Shape 369"/>
          <p:cNvSpPr/>
          <p:nvPr/>
        </p:nvSpPr>
        <p:spPr>
          <a:xfrm>
            <a:off x="7835574" y="3627043"/>
            <a:ext cx="140786" cy="1"/>
          </a:xfrm>
          <a:prstGeom prst="line">
            <a:avLst/>
          </a:prstGeom>
          <a:ln w="25400">
            <a:solidFill>
              <a:srgbClr val="000000"/>
            </a:solidFill>
            <a:miter lim="400000"/>
          </a:ln>
        </p:spPr>
        <p:txBody>
          <a:bodyPr lIns="50800" tIns="50800" rIns="50800" bIns="50800" anchor="ctr"/>
          <a:lstStyle/>
          <a:p>
            <a:pPr>
              <a:defRPr sz="2400"/>
            </a:pPr>
            <a:endParaRPr/>
          </a:p>
        </p:txBody>
      </p:sp>
      <p:sp>
        <p:nvSpPr>
          <p:cNvPr id="370" name="Shape 370"/>
          <p:cNvSpPr>
            <a:spLocks noGrp="1"/>
          </p:cNvSpPr>
          <p:nvPr>
            <p:ph type="body" sz="quarter" idx="1"/>
          </p:nvPr>
        </p:nvSpPr>
        <p:spPr>
          <a:xfrm>
            <a:off x="952500" y="2603500"/>
            <a:ext cx="11099800" cy="812426"/>
          </a:xfrm>
          <a:prstGeom prst="rect">
            <a:avLst/>
          </a:prstGeom>
        </p:spPr>
        <p:txBody>
          <a:bodyPr anchor="t"/>
          <a:lstStyle>
            <a:lvl1pPr>
              <a:defRPr b="0">
                <a:solidFill>
                  <a:srgbClr val="000000"/>
                </a:solidFill>
                <a:latin typeface="+mn-lt"/>
                <a:ea typeface="+mn-ea"/>
                <a:cs typeface="+mn-cs"/>
                <a:sym typeface="Helvetica Light"/>
              </a:defRPr>
            </a:lvl1pPr>
          </a:lstStyle>
          <a:p>
            <a:r>
              <a:rPr dirty="0"/>
              <a:t>How are read set and write set tracked?</a:t>
            </a:r>
          </a:p>
        </p:txBody>
      </p:sp>
      <p:sp>
        <p:nvSpPr>
          <p:cNvPr id="371" name="Shape 371"/>
          <p:cNvSpPr/>
          <p:nvPr/>
        </p:nvSpPr>
        <p:spPr>
          <a:xfrm flipV="1">
            <a:off x="9810308" y="7689238"/>
            <a:ext cx="1" cy="125793"/>
          </a:xfrm>
          <a:prstGeom prst="line">
            <a:avLst/>
          </a:prstGeom>
          <a:ln w="25400">
            <a:solidFill>
              <a:srgbClr val="000000"/>
            </a:solidFill>
            <a:miter lim="400000"/>
            <a:headEnd type="triangle" len="sm"/>
            <a:tailEnd type="triangle" len="sm"/>
          </a:ln>
        </p:spPr>
        <p:txBody>
          <a:bodyPr lIns="50800" tIns="50800" rIns="50800" bIns="50800" anchor="ctr"/>
          <a:lstStyle/>
          <a:p>
            <a:pPr>
              <a:defRPr sz="2400"/>
            </a:pPr>
            <a:endParaRPr/>
          </a:p>
        </p:txBody>
      </p:sp>
      <p:sp>
        <p:nvSpPr>
          <p:cNvPr id="372" name="Shape 372"/>
          <p:cNvSpPr/>
          <p:nvPr/>
        </p:nvSpPr>
        <p:spPr>
          <a:xfrm>
            <a:off x="8951663" y="7688634"/>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3" name="Shape 373"/>
          <p:cNvSpPr/>
          <p:nvPr/>
        </p:nvSpPr>
        <p:spPr>
          <a:xfrm>
            <a:off x="9480944" y="7691777"/>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4" name="Shape 374"/>
          <p:cNvSpPr/>
          <p:nvPr/>
        </p:nvSpPr>
        <p:spPr>
          <a:xfrm>
            <a:off x="10102428" y="7645700"/>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5" name="Shape 375"/>
          <p:cNvSpPr/>
          <p:nvPr/>
        </p:nvSpPr>
        <p:spPr>
          <a:xfrm>
            <a:off x="8666218" y="7691777"/>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6" name="Shape 376"/>
          <p:cNvSpPr/>
          <p:nvPr/>
        </p:nvSpPr>
        <p:spPr>
          <a:xfrm>
            <a:off x="12300131" y="4262591"/>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7" name="Shape 377"/>
          <p:cNvSpPr/>
          <p:nvPr/>
        </p:nvSpPr>
        <p:spPr>
          <a:xfrm>
            <a:off x="8345826" y="7695176"/>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8" name="Shape 378"/>
          <p:cNvSpPr/>
          <p:nvPr/>
        </p:nvSpPr>
        <p:spPr>
          <a:xfrm>
            <a:off x="12086929" y="4262591"/>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79" name="Shape 379"/>
          <p:cNvSpPr/>
          <p:nvPr/>
        </p:nvSpPr>
        <p:spPr>
          <a:xfrm>
            <a:off x="9185304" y="7688634"/>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80" name="Shape 380"/>
          <p:cNvSpPr/>
          <p:nvPr/>
        </p:nvSpPr>
        <p:spPr>
          <a:xfrm>
            <a:off x="2716130" y="7518710"/>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81" name="Shape 381"/>
          <p:cNvSpPr/>
          <p:nvPr/>
        </p:nvSpPr>
        <p:spPr>
          <a:xfrm>
            <a:off x="4289061" y="4248126"/>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82" name="Shape 382"/>
          <p:cNvSpPr/>
          <p:nvPr/>
        </p:nvSpPr>
        <p:spPr>
          <a:xfrm>
            <a:off x="1985880" y="7618368"/>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83" name="Shape 383"/>
          <p:cNvSpPr/>
          <p:nvPr/>
        </p:nvSpPr>
        <p:spPr>
          <a:xfrm>
            <a:off x="1585830" y="7645700"/>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384" name="Shape 384"/>
          <p:cNvSpPr/>
          <p:nvPr/>
        </p:nvSpPr>
        <p:spPr>
          <a:xfrm>
            <a:off x="1408030" y="7688634"/>
            <a:ext cx="127001" cy="127001"/>
          </a:xfrm>
          <a:prstGeom prst="ellipse">
            <a:avLst/>
          </a:prstGeom>
          <a:solidFill>
            <a:srgbClr val="000000"/>
          </a:solidFill>
          <a:ln w="12700">
            <a:miter lim="400000"/>
          </a:ln>
        </p:spPr>
        <p:txBody>
          <a:bodyPr lIns="50800" tIns="50800" rIns="50800" bIns="50800" anchor="ctr"/>
          <a:lstStyle/>
          <a:p>
            <a:pPr>
              <a:defRPr sz="2400">
                <a:solidFill>
                  <a:srgbClr val="FFFFFF"/>
                </a:solidFill>
              </a:defRPr>
            </a:pPr>
            <a:endParaRPr/>
          </a:p>
        </p:txBody>
      </p:sp>
      <p:sp>
        <p:nvSpPr>
          <p:cNvPr id="99" name="TextBox 98">
            <a:extLst>
              <a:ext uri="{FF2B5EF4-FFF2-40B4-BE49-F238E27FC236}">
                <a16:creationId xmlns:a16="http://schemas.microsoft.com/office/drawing/2014/main" id="{57884540-0FD6-43C1-A8DF-A57580905C60}"/>
              </a:ext>
            </a:extLst>
          </p:cNvPr>
          <p:cNvSpPr txBox="1"/>
          <p:nvPr/>
        </p:nvSpPr>
        <p:spPr>
          <a:xfrm>
            <a:off x="3326698" y="5348768"/>
            <a:ext cx="3769008"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FF0000"/>
                </a:solidFill>
                <a:effectLst/>
                <a:uFillTx/>
                <a:latin typeface="+mn-lt"/>
                <a:ea typeface="+mn-ea"/>
                <a:cs typeface="+mn-cs"/>
                <a:sym typeface="Helvetica Light"/>
              </a:rPr>
              <a:t>3MB</a:t>
            </a:r>
          </a:p>
          <a:p>
            <a:pPr marL="0" marR="0" indent="0" algn="ctr" defTabSz="584200" rtl="0" fontAlgn="auto" latinLnBrk="0" hangingPunct="0">
              <a:lnSpc>
                <a:spcPct val="100000"/>
              </a:lnSpc>
              <a:spcBef>
                <a:spcPts val="0"/>
              </a:spcBef>
              <a:spcAft>
                <a:spcPts val="0"/>
              </a:spcAft>
              <a:buClrTx/>
              <a:buSzTx/>
              <a:buFontTx/>
              <a:buNone/>
              <a:tabLst/>
            </a:pPr>
            <a:r>
              <a:rPr lang="en-US" altLang="zh-CN" sz="3200" b="1" dirty="0">
                <a:solidFill>
                  <a:srgbClr val="FF0000"/>
                </a:solidFill>
              </a:rPr>
              <a:t>= LLC cache size</a:t>
            </a:r>
            <a:endParaRPr kumimoji="0" lang="zh-CN" altLang="en-US" sz="3200" b="1" i="0" u="none" strike="noStrike" cap="none" spc="0" normalizeH="0" baseline="0" dirty="0">
              <a:ln>
                <a:noFill/>
              </a:ln>
              <a:solidFill>
                <a:srgbClr val="FF0000"/>
              </a:solidFill>
              <a:effectLst/>
              <a:uFillTx/>
              <a:latin typeface="+mn-lt"/>
              <a:ea typeface="+mn-ea"/>
              <a:cs typeface="+mn-cs"/>
              <a:sym typeface="Helvetica Light"/>
            </a:endParaRPr>
          </a:p>
        </p:txBody>
      </p:sp>
      <p:sp>
        <p:nvSpPr>
          <p:cNvPr id="100" name="TextBox 99">
            <a:extLst>
              <a:ext uri="{FF2B5EF4-FFF2-40B4-BE49-F238E27FC236}">
                <a16:creationId xmlns:a16="http://schemas.microsoft.com/office/drawing/2014/main" id="{4A9C114F-AD7E-42AF-B859-178CCA8DB4BF}"/>
              </a:ext>
            </a:extLst>
          </p:cNvPr>
          <p:cNvSpPr txBox="1"/>
          <p:nvPr/>
        </p:nvSpPr>
        <p:spPr>
          <a:xfrm>
            <a:off x="8234549" y="3782072"/>
            <a:ext cx="3199085"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sz="3200" b="1" i="0" u="none" strike="noStrike" cap="none" spc="0" normalizeH="0" baseline="0" dirty="0">
                <a:ln>
                  <a:noFill/>
                </a:ln>
                <a:solidFill>
                  <a:srgbClr val="FF0000"/>
                </a:solidFill>
                <a:effectLst/>
                <a:uFillTx/>
                <a:latin typeface="+mn-lt"/>
                <a:ea typeface="+mn-ea"/>
                <a:cs typeface="+mn-cs"/>
                <a:sym typeface="Helvetica Light"/>
              </a:rPr>
              <a:t>32KB</a:t>
            </a:r>
          </a:p>
          <a:p>
            <a:pPr marL="0" marR="0" indent="0" algn="ctr" defTabSz="584200" rtl="0" fontAlgn="auto" latinLnBrk="0" hangingPunct="0">
              <a:lnSpc>
                <a:spcPct val="100000"/>
              </a:lnSpc>
              <a:spcBef>
                <a:spcPts val="0"/>
              </a:spcBef>
              <a:spcAft>
                <a:spcPts val="0"/>
              </a:spcAft>
              <a:buClrTx/>
              <a:buSzTx/>
              <a:buFontTx/>
              <a:buNone/>
              <a:tabLst/>
            </a:pPr>
            <a:r>
              <a:rPr lang="en-US" altLang="zh-CN" sz="3200" b="1" dirty="0">
                <a:solidFill>
                  <a:srgbClr val="FF0000"/>
                </a:solidFill>
              </a:rPr>
              <a:t>= L1 cache size</a:t>
            </a:r>
            <a:endParaRPr kumimoji="0" lang="zh-CN" altLang="en-US" sz="3200" b="1" i="0" u="none" strike="noStrike" cap="none" spc="0" normalizeH="0" baseline="0" dirty="0">
              <a:ln>
                <a:noFill/>
              </a:ln>
              <a:solidFill>
                <a:srgbClr val="FF0000"/>
              </a:solidFill>
              <a:effectLst/>
              <a:uFillTx/>
              <a:latin typeface="+mn-lt"/>
              <a:ea typeface="+mn-ea"/>
              <a:cs typeface="+mn-cs"/>
              <a:sym typeface="Helvetica Light"/>
            </a:endParaRPr>
          </a:p>
        </p:txBody>
      </p:sp>
      <p:sp>
        <p:nvSpPr>
          <p:cNvPr id="101" name="Oval 100">
            <a:extLst>
              <a:ext uri="{FF2B5EF4-FFF2-40B4-BE49-F238E27FC236}">
                <a16:creationId xmlns:a16="http://schemas.microsoft.com/office/drawing/2014/main" id="{1001F470-156B-48CF-954F-F3674AA1FA08}"/>
              </a:ext>
            </a:extLst>
          </p:cNvPr>
          <p:cNvSpPr/>
          <p:nvPr/>
        </p:nvSpPr>
        <p:spPr>
          <a:xfrm>
            <a:off x="3031478" y="5307037"/>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102" name="Oval 101">
            <a:extLst>
              <a:ext uri="{FF2B5EF4-FFF2-40B4-BE49-F238E27FC236}">
                <a16:creationId xmlns:a16="http://schemas.microsoft.com/office/drawing/2014/main" id="{C17D328D-D13D-466A-8255-7D1FDB7245EC}"/>
              </a:ext>
            </a:extLst>
          </p:cNvPr>
          <p:cNvSpPr/>
          <p:nvPr/>
        </p:nvSpPr>
        <p:spPr>
          <a:xfrm>
            <a:off x="11516552" y="4116747"/>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circle(in)">
                                      <p:cBhvr>
                                        <p:cTn id="7" dur="2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
                                        </p:tgtEl>
                                        <p:attrNameLst>
                                          <p:attrName>style.visibility</p:attrName>
                                        </p:attrNameLst>
                                      </p:cBhvr>
                                      <p:to>
                                        <p:strVal val="visible"/>
                                      </p:to>
                                    </p:set>
                                    <p:animEffect transition="in" filter="circle(in)">
                                      <p:cBhvr>
                                        <p:cTn id="17" dur="2000"/>
                                        <p:tgtEl>
                                          <p:spTgt spid="1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animBg="1"/>
      <p:bldP spid="10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Detecting Cache Collision via Intel TSX</a:t>
            </a:r>
          </a:p>
        </p:txBody>
      </p:sp>
      <p:sp>
        <p:nvSpPr>
          <p:cNvPr id="389" name="Shape 389"/>
          <p:cNvSpPr>
            <a:spLocks noGrp="1"/>
          </p:cNvSpPr>
          <p:nvPr>
            <p:ph type="body" sz="quarter" idx="1"/>
          </p:nvPr>
        </p:nvSpPr>
        <p:spPr>
          <a:xfrm>
            <a:off x="952500" y="2603500"/>
            <a:ext cx="11099800" cy="726320"/>
          </a:xfrm>
          <a:prstGeom prst="rect">
            <a:avLst/>
          </a:prstGeom>
        </p:spPr>
        <p:txBody>
          <a:bodyPr anchor="t"/>
          <a:lstStyle>
            <a:lvl1pPr>
              <a:defRPr b="0">
                <a:solidFill>
                  <a:srgbClr val="000000"/>
                </a:solidFill>
                <a:latin typeface="+mn-lt"/>
                <a:ea typeface="+mn-ea"/>
                <a:cs typeface="+mn-cs"/>
                <a:sym typeface="Helvetica Light"/>
              </a:defRPr>
            </a:lvl1pPr>
          </a:lstStyle>
          <a:p>
            <a:r>
              <a:rPr dirty="0"/>
              <a:t>Can TSX detect L1 data cache evictions?</a:t>
            </a:r>
          </a:p>
        </p:txBody>
      </p:sp>
      <p:pic>
        <p:nvPicPr>
          <p:cNvPr id="390"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433" name="Group 433"/>
          <p:cNvGrpSpPr/>
          <p:nvPr/>
        </p:nvGrpSpPr>
        <p:grpSpPr>
          <a:xfrm>
            <a:off x="3202157" y="3238524"/>
            <a:ext cx="7356887" cy="6324389"/>
            <a:chOff x="24018" y="0"/>
            <a:chExt cx="7356886" cy="6324388"/>
          </a:xfrm>
        </p:grpSpPr>
        <p:sp>
          <p:nvSpPr>
            <p:cNvPr id="391" name="Shape 391"/>
            <p:cNvSpPr/>
            <p:nvPr/>
          </p:nvSpPr>
          <p:spPr>
            <a:xfrm>
              <a:off x="1443658" y="261831"/>
              <a:ext cx="14522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2" name="Shape 392"/>
            <p:cNvSpPr/>
            <p:nvPr/>
          </p:nvSpPr>
          <p:spPr>
            <a:xfrm>
              <a:off x="1415100" y="4568162"/>
              <a:ext cx="523342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3" name="Shape 393"/>
            <p:cNvSpPr/>
            <p:nvPr/>
          </p:nvSpPr>
          <p:spPr>
            <a:xfrm flipV="1">
              <a:off x="1432120" y="160747"/>
              <a:ext cx="1" cy="4440110"/>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4" name="Shape 394"/>
            <p:cNvSpPr/>
            <p:nvPr/>
          </p:nvSpPr>
          <p:spPr>
            <a:xfrm flipV="1">
              <a:off x="2168059" y="4405970"/>
              <a:ext cx="1" cy="18739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5" name="Shape 395"/>
            <p:cNvSpPr/>
            <p:nvPr/>
          </p:nvSpPr>
          <p:spPr>
            <a:xfrm flipV="1">
              <a:off x="2903997" y="4405970"/>
              <a:ext cx="1" cy="18739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6" name="Shape 396"/>
            <p:cNvSpPr/>
            <p:nvPr/>
          </p:nvSpPr>
          <p:spPr>
            <a:xfrm flipV="1">
              <a:off x="3639934" y="4405970"/>
              <a:ext cx="1" cy="18739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7" name="Shape 397"/>
            <p:cNvSpPr/>
            <p:nvPr/>
          </p:nvSpPr>
          <p:spPr>
            <a:xfrm flipV="1">
              <a:off x="4375873" y="4405970"/>
              <a:ext cx="1" cy="18739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8" name="Shape 398"/>
            <p:cNvSpPr/>
            <p:nvPr/>
          </p:nvSpPr>
          <p:spPr>
            <a:xfrm flipV="1">
              <a:off x="5111812" y="4405970"/>
              <a:ext cx="1" cy="18739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399" name="Shape 399"/>
            <p:cNvSpPr/>
            <p:nvPr/>
          </p:nvSpPr>
          <p:spPr>
            <a:xfrm>
              <a:off x="1443658" y="3820965"/>
              <a:ext cx="14522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00" name="Shape 400"/>
            <p:cNvSpPr/>
            <p:nvPr/>
          </p:nvSpPr>
          <p:spPr>
            <a:xfrm>
              <a:off x="1443658" y="3073769"/>
              <a:ext cx="14522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01" name="Shape 401"/>
            <p:cNvSpPr/>
            <p:nvPr/>
          </p:nvSpPr>
          <p:spPr>
            <a:xfrm>
              <a:off x="1443658" y="2380801"/>
              <a:ext cx="14522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02" name="Shape 402"/>
            <p:cNvSpPr/>
            <p:nvPr/>
          </p:nvSpPr>
          <p:spPr>
            <a:xfrm>
              <a:off x="1443658" y="1687834"/>
              <a:ext cx="14522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03" name="Shape 403"/>
            <p:cNvSpPr/>
            <p:nvPr/>
          </p:nvSpPr>
          <p:spPr>
            <a:xfrm>
              <a:off x="1443658" y="994867"/>
              <a:ext cx="14522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04" name="Shape 404"/>
            <p:cNvSpPr/>
            <p:nvPr/>
          </p:nvSpPr>
          <p:spPr>
            <a:xfrm>
              <a:off x="2002162" y="4588665"/>
              <a:ext cx="331794"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a:t>
              </a:r>
            </a:p>
          </p:txBody>
        </p:sp>
        <p:sp>
          <p:nvSpPr>
            <p:cNvPr id="405" name="Shape 405"/>
            <p:cNvSpPr/>
            <p:nvPr/>
          </p:nvSpPr>
          <p:spPr>
            <a:xfrm>
              <a:off x="2738100" y="4588665"/>
              <a:ext cx="331794"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5</a:t>
              </a:r>
            </a:p>
          </p:txBody>
        </p:sp>
        <p:sp>
          <p:nvSpPr>
            <p:cNvPr id="406" name="Shape 406"/>
            <p:cNvSpPr/>
            <p:nvPr/>
          </p:nvSpPr>
          <p:spPr>
            <a:xfrm>
              <a:off x="3474039" y="4588665"/>
              <a:ext cx="331793"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6</a:t>
              </a:r>
            </a:p>
          </p:txBody>
        </p:sp>
        <p:sp>
          <p:nvSpPr>
            <p:cNvPr id="407" name="Shape 407"/>
            <p:cNvSpPr/>
            <p:nvPr/>
          </p:nvSpPr>
          <p:spPr>
            <a:xfrm>
              <a:off x="4209977" y="4588665"/>
              <a:ext cx="331793"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7</a:t>
              </a:r>
            </a:p>
          </p:txBody>
        </p:sp>
        <p:sp>
          <p:nvSpPr>
            <p:cNvPr id="408" name="Shape 408"/>
            <p:cNvSpPr/>
            <p:nvPr/>
          </p:nvSpPr>
          <p:spPr>
            <a:xfrm>
              <a:off x="4945915" y="4588665"/>
              <a:ext cx="331794"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8</a:t>
              </a:r>
            </a:p>
          </p:txBody>
        </p:sp>
        <p:sp>
          <p:nvSpPr>
            <p:cNvPr id="409" name="Shape 409"/>
            <p:cNvSpPr/>
            <p:nvPr/>
          </p:nvSpPr>
          <p:spPr>
            <a:xfrm>
              <a:off x="708159" y="3559134"/>
              <a:ext cx="692062"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0.2</a:t>
              </a:r>
            </a:p>
          </p:txBody>
        </p:sp>
        <p:sp>
          <p:nvSpPr>
            <p:cNvPr id="410" name="Shape 410"/>
            <p:cNvSpPr/>
            <p:nvPr/>
          </p:nvSpPr>
          <p:spPr>
            <a:xfrm>
              <a:off x="708159" y="2811937"/>
              <a:ext cx="705978"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0.4</a:t>
              </a:r>
            </a:p>
          </p:txBody>
        </p:sp>
        <p:sp>
          <p:nvSpPr>
            <p:cNvPr id="411" name="Shape 411"/>
            <p:cNvSpPr/>
            <p:nvPr/>
          </p:nvSpPr>
          <p:spPr>
            <a:xfrm>
              <a:off x="708159" y="2064741"/>
              <a:ext cx="735499"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0.6</a:t>
              </a:r>
            </a:p>
          </p:txBody>
        </p:sp>
        <p:sp>
          <p:nvSpPr>
            <p:cNvPr id="412" name="Shape 412"/>
            <p:cNvSpPr/>
            <p:nvPr/>
          </p:nvSpPr>
          <p:spPr>
            <a:xfrm>
              <a:off x="708159" y="1317544"/>
              <a:ext cx="705978"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0.8</a:t>
              </a:r>
            </a:p>
          </p:txBody>
        </p:sp>
        <p:sp>
          <p:nvSpPr>
            <p:cNvPr id="413" name="Shape 413"/>
            <p:cNvSpPr/>
            <p:nvPr/>
          </p:nvSpPr>
          <p:spPr>
            <a:xfrm>
              <a:off x="708159" y="607474"/>
              <a:ext cx="705978"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414" name="Shape 414"/>
            <p:cNvSpPr/>
            <p:nvPr/>
          </p:nvSpPr>
          <p:spPr>
            <a:xfrm>
              <a:off x="708159" y="40068"/>
              <a:ext cx="692062"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415" name="Shape 415"/>
            <p:cNvSpPr/>
            <p:nvPr/>
          </p:nvSpPr>
          <p:spPr>
            <a:xfrm>
              <a:off x="1960112" y="5326429"/>
              <a:ext cx="3963570" cy="523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Number of Cache Lines</a:t>
              </a:r>
            </a:p>
          </p:txBody>
        </p:sp>
        <p:sp>
          <p:nvSpPr>
            <p:cNvPr id="416" name="Shape 416"/>
            <p:cNvSpPr/>
            <p:nvPr/>
          </p:nvSpPr>
          <p:spPr>
            <a:xfrm rot="16274517">
              <a:off x="-825114" y="1591889"/>
              <a:ext cx="2221927" cy="5236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Abort Rate</a:t>
              </a:r>
            </a:p>
          </p:txBody>
        </p:sp>
        <p:sp>
          <p:nvSpPr>
            <p:cNvPr id="417" name="Shape 417"/>
            <p:cNvSpPr/>
            <p:nvPr/>
          </p:nvSpPr>
          <p:spPr>
            <a:xfrm>
              <a:off x="1818810" y="4495787"/>
              <a:ext cx="331794" cy="7492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18" name="Shape 418"/>
            <p:cNvSpPr/>
            <p:nvPr/>
          </p:nvSpPr>
          <p:spPr>
            <a:xfrm>
              <a:off x="2185514" y="4475778"/>
              <a:ext cx="331794" cy="10984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19" name="Shape 419"/>
            <p:cNvSpPr/>
            <p:nvPr/>
          </p:nvSpPr>
          <p:spPr>
            <a:xfrm>
              <a:off x="2553483" y="4475778"/>
              <a:ext cx="331794" cy="9238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0" name="Shape 420"/>
            <p:cNvSpPr/>
            <p:nvPr/>
          </p:nvSpPr>
          <p:spPr>
            <a:xfrm>
              <a:off x="2921452" y="4427294"/>
              <a:ext cx="331794" cy="14475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1" name="Shape 421"/>
            <p:cNvSpPr/>
            <p:nvPr/>
          </p:nvSpPr>
          <p:spPr>
            <a:xfrm>
              <a:off x="3288156" y="4471897"/>
              <a:ext cx="331793" cy="9238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2" name="Shape 422"/>
            <p:cNvSpPr/>
            <p:nvPr/>
          </p:nvSpPr>
          <p:spPr>
            <a:xfrm>
              <a:off x="3656124" y="4423412"/>
              <a:ext cx="331794" cy="14475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3" name="Shape 423"/>
            <p:cNvSpPr/>
            <p:nvPr/>
          </p:nvSpPr>
          <p:spPr>
            <a:xfrm>
              <a:off x="4025992" y="4471897"/>
              <a:ext cx="331793" cy="9238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4" name="Shape 424"/>
            <p:cNvSpPr/>
            <p:nvPr/>
          </p:nvSpPr>
          <p:spPr>
            <a:xfrm>
              <a:off x="4393962" y="4423412"/>
              <a:ext cx="331793" cy="14475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5" name="Shape 425"/>
            <p:cNvSpPr/>
            <p:nvPr/>
          </p:nvSpPr>
          <p:spPr>
            <a:xfrm>
              <a:off x="4761931" y="4475779"/>
              <a:ext cx="331793" cy="9238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6" name="Shape 426"/>
            <p:cNvSpPr/>
            <p:nvPr/>
          </p:nvSpPr>
          <p:spPr>
            <a:xfrm>
              <a:off x="5129899" y="928792"/>
              <a:ext cx="331793" cy="3643252"/>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7" name="Shape 427"/>
            <p:cNvSpPr/>
            <p:nvPr/>
          </p:nvSpPr>
          <p:spPr>
            <a:xfrm>
              <a:off x="2002162" y="217792"/>
              <a:ext cx="516411" cy="18739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8" name="Shape 428"/>
            <p:cNvSpPr/>
            <p:nvPr/>
          </p:nvSpPr>
          <p:spPr>
            <a:xfrm>
              <a:off x="2004540" y="536731"/>
              <a:ext cx="516411" cy="18739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29" name="Shape 429"/>
            <p:cNvSpPr/>
            <p:nvPr/>
          </p:nvSpPr>
          <p:spPr>
            <a:xfrm>
              <a:off x="1002874" y="5800725"/>
              <a:ext cx="6378030" cy="523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(c) Detecting L1 data cache eviction</a:t>
              </a:r>
            </a:p>
          </p:txBody>
        </p:sp>
        <p:sp>
          <p:nvSpPr>
            <p:cNvPr id="430" name="Shape 430"/>
            <p:cNvSpPr/>
            <p:nvPr/>
          </p:nvSpPr>
          <p:spPr>
            <a:xfrm>
              <a:off x="2664017" y="0"/>
              <a:ext cx="3922583" cy="523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Conflict L1 Read Abort Rate</a:t>
              </a:r>
            </a:p>
          </p:txBody>
        </p:sp>
        <p:sp>
          <p:nvSpPr>
            <p:cNvPr id="431" name="Shape 431"/>
            <p:cNvSpPr/>
            <p:nvPr/>
          </p:nvSpPr>
          <p:spPr>
            <a:xfrm>
              <a:off x="2550472" y="357739"/>
              <a:ext cx="4149673" cy="5522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Conflict L1 Write Abort Rate</a:t>
              </a:r>
            </a:p>
          </p:txBody>
        </p:sp>
        <p:sp>
          <p:nvSpPr>
            <p:cNvPr id="432" name="Shape 432"/>
            <p:cNvSpPr/>
            <p:nvPr/>
          </p:nvSpPr>
          <p:spPr>
            <a:xfrm>
              <a:off x="1890699" y="80378"/>
              <a:ext cx="4706062" cy="769988"/>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Detecting Cache Collision via Intel TSX</a:t>
            </a:r>
          </a:p>
        </p:txBody>
      </p:sp>
      <p:sp>
        <p:nvSpPr>
          <p:cNvPr id="438" name="Shape 438"/>
          <p:cNvSpPr>
            <a:spLocks noGrp="1"/>
          </p:cNvSpPr>
          <p:nvPr>
            <p:ph type="body" sz="quarter" idx="1"/>
          </p:nvPr>
        </p:nvSpPr>
        <p:spPr>
          <a:xfrm>
            <a:off x="952500" y="2603500"/>
            <a:ext cx="11099800" cy="650387"/>
          </a:xfrm>
          <a:prstGeom prst="rect">
            <a:avLst/>
          </a:prstGeom>
        </p:spPr>
        <p:txBody>
          <a:bodyPr anchor="t"/>
          <a:lstStyle>
            <a:lvl1pPr>
              <a:defRPr b="0">
                <a:solidFill>
                  <a:srgbClr val="000000"/>
                </a:solidFill>
                <a:latin typeface="+mn-lt"/>
                <a:ea typeface="+mn-ea"/>
                <a:cs typeface="+mn-cs"/>
                <a:sym typeface="Helvetica Light"/>
              </a:defRPr>
            </a:lvl1pPr>
          </a:lstStyle>
          <a:p>
            <a:r>
              <a:rPr dirty="0"/>
              <a:t>Can TSX detect data eviction in the LLC?</a:t>
            </a:r>
          </a:p>
        </p:txBody>
      </p:sp>
      <p:pic>
        <p:nvPicPr>
          <p:cNvPr id="439"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478" name="Group 478"/>
          <p:cNvGrpSpPr/>
          <p:nvPr/>
        </p:nvGrpSpPr>
        <p:grpSpPr>
          <a:xfrm>
            <a:off x="3226133" y="3238524"/>
            <a:ext cx="7490526" cy="6405085"/>
            <a:chOff x="23723" y="0"/>
            <a:chExt cx="7490524" cy="6405084"/>
          </a:xfrm>
        </p:grpSpPr>
        <p:sp>
          <p:nvSpPr>
            <p:cNvPr id="440" name="Shape 440"/>
            <p:cNvSpPr/>
            <p:nvPr/>
          </p:nvSpPr>
          <p:spPr>
            <a:xfrm>
              <a:off x="1404768" y="4661680"/>
              <a:ext cx="519521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1" name="Shape 441"/>
            <p:cNvSpPr/>
            <p:nvPr/>
          </p:nvSpPr>
          <p:spPr>
            <a:xfrm flipV="1">
              <a:off x="1421663" y="286445"/>
              <a:ext cx="1" cy="440769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2" name="Shape 442"/>
            <p:cNvSpPr/>
            <p:nvPr/>
          </p:nvSpPr>
          <p:spPr>
            <a:xfrm flipV="1">
              <a:off x="2152229" y="4500672"/>
              <a:ext cx="1" cy="1860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3" name="Shape 443"/>
            <p:cNvSpPr/>
            <p:nvPr/>
          </p:nvSpPr>
          <p:spPr>
            <a:xfrm flipV="1">
              <a:off x="2882794" y="4500672"/>
              <a:ext cx="1" cy="1860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4" name="Shape 444"/>
            <p:cNvSpPr/>
            <p:nvPr/>
          </p:nvSpPr>
          <p:spPr>
            <a:xfrm flipV="1">
              <a:off x="3613357" y="4500672"/>
              <a:ext cx="1" cy="1860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5" name="Shape 445"/>
            <p:cNvSpPr/>
            <p:nvPr/>
          </p:nvSpPr>
          <p:spPr>
            <a:xfrm flipV="1">
              <a:off x="4343922" y="4500672"/>
              <a:ext cx="1" cy="18603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6" name="Shape 446"/>
            <p:cNvSpPr/>
            <p:nvPr/>
          </p:nvSpPr>
          <p:spPr>
            <a:xfrm>
              <a:off x="1433117" y="3919939"/>
              <a:ext cx="14416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7" name="Shape 447"/>
            <p:cNvSpPr/>
            <p:nvPr/>
          </p:nvSpPr>
          <p:spPr>
            <a:xfrm>
              <a:off x="1433117" y="3178198"/>
              <a:ext cx="14416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8" name="Shape 448"/>
            <p:cNvSpPr/>
            <p:nvPr/>
          </p:nvSpPr>
          <p:spPr>
            <a:xfrm>
              <a:off x="1433117" y="2490290"/>
              <a:ext cx="14416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49" name="Shape 449"/>
            <p:cNvSpPr/>
            <p:nvPr/>
          </p:nvSpPr>
          <p:spPr>
            <a:xfrm>
              <a:off x="1433117" y="1802383"/>
              <a:ext cx="14416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50" name="Shape 450"/>
            <p:cNvSpPr/>
            <p:nvPr/>
          </p:nvSpPr>
          <p:spPr>
            <a:xfrm>
              <a:off x="1433117" y="1114474"/>
              <a:ext cx="14416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51" name="Shape 451"/>
            <p:cNvSpPr/>
            <p:nvPr/>
          </p:nvSpPr>
          <p:spPr>
            <a:xfrm>
              <a:off x="1987544" y="4682034"/>
              <a:ext cx="329371"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a:t>
              </a:r>
            </a:p>
          </p:txBody>
        </p:sp>
        <p:sp>
          <p:nvSpPr>
            <p:cNvPr id="452" name="Shape 452"/>
            <p:cNvSpPr/>
            <p:nvPr/>
          </p:nvSpPr>
          <p:spPr>
            <a:xfrm>
              <a:off x="2631398" y="4682034"/>
              <a:ext cx="502790"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453" name="Shape 453"/>
            <p:cNvSpPr/>
            <p:nvPr/>
          </p:nvSpPr>
          <p:spPr>
            <a:xfrm>
              <a:off x="3361963" y="4682034"/>
              <a:ext cx="502789"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11</a:t>
              </a:r>
            </a:p>
          </p:txBody>
        </p:sp>
        <p:sp>
          <p:nvSpPr>
            <p:cNvPr id="454" name="Shape 454"/>
            <p:cNvSpPr/>
            <p:nvPr/>
          </p:nvSpPr>
          <p:spPr>
            <a:xfrm>
              <a:off x="4092528" y="4682034"/>
              <a:ext cx="502790"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455" name="Shape 455"/>
            <p:cNvSpPr/>
            <p:nvPr/>
          </p:nvSpPr>
          <p:spPr>
            <a:xfrm>
              <a:off x="702989" y="3660020"/>
              <a:ext cx="718047"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0.2</a:t>
              </a:r>
            </a:p>
          </p:txBody>
        </p:sp>
        <p:sp>
          <p:nvSpPr>
            <p:cNvPr id="456" name="Shape 456"/>
            <p:cNvSpPr/>
            <p:nvPr/>
          </p:nvSpPr>
          <p:spPr>
            <a:xfrm>
              <a:off x="702989" y="2918278"/>
              <a:ext cx="718047" cy="519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0.4</a:t>
              </a:r>
            </a:p>
          </p:txBody>
        </p:sp>
        <p:sp>
          <p:nvSpPr>
            <p:cNvPr id="457" name="Shape 457"/>
            <p:cNvSpPr/>
            <p:nvPr/>
          </p:nvSpPr>
          <p:spPr>
            <a:xfrm>
              <a:off x="702989" y="2176538"/>
              <a:ext cx="718047"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0.6</a:t>
              </a:r>
            </a:p>
          </p:txBody>
        </p:sp>
        <p:sp>
          <p:nvSpPr>
            <p:cNvPr id="458" name="Shape 458"/>
            <p:cNvSpPr/>
            <p:nvPr/>
          </p:nvSpPr>
          <p:spPr>
            <a:xfrm>
              <a:off x="702989" y="1434796"/>
              <a:ext cx="701779"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0.8</a:t>
              </a:r>
            </a:p>
          </p:txBody>
        </p:sp>
        <p:sp>
          <p:nvSpPr>
            <p:cNvPr id="459" name="Shape 459"/>
            <p:cNvSpPr/>
            <p:nvPr/>
          </p:nvSpPr>
          <p:spPr>
            <a:xfrm>
              <a:off x="702989" y="729911"/>
              <a:ext cx="745161"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460" name="Shape 460"/>
            <p:cNvSpPr/>
            <p:nvPr/>
          </p:nvSpPr>
          <p:spPr>
            <a:xfrm>
              <a:off x="702989" y="166647"/>
              <a:ext cx="701779"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461" name="Shape 461"/>
            <p:cNvSpPr/>
            <p:nvPr/>
          </p:nvSpPr>
          <p:spPr>
            <a:xfrm>
              <a:off x="1945800" y="5414411"/>
              <a:ext cx="4023429"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Number of Cache Lines</a:t>
              </a:r>
            </a:p>
          </p:txBody>
        </p:sp>
        <p:sp>
          <p:nvSpPr>
            <p:cNvPr id="462" name="Shape 462"/>
            <p:cNvSpPr/>
            <p:nvPr/>
          </p:nvSpPr>
          <p:spPr>
            <a:xfrm rot="16274517">
              <a:off x="-813712" y="1712634"/>
              <a:ext cx="2194710" cy="51984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Abort Rate</a:t>
              </a:r>
            </a:p>
          </p:txBody>
        </p:sp>
        <p:sp>
          <p:nvSpPr>
            <p:cNvPr id="463" name="Shape 463"/>
            <p:cNvSpPr/>
            <p:nvPr/>
          </p:nvSpPr>
          <p:spPr>
            <a:xfrm>
              <a:off x="1805531" y="4589834"/>
              <a:ext cx="329371" cy="74382"/>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64" name="Shape 464"/>
            <p:cNvSpPr/>
            <p:nvPr/>
          </p:nvSpPr>
          <p:spPr>
            <a:xfrm>
              <a:off x="2169557" y="4569971"/>
              <a:ext cx="329371" cy="109038"/>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65" name="Shape 465"/>
            <p:cNvSpPr/>
            <p:nvPr/>
          </p:nvSpPr>
          <p:spPr>
            <a:xfrm>
              <a:off x="2534839" y="4569971"/>
              <a:ext cx="329371" cy="9171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66" name="Shape 466"/>
            <p:cNvSpPr/>
            <p:nvPr/>
          </p:nvSpPr>
          <p:spPr>
            <a:xfrm>
              <a:off x="2900121" y="4521841"/>
              <a:ext cx="329371" cy="14369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67" name="Shape 467"/>
            <p:cNvSpPr/>
            <p:nvPr/>
          </p:nvSpPr>
          <p:spPr>
            <a:xfrm>
              <a:off x="3264148" y="4566118"/>
              <a:ext cx="329371" cy="9171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68" name="Shape 468"/>
            <p:cNvSpPr/>
            <p:nvPr/>
          </p:nvSpPr>
          <p:spPr>
            <a:xfrm>
              <a:off x="3629429" y="4517987"/>
              <a:ext cx="329371" cy="14369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69" name="Shape 469"/>
            <p:cNvSpPr/>
            <p:nvPr/>
          </p:nvSpPr>
          <p:spPr>
            <a:xfrm>
              <a:off x="709692" y="5885243"/>
              <a:ext cx="6804555" cy="519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(d) Detecting data cache eviction in LLC</a:t>
              </a:r>
            </a:p>
          </p:txBody>
        </p:sp>
        <p:sp>
          <p:nvSpPr>
            <p:cNvPr id="470" name="Shape 470"/>
            <p:cNvSpPr/>
            <p:nvPr/>
          </p:nvSpPr>
          <p:spPr>
            <a:xfrm>
              <a:off x="4031880" y="1045030"/>
              <a:ext cx="329371" cy="3608947"/>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71" name="Shape 471"/>
            <p:cNvSpPr/>
            <p:nvPr/>
          </p:nvSpPr>
          <p:spPr>
            <a:xfrm>
              <a:off x="4361878" y="1045030"/>
              <a:ext cx="329371" cy="3616651"/>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72" name="Shape 472"/>
            <p:cNvSpPr/>
            <p:nvPr/>
          </p:nvSpPr>
          <p:spPr>
            <a:xfrm>
              <a:off x="1448150" y="426304"/>
              <a:ext cx="14416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73" name="Shape 473"/>
            <p:cNvSpPr/>
            <p:nvPr/>
          </p:nvSpPr>
          <p:spPr>
            <a:xfrm>
              <a:off x="1977890" y="217792"/>
              <a:ext cx="516411" cy="18739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74" name="Shape 474"/>
            <p:cNvSpPr/>
            <p:nvPr/>
          </p:nvSpPr>
          <p:spPr>
            <a:xfrm>
              <a:off x="1980268" y="536731"/>
              <a:ext cx="516411" cy="18739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475" name="Shape 475"/>
            <p:cNvSpPr/>
            <p:nvPr/>
          </p:nvSpPr>
          <p:spPr>
            <a:xfrm>
              <a:off x="2639746" y="0"/>
              <a:ext cx="3922582" cy="523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Conflict L1 Read Abort Rate</a:t>
              </a:r>
            </a:p>
          </p:txBody>
        </p:sp>
        <p:sp>
          <p:nvSpPr>
            <p:cNvPr id="476" name="Shape 476"/>
            <p:cNvSpPr/>
            <p:nvPr/>
          </p:nvSpPr>
          <p:spPr>
            <a:xfrm>
              <a:off x="2526201" y="357739"/>
              <a:ext cx="4149672" cy="55221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lvl1pPr>
            </a:lstStyle>
            <a:p>
              <a:r>
                <a:t>Conflict L1 Write Abort Rate</a:t>
              </a:r>
            </a:p>
          </p:txBody>
        </p:sp>
        <p:sp>
          <p:nvSpPr>
            <p:cNvPr id="477" name="Shape 477"/>
            <p:cNvSpPr/>
            <p:nvPr/>
          </p:nvSpPr>
          <p:spPr>
            <a:xfrm>
              <a:off x="1866427" y="80378"/>
              <a:ext cx="4706062" cy="769988"/>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Shape 482"/>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Detecting Cache Collision via Intel TSX</a:t>
            </a:r>
          </a:p>
        </p:txBody>
      </p:sp>
      <p:sp>
        <p:nvSpPr>
          <p:cNvPr id="483" name="Shape 483"/>
          <p:cNvSpPr>
            <a:spLocks noGrp="1"/>
          </p:cNvSpPr>
          <p:nvPr>
            <p:ph type="body" sz="quarter" idx="1"/>
          </p:nvPr>
        </p:nvSpPr>
        <p:spPr>
          <a:xfrm>
            <a:off x="952500" y="2603500"/>
            <a:ext cx="11099800" cy="650387"/>
          </a:xfrm>
          <a:prstGeom prst="rect">
            <a:avLst/>
          </a:prstGeom>
        </p:spPr>
        <p:txBody>
          <a:bodyPr anchor="t"/>
          <a:lstStyle>
            <a:lvl1pPr>
              <a:defRPr b="0">
                <a:solidFill>
                  <a:srgbClr val="000000"/>
                </a:solidFill>
                <a:latin typeface="+mn-lt"/>
                <a:ea typeface="+mn-ea"/>
                <a:cs typeface="+mn-cs"/>
                <a:sym typeface="Helvetica Light"/>
              </a:defRPr>
            </a:lvl1pPr>
          </a:lstStyle>
          <a:p>
            <a:r>
              <a:t>Can TSX detect eviction of instructions?</a:t>
            </a:r>
          </a:p>
        </p:txBody>
      </p:sp>
      <p:pic>
        <p:nvPicPr>
          <p:cNvPr id="484"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512" name="Group 512"/>
          <p:cNvGrpSpPr/>
          <p:nvPr/>
        </p:nvGrpSpPr>
        <p:grpSpPr>
          <a:xfrm>
            <a:off x="3097314" y="3227792"/>
            <a:ext cx="7416250" cy="6425108"/>
            <a:chOff x="0" y="0"/>
            <a:chExt cx="7416248" cy="6425107"/>
          </a:xfrm>
        </p:grpSpPr>
        <p:sp>
          <p:nvSpPr>
            <p:cNvPr id="485" name="Shape 485"/>
            <p:cNvSpPr/>
            <p:nvPr/>
          </p:nvSpPr>
          <p:spPr>
            <a:xfrm>
              <a:off x="1476000" y="226731"/>
              <a:ext cx="14848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86" name="Shape 486"/>
            <p:cNvSpPr/>
            <p:nvPr/>
          </p:nvSpPr>
          <p:spPr>
            <a:xfrm>
              <a:off x="1446803" y="4629537"/>
              <a:ext cx="535066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87" name="Shape 487"/>
            <p:cNvSpPr/>
            <p:nvPr/>
          </p:nvSpPr>
          <p:spPr>
            <a:xfrm flipV="1">
              <a:off x="1464204" y="123382"/>
              <a:ext cx="1" cy="453958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88" name="Shape 488"/>
            <p:cNvSpPr/>
            <p:nvPr/>
          </p:nvSpPr>
          <p:spPr>
            <a:xfrm>
              <a:off x="1476000" y="3865601"/>
              <a:ext cx="14848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89" name="Shape 489"/>
            <p:cNvSpPr/>
            <p:nvPr/>
          </p:nvSpPr>
          <p:spPr>
            <a:xfrm>
              <a:off x="1476000" y="3101664"/>
              <a:ext cx="14848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90" name="Shape 490"/>
            <p:cNvSpPr/>
            <p:nvPr/>
          </p:nvSpPr>
          <p:spPr>
            <a:xfrm>
              <a:off x="1476000" y="2393173"/>
              <a:ext cx="14848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91" name="Shape 491"/>
            <p:cNvSpPr/>
            <p:nvPr/>
          </p:nvSpPr>
          <p:spPr>
            <a:xfrm>
              <a:off x="1476000" y="1684681"/>
              <a:ext cx="14848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92" name="Shape 492"/>
            <p:cNvSpPr/>
            <p:nvPr/>
          </p:nvSpPr>
          <p:spPr>
            <a:xfrm>
              <a:off x="1476000" y="976188"/>
              <a:ext cx="14848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493" name="Shape 493"/>
            <p:cNvSpPr/>
            <p:nvPr/>
          </p:nvSpPr>
          <p:spPr>
            <a:xfrm>
              <a:off x="2047017" y="4650500"/>
              <a:ext cx="339227"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a:t>
              </a:r>
            </a:p>
          </p:txBody>
        </p:sp>
        <p:sp>
          <p:nvSpPr>
            <p:cNvPr id="494" name="Shape 494"/>
            <p:cNvSpPr/>
            <p:nvPr/>
          </p:nvSpPr>
          <p:spPr>
            <a:xfrm>
              <a:off x="2799442" y="4650500"/>
              <a:ext cx="339227"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9</a:t>
              </a:r>
            </a:p>
          </p:txBody>
        </p:sp>
        <p:sp>
          <p:nvSpPr>
            <p:cNvPr id="495" name="Shape 495"/>
            <p:cNvSpPr/>
            <p:nvPr/>
          </p:nvSpPr>
          <p:spPr>
            <a:xfrm>
              <a:off x="3462563" y="4650500"/>
              <a:ext cx="517835"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496" name="Shape 496"/>
            <p:cNvSpPr/>
            <p:nvPr/>
          </p:nvSpPr>
          <p:spPr>
            <a:xfrm>
              <a:off x="4214989" y="4650500"/>
              <a:ext cx="517834"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11</a:t>
              </a:r>
            </a:p>
          </p:txBody>
        </p:sp>
        <p:sp>
          <p:nvSpPr>
            <p:cNvPr id="497" name="Shape 497"/>
            <p:cNvSpPr/>
            <p:nvPr/>
          </p:nvSpPr>
          <p:spPr>
            <a:xfrm>
              <a:off x="4967415" y="4650500"/>
              <a:ext cx="517834"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498" name="Shape 498"/>
            <p:cNvSpPr/>
            <p:nvPr/>
          </p:nvSpPr>
          <p:spPr>
            <a:xfrm>
              <a:off x="724024" y="3597904"/>
              <a:ext cx="607138"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0.2</a:t>
              </a:r>
            </a:p>
          </p:txBody>
        </p:sp>
        <p:sp>
          <p:nvSpPr>
            <p:cNvPr id="499" name="Shape 499"/>
            <p:cNvSpPr/>
            <p:nvPr/>
          </p:nvSpPr>
          <p:spPr>
            <a:xfrm>
              <a:off x="724024" y="2833967"/>
              <a:ext cx="607138" cy="5353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0.4</a:t>
              </a:r>
            </a:p>
          </p:txBody>
        </p:sp>
        <p:sp>
          <p:nvSpPr>
            <p:cNvPr id="500" name="Shape 500"/>
            <p:cNvSpPr/>
            <p:nvPr/>
          </p:nvSpPr>
          <p:spPr>
            <a:xfrm>
              <a:off x="724024" y="2070032"/>
              <a:ext cx="607138"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0.6</a:t>
              </a:r>
            </a:p>
          </p:txBody>
        </p:sp>
        <p:sp>
          <p:nvSpPr>
            <p:cNvPr id="501" name="Shape 501"/>
            <p:cNvSpPr/>
            <p:nvPr/>
          </p:nvSpPr>
          <p:spPr>
            <a:xfrm>
              <a:off x="724024" y="1306095"/>
              <a:ext cx="607138"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0.8</a:t>
              </a:r>
            </a:p>
          </p:txBody>
        </p:sp>
        <p:sp>
          <p:nvSpPr>
            <p:cNvPr id="502" name="Shape 502"/>
            <p:cNvSpPr/>
            <p:nvPr/>
          </p:nvSpPr>
          <p:spPr>
            <a:xfrm>
              <a:off x="724024" y="580117"/>
              <a:ext cx="607138" cy="5353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503" name="Shape 503"/>
            <p:cNvSpPr/>
            <p:nvPr/>
          </p:nvSpPr>
          <p:spPr>
            <a:xfrm>
              <a:off x="724024" y="0"/>
              <a:ext cx="607138"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504" name="Shape 504"/>
            <p:cNvSpPr/>
            <p:nvPr/>
          </p:nvSpPr>
          <p:spPr>
            <a:xfrm>
              <a:off x="2004024" y="5404791"/>
              <a:ext cx="4040991" cy="535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Number of Cache Lines</a:t>
              </a:r>
            </a:p>
          </p:txBody>
        </p:sp>
        <p:sp>
          <p:nvSpPr>
            <p:cNvPr id="505" name="Shape 505"/>
            <p:cNvSpPr/>
            <p:nvPr/>
          </p:nvSpPr>
          <p:spPr>
            <a:xfrm rot="16274517">
              <a:off x="-718599" y="1714325"/>
              <a:ext cx="2016166" cy="5353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Abort Rate</a:t>
              </a:r>
            </a:p>
          </p:txBody>
        </p:sp>
        <p:sp>
          <p:nvSpPr>
            <p:cNvPr id="506" name="Shape 506"/>
            <p:cNvSpPr/>
            <p:nvPr/>
          </p:nvSpPr>
          <p:spPr>
            <a:xfrm>
              <a:off x="2046693" y="4535084"/>
              <a:ext cx="339227" cy="94453"/>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07" name="Shape 507"/>
            <p:cNvSpPr/>
            <p:nvPr/>
          </p:nvSpPr>
          <p:spPr>
            <a:xfrm>
              <a:off x="2799441" y="4588623"/>
              <a:ext cx="339227" cy="4091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08" name="Shape 508"/>
            <p:cNvSpPr/>
            <p:nvPr/>
          </p:nvSpPr>
          <p:spPr>
            <a:xfrm>
              <a:off x="3550249" y="4481544"/>
              <a:ext cx="339227" cy="147993"/>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09" name="Shape 509"/>
            <p:cNvSpPr/>
            <p:nvPr/>
          </p:nvSpPr>
          <p:spPr>
            <a:xfrm>
              <a:off x="4304293" y="4535084"/>
              <a:ext cx="339226" cy="94453"/>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10" name="Shape 510"/>
            <p:cNvSpPr/>
            <p:nvPr/>
          </p:nvSpPr>
          <p:spPr>
            <a:xfrm>
              <a:off x="5057042" y="908634"/>
              <a:ext cx="339227" cy="3724872"/>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11" name="Shape 511"/>
            <p:cNvSpPr/>
            <p:nvPr/>
          </p:nvSpPr>
          <p:spPr>
            <a:xfrm>
              <a:off x="632790" y="5889712"/>
              <a:ext cx="6783459" cy="5353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(e) Detecting eviction of instruction in LLC</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Detecting Cache Collision via Intel TSX</a:t>
            </a:r>
          </a:p>
        </p:txBody>
      </p:sp>
      <p:sp>
        <p:nvSpPr>
          <p:cNvPr id="517" name="Shape 517"/>
          <p:cNvSpPr>
            <a:spLocks noGrp="1"/>
          </p:cNvSpPr>
          <p:nvPr>
            <p:ph type="body" sz="quarter" idx="1"/>
          </p:nvPr>
        </p:nvSpPr>
        <p:spPr>
          <a:xfrm>
            <a:off x="952500" y="2603500"/>
            <a:ext cx="11099800" cy="650387"/>
          </a:xfrm>
          <a:prstGeom prst="rect">
            <a:avLst/>
          </a:prstGeom>
        </p:spPr>
        <p:txBody>
          <a:bodyPr anchor="t"/>
          <a:lstStyle>
            <a:lvl1pPr>
              <a:defRPr b="0">
                <a:solidFill>
                  <a:srgbClr val="000000"/>
                </a:solidFill>
                <a:latin typeface="+mn-lt"/>
                <a:ea typeface="+mn-ea"/>
                <a:cs typeface="+mn-cs"/>
                <a:sym typeface="Helvetica Light"/>
              </a:defRPr>
            </a:lvl1pPr>
          </a:lstStyle>
          <a:p>
            <a:r>
              <a:t>Will transactions abort upon context switches?</a:t>
            </a:r>
          </a:p>
        </p:txBody>
      </p:sp>
      <p:pic>
        <p:nvPicPr>
          <p:cNvPr id="518"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544" name="Group 544"/>
          <p:cNvGrpSpPr/>
          <p:nvPr/>
        </p:nvGrpSpPr>
        <p:grpSpPr>
          <a:xfrm>
            <a:off x="3061036" y="3173939"/>
            <a:ext cx="6882728" cy="6505697"/>
            <a:chOff x="0" y="0"/>
            <a:chExt cx="6882727" cy="6505695"/>
          </a:xfrm>
        </p:grpSpPr>
        <p:sp>
          <p:nvSpPr>
            <p:cNvPr id="519" name="Shape 519"/>
            <p:cNvSpPr/>
            <p:nvPr/>
          </p:nvSpPr>
          <p:spPr>
            <a:xfrm>
              <a:off x="1494513" y="229575"/>
              <a:ext cx="1503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0" name="Shape 520"/>
            <p:cNvSpPr/>
            <p:nvPr/>
          </p:nvSpPr>
          <p:spPr>
            <a:xfrm>
              <a:off x="1464950" y="4687604"/>
              <a:ext cx="541777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1" name="Shape 521"/>
            <p:cNvSpPr/>
            <p:nvPr/>
          </p:nvSpPr>
          <p:spPr>
            <a:xfrm flipV="1">
              <a:off x="1482569" y="124929"/>
              <a:ext cx="1" cy="459652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2" name="Shape 522"/>
            <p:cNvSpPr/>
            <p:nvPr/>
          </p:nvSpPr>
          <p:spPr>
            <a:xfrm>
              <a:off x="1494513" y="3914086"/>
              <a:ext cx="1503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3" name="Shape 523"/>
            <p:cNvSpPr/>
            <p:nvPr/>
          </p:nvSpPr>
          <p:spPr>
            <a:xfrm>
              <a:off x="1494513" y="3140568"/>
              <a:ext cx="1503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4" name="Shape 524"/>
            <p:cNvSpPr/>
            <p:nvPr/>
          </p:nvSpPr>
          <p:spPr>
            <a:xfrm>
              <a:off x="1494513" y="2423190"/>
              <a:ext cx="1503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5" name="Shape 525"/>
            <p:cNvSpPr/>
            <p:nvPr/>
          </p:nvSpPr>
          <p:spPr>
            <a:xfrm>
              <a:off x="1494513" y="1705811"/>
              <a:ext cx="1503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6" name="Shape 526"/>
            <p:cNvSpPr/>
            <p:nvPr/>
          </p:nvSpPr>
          <p:spPr>
            <a:xfrm>
              <a:off x="1494513" y="988433"/>
              <a:ext cx="1503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27" name="Shape 527"/>
            <p:cNvSpPr/>
            <p:nvPr/>
          </p:nvSpPr>
          <p:spPr>
            <a:xfrm rot="19379480">
              <a:off x="1491774" y="4925093"/>
              <a:ext cx="1163137" cy="5165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5000</a:t>
              </a:r>
            </a:p>
          </p:txBody>
        </p:sp>
        <p:sp>
          <p:nvSpPr>
            <p:cNvPr id="528" name="Shape 528"/>
            <p:cNvSpPr/>
            <p:nvPr/>
          </p:nvSpPr>
          <p:spPr>
            <a:xfrm rot="19245989">
              <a:off x="2420693" y="4873763"/>
              <a:ext cx="1198786" cy="5375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50000</a:t>
              </a:r>
            </a:p>
          </p:txBody>
        </p:sp>
        <p:sp>
          <p:nvSpPr>
            <p:cNvPr id="529" name="Shape 529"/>
            <p:cNvSpPr/>
            <p:nvPr/>
          </p:nvSpPr>
          <p:spPr>
            <a:xfrm rot="19329608">
              <a:off x="3003645" y="4912336"/>
              <a:ext cx="1479764"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100000</a:t>
              </a:r>
            </a:p>
          </p:txBody>
        </p:sp>
        <p:sp>
          <p:nvSpPr>
            <p:cNvPr id="530" name="Shape 530"/>
            <p:cNvSpPr/>
            <p:nvPr/>
          </p:nvSpPr>
          <p:spPr>
            <a:xfrm rot="19445292">
              <a:off x="3847370" y="4912336"/>
              <a:ext cx="1365300"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500000</a:t>
              </a:r>
            </a:p>
          </p:txBody>
        </p:sp>
        <p:sp>
          <p:nvSpPr>
            <p:cNvPr id="531" name="Shape 531"/>
            <p:cNvSpPr/>
            <p:nvPr/>
          </p:nvSpPr>
          <p:spPr>
            <a:xfrm>
              <a:off x="733105" y="3643031"/>
              <a:ext cx="614754"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0.2</a:t>
              </a:r>
            </a:p>
          </p:txBody>
        </p:sp>
        <p:sp>
          <p:nvSpPr>
            <p:cNvPr id="532" name="Shape 532"/>
            <p:cNvSpPr/>
            <p:nvPr/>
          </p:nvSpPr>
          <p:spPr>
            <a:xfrm>
              <a:off x="733105" y="2869513"/>
              <a:ext cx="614754"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0.4</a:t>
              </a:r>
            </a:p>
          </p:txBody>
        </p:sp>
        <p:sp>
          <p:nvSpPr>
            <p:cNvPr id="533" name="Shape 533"/>
            <p:cNvSpPr/>
            <p:nvPr/>
          </p:nvSpPr>
          <p:spPr>
            <a:xfrm>
              <a:off x="733105" y="2095995"/>
              <a:ext cx="614754"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0.6</a:t>
              </a:r>
            </a:p>
          </p:txBody>
        </p:sp>
        <p:sp>
          <p:nvSpPr>
            <p:cNvPr id="534" name="Shape 534"/>
            <p:cNvSpPr/>
            <p:nvPr/>
          </p:nvSpPr>
          <p:spPr>
            <a:xfrm>
              <a:off x="733105" y="1322477"/>
              <a:ext cx="614754"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0.8</a:t>
              </a:r>
            </a:p>
          </p:txBody>
        </p:sp>
        <p:sp>
          <p:nvSpPr>
            <p:cNvPr id="535" name="Shape 535"/>
            <p:cNvSpPr/>
            <p:nvPr/>
          </p:nvSpPr>
          <p:spPr>
            <a:xfrm>
              <a:off x="733105" y="587393"/>
              <a:ext cx="614754"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536" name="Shape 536"/>
            <p:cNvSpPr/>
            <p:nvPr/>
          </p:nvSpPr>
          <p:spPr>
            <a:xfrm>
              <a:off x="733105" y="0"/>
              <a:ext cx="614754" cy="54211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1.2</a:t>
              </a:r>
            </a:p>
          </p:txBody>
        </p:sp>
        <p:sp>
          <p:nvSpPr>
            <p:cNvPr id="537" name="Shape 537"/>
            <p:cNvSpPr/>
            <p:nvPr/>
          </p:nvSpPr>
          <p:spPr>
            <a:xfrm>
              <a:off x="1788463" y="5472582"/>
              <a:ext cx="4553128"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Preemption Period (cycles)</a:t>
              </a:r>
            </a:p>
          </p:txBody>
        </p:sp>
        <p:sp>
          <p:nvSpPr>
            <p:cNvPr id="538" name="Shape 538"/>
            <p:cNvSpPr/>
            <p:nvPr/>
          </p:nvSpPr>
          <p:spPr>
            <a:xfrm rot="16274517">
              <a:off x="-866248" y="1594154"/>
              <a:ext cx="2324869" cy="54211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Abort Rate</a:t>
              </a:r>
            </a:p>
          </p:txBody>
        </p:sp>
        <p:sp>
          <p:nvSpPr>
            <p:cNvPr id="539" name="Shape 539"/>
            <p:cNvSpPr/>
            <p:nvPr/>
          </p:nvSpPr>
          <p:spPr>
            <a:xfrm>
              <a:off x="2072364" y="924050"/>
              <a:ext cx="343482" cy="376355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40" name="Shape 540"/>
            <p:cNvSpPr/>
            <p:nvPr/>
          </p:nvSpPr>
          <p:spPr>
            <a:xfrm>
              <a:off x="2834553" y="2743015"/>
              <a:ext cx="343482" cy="194458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41" name="Shape 541"/>
            <p:cNvSpPr/>
            <p:nvPr/>
          </p:nvSpPr>
          <p:spPr>
            <a:xfrm>
              <a:off x="3594779" y="3762194"/>
              <a:ext cx="343481" cy="92541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42" name="Shape 542"/>
            <p:cNvSpPr/>
            <p:nvPr/>
          </p:nvSpPr>
          <p:spPr>
            <a:xfrm>
              <a:off x="4358279" y="4427326"/>
              <a:ext cx="343482" cy="26027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543" name="Shape 543"/>
            <p:cNvSpPr/>
            <p:nvPr/>
          </p:nvSpPr>
          <p:spPr>
            <a:xfrm>
              <a:off x="1698328" y="5963585"/>
              <a:ext cx="4733398" cy="54211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(f) Detecting context switch</a:t>
              </a:r>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Shape 548"/>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Observations</a:t>
            </a:r>
          </a:p>
        </p:txBody>
      </p:sp>
      <p:sp>
        <p:nvSpPr>
          <p:cNvPr id="549" name="Shape 549"/>
          <p:cNvSpPr>
            <a:spLocks noGrp="1"/>
          </p:cNvSpPr>
          <p:nvPr>
            <p:ph type="body" idx="1"/>
          </p:nvPr>
        </p:nvSpPr>
        <p:spPr>
          <a:prstGeom prst="rect">
            <a:avLst/>
          </a:prstGeom>
        </p:spPr>
        <p:txBody>
          <a:bodyPr anchor="t"/>
          <a:lstStyle/>
          <a:p>
            <a:pPr marL="296333" indent="-296333" defTabSz="457200">
              <a:spcBef>
                <a:spcPts val="0"/>
              </a:spcBef>
              <a:defRPr sz="3200" b="0">
                <a:solidFill>
                  <a:srgbClr val="000000"/>
                </a:solidFill>
              </a:defRPr>
            </a:pPr>
            <a:r>
              <a:rPr dirty="0"/>
              <a:t>O1: Eviction of cache lines written in a transaction out of L1 data cache will terminate the transaction, while eviction of cache lines read in the transaction will not.</a:t>
            </a:r>
          </a:p>
          <a:p>
            <a:pPr marL="296333" indent="-296333" defTabSz="457200">
              <a:spcBef>
                <a:spcPts val="0"/>
              </a:spcBef>
              <a:defRPr sz="3200" b="0">
                <a:solidFill>
                  <a:srgbClr val="000000"/>
                </a:solidFill>
              </a:defRPr>
            </a:pPr>
            <a:r>
              <a:rPr dirty="0"/>
              <a:t>O2: Eviction of data read</a:t>
            </a:r>
            <a:r>
              <a:rPr lang="en-US" altLang="zh-CN" dirty="0"/>
              <a:t>/write</a:t>
            </a:r>
            <a:r>
              <a:rPr dirty="0"/>
              <a:t> and instructions executed in a transaction out of LLC will abort the transaction.</a:t>
            </a:r>
          </a:p>
          <a:p>
            <a:pPr marL="296333" indent="-296333" defTabSz="457200">
              <a:spcBef>
                <a:spcPts val="0"/>
              </a:spcBef>
              <a:defRPr sz="3200" b="0">
                <a:solidFill>
                  <a:srgbClr val="000000"/>
                </a:solidFill>
              </a:defRPr>
            </a:pPr>
            <a:r>
              <a:rPr dirty="0"/>
              <a:t>O3: Transactions will abort upon context switches.</a:t>
            </a:r>
          </a:p>
          <a:p>
            <a:pPr marL="296333" indent="-296333" defTabSz="457200">
              <a:spcBef>
                <a:spcPts val="0"/>
              </a:spcBef>
              <a:defRPr sz="2400" b="0">
                <a:solidFill>
                  <a:srgbClr val="000000"/>
                </a:solidFill>
              </a:defRPr>
            </a:pPr>
            <a:endParaRPr dirty="0"/>
          </a:p>
        </p:txBody>
      </p:sp>
      <p:pic>
        <p:nvPicPr>
          <p:cNvPr id="550"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Overview of Cache Side Channels</a:t>
            </a:r>
          </a:p>
        </p:txBody>
      </p:sp>
      <p:pic>
        <p:nvPicPr>
          <p:cNvPr id="126"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pic>
        <p:nvPicPr>
          <p:cNvPr id="127" name="pasted-image.pdf"/>
          <p:cNvPicPr>
            <a:picLocks noChangeAspect="1"/>
          </p:cNvPicPr>
          <p:nvPr/>
        </p:nvPicPr>
        <p:blipFill>
          <a:blip r:embed="rId3">
            <a:extLst/>
          </a:blip>
          <a:stretch>
            <a:fillRect/>
          </a:stretch>
        </p:blipFill>
        <p:spPr>
          <a:xfrm>
            <a:off x="4020442" y="2586523"/>
            <a:ext cx="1130301" cy="1130301"/>
          </a:xfrm>
          <a:prstGeom prst="rect">
            <a:avLst/>
          </a:prstGeom>
          <a:ln w="12700">
            <a:miter lim="400000"/>
          </a:ln>
        </p:spPr>
      </p:pic>
      <p:pic>
        <p:nvPicPr>
          <p:cNvPr id="128" name="pasted-image.pdf"/>
          <p:cNvPicPr>
            <a:picLocks noChangeAspect="1"/>
          </p:cNvPicPr>
          <p:nvPr/>
        </p:nvPicPr>
        <p:blipFill>
          <a:blip r:embed="rId4">
            <a:extLst/>
          </a:blip>
          <a:stretch>
            <a:fillRect/>
          </a:stretch>
        </p:blipFill>
        <p:spPr>
          <a:xfrm>
            <a:off x="7357691" y="2580173"/>
            <a:ext cx="1079501" cy="1143001"/>
          </a:xfrm>
          <a:prstGeom prst="rect">
            <a:avLst/>
          </a:prstGeom>
          <a:ln w="12700">
            <a:miter lim="400000"/>
          </a:ln>
        </p:spPr>
      </p:pic>
      <p:grpSp>
        <p:nvGrpSpPr>
          <p:cNvPr id="133" name="Group 133"/>
          <p:cNvGrpSpPr/>
          <p:nvPr/>
        </p:nvGrpSpPr>
        <p:grpSpPr>
          <a:xfrm>
            <a:off x="5867400" y="4241800"/>
            <a:ext cx="4651916" cy="404615"/>
            <a:chOff x="0" y="0"/>
            <a:chExt cx="4651915" cy="404614"/>
          </a:xfrm>
        </p:grpSpPr>
        <p:sp>
          <p:nvSpPr>
            <p:cNvPr id="129" name="Shape 129"/>
            <p:cNvSpPr/>
            <p:nvPr/>
          </p:nvSpPr>
          <p:spPr>
            <a:xfrm>
              <a:off x="0" y="0"/>
              <a:ext cx="1130300"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30" name="Shape 130"/>
            <p:cNvSpPr/>
            <p:nvPr/>
          </p:nvSpPr>
          <p:spPr>
            <a:xfrm>
              <a:off x="1173871" y="0"/>
              <a:ext cx="1130301"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sp>
          <p:nvSpPr>
            <p:cNvPr id="131" name="Shape 131"/>
            <p:cNvSpPr/>
            <p:nvPr/>
          </p:nvSpPr>
          <p:spPr>
            <a:xfrm>
              <a:off x="2347743"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32" name="Shape 132"/>
            <p:cNvSpPr/>
            <p:nvPr/>
          </p:nvSpPr>
          <p:spPr>
            <a:xfrm>
              <a:off x="3521615"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138" name="Group 138"/>
          <p:cNvGrpSpPr/>
          <p:nvPr/>
        </p:nvGrpSpPr>
        <p:grpSpPr>
          <a:xfrm>
            <a:off x="5846953" y="4781650"/>
            <a:ext cx="4651916" cy="404616"/>
            <a:chOff x="0" y="0"/>
            <a:chExt cx="4651915" cy="404614"/>
          </a:xfrm>
        </p:grpSpPr>
        <p:sp>
          <p:nvSpPr>
            <p:cNvPr id="134" name="Shape 134"/>
            <p:cNvSpPr/>
            <p:nvPr/>
          </p:nvSpPr>
          <p:spPr>
            <a:xfrm>
              <a:off x="0" y="0"/>
              <a:ext cx="1130300"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35" name="Shape 135"/>
            <p:cNvSpPr/>
            <p:nvPr/>
          </p:nvSpPr>
          <p:spPr>
            <a:xfrm>
              <a:off x="1173871"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36" name="Shape 136"/>
            <p:cNvSpPr/>
            <p:nvPr/>
          </p:nvSpPr>
          <p:spPr>
            <a:xfrm>
              <a:off x="2347743" y="0"/>
              <a:ext cx="1130301"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sp>
          <p:nvSpPr>
            <p:cNvPr id="137" name="Shape 137"/>
            <p:cNvSpPr/>
            <p:nvPr/>
          </p:nvSpPr>
          <p:spPr>
            <a:xfrm>
              <a:off x="3521615"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143" name="Group 143"/>
          <p:cNvGrpSpPr/>
          <p:nvPr/>
        </p:nvGrpSpPr>
        <p:grpSpPr>
          <a:xfrm>
            <a:off x="5855995" y="5321501"/>
            <a:ext cx="4651917" cy="404616"/>
            <a:chOff x="0" y="0"/>
            <a:chExt cx="4651915" cy="404614"/>
          </a:xfrm>
        </p:grpSpPr>
        <p:sp>
          <p:nvSpPr>
            <p:cNvPr id="139" name="Shape 139"/>
            <p:cNvSpPr/>
            <p:nvPr/>
          </p:nvSpPr>
          <p:spPr>
            <a:xfrm>
              <a:off x="0" y="0"/>
              <a:ext cx="1130300"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sp>
          <p:nvSpPr>
            <p:cNvPr id="140" name="Shape 140"/>
            <p:cNvSpPr/>
            <p:nvPr/>
          </p:nvSpPr>
          <p:spPr>
            <a:xfrm>
              <a:off x="1173872"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41" name="Shape 141"/>
            <p:cNvSpPr/>
            <p:nvPr/>
          </p:nvSpPr>
          <p:spPr>
            <a:xfrm>
              <a:off x="2347743"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42" name="Shape 142"/>
            <p:cNvSpPr/>
            <p:nvPr/>
          </p:nvSpPr>
          <p:spPr>
            <a:xfrm>
              <a:off x="3521615"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148" name="Group 148"/>
          <p:cNvGrpSpPr/>
          <p:nvPr/>
        </p:nvGrpSpPr>
        <p:grpSpPr>
          <a:xfrm>
            <a:off x="5845988" y="5861352"/>
            <a:ext cx="4651917" cy="404615"/>
            <a:chOff x="0" y="0"/>
            <a:chExt cx="4651916" cy="404614"/>
          </a:xfrm>
        </p:grpSpPr>
        <p:sp>
          <p:nvSpPr>
            <p:cNvPr id="144" name="Shape 144"/>
            <p:cNvSpPr/>
            <p:nvPr/>
          </p:nvSpPr>
          <p:spPr>
            <a:xfrm>
              <a:off x="0" y="0"/>
              <a:ext cx="1130300"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45" name="Shape 145"/>
            <p:cNvSpPr/>
            <p:nvPr/>
          </p:nvSpPr>
          <p:spPr>
            <a:xfrm>
              <a:off x="1173872"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46" name="Shape 146"/>
            <p:cNvSpPr/>
            <p:nvPr/>
          </p:nvSpPr>
          <p:spPr>
            <a:xfrm>
              <a:off x="2347744"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47" name="Shape 147"/>
            <p:cNvSpPr/>
            <p:nvPr/>
          </p:nvSpPr>
          <p:spPr>
            <a:xfrm>
              <a:off x="3521616" y="0"/>
              <a:ext cx="1130301"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grpSp>
      <p:grpSp>
        <p:nvGrpSpPr>
          <p:cNvPr id="153" name="Group 153"/>
          <p:cNvGrpSpPr/>
          <p:nvPr/>
        </p:nvGrpSpPr>
        <p:grpSpPr>
          <a:xfrm>
            <a:off x="5861380" y="6401203"/>
            <a:ext cx="4651918" cy="404615"/>
            <a:chOff x="0" y="0"/>
            <a:chExt cx="4651916" cy="404614"/>
          </a:xfrm>
        </p:grpSpPr>
        <p:sp>
          <p:nvSpPr>
            <p:cNvPr id="149" name="Shape 149"/>
            <p:cNvSpPr/>
            <p:nvPr/>
          </p:nvSpPr>
          <p:spPr>
            <a:xfrm>
              <a:off x="0" y="0"/>
              <a:ext cx="1130300"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50" name="Shape 150"/>
            <p:cNvSpPr/>
            <p:nvPr/>
          </p:nvSpPr>
          <p:spPr>
            <a:xfrm>
              <a:off x="1173872"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51" name="Shape 151"/>
            <p:cNvSpPr/>
            <p:nvPr/>
          </p:nvSpPr>
          <p:spPr>
            <a:xfrm>
              <a:off x="2347744"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52" name="Shape 152"/>
            <p:cNvSpPr/>
            <p:nvPr/>
          </p:nvSpPr>
          <p:spPr>
            <a:xfrm>
              <a:off x="3521616" y="0"/>
              <a:ext cx="1130301"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grpSp>
      <p:grpSp>
        <p:nvGrpSpPr>
          <p:cNvPr id="158" name="Group 158"/>
          <p:cNvGrpSpPr/>
          <p:nvPr/>
        </p:nvGrpSpPr>
        <p:grpSpPr>
          <a:xfrm>
            <a:off x="5859120" y="6941053"/>
            <a:ext cx="4651916" cy="404616"/>
            <a:chOff x="0" y="0"/>
            <a:chExt cx="4651915" cy="404614"/>
          </a:xfrm>
        </p:grpSpPr>
        <p:sp>
          <p:nvSpPr>
            <p:cNvPr id="154" name="Shape 154"/>
            <p:cNvSpPr/>
            <p:nvPr/>
          </p:nvSpPr>
          <p:spPr>
            <a:xfrm>
              <a:off x="0" y="0"/>
              <a:ext cx="1130300"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55" name="Shape 155"/>
            <p:cNvSpPr/>
            <p:nvPr/>
          </p:nvSpPr>
          <p:spPr>
            <a:xfrm>
              <a:off x="1173872"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56" name="Shape 156"/>
            <p:cNvSpPr/>
            <p:nvPr/>
          </p:nvSpPr>
          <p:spPr>
            <a:xfrm>
              <a:off x="2347743" y="0"/>
              <a:ext cx="1130301"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sp>
          <p:nvSpPr>
            <p:cNvPr id="157" name="Shape 157"/>
            <p:cNvSpPr/>
            <p:nvPr/>
          </p:nvSpPr>
          <p:spPr>
            <a:xfrm>
              <a:off x="3521615"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grpSp>
        <p:nvGrpSpPr>
          <p:cNvPr id="163" name="Group 163"/>
          <p:cNvGrpSpPr/>
          <p:nvPr/>
        </p:nvGrpSpPr>
        <p:grpSpPr>
          <a:xfrm>
            <a:off x="5856859" y="7480904"/>
            <a:ext cx="4651917" cy="404616"/>
            <a:chOff x="0" y="0"/>
            <a:chExt cx="4651916" cy="404614"/>
          </a:xfrm>
        </p:grpSpPr>
        <p:sp>
          <p:nvSpPr>
            <p:cNvPr id="159" name="Shape 159"/>
            <p:cNvSpPr/>
            <p:nvPr/>
          </p:nvSpPr>
          <p:spPr>
            <a:xfrm>
              <a:off x="0" y="0"/>
              <a:ext cx="1130300"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60" name="Shape 160"/>
            <p:cNvSpPr/>
            <p:nvPr/>
          </p:nvSpPr>
          <p:spPr>
            <a:xfrm>
              <a:off x="1173872"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sp>
          <p:nvSpPr>
            <p:cNvPr id="161" name="Shape 161"/>
            <p:cNvSpPr/>
            <p:nvPr/>
          </p:nvSpPr>
          <p:spPr>
            <a:xfrm>
              <a:off x="2347744" y="0"/>
              <a:ext cx="1130301" cy="404615"/>
            </a:xfrm>
            <a:prstGeom prst="rec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400">
                  <a:solidFill>
                    <a:srgbClr val="FFFFFF"/>
                  </a:solidFill>
                </a:defRPr>
              </a:lvl1pPr>
            </a:lstStyle>
            <a:p>
              <a:r>
                <a:t>Access</a:t>
              </a:r>
            </a:p>
          </p:txBody>
        </p:sp>
        <p:sp>
          <p:nvSpPr>
            <p:cNvPr id="162" name="Shape 162"/>
            <p:cNvSpPr/>
            <p:nvPr/>
          </p:nvSpPr>
          <p:spPr>
            <a:xfrm>
              <a:off x="3521616" y="0"/>
              <a:ext cx="1130301" cy="404615"/>
            </a:xfrm>
            <a:prstGeom prst="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2400">
                  <a:solidFill>
                    <a:srgbClr val="FFFFFF"/>
                  </a:solidFill>
                </a:defRPr>
              </a:pPr>
              <a:endParaRPr/>
            </a:p>
          </p:txBody>
        </p:sp>
      </p:grpSp>
      <p:sp>
        <p:nvSpPr>
          <p:cNvPr id="164" name="Shape 164"/>
          <p:cNvSpPr/>
          <p:nvPr/>
        </p:nvSpPr>
        <p:spPr>
          <a:xfrm>
            <a:off x="6280197" y="3772000"/>
            <a:ext cx="3658744" cy="381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t>Secret-dependent memory access</a:t>
            </a:r>
          </a:p>
        </p:txBody>
      </p:sp>
      <p:grpSp>
        <p:nvGrpSpPr>
          <p:cNvPr id="174" name="Group 174"/>
          <p:cNvGrpSpPr/>
          <p:nvPr/>
        </p:nvGrpSpPr>
        <p:grpSpPr>
          <a:xfrm>
            <a:off x="3838345" y="3773612"/>
            <a:ext cx="777603" cy="4580095"/>
            <a:chOff x="0" y="0"/>
            <a:chExt cx="777601" cy="4580094"/>
          </a:xfrm>
        </p:grpSpPr>
        <p:grpSp>
          <p:nvGrpSpPr>
            <p:cNvPr id="172" name="Group 172"/>
            <p:cNvGrpSpPr/>
            <p:nvPr/>
          </p:nvGrpSpPr>
          <p:grpSpPr>
            <a:xfrm>
              <a:off x="0" y="397444"/>
              <a:ext cx="533400" cy="3785205"/>
              <a:chOff x="0" y="0"/>
              <a:chExt cx="533400" cy="3785204"/>
            </a:xfrm>
          </p:grpSpPr>
          <p:pic>
            <p:nvPicPr>
              <p:cNvPr id="165" name="pasted-image.pdf"/>
              <p:cNvPicPr>
                <a:picLocks noChangeAspect="1"/>
              </p:cNvPicPr>
              <p:nvPr/>
            </p:nvPicPr>
            <p:blipFill>
              <a:blip r:embed="rId7">
                <a:extLst/>
              </a:blip>
              <a:stretch>
                <a:fillRect/>
              </a:stretch>
            </p:blipFill>
            <p:spPr>
              <a:xfrm>
                <a:off x="0" y="0"/>
                <a:ext cx="533400" cy="546100"/>
              </a:xfrm>
              <a:prstGeom prst="rect">
                <a:avLst/>
              </a:prstGeom>
              <a:ln w="12700" cap="flat">
                <a:noFill/>
                <a:miter lim="400000"/>
              </a:ln>
              <a:effectLst/>
            </p:spPr>
          </p:pic>
          <p:pic>
            <p:nvPicPr>
              <p:cNvPr id="166" name="pasted-image.pdf"/>
              <p:cNvPicPr>
                <a:picLocks noChangeAspect="1"/>
              </p:cNvPicPr>
              <p:nvPr/>
            </p:nvPicPr>
            <p:blipFill>
              <a:blip r:embed="rId7">
                <a:extLst/>
              </a:blip>
              <a:stretch>
                <a:fillRect/>
              </a:stretch>
            </p:blipFill>
            <p:spPr>
              <a:xfrm>
                <a:off x="0" y="539850"/>
                <a:ext cx="533400" cy="546101"/>
              </a:xfrm>
              <a:prstGeom prst="rect">
                <a:avLst/>
              </a:prstGeom>
              <a:ln w="12700" cap="flat">
                <a:noFill/>
                <a:miter lim="400000"/>
              </a:ln>
              <a:effectLst/>
            </p:spPr>
          </p:pic>
          <p:pic>
            <p:nvPicPr>
              <p:cNvPr id="167" name="pasted-image.pdf"/>
              <p:cNvPicPr>
                <a:picLocks noChangeAspect="1"/>
              </p:cNvPicPr>
              <p:nvPr/>
            </p:nvPicPr>
            <p:blipFill>
              <a:blip r:embed="rId7">
                <a:extLst/>
              </a:blip>
              <a:stretch>
                <a:fillRect/>
              </a:stretch>
            </p:blipFill>
            <p:spPr>
              <a:xfrm>
                <a:off x="0" y="1619552"/>
                <a:ext cx="533400" cy="546101"/>
              </a:xfrm>
              <a:prstGeom prst="rect">
                <a:avLst/>
              </a:prstGeom>
              <a:ln w="12700" cap="flat">
                <a:noFill/>
                <a:miter lim="400000"/>
              </a:ln>
              <a:effectLst/>
            </p:spPr>
          </p:pic>
          <p:pic>
            <p:nvPicPr>
              <p:cNvPr id="168" name="pasted-image.pdf"/>
              <p:cNvPicPr>
                <a:picLocks noChangeAspect="1"/>
              </p:cNvPicPr>
              <p:nvPr/>
            </p:nvPicPr>
            <p:blipFill>
              <a:blip r:embed="rId7">
                <a:extLst/>
              </a:blip>
              <a:stretch>
                <a:fillRect/>
              </a:stretch>
            </p:blipFill>
            <p:spPr>
              <a:xfrm>
                <a:off x="0" y="1079701"/>
                <a:ext cx="533400" cy="546101"/>
              </a:xfrm>
              <a:prstGeom prst="rect">
                <a:avLst/>
              </a:prstGeom>
              <a:ln w="12700" cap="flat">
                <a:noFill/>
                <a:miter lim="400000"/>
              </a:ln>
              <a:effectLst/>
            </p:spPr>
          </p:pic>
          <p:pic>
            <p:nvPicPr>
              <p:cNvPr id="169" name="pasted-image.pdf"/>
              <p:cNvPicPr>
                <a:picLocks noChangeAspect="1"/>
              </p:cNvPicPr>
              <p:nvPr/>
            </p:nvPicPr>
            <p:blipFill>
              <a:blip r:embed="rId7">
                <a:extLst/>
              </a:blip>
              <a:stretch>
                <a:fillRect/>
              </a:stretch>
            </p:blipFill>
            <p:spPr>
              <a:xfrm>
                <a:off x="0" y="2159403"/>
                <a:ext cx="533400" cy="546101"/>
              </a:xfrm>
              <a:prstGeom prst="rect">
                <a:avLst/>
              </a:prstGeom>
              <a:ln w="12700" cap="flat">
                <a:noFill/>
                <a:miter lim="400000"/>
              </a:ln>
              <a:effectLst/>
            </p:spPr>
          </p:pic>
          <p:pic>
            <p:nvPicPr>
              <p:cNvPr id="170" name="pasted-image.pdf"/>
              <p:cNvPicPr>
                <a:picLocks noChangeAspect="1"/>
              </p:cNvPicPr>
              <p:nvPr/>
            </p:nvPicPr>
            <p:blipFill>
              <a:blip r:embed="rId7">
                <a:extLst/>
              </a:blip>
              <a:stretch>
                <a:fillRect/>
              </a:stretch>
            </p:blipFill>
            <p:spPr>
              <a:xfrm>
                <a:off x="0" y="2699253"/>
                <a:ext cx="533400" cy="546101"/>
              </a:xfrm>
              <a:prstGeom prst="rect">
                <a:avLst/>
              </a:prstGeom>
              <a:ln w="12700" cap="flat">
                <a:noFill/>
                <a:miter lim="400000"/>
              </a:ln>
              <a:effectLst/>
            </p:spPr>
          </p:pic>
          <p:pic>
            <p:nvPicPr>
              <p:cNvPr id="171" name="pasted-image.pdf"/>
              <p:cNvPicPr>
                <a:picLocks noChangeAspect="1"/>
              </p:cNvPicPr>
              <p:nvPr/>
            </p:nvPicPr>
            <p:blipFill>
              <a:blip r:embed="rId7">
                <a:extLst/>
              </a:blip>
              <a:stretch>
                <a:fillRect/>
              </a:stretch>
            </p:blipFill>
            <p:spPr>
              <a:xfrm>
                <a:off x="0" y="3239104"/>
                <a:ext cx="533400" cy="546101"/>
              </a:xfrm>
              <a:prstGeom prst="rect">
                <a:avLst/>
              </a:prstGeom>
              <a:ln w="12700" cap="flat">
                <a:noFill/>
                <a:miter lim="400000"/>
              </a:ln>
              <a:effectLst/>
            </p:spPr>
          </p:pic>
        </p:grpSp>
        <p:sp>
          <p:nvSpPr>
            <p:cNvPr id="173" name="Shape 173"/>
            <p:cNvSpPr/>
            <p:nvPr/>
          </p:nvSpPr>
          <p:spPr>
            <a:xfrm flipH="1">
              <a:off x="777601" y="0"/>
              <a:ext cx="1" cy="4580095"/>
            </a:xfrm>
            <a:prstGeom prst="line">
              <a:avLst/>
            </a:prstGeom>
            <a:noFill/>
            <a:ln w="25400" cap="flat">
              <a:solidFill>
                <a:srgbClr val="000000"/>
              </a:solidFill>
              <a:prstDash val="solid"/>
              <a:miter lim="400000"/>
              <a:tailEnd type="triangle" w="med" len="med"/>
            </a:ln>
            <a:effectLst/>
          </p:spPr>
          <p:txBody>
            <a:bodyPr wrap="square" lIns="50800" tIns="50800" rIns="50800" bIns="50800" numCol="1" anchor="ctr">
              <a:noAutofit/>
            </a:bodyPr>
            <a:lstStyle/>
            <a:p>
              <a:pPr>
                <a:defRPr sz="2400"/>
              </a:pPr>
              <a:endParaRPr/>
            </a:p>
          </p:txBody>
        </p:sp>
      </p:grpSp>
      <p:sp>
        <p:nvSpPr>
          <p:cNvPr id="175" name="Shape 175"/>
          <p:cNvSpPr/>
          <p:nvPr/>
        </p:nvSpPr>
        <p:spPr>
          <a:xfrm>
            <a:off x="1685252" y="5562599"/>
            <a:ext cx="1266445" cy="381001"/>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defRPr sz="1800"/>
            </a:lvl1pPr>
          </a:lstStyle>
          <a:p>
            <a:r>
              <a:t>Infer secret</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38"/>
                                        </p:tgtEl>
                                        <p:attrNameLst>
                                          <p:attrName>style.visibility</p:attrName>
                                        </p:attrNameLst>
                                      </p:cBhvr>
                                      <p:to>
                                        <p:strVal val="visible"/>
                                      </p:to>
                                    </p:set>
                                    <p:animEffect transition="in" filter="dissolve">
                                      <p:cBhvr>
                                        <p:cTn id="12" dur="10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143"/>
                                        </p:tgtEl>
                                        <p:attrNameLst>
                                          <p:attrName>style.visibility</p:attrName>
                                        </p:attrNameLst>
                                      </p:cBhvr>
                                      <p:to>
                                        <p:strVal val="visible"/>
                                      </p:to>
                                    </p:set>
                                    <p:animEffect transition="in" filter="dissolve">
                                      <p:cBhvr>
                                        <p:cTn id="17" dur="1000"/>
                                        <p:tgtEl>
                                          <p:spTgt spid="1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148"/>
                                        </p:tgtEl>
                                        <p:attrNameLst>
                                          <p:attrName>style.visibility</p:attrName>
                                        </p:attrNameLst>
                                      </p:cBhvr>
                                      <p:to>
                                        <p:strVal val="visible"/>
                                      </p:to>
                                    </p:set>
                                    <p:animEffect transition="in" filter="dissolve">
                                      <p:cBhvr>
                                        <p:cTn id="22" dur="10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5" nodeType="clickEffect">
                                  <p:stCondLst>
                                    <p:cond delay="0"/>
                                  </p:stCondLst>
                                  <p:iterate>
                                    <p:tmAbs val="0"/>
                                  </p:iterate>
                                  <p:childTnLst>
                                    <p:set>
                                      <p:cBhvr>
                                        <p:cTn id="26" fill="hold"/>
                                        <p:tgtEl>
                                          <p:spTgt spid="153"/>
                                        </p:tgtEl>
                                        <p:attrNameLst>
                                          <p:attrName>style.visibility</p:attrName>
                                        </p:attrNameLst>
                                      </p:cBhvr>
                                      <p:to>
                                        <p:strVal val="visible"/>
                                      </p:to>
                                    </p:set>
                                    <p:animEffect transition="in" filter="dissolve">
                                      <p:cBhvr>
                                        <p:cTn id="27" dur="1000"/>
                                        <p:tgtEl>
                                          <p:spTgt spid="15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fill="hold" grpId="6" nodeType="clickEffect">
                                  <p:stCondLst>
                                    <p:cond delay="0"/>
                                  </p:stCondLst>
                                  <p:iterate>
                                    <p:tmAbs val="0"/>
                                  </p:iterate>
                                  <p:childTnLst>
                                    <p:set>
                                      <p:cBhvr>
                                        <p:cTn id="31" fill="hold"/>
                                        <p:tgtEl>
                                          <p:spTgt spid="158"/>
                                        </p:tgtEl>
                                        <p:attrNameLst>
                                          <p:attrName>style.visibility</p:attrName>
                                        </p:attrNameLst>
                                      </p:cBhvr>
                                      <p:to>
                                        <p:strVal val="visible"/>
                                      </p:to>
                                    </p:set>
                                    <p:animEffect transition="in" filter="dissolve">
                                      <p:cBhvr>
                                        <p:cTn id="32" dur="1000"/>
                                        <p:tgtEl>
                                          <p:spTgt spid="15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fill="hold" grpId="7" nodeType="clickEffect">
                                  <p:stCondLst>
                                    <p:cond delay="0"/>
                                  </p:stCondLst>
                                  <p:iterate>
                                    <p:tmAbs val="0"/>
                                  </p:iterate>
                                  <p:childTnLst>
                                    <p:set>
                                      <p:cBhvr>
                                        <p:cTn id="36" fill="hold"/>
                                        <p:tgtEl>
                                          <p:spTgt spid="163"/>
                                        </p:tgtEl>
                                        <p:attrNameLst>
                                          <p:attrName>style.visibility</p:attrName>
                                        </p:attrNameLst>
                                      </p:cBhvr>
                                      <p:to>
                                        <p:strVal val="visible"/>
                                      </p:to>
                                    </p:set>
                                    <p:animEffect transition="in" filter="dissolve">
                                      <p:cBhvr>
                                        <p:cTn id="37" dur="1000"/>
                                        <p:tgtEl>
                                          <p:spTgt spid="1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fill="hold" grpId="8" nodeType="clickEffect">
                                  <p:stCondLst>
                                    <p:cond delay="0"/>
                                  </p:stCondLst>
                                  <p:iterate>
                                    <p:tmAbs val="0"/>
                                  </p:iterate>
                                  <p:childTnLst>
                                    <p:set>
                                      <p:cBhvr>
                                        <p:cTn id="41" fill="hold"/>
                                        <p:tgtEl>
                                          <p:spTgt spid="174"/>
                                        </p:tgtEl>
                                        <p:attrNameLst>
                                          <p:attrName>style.visibility</p:attrName>
                                        </p:attrNameLst>
                                      </p:cBhvr>
                                      <p:to>
                                        <p:strVal val="visible"/>
                                      </p:to>
                                    </p:set>
                                    <p:animEffect transition="in" filter="dissolve">
                                      <p:cBhvr>
                                        <p:cTn id="42" dur="1000"/>
                                        <p:tgtEl>
                                          <p:spTgt spid="17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fill="hold" grpId="9" nodeType="clickEffect">
                                  <p:stCondLst>
                                    <p:cond delay="0"/>
                                  </p:stCondLst>
                                  <p:iterate>
                                    <p:tmAbs val="0"/>
                                  </p:iterate>
                                  <p:childTnLst>
                                    <p:set>
                                      <p:cBhvr>
                                        <p:cTn id="46" fill="hold"/>
                                        <p:tgtEl>
                                          <p:spTgt spid="175"/>
                                        </p:tgtEl>
                                        <p:attrNameLst>
                                          <p:attrName>style.visibility</p:attrName>
                                        </p:attrNameLst>
                                      </p:cBhvr>
                                      <p:to>
                                        <p:strVal val="visible"/>
                                      </p:to>
                                    </p:set>
                                    <p:animEffect transition="in" filter="dissolve">
                                      <p:cBhvr>
                                        <p:cTn id="4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1" animBg="1" advAuto="0"/>
      <p:bldP spid="138" grpId="2" animBg="1" advAuto="0"/>
      <p:bldP spid="143" grpId="3" animBg="1" advAuto="0"/>
      <p:bldP spid="148" grpId="4" animBg="1" advAuto="0"/>
      <p:bldP spid="153" grpId="5" animBg="1" advAuto="0"/>
      <p:bldP spid="158" grpId="6" animBg="1" advAuto="0"/>
      <p:bldP spid="163" grpId="7" animBg="1" advAuto="0"/>
      <p:bldP spid="174" grpId="8" animBg="1" advAuto="0"/>
      <p:bldP spid="175" grpId="9"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 name="Shape 556"/>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A Straw Man Design</a:t>
            </a:r>
          </a:p>
        </p:txBody>
      </p:sp>
      <p:sp>
        <p:nvSpPr>
          <p:cNvPr id="557" name="Shape 557"/>
          <p:cNvSpPr>
            <a:spLocks noGrp="1"/>
          </p:cNvSpPr>
          <p:nvPr>
            <p:ph type="body" sz="quarter" idx="1"/>
          </p:nvPr>
        </p:nvSpPr>
        <p:spPr>
          <a:xfrm>
            <a:off x="952500" y="2603500"/>
            <a:ext cx="11099800" cy="2079884"/>
          </a:xfrm>
          <a:prstGeom prst="rect">
            <a:avLst/>
          </a:prstGeom>
        </p:spPr>
        <p:txBody>
          <a:bodyPr anchor="t"/>
          <a:lstStyle>
            <a:lvl1pPr>
              <a:defRPr sz="3200" b="0">
                <a:solidFill>
                  <a:srgbClr val="000000"/>
                </a:solidFill>
                <a:latin typeface="+mn-lt"/>
                <a:ea typeface="+mn-ea"/>
                <a:cs typeface="+mn-cs"/>
                <a:sym typeface="Helvetica Light"/>
              </a:defRPr>
            </a:lvl1pPr>
          </a:lstStyle>
          <a:p>
            <a:r>
              <a:t>Each security-critical region in its entirety is enclosed into one transaction by inserting the _xbegin() and _xend() compiler intrinsics before and after the code region.</a:t>
            </a:r>
          </a:p>
        </p:txBody>
      </p:sp>
      <p:pic>
        <p:nvPicPr>
          <p:cNvPr id="558"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grpSp>
        <p:nvGrpSpPr>
          <p:cNvPr id="562" name="Group 562"/>
          <p:cNvGrpSpPr/>
          <p:nvPr/>
        </p:nvGrpSpPr>
        <p:grpSpPr>
          <a:xfrm>
            <a:off x="1171179" y="4791682"/>
            <a:ext cx="4171873" cy="1922835"/>
            <a:chOff x="0" y="0"/>
            <a:chExt cx="4171872" cy="1922834"/>
          </a:xfrm>
        </p:grpSpPr>
        <p:pic>
          <p:nvPicPr>
            <p:cNvPr id="559" name="pasted-image.tiff"/>
            <p:cNvPicPr>
              <a:picLocks noChangeAspect="1"/>
            </p:cNvPicPr>
            <p:nvPr/>
          </p:nvPicPr>
          <p:blipFill>
            <a:blip r:embed="rId3">
              <a:extLst/>
            </a:blip>
            <a:stretch>
              <a:fillRect/>
            </a:stretch>
          </p:blipFill>
          <p:spPr>
            <a:xfrm>
              <a:off x="37200" y="0"/>
              <a:ext cx="1354109" cy="372871"/>
            </a:xfrm>
            <a:prstGeom prst="rect">
              <a:avLst/>
            </a:prstGeom>
            <a:ln w="12700" cap="flat">
              <a:noFill/>
              <a:miter lim="400000"/>
            </a:ln>
            <a:effectLst/>
          </p:spPr>
        </p:pic>
        <p:pic>
          <p:nvPicPr>
            <p:cNvPr id="560" name="pasted-image.tiff"/>
            <p:cNvPicPr>
              <a:picLocks noChangeAspect="1"/>
            </p:cNvPicPr>
            <p:nvPr/>
          </p:nvPicPr>
          <p:blipFill>
            <a:blip r:embed="rId4">
              <a:extLst/>
            </a:blip>
            <a:stretch>
              <a:fillRect/>
            </a:stretch>
          </p:blipFill>
          <p:spPr>
            <a:xfrm>
              <a:off x="0" y="353415"/>
              <a:ext cx="4171873" cy="1569420"/>
            </a:xfrm>
            <a:prstGeom prst="rect">
              <a:avLst/>
            </a:prstGeom>
            <a:ln w="12700" cap="flat">
              <a:noFill/>
              <a:miter lim="400000"/>
            </a:ln>
            <a:effectLst/>
          </p:spPr>
        </p:pic>
        <p:pic>
          <p:nvPicPr>
            <p:cNvPr id="561" name="pasted-image.tiff"/>
            <p:cNvPicPr>
              <a:picLocks noChangeAspect="1"/>
            </p:cNvPicPr>
            <p:nvPr/>
          </p:nvPicPr>
          <p:blipFill>
            <a:blip r:embed="rId5">
              <a:extLst/>
            </a:blip>
            <a:stretch>
              <a:fillRect/>
            </a:stretch>
          </p:blipFill>
          <p:spPr>
            <a:xfrm>
              <a:off x="1332791" y="65785"/>
              <a:ext cx="196248" cy="372871"/>
            </a:xfrm>
            <a:prstGeom prst="rect">
              <a:avLst/>
            </a:prstGeom>
            <a:ln w="12700" cap="flat">
              <a:noFill/>
              <a:miter lim="400000"/>
            </a:ln>
            <a:effectLst/>
          </p:spPr>
        </p:pic>
      </p:grpSp>
      <p:sp>
        <p:nvSpPr>
          <p:cNvPr id="563" name="Shape 563"/>
          <p:cNvSpPr/>
          <p:nvPr/>
        </p:nvSpPr>
        <p:spPr>
          <a:xfrm>
            <a:off x="5448790" y="4578813"/>
            <a:ext cx="955962" cy="972723"/>
          </a:xfrm>
          <a:prstGeom prst="rect">
            <a:avLst/>
          </a:prstGeom>
          <a:ln w="25400">
            <a:solidFill>
              <a:schemeClr val="accent6">
                <a:satOff val="24555"/>
                <a:lumOff val="22232"/>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S1</a:t>
            </a:r>
          </a:p>
        </p:txBody>
      </p:sp>
      <p:pic>
        <p:nvPicPr>
          <p:cNvPr id="564" name="pasted-image.png"/>
          <p:cNvPicPr>
            <a:picLocks noChangeAspect="1"/>
          </p:cNvPicPr>
          <p:nvPr/>
        </p:nvPicPr>
        <p:blipFill>
          <a:blip r:embed="rId6">
            <a:extLst/>
          </a:blip>
          <a:srcRect l="1344" t="2059" r="1487" b="1044"/>
          <a:stretch>
            <a:fillRect/>
          </a:stretch>
        </p:blipFill>
        <p:spPr>
          <a:xfrm>
            <a:off x="5907560" y="5017980"/>
            <a:ext cx="1162465" cy="822811"/>
          </a:xfrm>
          <a:custGeom>
            <a:avLst/>
            <a:gdLst/>
            <a:ahLst/>
            <a:cxnLst>
              <a:cxn ang="0">
                <a:pos x="wd2" y="hd2"/>
              </a:cxn>
              <a:cxn ang="5400000">
                <a:pos x="wd2" y="hd2"/>
              </a:cxn>
              <a:cxn ang="10800000">
                <a:pos x="wd2" y="hd2"/>
              </a:cxn>
              <a:cxn ang="16200000">
                <a:pos x="wd2" y="hd2"/>
              </a:cxn>
            </a:cxnLst>
            <a:rect l="0" t="0" r="r" b="b"/>
            <a:pathLst>
              <a:path w="21579" h="21571" extrusionOk="0">
                <a:moveTo>
                  <a:pt x="17896" y="13"/>
                </a:moveTo>
                <a:cubicBezTo>
                  <a:pt x="17630" y="48"/>
                  <a:pt x="16755" y="491"/>
                  <a:pt x="16644" y="647"/>
                </a:cubicBezTo>
                <a:cubicBezTo>
                  <a:pt x="16620" y="681"/>
                  <a:pt x="16565" y="710"/>
                  <a:pt x="16518" y="710"/>
                </a:cubicBezTo>
                <a:cubicBezTo>
                  <a:pt x="16410" y="710"/>
                  <a:pt x="15286" y="1344"/>
                  <a:pt x="15192" y="1459"/>
                </a:cubicBezTo>
                <a:cubicBezTo>
                  <a:pt x="15154" y="1506"/>
                  <a:pt x="15087" y="1546"/>
                  <a:pt x="15038" y="1542"/>
                </a:cubicBezTo>
                <a:cubicBezTo>
                  <a:pt x="14929" y="1534"/>
                  <a:pt x="12659" y="2769"/>
                  <a:pt x="12113" y="3134"/>
                </a:cubicBezTo>
                <a:cubicBezTo>
                  <a:pt x="11971" y="3229"/>
                  <a:pt x="11823" y="3311"/>
                  <a:pt x="11789" y="3311"/>
                </a:cubicBezTo>
                <a:cubicBezTo>
                  <a:pt x="11687" y="3311"/>
                  <a:pt x="10395" y="4027"/>
                  <a:pt x="10308" y="4133"/>
                </a:cubicBezTo>
                <a:cubicBezTo>
                  <a:pt x="10263" y="4187"/>
                  <a:pt x="10171" y="4241"/>
                  <a:pt x="10102" y="4248"/>
                </a:cubicBezTo>
                <a:cubicBezTo>
                  <a:pt x="9969" y="4260"/>
                  <a:pt x="6598" y="6105"/>
                  <a:pt x="6433" y="6256"/>
                </a:cubicBezTo>
                <a:cubicBezTo>
                  <a:pt x="6380" y="6304"/>
                  <a:pt x="6249" y="6380"/>
                  <a:pt x="6138" y="6422"/>
                </a:cubicBezTo>
                <a:cubicBezTo>
                  <a:pt x="5864" y="6526"/>
                  <a:pt x="4002" y="7568"/>
                  <a:pt x="3869" y="7691"/>
                </a:cubicBezTo>
                <a:cubicBezTo>
                  <a:pt x="3810" y="7745"/>
                  <a:pt x="3756" y="7772"/>
                  <a:pt x="3744" y="7754"/>
                </a:cubicBezTo>
                <a:cubicBezTo>
                  <a:pt x="3731" y="7736"/>
                  <a:pt x="3582" y="7799"/>
                  <a:pt x="3419" y="7889"/>
                </a:cubicBezTo>
                <a:cubicBezTo>
                  <a:pt x="3257" y="7980"/>
                  <a:pt x="2534" y="8368"/>
                  <a:pt x="1813" y="8763"/>
                </a:cubicBezTo>
                <a:cubicBezTo>
                  <a:pt x="616" y="9420"/>
                  <a:pt x="207" y="9699"/>
                  <a:pt x="207" y="9856"/>
                </a:cubicBezTo>
                <a:cubicBezTo>
                  <a:pt x="207" y="9948"/>
                  <a:pt x="406" y="9911"/>
                  <a:pt x="531" y="9793"/>
                </a:cubicBezTo>
                <a:cubicBezTo>
                  <a:pt x="595" y="9734"/>
                  <a:pt x="1159" y="9402"/>
                  <a:pt x="1791" y="9055"/>
                </a:cubicBezTo>
                <a:cubicBezTo>
                  <a:pt x="2423" y="8707"/>
                  <a:pt x="3005" y="8383"/>
                  <a:pt x="3081" y="8337"/>
                </a:cubicBezTo>
                <a:cubicBezTo>
                  <a:pt x="3156" y="8290"/>
                  <a:pt x="3951" y="7849"/>
                  <a:pt x="4849" y="7359"/>
                </a:cubicBezTo>
                <a:cubicBezTo>
                  <a:pt x="5746" y="6868"/>
                  <a:pt x="7888" y="5694"/>
                  <a:pt x="9608" y="4747"/>
                </a:cubicBezTo>
                <a:cubicBezTo>
                  <a:pt x="11328" y="3800"/>
                  <a:pt x="13126" y="2813"/>
                  <a:pt x="13601" y="2552"/>
                </a:cubicBezTo>
                <a:cubicBezTo>
                  <a:pt x="14075" y="2290"/>
                  <a:pt x="14528" y="2040"/>
                  <a:pt x="14610" y="1990"/>
                </a:cubicBezTo>
                <a:cubicBezTo>
                  <a:pt x="14692" y="1940"/>
                  <a:pt x="15439" y="1525"/>
                  <a:pt x="16268" y="1074"/>
                </a:cubicBezTo>
                <a:cubicBezTo>
                  <a:pt x="17859" y="208"/>
                  <a:pt x="18008" y="161"/>
                  <a:pt x="18338" y="356"/>
                </a:cubicBezTo>
                <a:cubicBezTo>
                  <a:pt x="18428" y="409"/>
                  <a:pt x="18549" y="541"/>
                  <a:pt x="18611" y="658"/>
                </a:cubicBezTo>
                <a:cubicBezTo>
                  <a:pt x="18672" y="774"/>
                  <a:pt x="19080" y="2170"/>
                  <a:pt x="19517" y="3758"/>
                </a:cubicBezTo>
                <a:cubicBezTo>
                  <a:pt x="19954" y="5347"/>
                  <a:pt x="20347" y="6731"/>
                  <a:pt x="20386" y="6838"/>
                </a:cubicBezTo>
                <a:cubicBezTo>
                  <a:pt x="20425" y="6945"/>
                  <a:pt x="20460" y="7083"/>
                  <a:pt x="20467" y="7140"/>
                </a:cubicBezTo>
                <a:cubicBezTo>
                  <a:pt x="20488" y="7307"/>
                  <a:pt x="20901" y="8790"/>
                  <a:pt x="20946" y="8857"/>
                </a:cubicBezTo>
                <a:cubicBezTo>
                  <a:pt x="20969" y="8891"/>
                  <a:pt x="20990" y="8955"/>
                  <a:pt x="20990" y="9002"/>
                </a:cubicBezTo>
                <a:cubicBezTo>
                  <a:pt x="20990" y="9050"/>
                  <a:pt x="21083" y="9424"/>
                  <a:pt x="21197" y="9835"/>
                </a:cubicBezTo>
                <a:cubicBezTo>
                  <a:pt x="21323" y="10291"/>
                  <a:pt x="21403" y="10680"/>
                  <a:pt x="21403" y="10844"/>
                </a:cubicBezTo>
                <a:cubicBezTo>
                  <a:pt x="21403" y="11180"/>
                  <a:pt x="21231" y="11616"/>
                  <a:pt x="21027" y="11791"/>
                </a:cubicBezTo>
                <a:cubicBezTo>
                  <a:pt x="20945" y="11862"/>
                  <a:pt x="20223" y="12282"/>
                  <a:pt x="19428" y="12717"/>
                </a:cubicBezTo>
                <a:cubicBezTo>
                  <a:pt x="18634" y="13152"/>
                  <a:pt x="17905" y="13547"/>
                  <a:pt x="17808" y="13601"/>
                </a:cubicBezTo>
                <a:cubicBezTo>
                  <a:pt x="17711" y="13656"/>
                  <a:pt x="17631" y="13749"/>
                  <a:pt x="17631" y="13799"/>
                </a:cubicBezTo>
                <a:cubicBezTo>
                  <a:pt x="17631" y="13864"/>
                  <a:pt x="17675" y="13875"/>
                  <a:pt x="17771" y="13851"/>
                </a:cubicBezTo>
                <a:cubicBezTo>
                  <a:pt x="17960" y="13804"/>
                  <a:pt x="20549" y="12388"/>
                  <a:pt x="20585" y="12311"/>
                </a:cubicBezTo>
                <a:cubicBezTo>
                  <a:pt x="20602" y="12276"/>
                  <a:pt x="20670" y="12238"/>
                  <a:pt x="20740" y="12228"/>
                </a:cubicBezTo>
                <a:cubicBezTo>
                  <a:pt x="21160" y="12165"/>
                  <a:pt x="21525" y="11607"/>
                  <a:pt x="21572" y="10959"/>
                </a:cubicBezTo>
                <a:cubicBezTo>
                  <a:pt x="21594" y="10661"/>
                  <a:pt x="21570" y="10511"/>
                  <a:pt x="21425" y="9960"/>
                </a:cubicBezTo>
                <a:cubicBezTo>
                  <a:pt x="21331" y="9603"/>
                  <a:pt x="21196" y="9128"/>
                  <a:pt x="21123" y="8909"/>
                </a:cubicBezTo>
                <a:cubicBezTo>
                  <a:pt x="21050" y="8690"/>
                  <a:pt x="20990" y="8487"/>
                  <a:pt x="20990" y="8451"/>
                </a:cubicBezTo>
                <a:cubicBezTo>
                  <a:pt x="20990" y="8415"/>
                  <a:pt x="20670" y="7220"/>
                  <a:pt x="20276" y="5798"/>
                </a:cubicBezTo>
                <a:cubicBezTo>
                  <a:pt x="19881" y="4375"/>
                  <a:pt x="19413" y="2684"/>
                  <a:pt x="19237" y="2042"/>
                </a:cubicBezTo>
                <a:cubicBezTo>
                  <a:pt x="18822" y="527"/>
                  <a:pt x="18755" y="380"/>
                  <a:pt x="18434" y="158"/>
                </a:cubicBezTo>
                <a:cubicBezTo>
                  <a:pt x="18212" y="5"/>
                  <a:pt x="18145" y="-20"/>
                  <a:pt x="17896" y="13"/>
                </a:cubicBezTo>
                <a:close/>
                <a:moveTo>
                  <a:pt x="18102" y="627"/>
                </a:moveTo>
                <a:cubicBezTo>
                  <a:pt x="17866" y="598"/>
                  <a:pt x="17421" y="822"/>
                  <a:pt x="16025" y="1594"/>
                </a:cubicBezTo>
                <a:cubicBezTo>
                  <a:pt x="15051" y="2132"/>
                  <a:pt x="13950" y="2742"/>
                  <a:pt x="13579" y="2947"/>
                </a:cubicBezTo>
                <a:cubicBezTo>
                  <a:pt x="13072" y="3227"/>
                  <a:pt x="12897" y="3359"/>
                  <a:pt x="12879" y="3457"/>
                </a:cubicBezTo>
                <a:cubicBezTo>
                  <a:pt x="12859" y="3562"/>
                  <a:pt x="12826" y="3576"/>
                  <a:pt x="12702" y="3550"/>
                </a:cubicBezTo>
                <a:cubicBezTo>
                  <a:pt x="12546" y="3518"/>
                  <a:pt x="11894" y="3822"/>
                  <a:pt x="11744" y="3998"/>
                </a:cubicBezTo>
                <a:cubicBezTo>
                  <a:pt x="11704" y="4045"/>
                  <a:pt x="11662" y="4068"/>
                  <a:pt x="11649" y="4050"/>
                </a:cubicBezTo>
                <a:cubicBezTo>
                  <a:pt x="11635" y="4031"/>
                  <a:pt x="11467" y="4106"/>
                  <a:pt x="11280" y="4216"/>
                </a:cubicBezTo>
                <a:cubicBezTo>
                  <a:pt x="11093" y="4327"/>
                  <a:pt x="10894" y="4447"/>
                  <a:pt x="10831" y="4476"/>
                </a:cubicBezTo>
                <a:cubicBezTo>
                  <a:pt x="10768" y="4505"/>
                  <a:pt x="10473" y="4658"/>
                  <a:pt x="10183" y="4820"/>
                </a:cubicBezTo>
                <a:cubicBezTo>
                  <a:pt x="9428" y="5240"/>
                  <a:pt x="3229" y="8653"/>
                  <a:pt x="2624" y="8982"/>
                </a:cubicBezTo>
                <a:cubicBezTo>
                  <a:pt x="1186" y="9762"/>
                  <a:pt x="675" y="10071"/>
                  <a:pt x="583" y="10209"/>
                </a:cubicBezTo>
                <a:cubicBezTo>
                  <a:pt x="464" y="10388"/>
                  <a:pt x="406" y="10791"/>
                  <a:pt x="480" y="10917"/>
                </a:cubicBezTo>
                <a:cubicBezTo>
                  <a:pt x="508" y="10965"/>
                  <a:pt x="516" y="11022"/>
                  <a:pt x="502" y="11042"/>
                </a:cubicBezTo>
                <a:cubicBezTo>
                  <a:pt x="488" y="11061"/>
                  <a:pt x="787" y="12201"/>
                  <a:pt x="1165" y="13570"/>
                </a:cubicBezTo>
                <a:cubicBezTo>
                  <a:pt x="1543" y="14939"/>
                  <a:pt x="1980" y="16526"/>
                  <a:pt x="2138" y="17097"/>
                </a:cubicBezTo>
                <a:cubicBezTo>
                  <a:pt x="2295" y="17669"/>
                  <a:pt x="2429" y="18144"/>
                  <a:pt x="2432" y="18148"/>
                </a:cubicBezTo>
                <a:cubicBezTo>
                  <a:pt x="2435" y="18153"/>
                  <a:pt x="2482" y="18177"/>
                  <a:pt x="2535" y="18200"/>
                </a:cubicBezTo>
                <a:cubicBezTo>
                  <a:pt x="2609" y="18232"/>
                  <a:pt x="2653" y="18192"/>
                  <a:pt x="2712" y="18065"/>
                </a:cubicBezTo>
                <a:cubicBezTo>
                  <a:pt x="2783" y="17913"/>
                  <a:pt x="2786" y="17873"/>
                  <a:pt x="2727" y="17659"/>
                </a:cubicBezTo>
                <a:cubicBezTo>
                  <a:pt x="2606" y="17221"/>
                  <a:pt x="1966" y="14912"/>
                  <a:pt x="1386" y="12821"/>
                </a:cubicBezTo>
                <a:cubicBezTo>
                  <a:pt x="979" y="11351"/>
                  <a:pt x="820" y="10722"/>
                  <a:pt x="848" y="10646"/>
                </a:cubicBezTo>
                <a:cubicBezTo>
                  <a:pt x="883" y="10556"/>
                  <a:pt x="2569" y="9590"/>
                  <a:pt x="4664" y="8461"/>
                </a:cubicBezTo>
                <a:cubicBezTo>
                  <a:pt x="4955" y="8305"/>
                  <a:pt x="5240" y="8151"/>
                  <a:pt x="5291" y="8118"/>
                </a:cubicBezTo>
                <a:cubicBezTo>
                  <a:pt x="5341" y="8085"/>
                  <a:pt x="6024" y="7703"/>
                  <a:pt x="6808" y="7275"/>
                </a:cubicBezTo>
                <a:cubicBezTo>
                  <a:pt x="10378" y="5326"/>
                  <a:pt x="12050" y="4396"/>
                  <a:pt x="12091" y="4341"/>
                </a:cubicBezTo>
                <a:cubicBezTo>
                  <a:pt x="12115" y="4308"/>
                  <a:pt x="12162" y="4279"/>
                  <a:pt x="12194" y="4279"/>
                </a:cubicBezTo>
                <a:cubicBezTo>
                  <a:pt x="12226" y="4279"/>
                  <a:pt x="12787" y="3982"/>
                  <a:pt x="13439" y="3623"/>
                </a:cubicBezTo>
                <a:cubicBezTo>
                  <a:pt x="17228" y="1538"/>
                  <a:pt x="17924" y="1168"/>
                  <a:pt x="17977" y="1168"/>
                </a:cubicBezTo>
                <a:cubicBezTo>
                  <a:pt x="18091" y="1168"/>
                  <a:pt x="18175" y="1412"/>
                  <a:pt x="18552" y="2791"/>
                </a:cubicBezTo>
                <a:cubicBezTo>
                  <a:pt x="18761" y="3558"/>
                  <a:pt x="18962" y="4237"/>
                  <a:pt x="19001" y="4300"/>
                </a:cubicBezTo>
                <a:cubicBezTo>
                  <a:pt x="19040" y="4362"/>
                  <a:pt x="19060" y="4424"/>
                  <a:pt x="19045" y="4445"/>
                </a:cubicBezTo>
                <a:cubicBezTo>
                  <a:pt x="19030" y="4466"/>
                  <a:pt x="19038" y="4545"/>
                  <a:pt x="19060" y="4622"/>
                </a:cubicBezTo>
                <a:cubicBezTo>
                  <a:pt x="19269" y="5358"/>
                  <a:pt x="20649" y="10350"/>
                  <a:pt x="20703" y="10563"/>
                </a:cubicBezTo>
                <a:cubicBezTo>
                  <a:pt x="20767" y="10818"/>
                  <a:pt x="20765" y="10850"/>
                  <a:pt x="20696" y="10959"/>
                </a:cubicBezTo>
                <a:cubicBezTo>
                  <a:pt x="20654" y="11024"/>
                  <a:pt x="20520" y="11135"/>
                  <a:pt x="20401" y="11198"/>
                </a:cubicBezTo>
                <a:cubicBezTo>
                  <a:pt x="20110" y="11352"/>
                  <a:pt x="16811" y="13172"/>
                  <a:pt x="16666" y="13258"/>
                </a:cubicBezTo>
                <a:cubicBezTo>
                  <a:pt x="16603" y="13296"/>
                  <a:pt x="16529" y="13333"/>
                  <a:pt x="16504" y="13341"/>
                </a:cubicBezTo>
                <a:cubicBezTo>
                  <a:pt x="16478" y="13350"/>
                  <a:pt x="16163" y="13523"/>
                  <a:pt x="15796" y="13726"/>
                </a:cubicBezTo>
                <a:cubicBezTo>
                  <a:pt x="15091" y="14118"/>
                  <a:pt x="13865" y="14795"/>
                  <a:pt x="13233" y="15141"/>
                </a:cubicBezTo>
                <a:cubicBezTo>
                  <a:pt x="12924" y="15310"/>
                  <a:pt x="12858" y="15371"/>
                  <a:pt x="12879" y="15464"/>
                </a:cubicBezTo>
                <a:cubicBezTo>
                  <a:pt x="12912" y="15611"/>
                  <a:pt x="12799" y="15674"/>
                  <a:pt x="12673" y="15578"/>
                </a:cubicBezTo>
                <a:cubicBezTo>
                  <a:pt x="12591" y="15516"/>
                  <a:pt x="12298" y="15652"/>
                  <a:pt x="10750" y="16504"/>
                </a:cubicBezTo>
                <a:cubicBezTo>
                  <a:pt x="3137" y="20694"/>
                  <a:pt x="3598" y="20449"/>
                  <a:pt x="3515" y="20344"/>
                </a:cubicBezTo>
                <a:cubicBezTo>
                  <a:pt x="3473" y="20289"/>
                  <a:pt x="3366" y="19971"/>
                  <a:pt x="3272" y="19636"/>
                </a:cubicBezTo>
                <a:cubicBezTo>
                  <a:pt x="3095" y="19005"/>
                  <a:pt x="3057" y="18947"/>
                  <a:pt x="2771" y="18908"/>
                </a:cubicBezTo>
                <a:cubicBezTo>
                  <a:pt x="2631" y="18888"/>
                  <a:pt x="2628" y="18902"/>
                  <a:pt x="2690" y="19064"/>
                </a:cubicBezTo>
                <a:cubicBezTo>
                  <a:pt x="2714" y="19126"/>
                  <a:pt x="2823" y="19507"/>
                  <a:pt x="2933" y="19917"/>
                </a:cubicBezTo>
                <a:cubicBezTo>
                  <a:pt x="3100" y="20540"/>
                  <a:pt x="3157" y="20689"/>
                  <a:pt x="3287" y="20812"/>
                </a:cubicBezTo>
                <a:cubicBezTo>
                  <a:pt x="3372" y="20893"/>
                  <a:pt x="3512" y="20958"/>
                  <a:pt x="3596" y="20958"/>
                </a:cubicBezTo>
                <a:cubicBezTo>
                  <a:pt x="3735" y="20958"/>
                  <a:pt x="4102" y="20794"/>
                  <a:pt x="4495" y="20552"/>
                </a:cubicBezTo>
                <a:cubicBezTo>
                  <a:pt x="4577" y="20501"/>
                  <a:pt x="4827" y="20353"/>
                  <a:pt x="5055" y="20229"/>
                </a:cubicBezTo>
                <a:cubicBezTo>
                  <a:pt x="5307" y="20092"/>
                  <a:pt x="5475" y="19973"/>
                  <a:pt x="5475" y="19917"/>
                </a:cubicBezTo>
                <a:cubicBezTo>
                  <a:pt x="5475" y="19853"/>
                  <a:pt x="5532" y="19826"/>
                  <a:pt x="5659" y="19823"/>
                </a:cubicBezTo>
                <a:cubicBezTo>
                  <a:pt x="5785" y="19821"/>
                  <a:pt x="6660" y="19359"/>
                  <a:pt x="8459" y="18367"/>
                </a:cubicBezTo>
                <a:cubicBezTo>
                  <a:pt x="9900" y="17571"/>
                  <a:pt x="11174" y="16872"/>
                  <a:pt x="11288" y="16806"/>
                </a:cubicBezTo>
                <a:cubicBezTo>
                  <a:pt x="11401" y="16740"/>
                  <a:pt x="12187" y="16302"/>
                  <a:pt x="13034" y="15838"/>
                </a:cubicBezTo>
                <a:cubicBezTo>
                  <a:pt x="13881" y="15375"/>
                  <a:pt x="14877" y="14834"/>
                  <a:pt x="15244" y="14631"/>
                </a:cubicBezTo>
                <a:cubicBezTo>
                  <a:pt x="15611" y="14429"/>
                  <a:pt x="16045" y="14191"/>
                  <a:pt x="16209" y="14101"/>
                </a:cubicBezTo>
                <a:cubicBezTo>
                  <a:pt x="16373" y="14010"/>
                  <a:pt x="16568" y="13897"/>
                  <a:pt x="16644" y="13851"/>
                </a:cubicBezTo>
                <a:cubicBezTo>
                  <a:pt x="16720" y="13805"/>
                  <a:pt x="16904" y="13706"/>
                  <a:pt x="17049" y="13633"/>
                </a:cubicBezTo>
                <a:cubicBezTo>
                  <a:pt x="17194" y="13559"/>
                  <a:pt x="17343" y="13468"/>
                  <a:pt x="17388" y="13435"/>
                </a:cubicBezTo>
                <a:cubicBezTo>
                  <a:pt x="17433" y="13402"/>
                  <a:pt x="18235" y="12962"/>
                  <a:pt x="19171" y="12457"/>
                </a:cubicBezTo>
                <a:cubicBezTo>
                  <a:pt x="21081" y="11425"/>
                  <a:pt x="21130" y="11397"/>
                  <a:pt x="21130" y="10865"/>
                </a:cubicBezTo>
                <a:cubicBezTo>
                  <a:pt x="21130" y="10643"/>
                  <a:pt x="21018" y="10154"/>
                  <a:pt x="20688" y="8961"/>
                </a:cubicBezTo>
                <a:cubicBezTo>
                  <a:pt x="20445" y="8081"/>
                  <a:pt x="20219" y="7278"/>
                  <a:pt x="20187" y="7171"/>
                </a:cubicBezTo>
                <a:cubicBezTo>
                  <a:pt x="20156" y="7064"/>
                  <a:pt x="20094" y="6856"/>
                  <a:pt x="20055" y="6713"/>
                </a:cubicBezTo>
                <a:cubicBezTo>
                  <a:pt x="19676" y="5333"/>
                  <a:pt x="19548" y="4886"/>
                  <a:pt x="19517" y="4830"/>
                </a:cubicBezTo>
                <a:cubicBezTo>
                  <a:pt x="19497" y="4794"/>
                  <a:pt x="19468" y="4673"/>
                  <a:pt x="19451" y="4560"/>
                </a:cubicBezTo>
                <a:cubicBezTo>
                  <a:pt x="19433" y="4446"/>
                  <a:pt x="19391" y="4321"/>
                  <a:pt x="19355" y="4279"/>
                </a:cubicBezTo>
                <a:cubicBezTo>
                  <a:pt x="19319" y="4237"/>
                  <a:pt x="19298" y="4172"/>
                  <a:pt x="19311" y="4143"/>
                </a:cubicBezTo>
                <a:cubicBezTo>
                  <a:pt x="19331" y="4098"/>
                  <a:pt x="18910" y="2472"/>
                  <a:pt x="18795" y="2156"/>
                </a:cubicBezTo>
                <a:cubicBezTo>
                  <a:pt x="18771" y="2090"/>
                  <a:pt x="18724" y="1924"/>
                  <a:pt x="18692" y="1782"/>
                </a:cubicBezTo>
                <a:cubicBezTo>
                  <a:pt x="18573" y="1250"/>
                  <a:pt x="18419" y="846"/>
                  <a:pt x="18294" y="731"/>
                </a:cubicBezTo>
                <a:cubicBezTo>
                  <a:pt x="18233" y="675"/>
                  <a:pt x="18181" y="636"/>
                  <a:pt x="18102" y="627"/>
                </a:cubicBezTo>
                <a:close/>
                <a:moveTo>
                  <a:pt x="16327" y="3498"/>
                </a:moveTo>
                <a:cubicBezTo>
                  <a:pt x="16249" y="3498"/>
                  <a:pt x="14173" y="4663"/>
                  <a:pt x="14102" y="4747"/>
                </a:cubicBezTo>
                <a:cubicBezTo>
                  <a:pt x="14028" y="4833"/>
                  <a:pt x="14030" y="5071"/>
                  <a:pt x="14102" y="5174"/>
                </a:cubicBezTo>
                <a:cubicBezTo>
                  <a:pt x="14132" y="5216"/>
                  <a:pt x="14230" y="5257"/>
                  <a:pt x="14323" y="5257"/>
                </a:cubicBezTo>
                <a:cubicBezTo>
                  <a:pt x="14522" y="5257"/>
                  <a:pt x="14560" y="5305"/>
                  <a:pt x="14691" y="5777"/>
                </a:cubicBezTo>
                <a:cubicBezTo>
                  <a:pt x="14746" y="5973"/>
                  <a:pt x="14819" y="6155"/>
                  <a:pt x="14853" y="6183"/>
                </a:cubicBezTo>
                <a:cubicBezTo>
                  <a:pt x="14888" y="6211"/>
                  <a:pt x="14904" y="6269"/>
                  <a:pt x="14890" y="6318"/>
                </a:cubicBezTo>
                <a:cubicBezTo>
                  <a:pt x="14877" y="6367"/>
                  <a:pt x="14951" y="6695"/>
                  <a:pt x="15052" y="7046"/>
                </a:cubicBezTo>
                <a:cubicBezTo>
                  <a:pt x="15153" y="7398"/>
                  <a:pt x="15455" y="8472"/>
                  <a:pt x="15723" y="9429"/>
                </a:cubicBezTo>
                <a:cubicBezTo>
                  <a:pt x="16232" y="11254"/>
                  <a:pt x="16236" y="11250"/>
                  <a:pt x="16032" y="11510"/>
                </a:cubicBezTo>
                <a:cubicBezTo>
                  <a:pt x="15915" y="11660"/>
                  <a:pt x="15902" y="11848"/>
                  <a:pt x="16010" y="11937"/>
                </a:cubicBezTo>
                <a:cubicBezTo>
                  <a:pt x="16122" y="12029"/>
                  <a:pt x="16260" y="12023"/>
                  <a:pt x="16246" y="11926"/>
                </a:cubicBezTo>
                <a:cubicBezTo>
                  <a:pt x="16238" y="11874"/>
                  <a:pt x="16277" y="11852"/>
                  <a:pt x="16356" y="11864"/>
                </a:cubicBezTo>
                <a:cubicBezTo>
                  <a:pt x="16468" y="11880"/>
                  <a:pt x="17967" y="11086"/>
                  <a:pt x="18066" y="10959"/>
                </a:cubicBezTo>
                <a:cubicBezTo>
                  <a:pt x="18089" y="10929"/>
                  <a:pt x="18062" y="10811"/>
                  <a:pt x="18007" y="10678"/>
                </a:cubicBezTo>
                <a:cubicBezTo>
                  <a:pt x="17953" y="10548"/>
                  <a:pt x="17911" y="10407"/>
                  <a:pt x="17911" y="10365"/>
                </a:cubicBezTo>
                <a:cubicBezTo>
                  <a:pt x="17911" y="10237"/>
                  <a:pt x="17253" y="7945"/>
                  <a:pt x="17204" y="7900"/>
                </a:cubicBezTo>
                <a:cubicBezTo>
                  <a:pt x="17178" y="7876"/>
                  <a:pt x="17155" y="7796"/>
                  <a:pt x="17152" y="7712"/>
                </a:cubicBezTo>
                <a:cubicBezTo>
                  <a:pt x="17149" y="7629"/>
                  <a:pt x="16944" y="6836"/>
                  <a:pt x="16695" y="5954"/>
                </a:cubicBezTo>
                <a:lnTo>
                  <a:pt x="16238" y="4352"/>
                </a:lnTo>
                <a:lnTo>
                  <a:pt x="16386" y="4123"/>
                </a:lnTo>
                <a:cubicBezTo>
                  <a:pt x="16465" y="3995"/>
                  <a:pt x="16533" y="3850"/>
                  <a:pt x="16533" y="3800"/>
                </a:cubicBezTo>
                <a:cubicBezTo>
                  <a:pt x="16533" y="3689"/>
                  <a:pt x="16402" y="3498"/>
                  <a:pt x="16327" y="3498"/>
                </a:cubicBezTo>
                <a:close/>
                <a:moveTo>
                  <a:pt x="13203" y="5257"/>
                </a:moveTo>
                <a:cubicBezTo>
                  <a:pt x="13162" y="5257"/>
                  <a:pt x="12816" y="5435"/>
                  <a:pt x="12430" y="5652"/>
                </a:cubicBezTo>
                <a:cubicBezTo>
                  <a:pt x="12043" y="5869"/>
                  <a:pt x="11565" y="6126"/>
                  <a:pt x="11369" y="6235"/>
                </a:cubicBezTo>
                <a:cubicBezTo>
                  <a:pt x="10986" y="6447"/>
                  <a:pt x="10881" y="6591"/>
                  <a:pt x="10963" y="6807"/>
                </a:cubicBezTo>
                <a:cubicBezTo>
                  <a:pt x="10999" y="6902"/>
                  <a:pt x="11064" y="6942"/>
                  <a:pt x="11192" y="6942"/>
                </a:cubicBezTo>
                <a:cubicBezTo>
                  <a:pt x="11301" y="6942"/>
                  <a:pt x="11397" y="6986"/>
                  <a:pt x="11442" y="7057"/>
                </a:cubicBezTo>
                <a:cubicBezTo>
                  <a:pt x="11483" y="7120"/>
                  <a:pt x="11695" y="7812"/>
                  <a:pt x="11914" y="8597"/>
                </a:cubicBezTo>
                <a:cubicBezTo>
                  <a:pt x="12133" y="9382"/>
                  <a:pt x="12326" y="10049"/>
                  <a:pt x="12341" y="10085"/>
                </a:cubicBezTo>
                <a:cubicBezTo>
                  <a:pt x="12357" y="10120"/>
                  <a:pt x="12373" y="10184"/>
                  <a:pt x="12378" y="10220"/>
                </a:cubicBezTo>
                <a:cubicBezTo>
                  <a:pt x="12397" y="10372"/>
                  <a:pt x="12480" y="10627"/>
                  <a:pt x="12525" y="10667"/>
                </a:cubicBezTo>
                <a:cubicBezTo>
                  <a:pt x="12553" y="10691"/>
                  <a:pt x="12567" y="10743"/>
                  <a:pt x="12555" y="10771"/>
                </a:cubicBezTo>
                <a:cubicBezTo>
                  <a:pt x="12542" y="10800"/>
                  <a:pt x="12585" y="11001"/>
                  <a:pt x="12651" y="11229"/>
                </a:cubicBezTo>
                <a:cubicBezTo>
                  <a:pt x="12716" y="11457"/>
                  <a:pt x="12849" y="11931"/>
                  <a:pt x="12945" y="12280"/>
                </a:cubicBezTo>
                <a:lnTo>
                  <a:pt x="13122" y="12915"/>
                </a:lnTo>
                <a:lnTo>
                  <a:pt x="12989" y="13133"/>
                </a:lnTo>
                <a:cubicBezTo>
                  <a:pt x="12846" y="13363"/>
                  <a:pt x="12818" y="13546"/>
                  <a:pt x="12908" y="13674"/>
                </a:cubicBezTo>
                <a:cubicBezTo>
                  <a:pt x="12939" y="13717"/>
                  <a:pt x="12995" y="13757"/>
                  <a:pt x="13034" y="13757"/>
                </a:cubicBezTo>
                <a:cubicBezTo>
                  <a:pt x="13133" y="13757"/>
                  <a:pt x="15212" y="12593"/>
                  <a:pt x="15281" y="12498"/>
                </a:cubicBezTo>
                <a:cubicBezTo>
                  <a:pt x="15326" y="12436"/>
                  <a:pt x="15306" y="12424"/>
                  <a:pt x="15207" y="12426"/>
                </a:cubicBezTo>
                <a:cubicBezTo>
                  <a:pt x="15042" y="12429"/>
                  <a:pt x="15005" y="12216"/>
                  <a:pt x="15155" y="12134"/>
                </a:cubicBezTo>
                <a:cubicBezTo>
                  <a:pt x="15250" y="12083"/>
                  <a:pt x="15256" y="12071"/>
                  <a:pt x="15185" y="12030"/>
                </a:cubicBezTo>
                <a:cubicBezTo>
                  <a:pt x="15141" y="12005"/>
                  <a:pt x="15070" y="12009"/>
                  <a:pt x="15030" y="12030"/>
                </a:cubicBezTo>
                <a:cubicBezTo>
                  <a:pt x="14985" y="12055"/>
                  <a:pt x="14910" y="11996"/>
                  <a:pt x="14824" y="11874"/>
                </a:cubicBezTo>
                <a:cubicBezTo>
                  <a:pt x="14748" y="11767"/>
                  <a:pt x="14658" y="11676"/>
                  <a:pt x="14625" y="11676"/>
                </a:cubicBezTo>
                <a:cubicBezTo>
                  <a:pt x="14592" y="11676"/>
                  <a:pt x="14540" y="11638"/>
                  <a:pt x="14507" y="11583"/>
                </a:cubicBezTo>
                <a:cubicBezTo>
                  <a:pt x="14457" y="11498"/>
                  <a:pt x="14465" y="11469"/>
                  <a:pt x="14551" y="11437"/>
                </a:cubicBezTo>
                <a:cubicBezTo>
                  <a:pt x="14608" y="11416"/>
                  <a:pt x="14644" y="11373"/>
                  <a:pt x="14632" y="11333"/>
                </a:cubicBezTo>
                <a:cubicBezTo>
                  <a:pt x="14621" y="11293"/>
                  <a:pt x="14295" y="10138"/>
                  <a:pt x="13910" y="8763"/>
                </a:cubicBezTo>
                <a:cubicBezTo>
                  <a:pt x="13458" y="7148"/>
                  <a:pt x="13170" y="6222"/>
                  <a:pt x="13107" y="6152"/>
                </a:cubicBezTo>
                <a:lnTo>
                  <a:pt x="13012" y="6037"/>
                </a:lnTo>
                <a:lnTo>
                  <a:pt x="13129" y="5975"/>
                </a:lnTo>
                <a:cubicBezTo>
                  <a:pt x="13253" y="5908"/>
                  <a:pt x="13374" y="5740"/>
                  <a:pt x="13417" y="5569"/>
                </a:cubicBezTo>
                <a:cubicBezTo>
                  <a:pt x="13448" y="5446"/>
                  <a:pt x="13316" y="5257"/>
                  <a:pt x="13203" y="5257"/>
                </a:cubicBezTo>
                <a:close/>
                <a:moveTo>
                  <a:pt x="19097" y="7535"/>
                </a:moveTo>
                <a:cubicBezTo>
                  <a:pt x="18896" y="7502"/>
                  <a:pt x="18858" y="7651"/>
                  <a:pt x="18854" y="8482"/>
                </a:cubicBezTo>
                <a:cubicBezTo>
                  <a:pt x="18851" y="9152"/>
                  <a:pt x="18840" y="9275"/>
                  <a:pt x="18743" y="9533"/>
                </a:cubicBezTo>
                <a:cubicBezTo>
                  <a:pt x="18683" y="9694"/>
                  <a:pt x="18564" y="9928"/>
                  <a:pt x="18478" y="10043"/>
                </a:cubicBezTo>
                <a:cubicBezTo>
                  <a:pt x="18325" y="10247"/>
                  <a:pt x="18321" y="10257"/>
                  <a:pt x="18375" y="10511"/>
                </a:cubicBezTo>
                <a:cubicBezTo>
                  <a:pt x="18405" y="10655"/>
                  <a:pt x="18433" y="10771"/>
                  <a:pt x="18441" y="10771"/>
                </a:cubicBezTo>
                <a:cubicBezTo>
                  <a:pt x="18466" y="10771"/>
                  <a:pt x="19854" y="9993"/>
                  <a:pt x="19871" y="9970"/>
                </a:cubicBezTo>
                <a:cubicBezTo>
                  <a:pt x="19879" y="9958"/>
                  <a:pt x="19738" y="9411"/>
                  <a:pt x="19554" y="8753"/>
                </a:cubicBezTo>
                <a:cubicBezTo>
                  <a:pt x="19250" y="7669"/>
                  <a:pt x="19203" y="7553"/>
                  <a:pt x="19097" y="7535"/>
                </a:cubicBezTo>
                <a:close/>
                <a:moveTo>
                  <a:pt x="8989" y="7587"/>
                </a:moveTo>
                <a:cubicBezTo>
                  <a:pt x="8950" y="7587"/>
                  <a:pt x="7583" y="8351"/>
                  <a:pt x="7516" y="8409"/>
                </a:cubicBezTo>
                <a:cubicBezTo>
                  <a:pt x="7500" y="8423"/>
                  <a:pt x="7501" y="8568"/>
                  <a:pt x="7523" y="8732"/>
                </a:cubicBezTo>
                <a:cubicBezTo>
                  <a:pt x="7554" y="8967"/>
                  <a:pt x="7754" y="9420"/>
                  <a:pt x="8466" y="10886"/>
                </a:cubicBezTo>
                <a:cubicBezTo>
                  <a:pt x="8963" y="11909"/>
                  <a:pt x="9392" y="12787"/>
                  <a:pt x="9416" y="12831"/>
                </a:cubicBezTo>
                <a:cubicBezTo>
                  <a:pt x="9448" y="12889"/>
                  <a:pt x="9413" y="12947"/>
                  <a:pt x="9306" y="13029"/>
                </a:cubicBezTo>
                <a:cubicBezTo>
                  <a:pt x="9224" y="13092"/>
                  <a:pt x="9131" y="13186"/>
                  <a:pt x="9092" y="13248"/>
                </a:cubicBezTo>
                <a:cubicBezTo>
                  <a:pt x="9051" y="13312"/>
                  <a:pt x="8995" y="13341"/>
                  <a:pt x="8967" y="13310"/>
                </a:cubicBezTo>
                <a:cubicBezTo>
                  <a:pt x="8940" y="13281"/>
                  <a:pt x="8851" y="13292"/>
                  <a:pt x="8768" y="13341"/>
                </a:cubicBezTo>
                <a:cubicBezTo>
                  <a:pt x="8624" y="13427"/>
                  <a:pt x="8621" y="13441"/>
                  <a:pt x="8650" y="13705"/>
                </a:cubicBezTo>
                <a:cubicBezTo>
                  <a:pt x="8667" y="13857"/>
                  <a:pt x="8682" y="13988"/>
                  <a:pt x="8687" y="13997"/>
                </a:cubicBezTo>
                <a:cubicBezTo>
                  <a:pt x="8692" y="14006"/>
                  <a:pt x="8834" y="13934"/>
                  <a:pt x="8996" y="13841"/>
                </a:cubicBezTo>
                <a:cubicBezTo>
                  <a:pt x="9761" y="13402"/>
                  <a:pt x="9722" y="13424"/>
                  <a:pt x="9755" y="13549"/>
                </a:cubicBezTo>
                <a:cubicBezTo>
                  <a:pt x="9772" y="13612"/>
                  <a:pt x="9875" y="13829"/>
                  <a:pt x="9984" y="14038"/>
                </a:cubicBezTo>
                <a:cubicBezTo>
                  <a:pt x="10205" y="14463"/>
                  <a:pt x="10221" y="14581"/>
                  <a:pt x="10094" y="14808"/>
                </a:cubicBezTo>
                <a:cubicBezTo>
                  <a:pt x="10037" y="14911"/>
                  <a:pt x="10020" y="15025"/>
                  <a:pt x="10035" y="15141"/>
                </a:cubicBezTo>
                <a:cubicBezTo>
                  <a:pt x="10054" y="15283"/>
                  <a:pt x="10086" y="15318"/>
                  <a:pt x="10190" y="15318"/>
                </a:cubicBezTo>
                <a:cubicBezTo>
                  <a:pt x="10360" y="15318"/>
                  <a:pt x="12421" y="14161"/>
                  <a:pt x="12452" y="14049"/>
                </a:cubicBezTo>
                <a:cubicBezTo>
                  <a:pt x="12507" y="13846"/>
                  <a:pt x="12432" y="13694"/>
                  <a:pt x="12253" y="13653"/>
                </a:cubicBezTo>
                <a:cubicBezTo>
                  <a:pt x="12155" y="13631"/>
                  <a:pt x="12040" y="13579"/>
                  <a:pt x="12002" y="13539"/>
                </a:cubicBezTo>
                <a:cubicBezTo>
                  <a:pt x="11939" y="13471"/>
                  <a:pt x="10920" y="11438"/>
                  <a:pt x="10264" y="10074"/>
                </a:cubicBezTo>
                <a:cubicBezTo>
                  <a:pt x="10106" y="9746"/>
                  <a:pt x="9942" y="9467"/>
                  <a:pt x="9895" y="9450"/>
                </a:cubicBezTo>
                <a:cubicBezTo>
                  <a:pt x="9848" y="9432"/>
                  <a:pt x="9820" y="9384"/>
                  <a:pt x="9836" y="9346"/>
                </a:cubicBezTo>
                <a:cubicBezTo>
                  <a:pt x="9869" y="9270"/>
                  <a:pt x="9059" y="7587"/>
                  <a:pt x="8989" y="7587"/>
                </a:cubicBezTo>
                <a:close/>
                <a:moveTo>
                  <a:pt x="5622" y="9471"/>
                </a:moveTo>
                <a:cubicBezTo>
                  <a:pt x="5600" y="9471"/>
                  <a:pt x="5257" y="9657"/>
                  <a:pt x="4856" y="9876"/>
                </a:cubicBezTo>
                <a:lnTo>
                  <a:pt x="4127" y="10272"/>
                </a:lnTo>
                <a:lnTo>
                  <a:pt x="4193" y="10553"/>
                </a:lnTo>
                <a:cubicBezTo>
                  <a:pt x="4257" y="10818"/>
                  <a:pt x="4268" y="10829"/>
                  <a:pt x="4407" y="10792"/>
                </a:cubicBezTo>
                <a:cubicBezTo>
                  <a:pt x="4487" y="10771"/>
                  <a:pt x="4576" y="10720"/>
                  <a:pt x="4606" y="10688"/>
                </a:cubicBezTo>
                <a:cubicBezTo>
                  <a:pt x="4638" y="10653"/>
                  <a:pt x="4671" y="10663"/>
                  <a:pt x="4687" y="10698"/>
                </a:cubicBezTo>
                <a:cubicBezTo>
                  <a:pt x="4701" y="10731"/>
                  <a:pt x="4801" y="10768"/>
                  <a:pt x="4908" y="10792"/>
                </a:cubicBezTo>
                <a:cubicBezTo>
                  <a:pt x="5175" y="10852"/>
                  <a:pt x="5502" y="11121"/>
                  <a:pt x="5725" y="11458"/>
                </a:cubicBezTo>
                <a:cubicBezTo>
                  <a:pt x="5930" y="11767"/>
                  <a:pt x="6103" y="11833"/>
                  <a:pt x="6182" y="11624"/>
                </a:cubicBezTo>
                <a:cubicBezTo>
                  <a:pt x="6219" y="11528"/>
                  <a:pt x="6167" y="11273"/>
                  <a:pt x="5946" y="10480"/>
                </a:cubicBezTo>
                <a:cubicBezTo>
                  <a:pt x="5791" y="9923"/>
                  <a:pt x="5645" y="9471"/>
                  <a:pt x="5622" y="9471"/>
                </a:cubicBezTo>
                <a:close/>
                <a:moveTo>
                  <a:pt x="7626" y="10012"/>
                </a:moveTo>
                <a:cubicBezTo>
                  <a:pt x="7603" y="10046"/>
                  <a:pt x="7837" y="12790"/>
                  <a:pt x="7869" y="12863"/>
                </a:cubicBezTo>
                <a:cubicBezTo>
                  <a:pt x="7888" y="12905"/>
                  <a:pt x="7896" y="13075"/>
                  <a:pt x="7891" y="13237"/>
                </a:cubicBezTo>
                <a:cubicBezTo>
                  <a:pt x="7886" y="13400"/>
                  <a:pt x="7914" y="13898"/>
                  <a:pt x="7950" y="14351"/>
                </a:cubicBezTo>
                <a:cubicBezTo>
                  <a:pt x="7987" y="14803"/>
                  <a:pt x="8011" y="15232"/>
                  <a:pt x="8002" y="15297"/>
                </a:cubicBezTo>
                <a:cubicBezTo>
                  <a:pt x="7993" y="15362"/>
                  <a:pt x="7972" y="15484"/>
                  <a:pt x="7958" y="15578"/>
                </a:cubicBezTo>
                <a:cubicBezTo>
                  <a:pt x="7944" y="15673"/>
                  <a:pt x="7862" y="15876"/>
                  <a:pt x="7773" y="16026"/>
                </a:cubicBezTo>
                <a:cubicBezTo>
                  <a:pt x="7595" y="16327"/>
                  <a:pt x="7570" y="16508"/>
                  <a:pt x="7692" y="16608"/>
                </a:cubicBezTo>
                <a:cubicBezTo>
                  <a:pt x="7737" y="16645"/>
                  <a:pt x="7785" y="16670"/>
                  <a:pt x="7803" y="16671"/>
                </a:cubicBezTo>
                <a:cubicBezTo>
                  <a:pt x="7847" y="16674"/>
                  <a:pt x="8640" y="16263"/>
                  <a:pt x="8908" y="16099"/>
                </a:cubicBezTo>
                <a:cubicBezTo>
                  <a:pt x="9274" y="15874"/>
                  <a:pt x="9261" y="15573"/>
                  <a:pt x="8879" y="15495"/>
                </a:cubicBezTo>
                <a:cubicBezTo>
                  <a:pt x="8628" y="15444"/>
                  <a:pt x="8504" y="15315"/>
                  <a:pt x="8437" y="15027"/>
                </a:cubicBezTo>
                <a:cubicBezTo>
                  <a:pt x="8410" y="14915"/>
                  <a:pt x="8322" y="13950"/>
                  <a:pt x="8238" y="12873"/>
                </a:cubicBezTo>
                <a:lnTo>
                  <a:pt x="8083" y="10907"/>
                </a:lnTo>
                <a:lnTo>
                  <a:pt x="7862" y="10449"/>
                </a:lnTo>
                <a:cubicBezTo>
                  <a:pt x="7740" y="10196"/>
                  <a:pt x="7632" y="10003"/>
                  <a:pt x="7626" y="10012"/>
                </a:cubicBezTo>
                <a:close/>
                <a:moveTo>
                  <a:pt x="229" y="10189"/>
                </a:moveTo>
                <a:cubicBezTo>
                  <a:pt x="191" y="10234"/>
                  <a:pt x="163" y="10279"/>
                  <a:pt x="163" y="10293"/>
                </a:cubicBezTo>
                <a:cubicBezTo>
                  <a:pt x="163" y="10365"/>
                  <a:pt x="249" y="10300"/>
                  <a:pt x="274" y="10209"/>
                </a:cubicBezTo>
                <a:cubicBezTo>
                  <a:pt x="298" y="10120"/>
                  <a:pt x="288" y="10120"/>
                  <a:pt x="229" y="10189"/>
                </a:cubicBezTo>
                <a:close/>
                <a:moveTo>
                  <a:pt x="3685" y="10553"/>
                </a:moveTo>
                <a:cubicBezTo>
                  <a:pt x="3379" y="10683"/>
                  <a:pt x="1918" y="11520"/>
                  <a:pt x="1850" y="11604"/>
                </a:cubicBezTo>
                <a:cubicBezTo>
                  <a:pt x="1732" y="11749"/>
                  <a:pt x="1750" y="11995"/>
                  <a:pt x="1880" y="12041"/>
                </a:cubicBezTo>
                <a:cubicBezTo>
                  <a:pt x="1938" y="12061"/>
                  <a:pt x="2003" y="12068"/>
                  <a:pt x="2027" y="12061"/>
                </a:cubicBezTo>
                <a:cubicBezTo>
                  <a:pt x="2165" y="12024"/>
                  <a:pt x="2417" y="12307"/>
                  <a:pt x="2417" y="12498"/>
                </a:cubicBezTo>
                <a:cubicBezTo>
                  <a:pt x="2417" y="12545"/>
                  <a:pt x="2759" y="13793"/>
                  <a:pt x="3176" y="15277"/>
                </a:cubicBezTo>
                <a:cubicBezTo>
                  <a:pt x="3594" y="16760"/>
                  <a:pt x="3935" y="18009"/>
                  <a:pt x="3935" y="18044"/>
                </a:cubicBezTo>
                <a:cubicBezTo>
                  <a:pt x="3935" y="18080"/>
                  <a:pt x="3871" y="18192"/>
                  <a:pt x="3795" y="18304"/>
                </a:cubicBezTo>
                <a:cubicBezTo>
                  <a:pt x="3620" y="18564"/>
                  <a:pt x="3620" y="18745"/>
                  <a:pt x="3795" y="18835"/>
                </a:cubicBezTo>
                <a:cubicBezTo>
                  <a:pt x="3919" y="18899"/>
                  <a:pt x="4332" y="18719"/>
                  <a:pt x="4340" y="18596"/>
                </a:cubicBezTo>
                <a:cubicBezTo>
                  <a:pt x="4343" y="18560"/>
                  <a:pt x="4450" y="18490"/>
                  <a:pt x="4583" y="18450"/>
                </a:cubicBezTo>
                <a:cubicBezTo>
                  <a:pt x="4867" y="18365"/>
                  <a:pt x="5420" y="18081"/>
                  <a:pt x="5585" y="17930"/>
                </a:cubicBezTo>
                <a:cubicBezTo>
                  <a:pt x="5649" y="17872"/>
                  <a:pt x="5746" y="17819"/>
                  <a:pt x="5799" y="17815"/>
                </a:cubicBezTo>
                <a:cubicBezTo>
                  <a:pt x="5960" y="17805"/>
                  <a:pt x="6138" y="17594"/>
                  <a:pt x="6138" y="17420"/>
                </a:cubicBezTo>
                <a:cubicBezTo>
                  <a:pt x="6138" y="17237"/>
                  <a:pt x="6024" y="17129"/>
                  <a:pt x="5829" y="17129"/>
                </a:cubicBezTo>
                <a:cubicBezTo>
                  <a:pt x="5754" y="17129"/>
                  <a:pt x="5670" y="17090"/>
                  <a:pt x="5644" y="17045"/>
                </a:cubicBezTo>
                <a:cubicBezTo>
                  <a:pt x="5606" y="16978"/>
                  <a:pt x="4413" y="12785"/>
                  <a:pt x="3928" y="11011"/>
                </a:cubicBezTo>
                <a:cubicBezTo>
                  <a:pt x="3804" y="10557"/>
                  <a:pt x="3774" y="10515"/>
                  <a:pt x="3685" y="10553"/>
                </a:cubicBezTo>
                <a:close/>
                <a:moveTo>
                  <a:pt x="119" y="10563"/>
                </a:moveTo>
                <a:cubicBezTo>
                  <a:pt x="35" y="10607"/>
                  <a:pt x="-6" y="10683"/>
                  <a:pt x="1" y="10844"/>
                </a:cubicBezTo>
                <a:cubicBezTo>
                  <a:pt x="8" y="11006"/>
                  <a:pt x="61" y="11251"/>
                  <a:pt x="163" y="11614"/>
                </a:cubicBezTo>
                <a:cubicBezTo>
                  <a:pt x="238" y="11882"/>
                  <a:pt x="649" y="13370"/>
                  <a:pt x="1077" y="14923"/>
                </a:cubicBezTo>
                <a:cubicBezTo>
                  <a:pt x="1626" y="16918"/>
                  <a:pt x="1874" y="17752"/>
                  <a:pt x="1924" y="17753"/>
                </a:cubicBezTo>
                <a:cubicBezTo>
                  <a:pt x="2041" y="17754"/>
                  <a:pt x="2071" y="17850"/>
                  <a:pt x="1983" y="17940"/>
                </a:cubicBezTo>
                <a:cubicBezTo>
                  <a:pt x="1930" y="17994"/>
                  <a:pt x="1923" y="18038"/>
                  <a:pt x="1953" y="18065"/>
                </a:cubicBezTo>
                <a:cubicBezTo>
                  <a:pt x="1980" y="18088"/>
                  <a:pt x="1998" y="18159"/>
                  <a:pt x="1998" y="18221"/>
                </a:cubicBezTo>
                <a:cubicBezTo>
                  <a:pt x="1998" y="18284"/>
                  <a:pt x="2042" y="18403"/>
                  <a:pt x="2093" y="18481"/>
                </a:cubicBezTo>
                <a:cubicBezTo>
                  <a:pt x="2189" y="18625"/>
                  <a:pt x="2277" y="18663"/>
                  <a:pt x="2277" y="18564"/>
                </a:cubicBezTo>
                <a:cubicBezTo>
                  <a:pt x="2277" y="18535"/>
                  <a:pt x="2266" y="18496"/>
                  <a:pt x="2248" y="18471"/>
                </a:cubicBezTo>
                <a:cubicBezTo>
                  <a:pt x="2230" y="18446"/>
                  <a:pt x="2208" y="18390"/>
                  <a:pt x="2204" y="18346"/>
                </a:cubicBezTo>
                <a:cubicBezTo>
                  <a:pt x="2199" y="18302"/>
                  <a:pt x="2057" y="17767"/>
                  <a:pt x="1887" y="17160"/>
                </a:cubicBezTo>
                <a:cubicBezTo>
                  <a:pt x="731" y="13029"/>
                  <a:pt x="154" y="10859"/>
                  <a:pt x="170" y="10698"/>
                </a:cubicBezTo>
                <a:cubicBezTo>
                  <a:pt x="185" y="10561"/>
                  <a:pt x="175" y="10534"/>
                  <a:pt x="119" y="10563"/>
                </a:cubicBezTo>
                <a:close/>
                <a:moveTo>
                  <a:pt x="5504" y="12009"/>
                </a:moveTo>
                <a:cubicBezTo>
                  <a:pt x="5335" y="11976"/>
                  <a:pt x="5293" y="12097"/>
                  <a:pt x="5291" y="12644"/>
                </a:cubicBezTo>
                <a:cubicBezTo>
                  <a:pt x="5289" y="13088"/>
                  <a:pt x="5270" y="13178"/>
                  <a:pt x="5165" y="13372"/>
                </a:cubicBezTo>
                <a:cubicBezTo>
                  <a:pt x="5049" y="13588"/>
                  <a:pt x="5053" y="13600"/>
                  <a:pt x="5121" y="13861"/>
                </a:cubicBezTo>
                <a:cubicBezTo>
                  <a:pt x="5184" y="14103"/>
                  <a:pt x="5205" y="14136"/>
                  <a:pt x="5372" y="14174"/>
                </a:cubicBezTo>
                <a:cubicBezTo>
                  <a:pt x="5520" y="14207"/>
                  <a:pt x="5617" y="14293"/>
                  <a:pt x="5829" y="14600"/>
                </a:cubicBezTo>
                <a:cubicBezTo>
                  <a:pt x="6099" y="14995"/>
                  <a:pt x="6122" y="15023"/>
                  <a:pt x="6248" y="14954"/>
                </a:cubicBezTo>
                <a:cubicBezTo>
                  <a:pt x="6377" y="14884"/>
                  <a:pt x="6332" y="14591"/>
                  <a:pt x="5968" y="13300"/>
                </a:cubicBezTo>
                <a:cubicBezTo>
                  <a:pt x="5657" y="12193"/>
                  <a:pt x="5599" y="12028"/>
                  <a:pt x="5504" y="12009"/>
                </a:cubicBezTo>
                <a:close/>
                <a:moveTo>
                  <a:pt x="17513" y="13799"/>
                </a:moveTo>
                <a:lnTo>
                  <a:pt x="17373" y="13851"/>
                </a:lnTo>
                <a:cubicBezTo>
                  <a:pt x="17299" y="13877"/>
                  <a:pt x="17204" y="13940"/>
                  <a:pt x="17159" y="13997"/>
                </a:cubicBezTo>
                <a:cubicBezTo>
                  <a:pt x="17115" y="14053"/>
                  <a:pt x="17070" y="14090"/>
                  <a:pt x="17056" y="14070"/>
                </a:cubicBezTo>
                <a:cubicBezTo>
                  <a:pt x="17034" y="14038"/>
                  <a:pt x="16690" y="14203"/>
                  <a:pt x="16371" y="14403"/>
                </a:cubicBezTo>
                <a:cubicBezTo>
                  <a:pt x="16320" y="14434"/>
                  <a:pt x="16052" y="14586"/>
                  <a:pt x="15774" y="14735"/>
                </a:cubicBezTo>
                <a:cubicBezTo>
                  <a:pt x="15284" y="14999"/>
                  <a:pt x="13986" y="15702"/>
                  <a:pt x="8871" y="18523"/>
                </a:cubicBezTo>
                <a:cubicBezTo>
                  <a:pt x="7531" y="19262"/>
                  <a:pt x="6321" y="19927"/>
                  <a:pt x="6182" y="20000"/>
                </a:cubicBezTo>
                <a:cubicBezTo>
                  <a:pt x="5927" y="20134"/>
                  <a:pt x="5851" y="20222"/>
                  <a:pt x="5895" y="20323"/>
                </a:cubicBezTo>
                <a:cubicBezTo>
                  <a:pt x="5908" y="20353"/>
                  <a:pt x="5946" y="20345"/>
                  <a:pt x="5983" y="20302"/>
                </a:cubicBezTo>
                <a:cubicBezTo>
                  <a:pt x="6020" y="20259"/>
                  <a:pt x="6106" y="20222"/>
                  <a:pt x="6175" y="20219"/>
                </a:cubicBezTo>
                <a:cubicBezTo>
                  <a:pt x="6355" y="20211"/>
                  <a:pt x="10550" y="17897"/>
                  <a:pt x="10551" y="17805"/>
                </a:cubicBezTo>
                <a:cubicBezTo>
                  <a:pt x="10551" y="17691"/>
                  <a:pt x="10643" y="17623"/>
                  <a:pt x="10698" y="17701"/>
                </a:cubicBezTo>
                <a:cubicBezTo>
                  <a:pt x="10726" y="17741"/>
                  <a:pt x="10780" y="17743"/>
                  <a:pt x="10824" y="17711"/>
                </a:cubicBezTo>
                <a:cubicBezTo>
                  <a:pt x="10865" y="17681"/>
                  <a:pt x="11609" y="17279"/>
                  <a:pt x="12481" y="16806"/>
                </a:cubicBezTo>
                <a:cubicBezTo>
                  <a:pt x="13354" y="16333"/>
                  <a:pt x="14165" y="15870"/>
                  <a:pt x="14279" y="15786"/>
                </a:cubicBezTo>
                <a:cubicBezTo>
                  <a:pt x="14392" y="15703"/>
                  <a:pt x="14513" y="15641"/>
                  <a:pt x="14551" y="15641"/>
                </a:cubicBezTo>
                <a:cubicBezTo>
                  <a:pt x="14589" y="15641"/>
                  <a:pt x="14884" y="15494"/>
                  <a:pt x="15200" y="15318"/>
                </a:cubicBezTo>
                <a:cubicBezTo>
                  <a:pt x="15516" y="15142"/>
                  <a:pt x="16016" y="14860"/>
                  <a:pt x="16319" y="14694"/>
                </a:cubicBezTo>
                <a:cubicBezTo>
                  <a:pt x="16623" y="14527"/>
                  <a:pt x="16927" y="14357"/>
                  <a:pt x="16990" y="14309"/>
                </a:cubicBezTo>
                <a:cubicBezTo>
                  <a:pt x="17053" y="14261"/>
                  <a:pt x="17155" y="14204"/>
                  <a:pt x="17218" y="14184"/>
                </a:cubicBezTo>
                <a:cubicBezTo>
                  <a:pt x="17282" y="14164"/>
                  <a:pt x="17376" y="14070"/>
                  <a:pt x="17425" y="13976"/>
                </a:cubicBezTo>
                <a:lnTo>
                  <a:pt x="17513" y="13799"/>
                </a:lnTo>
                <a:close/>
                <a:moveTo>
                  <a:pt x="2712" y="18356"/>
                </a:moveTo>
                <a:cubicBezTo>
                  <a:pt x="2575" y="18340"/>
                  <a:pt x="2528" y="18359"/>
                  <a:pt x="2528" y="18429"/>
                </a:cubicBezTo>
                <a:cubicBezTo>
                  <a:pt x="2528" y="18481"/>
                  <a:pt x="2583" y="18540"/>
                  <a:pt x="2646" y="18564"/>
                </a:cubicBezTo>
                <a:cubicBezTo>
                  <a:pt x="2751" y="18605"/>
                  <a:pt x="2913" y="18576"/>
                  <a:pt x="2963" y="18512"/>
                </a:cubicBezTo>
                <a:cubicBezTo>
                  <a:pt x="3010" y="18452"/>
                  <a:pt x="2882" y="18377"/>
                  <a:pt x="2712" y="18356"/>
                </a:cubicBezTo>
                <a:close/>
                <a:moveTo>
                  <a:pt x="2263" y="18866"/>
                </a:moveTo>
                <a:cubicBezTo>
                  <a:pt x="2208" y="18886"/>
                  <a:pt x="2186" y="18933"/>
                  <a:pt x="2204" y="19001"/>
                </a:cubicBezTo>
                <a:cubicBezTo>
                  <a:pt x="2406" y="19781"/>
                  <a:pt x="2490" y="20040"/>
                  <a:pt x="2565" y="20136"/>
                </a:cubicBezTo>
                <a:cubicBezTo>
                  <a:pt x="2734" y="20350"/>
                  <a:pt x="2724" y="20181"/>
                  <a:pt x="2535" y="19511"/>
                </a:cubicBezTo>
                <a:cubicBezTo>
                  <a:pt x="2378" y="18953"/>
                  <a:pt x="2333" y="18840"/>
                  <a:pt x="2263" y="18866"/>
                </a:cubicBezTo>
                <a:close/>
                <a:moveTo>
                  <a:pt x="5681" y="20344"/>
                </a:moveTo>
                <a:cubicBezTo>
                  <a:pt x="5681" y="20288"/>
                  <a:pt x="5515" y="20371"/>
                  <a:pt x="5195" y="20583"/>
                </a:cubicBezTo>
                <a:cubicBezTo>
                  <a:pt x="5041" y="20685"/>
                  <a:pt x="4886" y="20770"/>
                  <a:pt x="4856" y="20770"/>
                </a:cubicBezTo>
                <a:cubicBezTo>
                  <a:pt x="4826" y="20770"/>
                  <a:pt x="4565" y="20901"/>
                  <a:pt x="4274" y="21062"/>
                </a:cubicBezTo>
                <a:cubicBezTo>
                  <a:pt x="3983" y="21222"/>
                  <a:pt x="3683" y="21353"/>
                  <a:pt x="3604" y="21353"/>
                </a:cubicBezTo>
                <a:cubicBezTo>
                  <a:pt x="3365" y="21353"/>
                  <a:pt x="3061" y="21099"/>
                  <a:pt x="2926" y="20791"/>
                </a:cubicBezTo>
                <a:cubicBezTo>
                  <a:pt x="2859" y="20639"/>
                  <a:pt x="2778" y="20462"/>
                  <a:pt x="2749" y="20396"/>
                </a:cubicBezTo>
                <a:cubicBezTo>
                  <a:pt x="2710" y="20307"/>
                  <a:pt x="2685" y="20302"/>
                  <a:pt x="2646" y="20354"/>
                </a:cubicBezTo>
                <a:cubicBezTo>
                  <a:pt x="2564" y="20464"/>
                  <a:pt x="2720" y="20955"/>
                  <a:pt x="2860" y="21030"/>
                </a:cubicBezTo>
                <a:cubicBezTo>
                  <a:pt x="2921" y="21063"/>
                  <a:pt x="2962" y="21112"/>
                  <a:pt x="2948" y="21145"/>
                </a:cubicBezTo>
                <a:cubicBezTo>
                  <a:pt x="2910" y="21232"/>
                  <a:pt x="3154" y="21470"/>
                  <a:pt x="3360" y="21540"/>
                </a:cubicBezTo>
                <a:cubicBezTo>
                  <a:pt x="3458" y="21573"/>
                  <a:pt x="3620" y="21580"/>
                  <a:pt x="3721" y="21561"/>
                </a:cubicBezTo>
                <a:cubicBezTo>
                  <a:pt x="3933" y="21521"/>
                  <a:pt x="4670" y="21144"/>
                  <a:pt x="4886" y="20958"/>
                </a:cubicBezTo>
                <a:cubicBezTo>
                  <a:pt x="4966" y="20888"/>
                  <a:pt x="5041" y="20835"/>
                  <a:pt x="5062" y="20843"/>
                </a:cubicBezTo>
                <a:cubicBezTo>
                  <a:pt x="5147" y="20877"/>
                  <a:pt x="5445" y="20681"/>
                  <a:pt x="5445" y="20593"/>
                </a:cubicBezTo>
                <a:cubicBezTo>
                  <a:pt x="5445" y="20542"/>
                  <a:pt x="5500" y="20471"/>
                  <a:pt x="5563" y="20437"/>
                </a:cubicBezTo>
                <a:cubicBezTo>
                  <a:pt x="5627" y="20403"/>
                  <a:pt x="5681" y="20365"/>
                  <a:pt x="5681" y="20344"/>
                </a:cubicBezTo>
                <a:close/>
              </a:path>
            </a:pathLst>
          </a:custGeom>
          <a:ln w="12700">
            <a:miter lim="400000"/>
          </a:ln>
        </p:spPr>
      </p:pic>
      <p:sp>
        <p:nvSpPr>
          <p:cNvPr id="565" name="Shape 565"/>
          <p:cNvSpPr/>
          <p:nvPr/>
        </p:nvSpPr>
        <p:spPr>
          <a:xfrm>
            <a:off x="5471138" y="6333128"/>
            <a:ext cx="955962" cy="972723"/>
          </a:xfrm>
          <a:prstGeom prst="rect">
            <a:avLst/>
          </a:prstGeom>
          <a:ln w="25400">
            <a:solidFill>
              <a:schemeClr val="accent6">
                <a:satOff val="24555"/>
                <a:lumOff val="22232"/>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S2</a:t>
            </a:r>
          </a:p>
        </p:txBody>
      </p:sp>
      <p:pic>
        <p:nvPicPr>
          <p:cNvPr id="566" name="pasted-image.png"/>
          <p:cNvPicPr>
            <a:picLocks noChangeAspect="1"/>
          </p:cNvPicPr>
          <p:nvPr/>
        </p:nvPicPr>
        <p:blipFill>
          <a:blip r:embed="rId6">
            <a:extLst/>
          </a:blip>
          <a:srcRect l="1344" t="2059" r="1487" b="1044"/>
          <a:stretch>
            <a:fillRect/>
          </a:stretch>
        </p:blipFill>
        <p:spPr>
          <a:xfrm>
            <a:off x="5929907" y="6772296"/>
            <a:ext cx="1162466" cy="822811"/>
          </a:xfrm>
          <a:custGeom>
            <a:avLst/>
            <a:gdLst/>
            <a:ahLst/>
            <a:cxnLst>
              <a:cxn ang="0">
                <a:pos x="wd2" y="hd2"/>
              </a:cxn>
              <a:cxn ang="5400000">
                <a:pos x="wd2" y="hd2"/>
              </a:cxn>
              <a:cxn ang="10800000">
                <a:pos x="wd2" y="hd2"/>
              </a:cxn>
              <a:cxn ang="16200000">
                <a:pos x="wd2" y="hd2"/>
              </a:cxn>
            </a:cxnLst>
            <a:rect l="0" t="0" r="r" b="b"/>
            <a:pathLst>
              <a:path w="21579" h="21571" extrusionOk="0">
                <a:moveTo>
                  <a:pt x="17896" y="13"/>
                </a:moveTo>
                <a:cubicBezTo>
                  <a:pt x="17630" y="48"/>
                  <a:pt x="16755" y="491"/>
                  <a:pt x="16644" y="647"/>
                </a:cubicBezTo>
                <a:cubicBezTo>
                  <a:pt x="16620" y="681"/>
                  <a:pt x="16565" y="710"/>
                  <a:pt x="16518" y="710"/>
                </a:cubicBezTo>
                <a:cubicBezTo>
                  <a:pt x="16410" y="710"/>
                  <a:pt x="15286" y="1344"/>
                  <a:pt x="15192" y="1459"/>
                </a:cubicBezTo>
                <a:cubicBezTo>
                  <a:pt x="15154" y="1506"/>
                  <a:pt x="15087" y="1546"/>
                  <a:pt x="15038" y="1542"/>
                </a:cubicBezTo>
                <a:cubicBezTo>
                  <a:pt x="14929" y="1534"/>
                  <a:pt x="12659" y="2769"/>
                  <a:pt x="12113" y="3134"/>
                </a:cubicBezTo>
                <a:cubicBezTo>
                  <a:pt x="11971" y="3229"/>
                  <a:pt x="11823" y="3311"/>
                  <a:pt x="11789" y="3311"/>
                </a:cubicBezTo>
                <a:cubicBezTo>
                  <a:pt x="11687" y="3311"/>
                  <a:pt x="10395" y="4027"/>
                  <a:pt x="10308" y="4133"/>
                </a:cubicBezTo>
                <a:cubicBezTo>
                  <a:pt x="10263" y="4187"/>
                  <a:pt x="10171" y="4241"/>
                  <a:pt x="10102" y="4248"/>
                </a:cubicBezTo>
                <a:cubicBezTo>
                  <a:pt x="9969" y="4260"/>
                  <a:pt x="6598" y="6105"/>
                  <a:pt x="6433" y="6256"/>
                </a:cubicBezTo>
                <a:cubicBezTo>
                  <a:pt x="6380" y="6304"/>
                  <a:pt x="6249" y="6380"/>
                  <a:pt x="6138" y="6422"/>
                </a:cubicBezTo>
                <a:cubicBezTo>
                  <a:pt x="5864" y="6526"/>
                  <a:pt x="4002" y="7568"/>
                  <a:pt x="3869" y="7691"/>
                </a:cubicBezTo>
                <a:cubicBezTo>
                  <a:pt x="3810" y="7745"/>
                  <a:pt x="3756" y="7772"/>
                  <a:pt x="3744" y="7754"/>
                </a:cubicBezTo>
                <a:cubicBezTo>
                  <a:pt x="3731" y="7736"/>
                  <a:pt x="3582" y="7799"/>
                  <a:pt x="3419" y="7889"/>
                </a:cubicBezTo>
                <a:cubicBezTo>
                  <a:pt x="3257" y="7980"/>
                  <a:pt x="2534" y="8368"/>
                  <a:pt x="1813" y="8763"/>
                </a:cubicBezTo>
                <a:cubicBezTo>
                  <a:pt x="616" y="9420"/>
                  <a:pt x="207" y="9699"/>
                  <a:pt x="207" y="9856"/>
                </a:cubicBezTo>
                <a:cubicBezTo>
                  <a:pt x="207" y="9948"/>
                  <a:pt x="406" y="9911"/>
                  <a:pt x="531" y="9793"/>
                </a:cubicBezTo>
                <a:cubicBezTo>
                  <a:pt x="595" y="9734"/>
                  <a:pt x="1159" y="9402"/>
                  <a:pt x="1791" y="9055"/>
                </a:cubicBezTo>
                <a:cubicBezTo>
                  <a:pt x="2423" y="8707"/>
                  <a:pt x="3005" y="8383"/>
                  <a:pt x="3081" y="8337"/>
                </a:cubicBezTo>
                <a:cubicBezTo>
                  <a:pt x="3156" y="8290"/>
                  <a:pt x="3951" y="7849"/>
                  <a:pt x="4849" y="7359"/>
                </a:cubicBezTo>
                <a:cubicBezTo>
                  <a:pt x="5746" y="6868"/>
                  <a:pt x="7888" y="5694"/>
                  <a:pt x="9608" y="4747"/>
                </a:cubicBezTo>
                <a:cubicBezTo>
                  <a:pt x="11328" y="3800"/>
                  <a:pt x="13126" y="2813"/>
                  <a:pt x="13601" y="2552"/>
                </a:cubicBezTo>
                <a:cubicBezTo>
                  <a:pt x="14075" y="2290"/>
                  <a:pt x="14528" y="2040"/>
                  <a:pt x="14610" y="1990"/>
                </a:cubicBezTo>
                <a:cubicBezTo>
                  <a:pt x="14692" y="1940"/>
                  <a:pt x="15439" y="1525"/>
                  <a:pt x="16268" y="1074"/>
                </a:cubicBezTo>
                <a:cubicBezTo>
                  <a:pt x="17859" y="208"/>
                  <a:pt x="18008" y="161"/>
                  <a:pt x="18338" y="356"/>
                </a:cubicBezTo>
                <a:cubicBezTo>
                  <a:pt x="18428" y="409"/>
                  <a:pt x="18549" y="541"/>
                  <a:pt x="18611" y="658"/>
                </a:cubicBezTo>
                <a:cubicBezTo>
                  <a:pt x="18672" y="774"/>
                  <a:pt x="19080" y="2170"/>
                  <a:pt x="19517" y="3758"/>
                </a:cubicBezTo>
                <a:cubicBezTo>
                  <a:pt x="19954" y="5347"/>
                  <a:pt x="20347" y="6731"/>
                  <a:pt x="20386" y="6838"/>
                </a:cubicBezTo>
                <a:cubicBezTo>
                  <a:pt x="20425" y="6945"/>
                  <a:pt x="20460" y="7083"/>
                  <a:pt x="20467" y="7140"/>
                </a:cubicBezTo>
                <a:cubicBezTo>
                  <a:pt x="20488" y="7307"/>
                  <a:pt x="20901" y="8790"/>
                  <a:pt x="20946" y="8857"/>
                </a:cubicBezTo>
                <a:cubicBezTo>
                  <a:pt x="20969" y="8891"/>
                  <a:pt x="20990" y="8955"/>
                  <a:pt x="20990" y="9002"/>
                </a:cubicBezTo>
                <a:cubicBezTo>
                  <a:pt x="20990" y="9050"/>
                  <a:pt x="21083" y="9424"/>
                  <a:pt x="21197" y="9835"/>
                </a:cubicBezTo>
                <a:cubicBezTo>
                  <a:pt x="21323" y="10291"/>
                  <a:pt x="21403" y="10680"/>
                  <a:pt x="21403" y="10844"/>
                </a:cubicBezTo>
                <a:cubicBezTo>
                  <a:pt x="21403" y="11180"/>
                  <a:pt x="21231" y="11616"/>
                  <a:pt x="21027" y="11791"/>
                </a:cubicBezTo>
                <a:cubicBezTo>
                  <a:pt x="20945" y="11862"/>
                  <a:pt x="20223" y="12282"/>
                  <a:pt x="19428" y="12717"/>
                </a:cubicBezTo>
                <a:cubicBezTo>
                  <a:pt x="18634" y="13152"/>
                  <a:pt x="17905" y="13547"/>
                  <a:pt x="17808" y="13601"/>
                </a:cubicBezTo>
                <a:cubicBezTo>
                  <a:pt x="17711" y="13656"/>
                  <a:pt x="17631" y="13749"/>
                  <a:pt x="17631" y="13799"/>
                </a:cubicBezTo>
                <a:cubicBezTo>
                  <a:pt x="17631" y="13864"/>
                  <a:pt x="17675" y="13875"/>
                  <a:pt x="17771" y="13851"/>
                </a:cubicBezTo>
                <a:cubicBezTo>
                  <a:pt x="17960" y="13804"/>
                  <a:pt x="20549" y="12388"/>
                  <a:pt x="20585" y="12311"/>
                </a:cubicBezTo>
                <a:cubicBezTo>
                  <a:pt x="20602" y="12276"/>
                  <a:pt x="20670" y="12238"/>
                  <a:pt x="20740" y="12228"/>
                </a:cubicBezTo>
                <a:cubicBezTo>
                  <a:pt x="21160" y="12165"/>
                  <a:pt x="21525" y="11607"/>
                  <a:pt x="21572" y="10959"/>
                </a:cubicBezTo>
                <a:cubicBezTo>
                  <a:pt x="21594" y="10661"/>
                  <a:pt x="21570" y="10511"/>
                  <a:pt x="21425" y="9960"/>
                </a:cubicBezTo>
                <a:cubicBezTo>
                  <a:pt x="21331" y="9603"/>
                  <a:pt x="21196" y="9128"/>
                  <a:pt x="21123" y="8909"/>
                </a:cubicBezTo>
                <a:cubicBezTo>
                  <a:pt x="21050" y="8690"/>
                  <a:pt x="20990" y="8487"/>
                  <a:pt x="20990" y="8451"/>
                </a:cubicBezTo>
                <a:cubicBezTo>
                  <a:pt x="20990" y="8415"/>
                  <a:pt x="20670" y="7220"/>
                  <a:pt x="20276" y="5798"/>
                </a:cubicBezTo>
                <a:cubicBezTo>
                  <a:pt x="19881" y="4375"/>
                  <a:pt x="19413" y="2684"/>
                  <a:pt x="19237" y="2042"/>
                </a:cubicBezTo>
                <a:cubicBezTo>
                  <a:pt x="18822" y="527"/>
                  <a:pt x="18755" y="380"/>
                  <a:pt x="18434" y="158"/>
                </a:cubicBezTo>
                <a:cubicBezTo>
                  <a:pt x="18212" y="5"/>
                  <a:pt x="18145" y="-20"/>
                  <a:pt x="17896" y="13"/>
                </a:cubicBezTo>
                <a:close/>
                <a:moveTo>
                  <a:pt x="18102" y="627"/>
                </a:moveTo>
                <a:cubicBezTo>
                  <a:pt x="17866" y="598"/>
                  <a:pt x="17421" y="822"/>
                  <a:pt x="16025" y="1594"/>
                </a:cubicBezTo>
                <a:cubicBezTo>
                  <a:pt x="15051" y="2132"/>
                  <a:pt x="13950" y="2742"/>
                  <a:pt x="13579" y="2947"/>
                </a:cubicBezTo>
                <a:cubicBezTo>
                  <a:pt x="13072" y="3227"/>
                  <a:pt x="12897" y="3359"/>
                  <a:pt x="12879" y="3457"/>
                </a:cubicBezTo>
                <a:cubicBezTo>
                  <a:pt x="12859" y="3562"/>
                  <a:pt x="12826" y="3576"/>
                  <a:pt x="12702" y="3550"/>
                </a:cubicBezTo>
                <a:cubicBezTo>
                  <a:pt x="12546" y="3518"/>
                  <a:pt x="11894" y="3822"/>
                  <a:pt x="11744" y="3998"/>
                </a:cubicBezTo>
                <a:cubicBezTo>
                  <a:pt x="11704" y="4045"/>
                  <a:pt x="11662" y="4068"/>
                  <a:pt x="11649" y="4050"/>
                </a:cubicBezTo>
                <a:cubicBezTo>
                  <a:pt x="11635" y="4031"/>
                  <a:pt x="11467" y="4106"/>
                  <a:pt x="11280" y="4216"/>
                </a:cubicBezTo>
                <a:cubicBezTo>
                  <a:pt x="11093" y="4327"/>
                  <a:pt x="10894" y="4447"/>
                  <a:pt x="10831" y="4476"/>
                </a:cubicBezTo>
                <a:cubicBezTo>
                  <a:pt x="10768" y="4505"/>
                  <a:pt x="10473" y="4658"/>
                  <a:pt x="10183" y="4820"/>
                </a:cubicBezTo>
                <a:cubicBezTo>
                  <a:pt x="9428" y="5240"/>
                  <a:pt x="3229" y="8653"/>
                  <a:pt x="2624" y="8982"/>
                </a:cubicBezTo>
                <a:cubicBezTo>
                  <a:pt x="1186" y="9762"/>
                  <a:pt x="675" y="10071"/>
                  <a:pt x="583" y="10209"/>
                </a:cubicBezTo>
                <a:cubicBezTo>
                  <a:pt x="464" y="10388"/>
                  <a:pt x="406" y="10791"/>
                  <a:pt x="480" y="10917"/>
                </a:cubicBezTo>
                <a:cubicBezTo>
                  <a:pt x="508" y="10965"/>
                  <a:pt x="516" y="11022"/>
                  <a:pt x="502" y="11042"/>
                </a:cubicBezTo>
                <a:cubicBezTo>
                  <a:pt x="488" y="11061"/>
                  <a:pt x="787" y="12201"/>
                  <a:pt x="1165" y="13570"/>
                </a:cubicBezTo>
                <a:cubicBezTo>
                  <a:pt x="1543" y="14939"/>
                  <a:pt x="1980" y="16526"/>
                  <a:pt x="2138" y="17097"/>
                </a:cubicBezTo>
                <a:cubicBezTo>
                  <a:pt x="2295" y="17669"/>
                  <a:pt x="2429" y="18144"/>
                  <a:pt x="2432" y="18148"/>
                </a:cubicBezTo>
                <a:cubicBezTo>
                  <a:pt x="2435" y="18153"/>
                  <a:pt x="2482" y="18177"/>
                  <a:pt x="2535" y="18200"/>
                </a:cubicBezTo>
                <a:cubicBezTo>
                  <a:pt x="2609" y="18232"/>
                  <a:pt x="2653" y="18192"/>
                  <a:pt x="2712" y="18065"/>
                </a:cubicBezTo>
                <a:cubicBezTo>
                  <a:pt x="2783" y="17913"/>
                  <a:pt x="2786" y="17873"/>
                  <a:pt x="2727" y="17659"/>
                </a:cubicBezTo>
                <a:cubicBezTo>
                  <a:pt x="2606" y="17221"/>
                  <a:pt x="1966" y="14912"/>
                  <a:pt x="1386" y="12821"/>
                </a:cubicBezTo>
                <a:cubicBezTo>
                  <a:pt x="979" y="11351"/>
                  <a:pt x="820" y="10722"/>
                  <a:pt x="848" y="10646"/>
                </a:cubicBezTo>
                <a:cubicBezTo>
                  <a:pt x="883" y="10556"/>
                  <a:pt x="2569" y="9590"/>
                  <a:pt x="4664" y="8461"/>
                </a:cubicBezTo>
                <a:cubicBezTo>
                  <a:pt x="4955" y="8305"/>
                  <a:pt x="5240" y="8151"/>
                  <a:pt x="5291" y="8118"/>
                </a:cubicBezTo>
                <a:cubicBezTo>
                  <a:pt x="5341" y="8085"/>
                  <a:pt x="6024" y="7703"/>
                  <a:pt x="6808" y="7275"/>
                </a:cubicBezTo>
                <a:cubicBezTo>
                  <a:pt x="10378" y="5326"/>
                  <a:pt x="12050" y="4396"/>
                  <a:pt x="12091" y="4341"/>
                </a:cubicBezTo>
                <a:cubicBezTo>
                  <a:pt x="12115" y="4308"/>
                  <a:pt x="12162" y="4279"/>
                  <a:pt x="12194" y="4279"/>
                </a:cubicBezTo>
                <a:cubicBezTo>
                  <a:pt x="12226" y="4279"/>
                  <a:pt x="12787" y="3982"/>
                  <a:pt x="13439" y="3623"/>
                </a:cubicBezTo>
                <a:cubicBezTo>
                  <a:pt x="17228" y="1538"/>
                  <a:pt x="17924" y="1168"/>
                  <a:pt x="17977" y="1168"/>
                </a:cubicBezTo>
                <a:cubicBezTo>
                  <a:pt x="18091" y="1168"/>
                  <a:pt x="18175" y="1412"/>
                  <a:pt x="18552" y="2791"/>
                </a:cubicBezTo>
                <a:cubicBezTo>
                  <a:pt x="18761" y="3558"/>
                  <a:pt x="18962" y="4237"/>
                  <a:pt x="19001" y="4300"/>
                </a:cubicBezTo>
                <a:cubicBezTo>
                  <a:pt x="19040" y="4362"/>
                  <a:pt x="19060" y="4424"/>
                  <a:pt x="19045" y="4445"/>
                </a:cubicBezTo>
                <a:cubicBezTo>
                  <a:pt x="19030" y="4466"/>
                  <a:pt x="19038" y="4545"/>
                  <a:pt x="19060" y="4622"/>
                </a:cubicBezTo>
                <a:cubicBezTo>
                  <a:pt x="19269" y="5358"/>
                  <a:pt x="20649" y="10350"/>
                  <a:pt x="20703" y="10563"/>
                </a:cubicBezTo>
                <a:cubicBezTo>
                  <a:pt x="20767" y="10818"/>
                  <a:pt x="20765" y="10850"/>
                  <a:pt x="20696" y="10959"/>
                </a:cubicBezTo>
                <a:cubicBezTo>
                  <a:pt x="20654" y="11024"/>
                  <a:pt x="20520" y="11135"/>
                  <a:pt x="20401" y="11198"/>
                </a:cubicBezTo>
                <a:cubicBezTo>
                  <a:pt x="20110" y="11352"/>
                  <a:pt x="16811" y="13172"/>
                  <a:pt x="16666" y="13258"/>
                </a:cubicBezTo>
                <a:cubicBezTo>
                  <a:pt x="16603" y="13296"/>
                  <a:pt x="16529" y="13333"/>
                  <a:pt x="16504" y="13341"/>
                </a:cubicBezTo>
                <a:cubicBezTo>
                  <a:pt x="16478" y="13350"/>
                  <a:pt x="16163" y="13523"/>
                  <a:pt x="15796" y="13726"/>
                </a:cubicBezTo>
                <a:cubicBezTo>
                  <a:pt x="15091" y="14118"/>
                  <a:pt x="13865" y="14795"/>
                  <a:pt x="13233" y="15141"/>
                </a:cubicBezTo>
                <a:cubicBezTo>
                  <a:pt x="12924" y="15310"/>
                  <a:pt x="12858" y="15371"/>
                  <a:pt x="12879" y="15464"/>
                </a:cubicBezTo>
                <a:cubicBezTo>
                  <a:pt x="12912" y="15611"/>
                  <a:pt x="12799" y="15674"/>
                  <a:pt x="12673" y="15578"/>
                </a:cubicBezTo>
                <a:cubicBezTo>
                  <a:pt x="12591" y="15516"/>
                  <a:pt x="12298" y="15652"/>
                  <a:pt x="10750" y="16504"/>
                </a:cubicBezTo>
                <a:cubicBezTo>
                  <a:pt x="3137" y="20694"/>
                  <a:pt x="3598" y="20449"/>
                  <a:pt x="3515" y="20344"/>
                </a:cubicBezTo>
                <a:cubicBezTo>
                  <a:pt x="3473" y="20289"/>
                  <a:pt x="3366" y="19971"/>
                  <a:pt x="3272" y="19636"/>
                </a:cubicBezTo>
                <a:cubicBezTo>
                  <a:pt x="3095" y="19005"/>
                  <a:pt x="3057" y="18947"/>
                  <a:pt x="2771" y="18908"/>
                </a:cubicBezTo>
                <a:cubicBezTo>
                  <a:pt x="2631" y="18888"/>
                  <a:pt x="2628" y="18902"/>
                  <a:pt x="2690" y="19064"/>
                </a:cubicBezTo>
                <a:cubicBezTo>
                  <a:pt x="2714" y="19126"/>
                  <a:pt x="2823" y="19507"/>
                  <a:pt x="2933" y="19917"/>
                </a:cubicBezTo>
                <a:cubicBezTo>
                  <a:pt x="3100" y="20540"/>
                  <a:pt x="3157" y="20689"/>
                  <a:pt x="3287" y="20812"/>
                </a:cubicBezTo>
                <a:cubicBezTo>
                  <a:pt x="3372" y="20893"/>
                  <a:pt x="3512" y="20958"/>
                  <a:pt x="3596" y="20958"/>
                </a:cubicBezTo>
                <a:cubicBezTo>
                  <a:pt x="3735" y="20958"/>
                  <a:pt x="4102" y="20794"/>
                  <a:pt x="4495" y="20552"/>
                </a:cubicBezTo>
                <a:cubicBezTo>
                  <a:pt x="4577" y="20501"/>
                  <a:pt x="4827" y="20353"/>
                  <a:pt x="5055" y="20229"/>
                </a:cubicBezTo>
                <a:cubicBezTo>
                  <a:pt x="5307" y="20092"/>
                  <a:pt x="5475" y="19973"/>
                  <a:pt x="5475" y="19917"/>
                </a:cubicBezTo>
                <a:cubicBezTo>
                  <a:pt x="5475" y="19853"/>
                  <a:pt x="5532" y="19826"/>
                  <a:pt x="5659" y="19823"/>
                </a:cubicBezTo>
                <a:cubicBezTo>
                  <a:pt x="5785" y="19821"/>
                  <a:pt x="6660" y="19359"/>
                  <a:pt x="8459" y="18367"/>
                </a:cubicBezTo>
                <a:cubicBezTo>
                  <a:pt x="9900" y="17571"/>
                  <a:pt x="11174" y="16872"/>
                  <a:pt x="11288" y="16806"/>
                </a:cubicBezTo>
                <a:cubicBezTo>
                  <a:pt x="11401" y="16740"/>
                  <a:pt x="12187" y="16302"/>
                  <a:pt x="13034" y="15838"/>
                </a:cubicBezTo>
                <a:cubicBezTo>
                  <a:pt x="13881" y="15375"/>
                  <a:pt x="14877" y="14834"/>
                  <a:pt x="15244" y="14631"/>
                </a:cubicBezTo>
                <a:cubicBezTo>
                  <a:pt x="15611" y="14429"/>
                  <a:pt x="16045" y="14191"/>
                  <a:pt x="16209" y="14101"/>
                </a:cubicBezTo>
                <a:cubicBezTo>
                  <a:pt x="16373" y="14010"/>
                  <a:pt x="16568" y="13897"/>
                  <a:pt x="16644" y="13851"/>
                </a:cubicBezTo>
                <a:cubicBezTo>
                  <a:pt x="16720" y="13805"/>
                  <a:pt x="16904" y="13706"/>
                  <a:pt x="17049" y="13633"/>
                </a:cubicBezTo>
                <a:cubicBezTo>
                  <a:pt x="17194" y="13559"/>
                  <a:pt x="17343" y="13468"/>
                  <a:pt x="17388" y="13435"/>
                </a:cubicBezTo>
                <a:cubicBezTo>
                  <a:pt x="17433" y="13402"/>
                  <a:pt x="18235" y="12962"/>
                  <a:pt x="19171" y="12457"/>
                </a:cubicBezTo>
                <a:cubicBezTo>
                  <a:pt x="21081" y="11425"/>
                  <a:pt x="21130" y="11397"/>
                  <a:pt x="21130" y="10865"/>
                </a:cubicBezTo>
                <a:cubicBezTo>
                  <a:pt x="21130" y="10643"/>
                  <a:pt x="21018" y="10154"/>
                  <a:pt x="20688" y="8961"/>
                </a:cubicBezTo>
                <a:cubicBezTo>
                  <a:pt x="20445" y="8081"/>
                  <a:pt x="20219" y="7278"/>
                  <a:pt x="20187" y="7171"/>
                </a:cubicBezTo>
                <a:cubicBezTo>
                  <a:pt x="20156" y="7064"/>
                  <a:pt x="20094" y="6856"/>
                  <a:pt x="20055" y="6713"/>
                </a:cubicBezTo>
                <a:cubicBezTo>
                  <a:pt x="19676" y="5333"/>
                  <a:pt x="19548" y="4886"/>
                  <a:pt x="19517" y="4830"/>
                </a:cubicBezTo>
                <a:cubicBezTo>
                  <a:pt x="19497" y="4794"/>
                  <a:pt x="19468" y="4673"/>
                  <a:pt x="19451" y="4560"/>
                </a:cubicBezTo>
                <a:cubicBezTo>
                  <a:pt x="19433" y="4446"/>
                  <a:pt x="19391" y="4321"/>
                  <a:pt x="19355" y="4279"/>
                </a:cubicBezTo>
                <a:cubicBezTo>
                  <a:pt x="19319" y="4237"/>
                  <a:pt x="19298" y="4172"/>
                  <a:pt x="19311" y="4143"/>
                </a:cubicBezTo>
                <a:cubicBezTo>
                  <a:pt x="19331" y="4098"/>
                  <a:pt x="18910" y="2472"/>
                  <a:pt x="18795" y="2156"/>
                </a:cubicBezTo>
                <a:cubicBezTo>
                  <a:pt x="18771" y="2090"/>
                  <a:pt x="18724" y="1924"/>
                  <a:pt x="18692" y="1782"/>
                </a:cubicBezTo>
                <a:cubicBezTo>
                  <a:pt x="18573" y="1250"/>
                  <a:pt x="18419" y="846"/>
                  <a:pt x="18294" y="731"/>
                </a:cubicBezTo>
                <a:cubicBezTo>
                  <a:pt x="18233" y="675"/>
                  <a:pt x="18181" y="636"/>
                  <a:pt x="18102" y="627"/>
                </a:cubicBezTo>
                <a:close/>
                <a:moveTo>
                  <a:pt x="16327" y="3498"/>
                </a:moveTo>
                <a:cubicBezTo>
                  <a:pt x="16249" y="3498"/>
                  <a:pt x="14173" y="4663"/>
                  <a:pt x="14102" y="4747"/>
                </a:cubicBezTo>
                <a:cubicBezTo>
                  <a:pt x="14028" y="4833"/>
                  <a:pt x="14030" y="5071"/>
                  <a:pt x="14102" y="5174"/>
                </a:cubicBezTo>
                <a:cubicBezTo>
                  <a:pt x="14132" y="5216"/>
                  <a:pt x="14230" y="5257"/>
                  <a:pt x="14323" y="5257"/>
                </a:cubicBezTo>
                <a:cubicBezTo>
                  <a:pt x="14522" y="5257"/>
                  <a:pt x="14560" y="5305"/>
                  <a:pt x="14691" y="5777"/>
                </a:cubicBezTo>
                <a:cubicBezTo>
                  <a:pt x="14746" y="5973"/>
                  <a:pt x="14819" y="6155"/>
                  <a:pt x="14853" y="6183"/>
                </a:cubicBezTo>
                <a:cubicBezTo>
                  <a:pt x="14888" y="6211"/>
                  <a:pt x="14904" y="6269"/>
                  <a:pt x="14890" y="6318"/>
                </a:cubicBezTo>
                <a:cubicBezTo>
                  <a:pt x="14877" y="6367"/>
                  <a:pt x="14951" y="6695"/>
                  <a:pt x="15052" y="7046"/>
                </a:cubicBezTo>
                <a:cubicBezTo>
                  <a:pt x="15153" y="7398"/>
                  <a:pt x="15455" y="8472"/>
                  <a:pt x="15723" y="9429"/>
                </a:cubicBezTo>
                <a:cubicBezTo>
                  <a:pt x="16232" y="11254"/>
                  <a:pt x="16236" y="11250"/>
                  <a:pt x="16032" y="11510"/>
                </a:cubicBezTo>
                <a:cubicBezTo>
                  <a:pt x="15915" y="11660"/>
                  <a:pt x="15902" y="11848"/>
                  <a:pt x="16010" y="11937"/>
                </a:cubicBezTo>
                <a:cubicBezTo>
                  <a:pt x="16122" y="12029"/>
                  <a:pt x="16260" y="12023"/>
                  <a:pt x="16246" y="11926"/>
                </a:cubicBezTo>
                <a:cubicBezTo>
                  <a:pt x="16238" y="11874"/>
                  <a:pt x="16277" y="11852"/>
                  <a:pt x="16356" y="11864"/>
                </a:cubicBezTo>
                <a:cubicBezTo>
                  <a:pt x="16468" y="11880"/>
                  <a:pt x="17967" y="11086"/>
                  <a:pt x="18066" y="10959"/>
                </a:cubicBezTo>
                <a:cubicBezTo>
                  <a:pt x="18089" y="10929"/>
                  <a:pt x="18062" y="10811"/>
                  <a:pt x="18007" y="10678"/>
                </a:cubicBezTo>
                <a:cubicBezTo>
                  <a:pt x="17953" y="10548"/>
                  <a:pt x="17911" y="10407"/>
                  <a:pt x="17911" y="10365"/>
                </a:cubicBezTo>
                <a:cubicBezTo>
                  <a:pt x="17911" y="10237"/>
                  <a:pt x="17253" y="7945"/>
                  <a:pt x="17204" y="7900"/>
                </a:cubicBezTo>
                <a:cubicBezTo>
                  <a:pt x="17178" y="7876"/>
                  <a:pt x="17155" y="7796"/>
                  <a:pt x="17152" y="7712"/>
                </a:cubicBezTo>
                <a:cubicBezTo>
                  <a:pt x="17149" y="7629"/>
                  <a:pt x="16944" y="6836"/>
                  <a:pt x="16695" y="5954"/>
                </a:cubicBezTo>
                <a:lnTo>
                  <a:pt x="16238" y="4352"/>
                </a:lnTo>
                <a:lnTo>
                  <a:pt x="16386" y="4123"/>
                </a:lnTo>
                <a:cubicBezTo>
                  <a:pt x="16465" y="3995"/>
                  <a:pt x="16533" y="3850"/>
                  <a:pt x="16533" y="3800"/>
                </a:cubicBezTo>
                <a:cubicBezTo>
                  <a:pt x="16533" y="3689"/>
                  <a:pt x="16402" y="3498"/>
                  <a:pt x="16327" y="3498"/>
                </a:cubicBezTo>
                <a:close/>
                <a:moveTo>
                  <a:pt x="13203" y="5257"/>
                </a:moveTo>
                <a:cubicBezTo>
                  <a:pt x="13162" y="5257"/>
                  <a:pt x="12816" y="5435"/>
                  <a:pt x="12430" y="5652"/>
                </a:cubicBezTo>
                <a:cubicBezTo>
                  <a:pt x="12043" y="5869"/>
                  <a:pt x="11565" y="6126"/>
                  <a:pt x="11369" y="6235"/>
                </a:cubicBezTo>
                <a:cubicBezTo>
                  <a:pt x="10986" y="6447"/>
                  <a:pt x="10881" y="6591"/>
                  <a:pt x="10963" y="6807"/>
                </a:cubicBezTo>
                <a:cubicBezTo>
                  <a:pt x="10999" y="6902"/>
                  <a:pt x="11064" y="6942"/>
                  <a:pt x="11192" y="6942"/>
                </a:cubicBezTo>
                <a:cubicBezTo>
                  <a:pt x="11301" y="6942"/>
                  <a:pt x="11397" y="6986"/>
                  <a:pt x="11442" y="7057"/>
                </a:cubicBezTo>
                <a:cubicBezTo>
                  <a:pt x="11483" y="7120"/>
                  <a:pt x="11695" y="7812"/>
                  <a:pt x="11914" y="8597"/>
                </a:cubicBezTo>
                <a:cubicBezTo>
                  <a:pt x="12133" y="9382"/>
                  <a:pt x="12326" y="10049"/>
                  <a:pt x="12341" y="10085"/>
                </a:cubicBezTo>
                <a:cubicBezTo>
                  <a:pt x="12357" y="10120"/>
                  <a:pt x="12373" y="10184"/>
                  <a:pt x="12378" y="10220"/>
                </a:cubicBezTo>
                <a:cubicBezTo>
                  <a:pt x="12397" y="10372"/>
                  <a:pt x="12480" y="10627"/>
                  <a:pt x="12525" y="10667"/>
                </a:cubicBezTo>
                <a:cubicBezTo>
                  <a:pt x="12553" y="10691"/>
                  <a:pt x="12567" y="10743"/>
                  <a:pt x="12555" y="10771"/>
                </a:cubicBezTo>
                <a:cubicBezTo>
                  <a:pt x="12542" y="10800"/>
                  <a:pt x="12585" y="11001"/>
                  <a:pt x="12651" y="11229"/>
                </a:cubicBezTo>
                <a:cubicBezTo>
                  <a:pt x="12716" y="11457"/>
                  <a:pt x="12849" y="11931"/>
                  <a:pt x="12945" y="12280"/>
                </a:cubicBezTo>
                <a:lnTo>
                  <a:pt x="13122" y="12915"/>
                </a:lnTo>
                <a:lnTo>
                  <a:pt x="12989" y="13133"/>
                </a:lnTo>
                <a:cubicBezTo>
                  <a:pt x="12846" y="13363"/>
                  <a:pt x="12818" y="13546"/>
                  <a:pt x="12908" y="13674"/>
                </a:cubicBezTo>
                <a:cubicBezTo>
                  <a:pt x="12939" y="13717"/>
                  <a:pt x="12995" y="13757"/>
                  <a:pt x="13034" y="13757"/>
                </a:cubicBezTo>
                <a:cubicBezTo>
                  <a:pt x="13133" y="13757"/>
                  <a:pt x="15212" y="12593"/>
                  <a:pt x="15281" y="12498"/>
                </a:cubicBezTo>
                <a:cubicBezTo>
                  <a:pt x="15326" y="12436"/>
                  <a:pt x="15306" y="12424"/>
                  <a:pt x="15207" y="12426"/>
                </a:cubicBezTo>
                <a:cubicBezTo>
                  <a:pt x="15042" y="12429"/>
                  <a:pt x="15005" y="12216"/>
                  <a:pt x="15155" y="12134"/>
                </a:cubicBezTo>
                <a:cubicBezTo>
                  <a:pt x="15250" y="12083"/>
                  <a:pt x="15256" y="12071"/>
                  <a:pt x="15185" y="12030"/>
                </a:cubicBezTo>
                <a:cubicBezTo>
                  <a:pt x="15141" y="12005"/>
                  <a:pt x="15070" y="12009"/>
                  <a:pt x="15030" y="12030"/>
                </a:cubicBezTo>
                <a:cubicBezTo>
                  <a:pt x="14985" y="12055"/>
                  <a:pt x="14910" y="11996"/>
                  <a:pt x="14824" y="11874"/>
                </a:cubicBezTo>
                <a:cubicBezTo>
                  <a:pt x="14748" y="11767"/>
                  <a:pt x="14658" y="11676"/>
                  <a:pt x="14625" y="11676"/>
                </a:cubicBezTo>
                <a:cubicBezTo>
                  <a:pt x="14592" y="11676"/>
                  <a:pt x="14540" y="11638"/>
                  <a:pt x="14507" y="11583"/>
                </a:cubicBezTo>
                <a:cubicBezTo>
                  <a:pt x="14457" y="11498"/>
                  <a:pt x="14465" y="11469"/>
                  <a:pt x="14551" y="11437"/>
                </a:cubicBezTo>
                <a:cubicBezTo>
                  <a:pt x="14608" y="11416"/>
                  <a:pt x="14644" y="11373"/>
                  <a:pt x="14632" y="11333"/>
                </a:cubicBezTo>
                <a:cubicBezTo>
                  <a:pt x="14621" y="11293"/>
                  <a:pt x="14295" y="10138"/>
                  <a:pt x="13910" y="8763"/>
                </a:cubicBezTo>
                <a:cubicBezTo>
                  <a:pt x="13458" y="7148"/>
                  <a:pt x="13170" y="6222"/>
                  <a:pt x="13107" y="6152"/>
                </a:cubicBezTo>
                <a:lnTo>
                  <a:pt x="13012" y="6037"/>
                </a:lnTo>
                <a:lnTo>
                  <a:pt x="13129" y="5975"/>
                </a:lnTo>
                <a:cubicBezTo>
                  <a:pt x="13253" y="5908"/>
                  <a:pt x="13374" y="5740"/>
                  <a:pt x="13417" y="5569"/>
                </a:cubicBezTo>
                <a:cubicBezTo>
                  <a:pt x="13448" y="5446"/>
                  <a:pt x="13316" y="5257"/>
                  <a:pt x="13203" y="5257"/>
                </a:cubicBezTo>
                <a:close/>
                <a:moveTo>
                  <a:pt x="19097" y="7535"/>
                </a:moveTo>
                <a:cubicBezTo>
                  <a:pt x="18896" y="7502"/>
                  <a:pt x="18858" y="7651"/>
                  <a:pt x="18854" y="8482"/>
                </a:cubicBezTo>
                <a:cubicBezTo>
                  <a:pt x="18851" y="9152"/>
                  <a:pt x="18840" y="9275"/>
                  <a:pt x="18743" y="9533"/>
                </a:cubicBezTo>
                <a:cubicBezTo>
                  <a:pt x="18683" y="9694"/>
                  <a:pt x="18564" y="9928"/>
                  <a:pt x="18478" y="10043"/>
                </a:cubicBezTo>
                <a:cubicBezTo>
                  <a:pt x="18325" y="10247"/>
                  <a:pt x="18321" y="10257"/>
                  <a:pt x="18375" y="10511"/>
                </a:cubicBezTo>
                <a:cubicBezTo>
                  <a:pt x="18405" y="10655"/>
                  <a:pt x="18433" y="10771"/>
                  <a:pt x="18441" y="10771"/>
                </a:cubicBezTo>
                <a:cubicBezTo>
                  <a:pt x="18466" y="10771"/>
                  <a:pt x="19854" y="9993"/>
                  <a:pt x="19871" y="9970"/>
                </a:cubicBezTo>
                <a:cubicBezTo>
                  <a:pt x="19879" y="9958"/>
                  <a:pt x="19738" y="9411"/>
                  <a:pt x="19554" y="8753"/>
                </a:cubicBezTo>
                <a:cubicBezTo>
                  <a:pt x="19250" y="7669"/>
                  <a:pt x="19203" y="7553"/>
                  <a:pt x="19097" y="7535"/>
                </a:cubicBezTo>
                <a:close/>
                <a:moveTo>
                  <a:pt x="8989" y="7587"/>
                </a:moveTo>
                <a:cubicBezTo>
                  <a:pt x="8950" y="7587"/>
                  <a:pt x="7583" y="8351"/>
                  <a:pt x="7516" y="8409"/>
                </a:cubicBezTo>
                <a:cubicBezTo>
                  <a:pt x="7500" y="8423"/>
                  <a:pt x="7501" y="8568"/>
                  <a:pt x="7523" y="8732"/>
                </a:cubicBezTo>
                <a:cubicBezTo>
                  <a:pt x="7554" y="8967"/>
                  <a:pt x="7754" y="9420"/>
                  <a:pt x="8466" y="10886"/>
                </a:cubicBezTo>
                <a:cubicBezTo>
                  <a:pt x="8963" y="11909"/>
                  <a:pt x="9392" y="12787"/>
                  <a:pt x="9416" y="12831"/>
                </a:cubicBezTo>
                <a:cubicBezTo>
                  <a:pt x="9448" y="12889"/>
                  <a:pt x="9413" y="12947"/>
                  <a:pt x="9306" y="13029"/>
                </a:cubicBezTo>
                <a:cubicBezTo>
                  <a:pt x="9224" y="13092"/>
                  <a:pt x="9131" y="13186"/>
                  <a:pt x="9092" y="13248"/>
                </a:cubicBezTo>
                <a:cubicBezTo>
                  <a:pt x="9051" y="13312"/>
                  <a:pt x="8995" y="13341"/>
                  <a:pt x="8967" y="13310"/>
                </a:cubicBezTo>
                <a:cubicBezTo>
                  <a:pt x="8940" y="13281"/>
                  <a:pt x="8851" y="13292"/>
                  <a:pt x="8768" y="13341"/>
                </a:cubicBezTo>
                <a:cubicBezTo>
                  <a:pt x="8624" y="13427"/>
                  <a:pt x="8621" y="13441"/>
                  <a:pt x="8650" y="13705"/>
                </a:cubicBezTo>
                <a:cubicBezTo>
                  <a:pt x="8667" y="13857"/>
                  <a:pt x="8682" y="13988"/>
                  <a:pt x="8687" y="13997"/>
                </a:cubicBezTo>
                <a:cubicBezTo>
                  <a:pt x="8692" y="14006"/>
                  <a:pt x="8834" y="13934"/>
                  <a:pt x="8996" y="13841"/>
                </a:cubicBezTo>
                <a:cubicBezTo>
                  <a:pt x="9761" y="13402"/>
                  <a:pt x="9722" y="13424"/>
                  <a:pt x="9755" y="13549"/>
                </a:cubicBezTo>
                <a:cubicBezTo>
                  <a:pt x="9772" y="13612"/>
                  <a:pt x="9875" y="13829"/>
                  <a:pt x="9984" y="14038"/>
                </a:cubicBezTo>
                <a:cubicBezTo>
                  <a:pt x="10205" y="14463"/>
                  <a:pt x="10221" y="14581"/>
                  <a:pt x="10094" y="14808"/>
                </a:cubicBezTo>
                <a:cubicBezTo>
                  <a:pt x="10037" y="14911"/>
                  <a:pt x="10020" y="15025"/>
                  <a:pt x="10035" y="15141"/>
                </a:cubicBezTo>
                <a:cubicBezTo>
                  <a:pt x="10054" y="15283"/>
                  <a:pt x="10086" y="15318"/>
                  <a:pt x="10190" y="15318"/>
                </a:cubicBezTo>
                <a:cubicBezTo>
                  <a:pt x="10360" y="15318"/>
                  <a:pt x="12421" y="14161"/>
                  <a:pt x="12452" y="14049"/>
                </a:cubicBezTo>
                <a:cubicBezTo>
                  <a:pt x="12507" y="13846"/>
                  <a:pt x="12432" y="13694"/>
                  <a:pt x="12253" y="13653"/>
                </a:cubicBezTo>
                <a:cubicBezTo>
                  <a:pt x="12155" y="13631"/>
                  <a:pt x="12040" y="13579"/>
                  <a:pt x="12002" y="13539"/>
                </a:cubicBezTo>
                <a:cubicBezTo>
                  <a:pt x="11939" y="13471"/>
                  <a:pt x="10920" y="11438"/>
                  <a:pt x="10264" y="10074"/>
                </a:cubicBezTo>
                <a:cubicBezTo>
                  <a:pt x="10106" y="9746"/>
                  <a:pt x="9942" y="9467"/>
                  <a:pt x="9895" y="9450"/>
                </a:cubicBezTo>
                <a:cubicBezTo>
                  <a:pt x="9848" y="9432"/>
                  <a:pt x="9820" y="9384"/>
                  <a:pt x="9836" y="9346"/>
                </a:cubicBezTo>
                <a:cubicBezTo>
                  <a:pt x="9869" y="9270"/>
                  <a:pt x="9059" y="7587"/>
                  <a:pt x="8989" y="7587"/>
                </a:cubicBezTo>
                <a:close/>
                <a:moveTo>
                  <a:pt x="5622" y="9471"/>
                </a:moveTo>
                <a:cubicBezTo>
                  <a:pt x="5600" y="9471"/>
                  <a:pt x="5257" y="9657"/>
                  <a:pt x="4856" y="9876"/>
                </a:cubicBezTo>
                <a:lnTo>
                  <a:pt x="4127" y="10272"/>
                </a:lnTo>
                <a:lnTo>
                  <a:pt x="4193" y="10553"/>
                </a:lnTo>
                <a:cubicBezTo>
                  <a:pt x="4257" y="10818"/>
                  <a:pt x="4268" y="10829"/>
                  <a:pt x="4407" y="10792"/>
                </a:cubicBezTo>
                <a:cubicBezTo>
                  <a:pt x="4487" y="10771"/>
                  <a:pt x="4576" y="10720"/>
                  <a:pt x="4606" y="10688"/>
                </a:cubicBezTo>
                <a:cubicBezTo>
                  <a:pt x="4638" y="10653"/>
                  <a:pt x="4671" y="10663"/>
                  <a:pt x="4687" y="10698"/>
                </a:cubicBezTo>
                <a:cubicBezTo>
                  <a:pt x="4701" y="10731"/>
                  <a:pt x="4801" y="10768"/>
                  <a:pt x="4908" y="10792"/>
                </a:cubicBezTo>
                <a:cubicBezTo>
                  <a:pt x="5175" y="10852"/>
                  <a:pt x="5502" y="11121"/>
                  <a:pt x="5725" y="11458"/>
                </a:cubicBezTo>
                <a:cubicBezTo>
                  <a:pt x="5930" y="11767"/>
                  <a:pt x="6103" y="11833"/>
                  <a:pt x="6182" y="11624"/>
                </a:cubicBezTo>
                <a:cubicBezTo>
                  <a:pt x="6219" y="11528"/>
                  <a:pt x="6167" y="11273"/>
                  <a:pt x="5946" y="10480"/>
                </a:cubicBezTo>
                <a:cubicBezTo>
                  <a:pt x="5791" y="9923"/>
                  <a:pt x="5645" y="9471"/>
                  <a:pt x="5622" y="9471"/>
                </a:cubicBezTo>
                <a:close/>
                <a:moveTo>
                  <a:pt x="7626" y="10012"/>
                </a:moveTo>
                <a:cubicBezTo>
                  <a:pt x="7603" y="10046"/>
                  <a:pt x="7837" y="12790"/>
                  <a:pt x="7869" y="12863"/>
                </a:cubicBezTo>
                <a:cubicBezTo>
                  <a:pt x="7888" y="12905"/>
                  <a:pt x="7896" y="13075"/>
                  <a:pt x="7891" y="13237"/>
                </a:cubicBezTo>
                <a:cubicBezTo>
                  <a:pt x="7886" y="13400"/>
                  <a:pt x="7914" y="13898"/>
                  <a:pt x="7950" y="14351"/>
                </a:cubicBezTo>
                <a:cubicBezTo>
                  <a:pt x="7987" y="14803"/>
                  <a:pt x="8011" y="15232"/>
                  <a:pt x="8002" y="15297"/>
                </a:cubicBezTo>
                <a:cubicBezTo>
                  <a:pt x="7993" y="15362"/>
                  <a:pt x="7972" y="15484"/>
                  <a:pt x="7958" y="15578"/>
                </a:cubicBezTo>
                <a:cubicBezTo>
                  <a:pt x="7944" y="15673"/>
                  <a:pt x="7862" y="15876"/>
                  <a:pt x="7773" y="16026"/>
                </a:cubicBezTo>
                <a:cubicBezTo>
                  <a:pt x="7595" y="16327"/>
                  <a:pt x="7570" y="16508"/>
                  <a:pt x="7692" y="16608"/>
                </a:cubicBezTo>
                <a:cubicBezTo>
                  <a:pt x="7737" y="16645"/>
                  <a:pt x="7785" y="16670"/>
                  <a:pt x="7803" y="16671"/>
                </a:cubicBezTo>
                <a:cubicBezTo>
                  <a:pt x="7847" y="16674"/>
                  <a:pt x="8640" y="16263"/>
                  <a:pt x="8908" y="16099"/>
                </a:cubicBezTo>
                <a:cubicBezTo>
                  <a:pt x="9274" y="15874"/>
                  <a:pt x="9261" y="15573"/>
                  <a:pt x="8879" y="15495"/>
                </a:cubicBezTo>
                <a:cubicBezTo>
                  <a:pt x="8628" y="15444"/>
                  <a:pt x="8504" y="15315"/>
                  <a:pt x="8437" y="15027"/>
                </a:cubicBezTo>
                <a:cubicBezTo>
                  <a:pt x="8410" y="14915"/>
                  <a:pt x="8322" y="13950"/>
                  <a:pt x="8238" y="12873"/>
                </a:cubicBezTo>
                <a:lnTo>
                  <a:pt x="8083" y="10907"/>
                </a:lnTo>
                <a:lnTo>
                  <a:pt x="7862" y="10449"/>
                </a:lnTo>
                <a:cubicBezTo>
                  <a:pt x="7740" y="10196"/>
                  <a:pt x="7632" y="10003"/>
                  <a:pt x="7626" y="10012"/>
                </a:cubicBezTo>
                <a:close/>
                <a:moveTo>
                  <a:pt x="229" y="10189"/>
                </a:moveTo>
                <a:cubicBezTo>
                  <a:pt x="191" y="10234"/>
                  <a:pt x="163" y="10279"/>
                  <a:pt x="163" y="10293"/>
                </a:cubicBezTo>
                <a:cubicBezTo>
                  <a:pt x="163" y="10365"/>
                  <a:pt x="249" y="10300"/>
                  <a:pt x="274" y="10209"/>
                </a:cubicBezTo>
                <a:cubicBezTo>
                  <a:pt x="298" y="10120"/>
                  <a:pt x="288" y="10120"/>
                  <a:pt x="229" y="10189"/>
                </a:cubicBezTo>
                <a:close/>
                <a:moveTo>
                  <a:pt x="3685" y="10553"/>
                </a:moveTo>
                <a:cubicBezTo>
                  <a:pt x="3379" y="10683"/>
                  <a:pt x="1918" y="11520"/>
                  <a:pt x="1850" y="11604"/>
                </a:cubicBezTo>
                <a:cubicBezTo>
                  <a:pt x="1732" y="11749"/>
                  <a:pt x="1750" y="11995"/>
                  <a:pt x="1880" y="12041"/>
                </a:cubicBezTo>
                <a:cubicBezTo>
                  <a:pt x="1938" y="12061"/>
                  <a:pt x="2003" y="12068"/>
                  <a:pt x="2027" y="12061"/>
                </a:cubicBezTo>
                <a:cubicBezTo>
                  <a:pt x="2165" y="12024"/>
                  <a:pt x="2417" y="12307"/>
                  <a:pt x="2417" y="12498"/>
                </a:cubicBezTo>
                <a:cubicBezTo>
                  <a:pt x="2417" y="12545"/>
                  <a:pt x="2759" y="13793"/>
                  <a:pt x="3176" y="15277"/>
                </a:cubicBezTo>
                <a:cubicBezTo>
                  <a:pt x="3594" y="16760"/>
                  <a:pt x="3935" y="18009"/>
                  <a:pt x="3935" y="18044"/>
                </a:cubicBezTo>
                <a:cubicBezTo>
                  <a:pt x="3935" y="18080"/>
                  <a:pt x="3871" y="18192"/>
                  <a:pt x="3795" y="18304"/>
                </a:cubicBezTo>
                <a:cubicBezTo>
                  <a:pt x="3620" y="18564"/>
                  <a:pt x="3620" y="18745"/>
                  <a:pt x="3795" y="18835"/>
                </a:cubicBezTo>
                <a:cubicBezTo>
                  <a:pt x="3919" y="18899"/>
                  <a:pt x="4332" y="18719"/>
                  <a:pt x="4340" y="18596"/>
                </a:cubicBezTo>
                <a:cubicBezTo>
                  <a:pt x="4343" y="18560"/>
                  <a:pt x="4450" y="18490"/>
                  <a:pt x="4583" y="18450"/>
                </a:cubicBezTo>
                <a:cubicBezTo>
                  <a:pt x="4867" y="18365"/>
                  <a:pt x="5420" y="18081"/>
                  <a:pt x="5585" y="17930"/>
                </a:cubicBezTo>
                <a:cubicBezTo>
                  <a:pt x="5649" y="17872"/>
                  <a:pt x="5746" y="17819"/>
                  <a:pt x="5799" y="17815"/>
                </a:cubicBezTo>
                <a:cubicBezTo>
                  <a:pt x="5960" y="17805"/>
                  <a:pt x="6138" y="17594"/>
                  <a:pt x="6138" y="17420"/>
                </a:cubicBezTo>
                <a:cubicBezTo>
                  <a:pt x="6138" y="17237"/>
                  <a:pt x="6024" y="17129"/>
                  <a:pt x="5829" y="17129"/>
                </a:cubicBezTo>
                <a:cubicBezTo>
                  <a:pt x="5754" y="17129"/>
                  <a:pt x="5670" y="17090"/>
                  <a:pt x="5644" y="17045"/>
                </a:cubicBezTo>
                <a:cubicBezTo>
                  <a:pt x="5606" y="16978"/>
                  <a:pt x="4413" y="12785"/>
                  <a:pt x="3928" y="11011"/>
                </a:cubicBezTo>
                <a:cubicBezTo>
                  <a:pt x="3804" y="10557"/>
                  <a:pt x="3774" y="10515"/>
                  <a:pt x="3685" y="10553"/>
                </a:cubicBezTo>
                <a:close/>
                <a:moveTo>
                  <a:pt x="119" y="10563"/>
                </a:moveTo>
                <a:cubicBezTo>
                  <a:pt x="35" y="10607"/>
                  <a:pt x="-6" y="10683"/>
                  <a:pt x="1" y="10844"/>
                </a:cubicBezTo>
                <a:cubicBezTo>
                  <a:pt x="8" y="11006"/>
                  <a:pt x="61" y="11251"/>
                  <a:pt x="163" y="11614"/>
                </a:cubicBezTo>
                <a:cubicBezTo>
                  <a:pt x="238" y="11882"/>
                  <a:pt x="649" y="13370"/>
                  <a:pt x="1077" y="14923"/>
                </a:cubicBezTo>
                <a:cubicBezTo>
                  <a:pt x="1626" y="16918"/>
                  <a:pt x="1874" y="17752"/>
                  <a:pt x="1924" y="17753"/>
                </a:cubicBezTo>
                <a:cubicBezTo>
                  <a:pt x="2041" y="17754"/>
                  <a:pt x="2071" y="17850"/>
                  <a:pt x="1983" y="17940"/>
                </a:cubicBezTo>
                <a:cubicBezTo>
                  <a:pt x="1930" y="17994"/>
                  <a:pt x="1923" y="18038"/>
                  <a:pt x="1953" y="18065"/>
                </a:cubicBezTo>
                <a:cubicBezTo>
                  <a:pt x="1980" y="18088"/>
                  <a:pt x="1998" y="18159"/>
                  <a:pt x="1998" y="18221"/>
                </a:cubicBezTo>
                <a:cubicBezTo>
                  <a:pt x="1998" y="18284"/>
                  <a:pt x="2042" y="18403"/>
                  <a:pt x="2093" y="18481"/>
                </a:cubicBezTo>
                <a:cubicBezTo>
                  <a:pt x="2189" y="18625"/>
                  <a:pt x="2277" y="18663"/>
                  <a:pt x="2277" y="18564"/>
                </a:cubicBezTo>
                <a:cubicBezTo>
                  <a:pt x="2277" y="18535"/>
                  <a:pt x="2266" y="18496"/>
                  <a:pt x="2248" y="18471"/>
                </a:cubicBezTo>
                <a:cubicBezTo>
                  <a:pt x="2230" y="18446"/>
                  <a:pt x="2208" y="18390"/>
                  <a:pt x="2204" y="18346"/>
                </a:cubicBezTo>
                <a:cubicBezTo>
                  <a:pt x="2199" y="18302"/>
                  <a:pt x="2057" y="17767"/>
                  <a:pt x="1887" y="17160"/>
                </a:cubicBezTo>
                <a:cubicBezTo>
                  <a:pt x="731" y="13029"/>
                  <a:pt x="154" y="10859"/>
                  <a:pt x="170" y="10698"/>
                </a:cubicBezTo>
                <a:cubicBezTo>
                  <a:pt x="185" y="10561"/>
                  <a:pt x="175" y="10534"/>
                  <a:pt x="119" y="10563"/>
                </a:cubicBezTo>
                <a:close/>
                <a:moveTo>
                  <a:pt x="5504" y="12009"/>
                </a:moveTo>
                <a:cubicBezTo>
                  <a:pt x="5335" y="11976"/>
                  <a:pt x="5293" y="12097"/>
                  <a:pt x="5291" y="12644"/>
                </a:cubicBezTo>
                <a:cubicBezTo>
                  <a:pt x="5289" y="13088"/>
                  <a:pt x="5270" y="13178"/>
                  <a:pt x="5165" y="13372"/>
                </a:cubicBezTo>
                <a:cubicBezTo>
                  <a:pt x="5049" y="13588"/>
                  <a:pt x="5053" y="13600"/>
                  <a:pt x="5121" y="13861"/>
                </a:cubicBezTo>
                <a:cubicBezTo>
                  <a:pt x="5184" y="14103"/>
                  <a:pt x="5205" y="14136"/>
                  <a:pt x="5372" y="14174"/>
                </a:cubicBezTo>
                <a:cubicBezTo>
                  <a:pt x="5520" y="14207"/>
                  <a:pt x="5617" y="14293"/>
                  <a:pt x="5829" y="14600"/>
                </a:cubicBezTo>
                <a:cubicBezTo>
                  <a:pt x="6099" y="14995"/>
                  <a:pt x="6122" y="15023"/>
                  <a:pt x="6248" y="14954"/>
                </a:cubicBezTo>
                <a:cubicBezTo>
                  <a:pt x="6377" y="14884"/>
                  <a:pt x="6332" y="14591"/>
                  <a:pt x="5968" y="13300"/>
                </a:cubicBezTo>
                <a:cubicBezTo>
                  <a:pt x="5657" y="12193"/>
                  <a:pt x="5599" y="12028"/>
                  <a:pt x="5504" y="12009"/>
                </a:cubicBezTo>
                <a:close/>
                <a:moveTo>
                  <a:pt x="17513" y="13799"/>
                </a:moveTo>
                <a:lnTo>
                  <a:pt x="17373" y="13851"/>
                </a:lnTo>
                <a:cubicBezTo>
                  <a:pt x="17299" y="13877"/>
                  <a:pt x="17204" y="13940"/>
                  <a:pt x="17159" y="13997"/>
                </a:cubicBezTo>
                <a:cubicBezTo>
                  <a:pt x="17115" y="14053"/>
                  <a:pt x="17070" y="14090"/>
                  <a:pt x="17056" y="14070"/>
                </a:cubicBezTo>
                <a:cubicBezTo>
                  <a:pt x="17034" y="14038"/>
                  <a:pt x="16690" y="14203"/>
                  <a:pt x="16371" y="14403"/>
                </a:cubicBezTo>
                <a:cubicBezTo>
                  <a:pt x="16320" y="14434"/>
                  <a:pt x="16052" y="14586"/>
                  <a:pt x="15774" y="14735"/>
                </a:cubicBezTo>
                <a:cubicBezTo>
                  <a:pt x="15284" y="14999"/>
                  <a:pt x="13986" y="15702"/>
                  <a:pt x="8871" y="18523"/>
                </a:cubicBezTo>
                <a:cubicBezTo>
                  <a:pt x="7531" y="19262"/>
                  <a:pt x="6321" y="19927"/>
                  <a:pt x="6182" y="20000"/>
                </a:cubicBezTo>
                <a:cubicBezTo>
                  <a:pt x="5927" y="20134"/>
                  <a:pt x="5851" y="20222"/>
                  <a:pt x="5895" y="20323"/>
                </a:cubicBezTo>
                <a:cubicBezTo>
                  <a:pt x="5908" y="20353"/>
                  <a:pt x="5946" y="20345"/>
                  <a:pt x="5983" y="20302"/>
                </a:cubicBezTo>
                <a:cubicBezTo>
                  <a:pt x="6020" y="20259"/>
                  <a:pt x="6106" y="20222"/>
                  <a:pt x="6175" y="20219"/>
                </a:cubicBezTo>
                <a:cubicBezTo>
                  <a:pt x="6355" y="20211"/>
                  <a:pt x="10550" y="17897"/>
                  <a:pt x="10551" y="17805"/>
                </a:cubicBezTo>
                <a:cubicBezTo>
                  <a:pt x="10551" y="17691"/>
                  <a:pt x="10643" y="17623"/>
                  <a:pt x="10698" y="17701"/>
                </a:cubicBezTo>
                <a:cubicBezTo>
                  <a:pt x="10726" y="17741"/>
                  <a:pt x="10780" y="17743"/>
                  <a:pt x="10824" y="17711"/>
                </a:cubicBezTo>
                <a:cubicBezTo>
                  <a:pt x="10865" y="17681"/>
                  <a:pt x="11609" y="17279"/>
                  <a:pt x="12481" y="16806"/>
                </a:cubicBezTo>
                <a:cubicBezTo>
                  <a:pt x="13354" y="16333"/>
                  <a:pt x="14165" y="15870"/>
                  <a:pt x="14279" y="15786"/>
                </a:cubicBezTo>
                <a:cubicBezTo>
                  <a:pt x="14392" y="15703"/>
                  <a:pt x="14513" y="15641"/>
                  <a:pt x="14551" y="15641"/>
                </a:cubicBezTo>
                <a:cubicBezTo>
                  <a:pt x="14589" y="15641"/>
                  <a:pt x="14884" y="15494"/>
                  <a:pt x="15200" y="15318"/>
                </a:cubicBezTo>
                <a:cubicBezTo>
                  <a:pt x="15516" y="15142"/>
                  <a:pt x="16016" y="14860"/>
                  <a:pt x="16319" y="14694"/>
                </a:cubicBezTo>
                <a:cubicBezTo>
                  <a:pt x="16623" y="14527"/>
                  <a:pt x="16927" y="14357"/>
                  <a:pt x="16990" y="14309"/>
                </a:cubicBezTo>
                <a:cubicBezTo>
                  <a:pt x="17053" y="14261"/>
                  <a:pt x="17155" y="14204"/>
                  <a:pt x="17218" y="14184"/>
                </a:cubicBezTo>
                <a:cubicBezTo>
                  <a:pt x="17282" y="14164"/>
                  <a:pt x="17376" y="14070"/>
                  <a:pt x="17425" y="13976"/>
                </a:cubicBezTo>
                <a:lnTo>
                  <a:pt x="17513" y="13799"/>
                </a:lnTo>
                <a:close/>
                <a:moveTo>
                  <a:pt x="2712" y="18356"/>
                </a:moveTo>
                <a:cubicBezTo>
                  <a:pt x="2575" y="18340"/>
                  <a:pt x="2528" y="18359"/>
                  <a:pt x="2528" y="18429"/>
                </a:cubicBezTo>
                <a:cubicBezTo>
                  <a:pt x="2528" y="18481"/>
                  <a:pt x="2583" y="18540"/>
                  <a:pt x="2646" y="18564"/>
                </a:cubicBezTo>
                <a:cubicBezTo>
                  <a:pt x="2751" y="18605"/>
                  <a:pt x="2913" y="18576"/>
                  <a:pt x="2963" y="18512"/>
                </a:cubicBezTo>
                <a:cubicBezTo>
                  <a:pt x="3010" y="18452"/>
                  <a:pt x="2882" y="18377"/>
                  <a:pt x="2712" y="18356"/>
                </a:cubicBezTo>
                <a:close/>
                <a:moveTo>
                  <a:pt x="2263" y="18866"/>
                </a:moveTo>
                <a:cubicBezTo>
                  <a:pt x="2208" y="18886"/>
                  <a:pt x="2186" y="18933"/>
                  <a:pt x="2204" y="19001"/>
                </a:cubicBezTo>
                <a:cubicBezTo>
                  <a:pt x="2406" y="19781"/>
                  <a:pt x="2490" y="20040"/>
                  <a:pt x="2565" y="20136"/>
                </a:cubicBezTo>
                <a:cubicBezTo>
                  <a:pt x="2734" y="20350"/>
                  <a:pt x="2724" y="20181"/>
                  <a:pt x="2535" y="19511"/>
                </a:cubicBezTo>
                <a:cubicBezTo>
                  <a:pt x="2378" y="18953"/>
                  <a:pt x="2333" y="18840"/>
                  <a:pt x="2263" y="18866"/>
                </a:cubicBezTo>
                <a:close/>
                <a:moveTo>
                  <a:pt x="5681" y="20344"/>
                </a:moveTo>
                <a:cubicBezTo>
                  <a:pt x="5681" y="20288"/>
                  <a:pt x="5515" y="20371"/>
                  <a:pt x="5195" y="20583"/>
                </a:cubicBezTo>
                <a:cubicBezTo>
                  <a:pt x="5041" y="20685"/>
                  <a:pt x="4886" y="20770"/>
                  <a:pt x="4856" y="20770"/>
                </a:cubicBezTo>
                <a:cubicBezTo>
                  <a:pt x="4826" y="20770"/>
                  <a:pt x="4565" y="20901"/>
                  <a:pt x="4274" y="21062"/>
                </a:cubicBezTo>
                <a:cubicBezTo>
                  <a:pt x="3983" y="21222"/>
                  <a:pt x="3683" y="21353"/>
                  <a:pt x="3604" y="21353"/>
                </a:cubicBezTo>
                <a:cubicBezTo>
                  <a:pt x="3365" y="21353"/>
                  <a:pt x="3061" y="21099"/>
                  <a:pt x="2926" y="20791"/>
                </a:cubicBezTo>
                <a:cubicBezTo>
                  <a:pt x="2859" y="20639"/>
                  <a:pt x="2778" y="20462"/>
                  <a:pt x="2749" y="20396"/>
                </a:cubicBezTo>
                <a:cubicBezTo>
                  <a:pt x="2710" y="20307"/>
                  <a:pt x="2685" y="20302"/>
                  <a:pt x="2646" y="20354"/>
                </a:cubicBezTo>
                <a:cubicBezTo>
                  <a:pt x="2564" y="20464"/>
                  <a:pt x="2720" y="20955"/>
                  <a:pt x="2860" y="21030"/>
                </a:cubicBezTo>
                <a:cubicBezTo>
                  <a:pt x="2921" y="21063"/>
                  <a:pt x="2962" y="21112"/>
                  <a:pt x="2948" y="21145"/>
                </a:cubicBezTo>
                <a:cubicBezTo>
                  <a:pt x="2910" y="21232"/>
                  <a:pt x="3154" y="21470"/>
                  <a:pt x="3360" y="21540"/>
                </a:cubicBezTo>
                <a:cubicBezTo>
                  <a:pt x="3458" y="21573"/>
                  <a:pt x="3620" y="21580"/>
                  <a:pt x="3721" y="21561"/>
                </a:cubicBezTo>
                <a:cubicBezTo>
                  <a:pt x="3933" y="21521"/>
                  <a:pt x="4670" y="21144"/>
                  <a:pt x="4886" y="20958"/>
                </a:cubicBezTo>
                <a:cubicBezTo>
                  <a:pt x="4966" y="20888"/>
                  <a:pt x="5041" y="20835"/>
                  <a:pt x="5062" y="20843"/>
                </a:cubicBezTo>
                <a:cubicBezTo>
                  <a:pt x="5147" y="20877"/>
                  <a:pt x="5445" y="20681"/>
                  <a:pt x="5445" y="20593"/>
                </a:cubicBezTo>
                <a:cubicBezTo>
                  <a:pt x="5445" y="20542"/>
                  <a:pt x="5500" y="20471"/>
                  <a:pt x="5563" y="20437"/>
                </a:cubicBezTo>
                <a:cubicBezTo>
                  <a:pt x="5627" y="20403"/>
                  <a:pt x="5681" y="20365"/>
                  <a:pt x="5681" y="20344"/>
                </a:cubicBezTo>
                <a:close/>
              </a:path>
            </a:pathLst>
          </a:custGeom>
          <a:ln w="12700">
            <a:miter lim="400000"/>
          </a:ln>
        </p:spPr>
      </p:pic>
      <p:sp>
        <p:nvSpPr>
          <p:cNvPr id="567" name="Shape 567"/>
          <p:cNvSpPr/>
          <p:nvPr/>
        </p:nvSpPr>
        <p:spPr>
          <a:xfrm>
            <a:off x="5472555" y="8087444"/>
            <a:ext cx="955962" cy="972723"/>
          </a:xfrm>
          <a:prstGeom prst="rect">
            <a:avLst/>
          </a:prstGeom>
          <a:ln w="25400">
            <a:solidFill>
              <a:schemeClr val="accent6">
                <a:satOff val="24555"/>
                <a:lumOff val="22232"/>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S3</a:t>
            </a:r>
          </a:p>
        </p:txBody>
      </p:sp>
      <p:pic>
        <p:nvPicPr>
          <p:cNvPr id="568" name="pasted-image.png"/>
          <p:cNvPicPr>
            <a:picLocks noChangeAspect="1"/>
          </p:cNvPicPr>
          <p:nvPr/>
        </p:nvPicPr>
        <p:blipFill>
          <a:blip r:embed="rId6">
            <a:extLst/>
          </a:blip>
          <a:srcRect l="1344" t="2059" r="1487" b="1044"/>
          <a:stretch>
            <a:fillRect/>
          </a:stretch>
        </p:blipFill>
        <p:spPr>
          <a:xfrm>
            <a:off x="5931324" y="8526612"/>
            <a:ext cx="1162466" cy="822810"/>
          </a:xfrm>
          <a:custGeom>
            <a:avLst/>
            <a:gdLst/>
            <a:ahLst/>
            <a:cxnLst>
              <a:cxn ang="0">
                <a:pos x="wd2" y="hd2"/>
              </a:cxn>
              <a:cxn ang="5400000">
                <a:pos x="wd2" y="hd2"/>
              </a:cxn>
              <a:cxn ang="10800000">
                <a:pos x="wd2" y="hd2"/>
              </a:cxn>
              <a:cxn ang="16200000">
                <a:pos x="wd2" y="hd2"/>
              </a:cxn>
            </a:cxnLst>
            <a:rect l="0" t="0" r="r" b="b"/>
            <a:pathLst>
              <a:path w="21579" h="21571" extrusionOk="0">
                <a:moveTo>
                  <a:pt x="17896" y="13"/>
                </a:moveTo>
                <a:cubicBezTo>
                  <a:pt x="17630" y="48"/>
                  <a:pt x="16755" y="491"/>
                  <a:pt x="16644" y="647"/>
                </a:cubicBezTo>
                <a:cubicBezTo>
                  <a:pt x="16620" y="681"/>
                  <a:pt x="16565" y="710"/>
                  <a:pt x="16518" y="710"/>
                </a:cubicBezTo>
                <a:cubicBezTo>
                  <a:pt x="16410" y="710"/>
                  <a:pt x="15286" y="1344"/>
                  <a:pt x="15192" y="1459"/>
                </a:cubicBezTo>
                <a:cubicBezTo>
                  <a:pt x="15154" y="1506"/>
                  <a:pt x="15087" y="1546"/>
                  <a:pt x="15038" y="1542"/>
                </a:cubicBezTo>
                <a:cubicBezTo>
                  <a:pt x="14929" y="1534"/>
                  <a:pt x="12659" y="2769"/>
                  <a:pt x="12113" y="3134"/>
                </a:cubicBezTo>
                <a:cubicBezTo>
                  <a:pt x="11971" y="3229"/>
                  <a:pt x="11823" y="3311"/>
                  <a:pt x="11789" y="3311"/>
                </a:cubicBezTo>
                <a:cubicBezTo>
                  <a:pt x="11687" y="3311"/>
                  <a:pt x="10395" y="4027"/>
                  <a:pt x="10308" y="4133"/>
                </a:cubicBezTo>
                <a:cubicBezTo>
                  <a:pt x="10263" y="4187"/>
                  <a:pt x="10171" y="4241"/>
                  <a:pt x="10102" y="4248"/>
                </a:cubicBezTo>
                <a:cubicBezTo>
                  <a:pt x="9969" y="4260"/>
                  <a:pt x="6598" y="6105"/>
                  <a:pt x="6433" y="6256"/>
                </a:cubicBezTo>
                <a:cubicBezTo>
                  <a:pt x="6380" y="6304"/>
                  <a:pt x="6249" y="6380"/>
                  <a:pt x="6138" y="6422"/>
                </a:cubicBezTo>
                <a:cubicBezTo>
                  <a:pt x="5864" y="6526"/>
                  <a:pt x="4002" y="7568"/>
                  <a:pt x="3869" y="7691"/>
                </a:cubicBezTo>
                <a:cubicBezTo>
                  <a:pt x="3810" y="7745"/>
                  <a:pt x="3756" y="7772"/>
                  <a:pt x="3744" y="7754"/>
                </a:cubicBezTo>
                <a:cubicBezTo>
                  <a:pt x="3731" y="7736"/>
                  <a:pt x="3582" y="7799"/>
                  <a:pt x="3419" y="7889"/>
                </a:cubicBezTo>
                <a:cubicBezTo>
                  <a:pt x="3257" y="7980"/>
                  <a:pt x="2534" y="8368"/>
                  <a:pt x="1813" y="8763"/>
                </a:cubicBezTo>
                <a:cubicBezTo>
                  <a:pt x="616" y="9420"/>
                  <a:pt x="207" y="9699"/>
                  <a:pt x="207" y="9856"/>
                </a:cubicBezTo>
                <a:cubicBezTo>
                  <a:pt x="207" y="9948"/>
                  <a:pt x="406" y="9911"/>
                  <a:pt x="531" y="9793"/>
                </a:cubicBezTo>
                <a:cubicBezTo>
                  <a:pt x="595" y="9734"/>
                  <a:pt x="1159" y="9402"/>
                  <a:pt x="1791" y="9055"/>
                </a:cubicBezTo>
                <a:cubicBezTo>
                  <a:pt x="2423" y="8707"/>
                  <a:pt x="3005" y="8383"/>
                  <a:pt x="3081" y="8337"/>
                </a:cubicBezTo>
                <a:cubicBezTo>
                  <a:pt x="3156" y="8290"/>
                  <a:pt x="3951" y="7849"/>
                  <a:pt x="4849" y="7359"/>
                </a:cubicBezTo>
                <a:cubicBezTo>
                  <a:pt x="5746" y="6868"/>
                  <a:pt x="7888" y="5694"/>
                  <a:pt x="9608" y="4747"/>
                </a:cubicBezTo>
                <a:cubicBezTo>
                  <a:pt x="11328" y="3800"/>
                  <a:pt x="13126" y="2813"/>
                  <a:pt x="13601" y="2552"/>
                </a:cubicBezTo>
                <a:cubicBezTo>
                  <a:pt x="14075" y="2290"/>
                  <a:pt x="14528" y="2040"/>
                  <a:pt x="14610" y="1990"/>
                </a:cubicBezTo>
                <a:cubicBezTo>
                  <a:pt x="14692" y="1940"/>
                  <a:pt x="15439" y="1525"/>
                  <a:pt x="16268" y="1074"/>
                </a:cubicBezTo>
                <a:cubicBezTo>
                  <a:pt x="17859" y="208"/>
                  <a:pt x="18008" y="161"/>
                  <a:pt x="18338" y="356"/>
                </a:cubicBezTo>
                <a:cubicBezTo>
                  <a:pt x="18428" y="409"/>
                  <a:pt x="18549" y="541"/>
                  <a:pt x="18611" y="658"/>
                </a:cubicBezTo>
                <a:cubicBezTo>
                  <a:pt x="18672" y="774"/>
                  <a:pt x="19080" y="2170"/>
                  <a:pt x="19517" y="3758"/>
                </a:cubicBezTo>
                <a:cubicBezTo>
                  <a:pt x="19954" y="5347"/>
                  <a:pt x="20347" y="6731"/>
                  <a:pt x="20386" y="6838"/>
                </a:cubicBezTo>
                <a:cubicBezTo>
                  <a:pt x="20425" y="6945"/>
                  <a:pt x="20460" y="7083"/>
                  <a:pt x="20467" y="7140"/>
                </a:cubicBezTo>
                <a:cubicBezTo>
                  <a:pt x="20488" y="7307"/>
                  <a:pt x="20901" y="8790"/>
                  <a:pt x="20946" y="8857"/>
                </a:cubicBezTo>
                <a:cubicBezTo>
                  <a:pt x="20969" y="8891"/>
                  <a:pt x="20990" y="8955"/>
                  <a:pt x="20990" y="9002"/>
                </a:cubicBezTo>
                <a:cubicBezTo>
                  <a:pt x="20990" y="9050"/>
                  <a:pt x="21083" y="9424"/>
                  <a:pt x="21197" y="9835"/>
                </a:cubicBezTo>
                <a:cubicBezTo>
                  <a:pt x="21323" y="10291"/>
                  <a:pt x="21403" y="10680"/>
                  <a:pt x="21403" y="10844"/>
                </a:cubicBezTo>
                <a:cubicBezTo>
                  <a:pt x="21403" y="11180"/>
                  <a:pt x="21231" y="11616"/>
                  <a:pt x="21027" y="11791"/>
                </a:cubicBezTo>
                <a:cubicBezTo>
                  <a:pt x="20945" y="11862"/>
                  <a:pt x="20223" y="12282"/>
                  <a:pt x="19428" y="12717"/>
                </a:cubicBezTo>
                <a:cubicBezTo>
                  <a:pt x="18634" y="13152"/>
                  <a:pt x="17905" y="13547"/>
                  <a:pt x="17808" y="13601"/>
                </a:cubicBezTo>
                <a:cubicBezTo>
                  <a:pt x="17711" y="13656"/>
                  <a:pt x="17631" y="13749"/>
                  <a:pt x="17631" y="13799"/>
                </a:cubicBezTo>
                <a:cubicBezTo>
                  <a:pt x="17631" y="13864"/>
                  <a:pt x="17675" y="13875"/>
                  <a:pt x="17771" y="13851"/>
                </a:cubicBezTo>
                <a:cubicBezTo>
                  <a:pt x="17960" y="13804"/>
                  <a:pt x="20549" y="12388"/>
                  <a:pt x="20585" y="12311"/>
                </a:cubicBezTo>
                <a:cubicBezTo>
                  <a:pt x="20602" y="12276"/>
                  <a:pt x="20670" y="12238"/>
                  <a:pt x="20740" y="12228"/>
                </a:cubicBezTo>
                <a:cubicBezTo>
                  <a:pt x="21160" y="12165"/>
                  <a:pt x="21525" y="11607"/>
                  <a:pt x="21572" y="10959"/>
                </a:cubicBezTo>
                <a:cubicBezTo>
                  <a:pt x="21594" y="10661"/>
                  <a:pt x="21570" y="10511"/>
                  <a:pt x="21425" y="9960"/>
                </a:cubicBezTo>
                <a:cubicBezTo>
                  <a:pt x="21331" y="9603"/>
                  <a:pt x="21196" y="9128"/>
                  <a:pt x="21123" y="8909"/>
                </a:cubicBezTo>
                <a:cubicBezTo>
                  <a:pt x="21050" y="8690"/>
                  <a:pt x="20990" y="8487"/>
                  <a:pt x="20990" y="8451"/>
                </a:cubicBezTo>
                <a:cubicBezTo>
                  <a:pt x="20990" y="8415"/>
                  <a:pt x="20670" y="7220"/>
                  <a:pt x="20276" y="5798"/>
                </a:cubicBezTo>
                <a:cubicBezTo>
                  <a:pt x="19881" y="4375"/>
                  <a:pt x="19413" y="2684"/>
                  <a:pt x="19237" y="2042"/>
                </a:cubicBezTo>
                <a:cubicBezTo>
                  <a:pt x="18822" y="527"/>
                  <a:pt x="18755" y="380"/>
                  <a:pt x="18434" y="158"/>
                </a:cubicBezTo>
                <a:cubicBezTo>
                  <a:pt x="18212" y="5"/>
                  <a:pt x="18145" y="-20"/>
                  <a:pt x="17896" y="13"/>
                </a:cubicBezTo>
                <a:close/>
                <a:moveTo>
                  <a:pt x="18102" y="627"/>
                </a:moveTo>
                <a:cubicBezTo>
                  <a:pt x="17866" y="598"/>
                  <a:pt x="17421" y="822"/>
                  <a:pt x="16025" y="1594"/>
                </a:cubicBezTo>
                <a:cubicBezTo>
                  <a:pt x="15051" y="2132"/>
                  <a:pt x="13950" y="2742"/>
                  <a:pt x="13579" y="2947"/>
                </a:cubicBezTo>
                <a:cubicBezTo>
                  <a:pt x="13072" y="3227"/>
                  <a:pt x="12897" y="3359"/>
                  <a:pt x="12879" y="3457"/>
                </a:cubicBezTo>
                <a:cubicBezTo>
                  <a:pt x="12859" y="3562"/>
                  <a:pt x="12826" y="3576"/>
                  <a:pt x="12702" y="3550"/>
                </a:cubicBezTo>
                <a:cubicBezTo>
                  <a:pt x="12546" y="3518"/>
                  <a:pt x="11894" y="3822"/>
                  <a:pt x="11744" y="3998"/>
                </a:cubicBezTo>
                <a:cubicBezTo>
                  <a:pt x="11704" y="4045"/>
                  <a:pt x="11662" y="4068"/>
                  <a:pt x="11649" y="4050"/>
                </a:cubicBezTo>
                <a:cubicBezTo>
                  <a:pt x="11635" y="4031"/>
                  <a:pt x="11467" y="4106"/>
                  <a:pt x="11280" y="4216"/>
                </a:cubicBezTo>
                <a:cubicBezTo>
                  <a:pt x="11093" y="4327"/>
                  <a:pt x="10894" y="4447"/>
                  <a:pt x="10831" y="4476"/>
                </a:cubicBezTo>
                <a:cubicBezTo>
                  <a:pt x="10768" y="4505"/>
                  <a:pt x="10473" y="4658"/>
                  <a:pt x="10183" y="4820"/>
                </a:cubicBezTo>
                <a:cubicBezTo>
                  <a:pt x="9428" y="5240"/>
                  <a:pt x="3229" y="8653"/>
                  <a:pt x="2624" y="8982"/>
                </a:cubicBezTo>
                <a:cubicBezTo>
                  <a:pt x="1186" y="9762"/>
                  <a:pt x="675" y="10071"/>
                  <a:pt x="583" y="10209"/>
                </a:cubicBezTo>
                <a:cubicBezTo>
                  <a:pt x="464" y="10388"/>
                  <a:pt x="406" y="10791"/>
                  <a:pt x="480" y="10917"/>
                </a:cubicBezTo>
                <a:cubicBezTo>
                  <a:pt x="508" y="10965"/>
                  <a:pt x="516" y="11022"/>
                  <a:pt x="502" y="11042"/>
                </a:cubicBezTo>
                <a:cubicBezTo>
                  <a:pt x="488" y="11061"/>
                  <a:pt x="787" y="12201"/>
                  <a:pt x="1165" y="13570"/>
                </a:cubicBezTo>
                <a:cubicBezTo>
                  <a:pt x="1543" y="14939"/>
                  <a:pt x="1980" y="16526"/>
                  <a:pt x="2138" y="17097"/>
                </a:cubicBezTo>
                <a:cubicBezTo>
                  <a:pt x="2295" y="17669"/>
                  <a:pt x="2429" y="18144"/>
                  <a:pt x="2432" y="18148"/>
                </a:cubicBezTo>
                <a:cubicBezTo>
                  <a:pt x="2435" y="18153"/>
                  <a:pt x="2482" y="18177"/>
                  <a:pt x="2535" y="18200"/>
                </a:cubicBezTo>
                <a:cubicBezTo>
                  <a:pt x="2609" y="18232"/>
                  <a:pt x="2653" y="18192"/>
                  <a:pt x="2712" y="18065"/>
                </a:cubicBezTo>
                <a:cubicBezTo>
                  <a:pt x="2783" y="17913"/>
                  <a:pt x="2786" y="17873"/>
                  <a:pt x="2727" y="17659"/>
                </a:cubicBezTo>
                <a:cubicBezTo>
                  <a:pt x="2606" y="17221"/>
                  <a:pt x="1966" y="14912"/>
                  <a:pt x="1386" y="12821"/>
                </a:cubicBezTo>
                <a:cubicBezTo>
                  <a:pt x="979" y="11351"/>
                  <a:pt x="820" y="10722"/>
                  <a:pt x="848" y="10646"/>
                </a:cubicBezTo>
                <a:cubicBezTo>
                  <a:pt x="883" y="10556"/>
                  <a:pt x="2569" y="9590"/>
                  <a:pt x="4664" y="8461"/>
                </a:cubicBezTo>
                <a:cubicBezTo>
                  <a:pt x="4955" y="8305"/>
                  <a:pt x="5240" y="8151"/>
                  <a:pt x="5291" y="8118"/>
                </a:cubicBezTo>
                <a:cubicBezTo>
                  <a:pt x="5341" y="8085"/>
                  <a:pt x="6024" y="7703"/>
                  <a:pt x="6808" y="7275"/>
                </a:cubicBezTo>
                <a:cubicBezTo>
                  <a:pt x="10378" y="5326"/>
                  <a:pt x="12050" y="4396"/>
                  <a:pt x="12091" y="4341"/>
                </a:cubicBezTo>
                <a:cubicBezTo>
                  <a:pt x="12115" y="4308"/>
                  <a:pt x="12162" y="4279"/>
                  <a:pt x="12194" y="4279"/>
                </a:cubicBezTo>
                <a:cubicBezTo>
                  <a:pt x="12226" y="4279"/>
                  <a:pt x="12787" y="3982"/>
                  <a:pt x="13439" y="3623"/>
                </a:cubicBezTo>
                <a:cubicBezTo>
                  <a:pt x="17228" y="1538"/>
                  <a:pt x="17924" y="1168"/>
                  <a:pt x="17977" y="1168"/>
                </a:cubicBezTo>
                <a:cubicBezTo>
                  <a:pt x="18091" y="1168"/>
                  <a:pt x="18175" y="1412"/>
                  <a:pt x="18552" y="2791"/>
                </a:cubicBezTo>
                <a:cubicBezTo>
                  <a:pt x="18761" y="3558"/>
                  <a:pt x="18962" y="4237"/>
                  <a:pt x="19001" y="4300"/>
                </a:cubicBezTo>
                <a:cubicBezTo>
                  <a:pt x="19040" y="4362"/>
                  <a:pt x="19060" y="4424"/>
                  <a:pt x="19045" y="4445"/>
                </a:cubicBezTo>
                <a:cubicBezTo>
                  <a:pt x="19030" y="4466"/>
                  <a:pt x="19038" y="4545"/>
                  <a:pt x="19060" y="4622"/>
                </a:cubicBezTo>
                <a:cubicBezTo>
                  <a:pt x="19269" y="5358"/>
                  <a:pt x="20649" y="10350"/>
                  <a:pt x="20703" y="10563"/>
                </a:cubicBezTo>
                <a:cubicBezTo>
                  <a:pt x="20767" y="10818"/>
                  <a:pt x="20765" y="10850"/>
                  <a:pt x="20696" y="10959"/>
                </a:cubicBezTo>
                <a:cubicBezTo>
                  <a:pt x="20654" y="11024"/>
                  <a:pt x="20520" y="11135"/>
                  <a:pt x="20401" y="11198"/>
                </a:cubicBezTo>
                <a:cubicBezTo>
                  <a:pt x="20110" y="11352"/>
                  <a:pt x="16811" y="13172"/>
                  <a:pt x="16666" y="13258"/>
                </a:cubicBezTo>
                <a:cubicBezTo>
                  <a:pt x="16603" y="13296"/>
                  <a:pt x="16529" y="13333"/>
                  <a:pt x="16504" y="13341"/>
                </a:cubicBezTo>
                <a:cubicBezTo>
                  <a:pt x="16478" y="13350"/>
                  <a:pt x="16163" y="13523"/>
                  <a:pt x="15796" y="13726"/>
                </a:cubicBezTo>
                <a:cubicBezTo>
                  <a:pt x="15091" y="14118"/>
                  <a:pt x="13865" y="14795"/>
                  <a:pt x="13233" y="15141"/>
                </a:cubicBezTo>
                <a:cubicBezTo>
                  <a:pt x="12924" y="15310"/>
                  <a:pt x="12858" y="15371"/>
                  <a:pt x="12879" y="15464"/>
                </a:cubicBezTo>
                <a:cubicBezTo>
                  <a:pt x="12912" y="15611"/>
                  <a:pt x="12799" y="15674"/>
                  <a:pt x="12673" y="15578"/>
                </a:cubicBezTo>
                <a:cubicBezTo>
                  <a:pt x="12591" y="15516"/>
                  <a:pt x="12298" y="15652"/>
                  <a:pt x="10750" y="16504"/>
                </a:cubicBezTo>
                <a:cubicBezTo>
                  <a:pt x="3137" y="20694"/>
                  <a:pt x="3598" y="20449"/>
                  <a:pt x="3515" y="20344"/>
                </a:cubicBezTo>
                <a:cubicBezTo>
                  <a:pt x="3473" y="20289"/>
                  <a:pt x="3366" y="19971"/>
                  <a:pt x="3272" y="19636"/>
                </a:cubicBezTo>
                <a:cubicBezTo>
                  <a:pt x="3095" y="19005"/>
                  <a:pt x="3057" y="18947"/>
                  <a:pt x="2771" y="18908"/>
                </a:cubicBezTo>
                <a:cubicBezTo>
                  <a:pt x="2631" y="18888"/>
                  <a:pt x="2628" y="18902"/>
                  <a:pt x="2690" y="19064"/>
                </a:cubicBezTo>
                <a:cubicBezTo>
                  <a:pt x="2714" y="19126"/>
                  <a:pt x="2823" y="19507"/>
                  <a:pt x="2933" y="19917"/>
                </a:cubicBezTo>
                <a:cubicBezTo>
                  <a:pt x="3100" y="20540"/>
                  <a:pt x="3157" y="20689"/>
                  <a:pt x="3287" y="20812"/>
                </a:cubicBezTo>
                <a:cubicBezTo>
                  <a:pt x="3372" y="20893"/>
                  <a:pt x="3512" y="20958"/>
                  <a:pt x="3596" y="20958"/>
                </a:cubicBezTo>
                <a:cubicBezTo>
                  <a:pt x="3735" y="20958"/>
                  <a:pt x="4102" y="20794"/>
                  <a:pt x="4495" y="20552"/>
                </a:cubicBezTo>
                <a:cubicBezTo>
                  <a:pt x="4577" y="20501"/>
                  <a:pt x="4827" y="20353"/>
                  <a:pt x="5055" y="20229"/>
                </a:cubicBezTo>
                <a:cubicBezTo>
                  <a:pt x="5307" y="20092"/>
                  <a:pt x="5475" y="19973"/>
                  <a:pt x="5475" y="19917"/>
                </a:cubicBezTo>
                <a:cubicBezTo>
                  <a:pt x="5475" y="19853"/>
                  <a:pt x="5532" y="19826"/>
                  <a:pt x="5659" y="19823"/>
                </a:cubicBezTo>
                <a:cubicBezTo>
                  <a:pt x="5785" y="19821"/>
                  <a:pt x="6660" y="19359"/>
                  <a:pt x="8459" y="18367"/>
                </a:cubicBezTo>
                <a:cubicBezTo>
                  <a:pt x="9900" y="17571"/>
                  <a:pt x="11174" y="16872"/>
                  <a:pt x="11288" y="16806"/>
                </a:cubicBezTo>
                <a:cubicBezTo>
                  <a:pt x="11401" y="16740"/>
                  <a:pt x="12187" y="16302"/>
                  <a:pt x="13034" y="15838"/>
                </a:cubicBezTo>
                <a:cubicBezTo>
                  <a:pt x="13881" y="15375"/>
                  <a:pt x="14877" y="14834"/>
                  <a:pt x="15244" y="14631"/>
                </a:cubicBezTo>
                <a:cubicBezTo>
                  <a:pt x="15611" y="14429"/>
                  <a:pt x="16045" y="14191"/>
                  <a:pt x="16209" y="14101"/>
                </a:cubicBezTo>
                <a:cubicBezTo>
                  <a:pt x="16373" y="14010"/>
                  <a:pt x="16568" y="13897"/>
                  <a:pt x="16644" y="13851"/>
                </a:cubicBezTo>
                <a:cubicBezTo>
                  <a:pt x="16720" y="13805"/>
                  <a:pt x="16904" y="13706"/>
                  <a:pt x="17049" y="13633"/>
                </a:cubicBezTo>
                <a:cubicBezTo>
                  <a:pt x="17194" y="13559"/>
                  <a:pt x="17343" y="13468"/>
                  <a:pt x="17388" y="13435"/>
                </a:cubicBezTo>
                <a:cubicBezTo>
                  <a:pt x="17433" y="13402"/>
                  <a:pt x="18235" y="12962"/>
                  <a:pt x="19171" y="12457"/>
                </a:cubicBezTo>
                <a:cubicBezTo>
                  <a:pt x="21081" y="11425"/>
                  <a:pt x="21130" y="11397"/>
                  <a:pt x="21130" y="10865"/>
                </a:cubicBezTo>
                <a:cubicBezTo>
                  <a:pt x="21130" y="10643"/>
                  <a:pt x="21018" y="10154"/>
                  <a:pt x="20688" y="8961"/>
                </a:cubicBezTo>
                <a:cubicBezTo>
                  <a:pt x="20445" y="8081"/>
                  <a:pt x="20219" y="7278"/>
                  <a:pt x="20187" y="7171"/>
                </a:cubicBezTo>
                <a:cubicBezTo>
                  <a:pt x="20156" y="7064"/>
                  <a:pt x="20094" y="6856"/>
                  <a:pt x="20055" y="6713"/>
                </a:cubicBezTo>
                <a:cubicBezTo>
                  <a:pt x="19676" y="5333"/>
                  <a:pt x="19548" y="4886"/>
                  <a:pt x="19517" y="4830"/>
                </a:cubicBezTo>
                <a:cubicBezTo>
                  <a:pt x="19497" y="4794"/>
                  <a:pt x="19468" y="4673"/>
                  <a:pt x="19451" y="4560"/>
                </a:cubicBezTo>
                <a:cubicBezTo>
                  <a:pt x="19433" y="4446"/>
                  <a:pt x="19391" y="4321"/>
                  <a:pt x="19355" y="4279"/>
                </a:cubicBezTo>
                <a:cubicBezTo>
                  <a:pt x="19319" y="4237"/>
                  <a:pt x="19298" y="4172"/>
                  <a:pt x="19311" y="4143"/>
                </a:cubicBezTo>
                <a:cubicBezTo>
                  <a:pt x="19331" y="4098"/>
                  <a:pt x="18910" y="2472"/>
                  <a:pt x="18795" y="2156"/>
                </a:cubicBezTo>
                <a:cubicBezTo>
                  <a:pt x="18771" y="2090"/>
                  <a:pt x="18724" y="1924"/>
                  <a:pt x="18692" y="1782"/>
                </a:cubicBezTo>
                <a:cubicBezTo>
                  <a:pt x="18573" y="1250"/>
                  <a:pt x="18419" y="846"/>
                  <a:pt x="18294" y="731"/>
                </a:cubicBezTo>
                <a:cubicBezTo>
                  <a:pt x="18233" y="675"/>
                  <a:pt x="18181" y="636"/>
                  <a:pt x="18102" y="627"/>
                </a:cubicBezTo>
                <a:close/>
                <a:moveTo>
                  <a:pt x="16327" y="3498"/>
                </a:moveTo>
                <a:cubicBezTo>
                  <a:pt x="16249" y="3498"/>
                  <a:pt x="14173" y="4663"/>
                  <a:pt x="14102" y="4747"/>
                </a:cubicBezTo>
                <a:cubicBezTo>
                  <a:pt x="14028" y="4833"/>
                  <a:pt x="14030" y="5071"/>
                  <a:pt x="14102" y="5174"/>
                </a:cubicBezTo>
                <a:cubicBezTo>
                  <a:pt x="14132" y="5216"/>
                  <a:pt x="14230" y="5257"/>
                  <a:pt x="14323" y="5257"/>
                </a:cubicBezTo>
                <a:cubicBezTo>
                  <a:pt x="14522" y="5257"/>
                  <a:pt x="14560" y="5305"/>
                  <a:pt x="14691" y="5777"/>
                </a:cubicBezTo>
                <a:cubicBezTo>
                  <a:pt x="14746" y="5973"/>
                  <a:pt x="14819" y="6155"/>
                  <a:pt x="14853" y="6183"/>
                </a:cubicBezTo>
                <a:cubicBezTo>
                  <a:pt x="14888" y="6211"/>
                  <a:pt x="14904" y="6269"/>
                  <a:pt x="14890" y="6318"/>
                </a:cubicBezTo>
                <a:cubicBezTo>
                  <a:pt x="14877" y="6367"/>
                  <a:pt x="14951" y="6695"/>
                  <a:pt x="15052" y="7046"/>
                </a:cubicBezTo>
                <a:cubicBezTo>
                  <a:pt x="15153" y="7398"/>
                  <a:pt x="15455" y="8472"/>
                  <a:pt x="15723" y="9429"/>
                </a:cubicBezTo>
                <a:cubicBezTo>
                  <a:pt x="16232" y="11254"/>
                  <a:pt x="16236" y="11250"/>
                  <a:pt x="16032" y="11510"/>
                </a:cubicBezTo>
                <a:cubicBezTo>
                  <a:pt x="15915" y="11660"/>
                  <a:pt x="15902" y="11848"/>
                  <a:pt x="16010" y="11937"/>
                </a:cubicBezTo>
                <a:cubicBezTo>
                  <a:pt x="16122" y="12029"/>
                  <a:pt x="16260" y="12023"/>
                  <a:pt x="16246" y="11926"/>
                </a:cubicBezTo>
                <a:cubicBezTo>
                  <a:pt x="16238" y="11874"/>
                  <a:pt x="16277" y="11852"/>
                  <a:pt x="16356" y="11864"/>
                </a:cubicBezTo>
                <a:cubicBezTo>
                  <a:pt x="16468" y="11880"/>
                  <a:pt x="17967" y="11086"/>
                  <a:pt x="18066" y="10959"/>
                </a:cubicBezTo>
                <a:cubicBezTo>
                  <a:pt x="18089" y="10929"/>
                  <a:pt x="18062" y="10811"/>
                  <a:pt x="18007" y="10678"/>
                </a:cubicBezTo>
                <a:cubicBezTo>
                  <a:pt x="17953" y="10548"/>
                  <a:pt x="17911" y="10407"/>
                  <a:pt x="17911" y="10365"/>
                </a:cubicBezTo>
                <a:cubicBezTo>
                  <a:pt x="17911" y="10237"/>
                  <a:pt x="17253" y="7945"/>
                  <a:pt x="17204" y="7900"/>
                </a:cubicBezTo>
                <a:cubicBezTo>
                  <a:pt x="17178" y="7876"/>
                  <a:pt x="17155" y="7796"/>
                  <a:pt x="17152" y="7712"/>
                </a:cubicBezTo>
                <a:cubicBezTo>
                  <a:pt x="17149" y="7629"/>
                  <a:pt x="16944" y="6836"/>
                  <a:pt x="16695" y="5954"/>
                </a:cubicBezTo>
                <a:lnTo>
                  <a:pt x="16238" y="4352"/>
                </a:lnTo>
                <a:lnTo>
                  <a:pt x="16386" y="4123"/>
                </a:lnTo>
                <a:cubicBezTo>
                  <a:pt x="16465" y="3995"/>
                  <a:pt x="16533" y="3850"/>
                  <a:pt x="16533" y="3800"/>
                </a:cubicBezTo>
                <a:cubicBezTo>
                  <a:pt x="16533" y="3689"/>
                  <a:pt x="16402" y="3498"/>
                  <a:pt x="16327" y="3498"/>
                </a:cubicBezTo>
                <a:close/>
                <a:moveTo>
                  <a:pt x="13203" y="5257"/>
                </a:moveTo>
                <a:cubicBezTo>
                  <a:pt x="13162" y="5257"/>
                  <a:pt x="12816" y="5435"/>
                  <a:pt x="12430" y="5652"/>
                </a:cubicBezTo>
                <a:cubicBezTo>
                  <a:pt x="12043" y="5869"/>
                  <a:pt x="11565" y="6126"/>
                  <a:pt x="11369" y="6235"/>
                </a:cubicBezTo>
                <a:cubicBezTo>
                  <a:pt x="10986" y="6447"/>
                  <a:pt x="10881" y="6591"/>
                  <a:pt x="10963" y="6807"/>
                </a:cubicBezTo>
                <a:cubicBezTo>
                  <a:pt x="10999" y="6902"/>
                  <a:pt x="11064" y="6942"/>
                  <a:pt x="11192" y="6942"/>
                </a:cubicBezTo>
                <a:cubicBezTo>
                  <a:pt x="11301" y="6942"/>
                  <a:pt x="11397" y="6986"/>
                  <a:pt x="11442" y="7057"/>
                </a:cubicBezTo>
                <a:cubicBezTo>
                  <a:pt x="11483" y="7120"/>
                  <a:pt x="11695" y="7812"/>
                  <a:pt x="11914" y="8597"/>
                </a:cubicBezTo>
                <a:cubicBezTo>
                  <a:pt x="12133" y="9382"/>
                  <a:pt x="12326" y="10049"/>
                  <a:pt x="12341" y="10085"/>
                </a:cubicBezTo>
                <a:cubicBezTo>
                  <a:pt x="12357" y="10120"/>
                  <a:pt x="12373" y="10184"/>
                  <a:pt x="12378" y="10220"/>
                </a:cubicBezTo>
                <a:cubicBezTo>
                  <a:pt x="12397" y="10372"/>
                  <a:pt x="12480" y="10627"/>
                  <a:pt x="12525" y="10667"/>
                </a:cubicBezTo>
                <a:cubicBezTo>
                  <a:pt x="12553" y="10691"/>
                  <a:pt x="12567" y="10743"/>
                  <a:pt x="12555" y="10771"/>
                </a:cubicBezTo>
                <a:cubicBezTo>
                  <a:pt x="12542" y="10800"/>
                  <a:pt x="12585" y="11001"/>
                  <a:pt x="12651" y="11229"/>
                </a:cubicBezTo>
                <a:cubicBezTo>
                  <a:pt x="12716" y="11457"/>
                  <a:pt x="12849" y="11931"/>
                  <a:pt x="12945" y="12280"/>
                </a:cubicBezTo>
                <a:lnTo>
                  <a:pt x="13122" y="12915"/>
                </a:lnTo>
                <a:lnTo>
                  <a:pt x="12989" y="13133"/>
                </a:lnTo>
                <a:cubicBezTo>
                  <a:pt x="12846" y="13363"/>
                  <a:pt x="12818" y="13546"/>
                  <a:pt x="12908" y="13674"/>
                </a:cubicBezTo>
                <a:cubicBezTo>
                  <a:pt x="12939" y="13717"/>
                  <a:pt x="12995" y="13757"/>
                  <a:pt x="13034" y="13757"/>
                </a:cubicBezTo>
                <a:cubicBezTo>
                  <a:pt x="13133" y="13757"/>
                  <a:pt x="15212" y="12593"/>
                  <a:pt x="15281" y="12498"/>
                </a:cubicBezTo>
                <a:cubicBezTo>
                  <a:pt x="15326" y="12436"/>
                  <a:pt x="15306" y="12424"/>
                  <a:pt x="15207" y="12426"/>
                </a:cubicBezTo>
                <a:cubicBezTo>
                  <a:pt x="15042" y="12429"/>
                  <a:pt x="15005" y="12216"/>
                  <a:pt x="15155" y="12134"/>
                </a:cubicBezTo>
                <a:cubicBezTo>
                  <a:pt x="15250" y="12083"/>
                  <a:pt x="15256" y="12071"/>
                  <a:pt x="15185" y="12030"/>
                </a:cubicBezTo>
                <a:cubicBezTo>
                  <a:pt x="15141" y="12005"/>
                  <a:pt x="15070" y="12009"/>
                  <a:pt x="15030" y="12030"/>
                </a:cubicBezTo>
                <a:cubicBezTo>
                  <a:pt x="14985" y="12055"/>
                  <a:pt x="14910" y="11996"/>
                  <a:pt x="14824" y="11874"/>
                </a:cubicBezTo>
                <a:cubicBezTo>
                  <a:pt x="14748" y="11767"/>
                  <a:pt x="14658" y="11676"/>
                  <a:pt x="14625" y="11676"/>
                </a:cubicBezTo>
                <a:cubicBezTo>
                  <a:pt x="14592" y="11676"/>
                  <a:pt x="14540" y="11638"/>
                  <a:pt x="14507" y="11583"/>
                </a:cubicBezTo>
                <a:cubicBezTo>
                  <a:pt x="14457" y="11498"/>
                  <a:pt x="14465" y="11469"/>
                  <a:pt x="14551" y="11437"/>
                </a:cubicBezTo>
                <a:cubicBezTo>
                  <a:pt x="14608" y="11416"/>
                  <a:pt x="14644" y="11373"/>
                  <a:pt x="14632" y="11333"/>
                </a:cubicBezTo>
                <a:cubicBezTo>
                  <a:pt x="14621" y="11293"/>
                  <a:pt x="14295" y="10138"/>
                  <a:pt x="13910" y="8763"/>
                </a:cubicBezTo>
                <a:cubicBezTo>
                  <a:pt x="13458" y="7148"/>
                  <a:pt x="13170" y="6222"/>
                  <a:pt x="13107" y="6152"/>
                </a:cubicBezTo>
                <a:lnTo>
                  <a:pt x="13012" y="6037"/>
                </a:lnTo>
                <a:lnTo>
                  <a:pt x="13129" y="5975"/>
                </a:lnTo>
                <a:cubicBezTo>
                  <a:pt x="13253" y="5908"/>
                  <a:pt x="13374" y="5740"/>
                  <a:pt x="13417" y="5569"/>
                </a:cubicBezTo>
                <a:cubicBezTo>
                  <a:pt x="13448" y="5446"/>
                  <a:pt x="13316" y="5257"/>
                  <a:pt x="13203" y="5257"/>
                </a:cubicBezTo>
                <a:close/>
                <a:moveTo>
                  <a:pt x="19097" y="7535"/>
                </a:moveTo>
                <a:cubicBezTo>
                  <a:pt x="18896" y="7502"/>
                  <a:pt x="18858" y="7651"/>
                  <a:pt x="18854" y="8482"/>
                </a:cubicBezTo>
                <a:cubicBezTo>
                  <a:pt x="18851" y="9152"/>
                  <a:pt x="18840" y="9275"/>
                  <a:pt x="18743" y="9533"/>
                </a:cubicBezTo>
                <a:cubicBezTo>
                  <a:pt x="18683" y="9694"/>
                  <a:pt x="18564" y="9928"/>
                  <a:pt x="18478" y="10043"/>
                </a:cubicBezTo>
                <a:cubicBezTo>
                  <a:pt x="18325" y="10247"/>
                  <a:pt x="18321" y="10257"/>
                  <a:pt x="18375" y="10511"/>
                </a:cubicBezTo>
                <a:cubicBezTo>
                  <a:pt x="18405" y="10655"/>
                  <a:pt x="18433" y="10771"/>
                  <a:pt x="18441" y="10771"/>
                </a:cubicBezTo>
                <a:cubicBezTo>
                  <a:pt x="18466" y="10771"/>
                  <a:pt x="19854" y="9993"/>
                  <a:pt x="19871" y="9970"/>
                </a:cubicBezTo>
                <a:cubicBezTo>
                  <a:pt x="19879" y="9958"/>
                  <a:pt x="19738" y="9411"/>
                  <a:pt x="19554" y="8753"/>
                </a:cubicBezTo>
                <a:cubicBezTo>
                  <a:pt x="19250" y="7669"/>
                  <a:pt x="19203" y="7553"/>
                  <a:pt x="19097" y="7535"/>
                </a:cubicBezTo>
                <a:close/>
                <a:moveTo>
                  <a:pt x="8989" y="7587"/>
                </a:moveTo>
                <a:cubicBezTo>
                  <a:pt x="8950" y="7587"/>
                  <a:pt x="7583" y="8351"/>
                  <a:pt x="7516" y="8409"/>
                </a:cubicBezTo>
                <a:cubicBezTo>
                  <a:pt x="7500" y="8423"/>
                  <a:pt x="7501" y="8568"/>
                  <a:pt x="7523" y="8732"/>
                </a:cubicBezTo>
                <a:cubicBezTo>
                  <a:pt x="7554" y="8967"/>
                  <a:pt x="7754" y="9420"/>
                  <a:pt x="8466" y="10886"/>
                </a:cubicBezTo>
                <a:cubicBezTo>
                  <a:pt x="8963" y="11909"/>
                  <a:pt x="9392" y="12787"/>
                  <a:pt x="9416" y="12831"/>
                </a:cubicBezTo>
                <a:cubicBezTo>
                  <a:pt x="9448" y="12889"/>
                  <a:pt x="9413" y="12947"/>
                  <a:pt x="9306" y="13029"/>
                </a:cubicBezTo>
                <a:cubicBezTo>
                  <a:pt x="9224" y="13092"/>
                  <a:pt x="9131" y="13186"/>
                  <a:pt x="9092" y="13248"/>
                </a:cubicBezTo>
                <a:cubicBezTo>
                  <a:pt x="9051" y="13312"/>
                  <a:pt x="8995" y="13341"/>
                  <a:pt x="8967" y="13310"/>
                </a:cubicBezTo>
                <a:cubicBezTo>
                  <a:pt x="8940" y="13281"/>
                  <a:pt x="8851" y="13292"/>
                  <a:pt x="8768" y="13341"/>
                </a:cubicBezTo>
                <a:cubicBezTo>
                  <a:pt x="8624" y="13427"/>
                  <a:pt x="8621" y="13441"/>
                  <a:pt x="8650" y="13705"/>
                </a:cubicBezTo>
                <a:cubicBezTo>
                  <a:pt x="8667" y="13857"/>
                  <a:pt x="8682" y="13988"/>
                  <a:pt x="8687" y="13997"/>
                </a:cubicBezTo>
                <a:cubicBezTo>
                  <a:pt x="8692" y="14006"/>
                  <a:pt x="8834" y="13934"/>
                  <a:pt x="8996" y="13841"/>
                </a:cubicBezTo>
                <a:cubicBezTo>
                  <a:pt x="9761" y="13402"/>
                  <a:pt x="9722" y="13424"/>
                  <a:pt x="9755" y="13549"/>
                </a:cubicBezTo>
                <a:cubicBezTo>
                  <a:pt x="9772" y="13612"/>
                  <a:pt x="9875" y="13829"/>
                  <a:pt x="9984" y="14038"/>
                </a:cubicBezTo>
                <a:cubicBezTo>
                  <a:pt x="10205" y="14463"/>
                  <a:pt x="10221" y="14581"/>
                  <a:pt x="10094" y="14808"/>
                </a:cubicBezTo>
                <a:cubicBezTo>
                  <a:pt x="10037" y="14911"/>
                  <a:pt x="10020" y="15025"/>
                  <a:pt x="10035" y="15141"/>
                </a:cubicBezTo>
                <a:cubicBezTo>
                  <a:pt x="10054" y="15283"/>
                  <a:pt x="10086" y="15318"/>
                  <a:pt x="10190" y="15318"/>
                </a:cubicBezTo>
                <a:cubicBezTo>
                  <a:pt x="10360" y="15318"/>
                  <a:pt x="12421" y="14161"/>
                  <a:pt x="12452" y="14049"/>
                </a:cubicBezTo>
                <a:cubicBezTo>
                  <a:pt x="12507" y="13846"/>
                  <a:pt x="12432" y="13694"/>
                  <a:pt x="12253" y="13653"/>
                </a:cubicBezTo>
                <a:cubicBezTo>
                  <a:pt x="12155" y="13631"/>
                  <a:pt x="12040" y="13579"/>
                  <a:pt x="12002" y="13539"/>
                </a:cubicBezTo>
                <a:cubicBezTo>
                  <a:pt x="11939" y="13471"/>
                  <a:pt x="10920" y="11438"/>
                  <a:pt x="10264" y="10074"/>
                </a:cubicBezTo>
                <a:cubicBezTo>
                  <a:pt x="10106" y="9746"/>
                  <a:pt x="9942" y="9467"/>
                  <a:pt x="9895" y="9450"/>
                </a:cubicBezTo>
                <a:cubicBezTo>
                  <a:pt x="9848" y="9432"/>
                  <a:pt x="9820" y="9384"/>
                  <a:pt x="9836" y="9346"/>
                </a:cubicBezTo>
                <a:cubicBezTo>
                  <a:pt x="9869" y="9270"/>
                  <a:pt x="9059" y="7587"/>
                  <a:pt x="8989" y="7587"/>
                </a:cubicBezTo>
                <a:close/>
                <a:moveTo>
                  <a:pt x="5622" y="9471"/>
                </a:moveTo>
                <a:cubicBezTo>
                  <a:pt x="5600" y="9471"/>
                  <a:pt x="5257" y="9657"/>
                  <a:pt x="4856" y="9876"/>
                </a:cubicBezTo>
                <a:lnTo>
                  <a:pt x="4127" y="10272"/>
                </a:lnTo>
                <a:lnTo>
                  <a:pt x="4193" y="10553"/>
                </a:lnTo>
                <a:cubicBezTo>
                  <a:pt x="4257" y="10818"/>
                  <a:pt x="4268" y="10829"/>
                  <a:pt x="4407" y="10792"/>
                </a:cubicBezTo>
                <a:cubicBezTo>
                  <a:pt x="4487" y="10771"/>
                  <a:pt x="4576" y="10720"/>
                  <a:pt x="4606" y="10688"/>
                </a:cubicBezTo>
                <a:cubicBezTo>
                  <a:pt x="4638" y="10653"/>
                  <a:pt x="4671" y="10663"/>
                  <a:pt x="4687" y="10698"/>
                </a:cubicBezTo>
                <a:cubicBezTo>
                  <a:pt x="4701" y="10731"/>
                  <a:pt x="4801" y="10768"/>
                  <a:pt x="4908" y="10792"/>
                </a:cubicBezTo>
                <a:cubicBezTo>
                  <a:pt x="5175" y="10852"/>
                  <a:pt x="5502" y="11121"/>
                  <a:pt x="5725" y="11458"/>
                </a:cubicBezTo>
                <a:cubicBezTo>
                  <a:pt x="5930" y="11767"/>
                  <a:pt x="6103" y="11833"/>
                  <a:pt x="6182" y="11624"/>
                </a:cubicBezTo>
                <a:cubicBezTo>
                  <a:pt x="6219" y="11528"/>
                  <a:pt x="6167" y="11273"/>
                  <a:pt x="5946" y="10480"/>
                </a:cubicBezTo>
                <a:cubicBezTo>
                  <a:pt x="5791" y="9923"/>
                  <a:pt x="5645" y="9471"/>
                  <a:pt x="5622" y="9471"/>
                </a:cubicBezTo>
                <a:close/>
                <a:moveTo>
                  <a:pt x="7626" y="10012"/>
                </a:moveTo>
                <a:cubicBezTo>
                  <a:pt x="7603" y="10046"/>
                  <a:pt x="7837" y="12790"/>
                  <a:pt x="7869" y="12863"/>
                </a:cubicBezTo>
                <a:cubicBezTo>
                  <a:pt x="7888" y="12905"/>
                  <a:pt x="7896" y="13075"/>
                  <a:pt x="7891" y="13237"/>
                </a:cubicBezTo>
                <a:cubicBezTo>
                  <a:pt x="7886" y="13400"/>
                  <a:pt x="7914" y="13898"/>
                  <a:pt x="7950" y="14351"/>
                </a:cubicBezTo>
                <a:cubicBezTo>
                  <a:pt x="7987" y="14803"/>
                  <a:pt x="8011" y="15232"/>
                  <a:pt x="8002" y="15297"/>
                </a:cubicBezTo>
                <a:cubicBezTo>
                  <a:pt x="7993" y="15362"/>
                  <a:pt x="7972" y="15484"/>
                  <a:pt x="7958" y="15578"/>
                </a:cubicBezTo>
                <a:cubicBezTo>
                  <a:pt x="7944" y="15673"/>
                  <a:pt x="7862" y="15876"/>
                  <a:pt x="7773" y="16026"/>
                </a:cubicBezTo>
                <a:cubicBezTo>
                  <a:pt x="7595" y="16327"/>
                  <a:pt x="7570" y="16508"/>
                  <a:pt x="7692" y="16608"/>
                </a:cubicBezTo>
                <a:cubicBezTo>
                  <a:pt x="7737" y="16645"/>
                  <a:pt x="7785" y="16670"/>
                  <a:pt x="7803" y="16671"/>
                </a:cubicBezTo>
                <a:cubicBezTo>
                  <a:pt x="7847" y="16674"/>
                  <a:pt x="8640" y="16263"/>
                  <a:pt x="8908" y="16099"/>
                </a:cubicBezTo>
                <a:cubicBezTo>
                  <a:pt x="9274" y="15874"/>
                  <a:pt x="9261" y="15573"/>
                  <a:pt x="8879" y="15495"/>
                </a:cubicBezTo>
                <a:cubicBezTo>
                  <a:pt x="8628" y="15444"/>
                  <a:pt x="8504" y="15315"/>
                  <a:pt x="8437" y="15027"/>
                </a:cubicBezTo>
                <a:cubicBezTo>
                  <a:pt x="8410" y="14915"/>
                  <a:pt x="8322" y="13950"/>
                  <a:pt x="8238" y="12873"/>
                </a:cubicBezTo>
                <a:lnTo>
                  <a:pt x="8083" y="10907"/>
                </a:lnTo>
                <a:lnTo>
                  <a:pt x="7862" y="10449"/>
                </a:lnTo>
                <a:cubicBezTo>
                  <a:pt x="7740" y="10196"/>
                  <a:pt x="7632" y="10003"/>
                  <a:pt x="7626" y="10012"/>
                </a:cubicBezTo>
                <a:close/>
                <a:moveTo>
                  <a:pt x="229" y="10189"/>
                </a:moveTo>
                <a:cubicBezTo>
                  <a:pt x="191" y="10234"/>
                  <a:pt x="163" y="10279"/>
                  <a:pt x="163" y="10293"/>
                </a:cubicBezTo>
                <a:cubicBezTo>
                  <a:pt x="163" y="10365"/>
                  <a:pt x="249" y="10300"/>
                  <a:pt x="274" y="10209"/>
                </a:cubicBezTo>
                <a:cubicBezTo>
                  <a:pt x="298" y="10120"/>
                  <a:pt x="288" y="10120"/>
                  <a:pt x="229" y="10189"/>
                </a:cubicBezTo>
                <a:close/>
                <a:moveTo>
                  <a:pt x="3685" y="10553"/>
                </a:moveTo>
                <a:cubicBezTo>
                  <a:pt x="3379" y="10683"/>
                  <a:pt x="1918" y="11520"/>
                  <a:pt x="1850" y="11604"/>
                </a:cubicBezTo>
                <a:cubicBezTo>
                  <a:pt x="1732" y="11749"/>
                  <a:pt x="1750" y="11995"/>
                  <a:pt x="1880" y="12041"/>
                </a:cubicBezTo>
                <a:cubicBezTo>
                  <a:pt x="1938" y="12061"/>
                  <a:pt x="2003" y="12068"/>
                  <a:pt x="2027" y="12061"/>
                </a:cubicBezTo>
                <a:cubicBezTo>
                  <a:pt x="2165" y="12024"/>
                  <a:pt x="2417" y="12307"/>
                  <a:pt x="2417" y="12498"/>
                </a:cubicBezTo>
                <a:cubicBezTo>
                  <a:pt x="2417" y="12545"/>
                  <a:pt x="2759" y="13793"/>
                  <a:pt x="3176" y="15277"/>
                </a:cubicBezTo>
                <a:cubicBezTo>
                  <a:pt x="3594" y="16760"/>
                  <a:pt x="3935" y="18009"/>
                  <a:pt x="3935" y="18044"/>
                </a:cubicBezTo>
                <a:cubicBezTo>
                  <a:pt x="3935" y="18080"/>
                  <a:pt x="3871" y="18192"/>
                  <a:pt x="3795" y="18304"/>
                </a:cubicBezTo>
                <a:cubicBezTo>
                  <a:pt x="3620" y="18564"/>
                  <a:pt x="3620" y="18745"/>
                  <a:pt x="3795" y="18835"/>
                </a:cubicBezTo>
                <a:cubicBezTo>
                  <a:pt x="3919" y="18899"/>
                  <a:pt x="4332" y="18719"/>
                  <a:pt x="4340" y="18596"/>
                </a:cubicBezTo>
                <a:cubicBezTo>
                  <a:pt x="4343" y="18560"/>
                  <a:pt x="4450" y="18490"/>
                  <a:pt x="4583" y="18450"/>
                </a:cubicBezTo>
                <a:cubicBezTo>
                  <a:pt x="4867" y="18365"/>
                  <a:pt x="5420" y="18081"/>
                  <a:pt x="5585" y="17930"/>
                </a:cubicBezTo>
                <a:cubicBezTo>
                  <a:pt x="5649" y="17872"/>
                  <a:pt x="5746" y="17819"/>
                  <a:pt x="5799" y="17815"/>
                </a:cubicBezTo>
                <a:cubicBezTo>
                  <a:pt x="5960" y="17805"/>
                  <a:pt x="6138" y="17594"/>
                  <a:pt x="6138" y="17420"/>
                </a:cubicBezTo>
                <a:cubicBezTo>
                  <a:pt x="6138" y="17237"/>
                  <a:pt x="6024" y="17129"/>
                  <a:pt x="5829" y="17129"/>
                </a:cubicBezTo>
                <a:cubicBezTo>
                  <a:pt x="5754" y="17129"/>
                  <a:pt x="5670" y="17090"/>
                  <a:pt x="5644" y="17045"/>
                </a:cubicBezTo>
                <a:cubicBezTo>
                  <a:pt x="5606" y="16978"/>
                  <a:pt x="4413" y="12785"/>
                  <a:pt x="3928" y="11011"/>
                </a:cubicBezTo>
                <a:cubicBezTo>
                  <a:pt x="3804" y="10557"/>
                  <a:pt x="3774" y="10515"/>
                  <a:pt x="3685" y="10553"/>
                </a:cubicBezTo>
                <a:close/>
                <a:moveTo>
                  <a:pt x="119" y="10563"/>
                </a:moveTo>
                <a:cubicBezTo>
                  <a:pt x="35" y="10607"/>
                  <a:pt x="-6" y="10683"/>
                  <a:pt x="1" y="10844"/>
                </a:cubicBezTo>
                <a:cubicBezTo>
                  <a:pt x="8" y="11006"/>
                  <a:pt x="61" y="11251"/>
                  <a:pt x="163" y="11614"/>
                </a:cubicBezTo>
                <a:cubicBezTo>
                  <a:pt x="238" y="11882"/>
                  <a:pt x="649" y="13370"/>
                  <a:pt x="1077" y="14923"/>
                </a:cubicBezTo>
                <a:cubicBezTo>
                  <a:pt x="1626" y="16918"/>
                  <a:pt x="1874" y="17752"/>
                  <a:pt x="1924" y="17753"/>
                </a:cubicBezTo>
                <a:cubicBezTo>
                  <a:pt x="2041" y="17754"/>
                  <a:pt x="2071" y="17850"/>
                  <a:pt x="1983" y="17940"/>
                </a:cubicBezTo>
                <a:cubicBezTo>
                  <a:pt x="1930" y="17994"/>
                  <a:pt x="1923" y="18038"/>
                  <a:pt x="1953" y="18065"/>
                </a:cubicBezTo>
                <a:cubicBezTo>
                  <a:pt x="1980" y="18088"/>
                  <a:pt x="1998" y="18159"/>
                  <a:pt x="1998" y="18221"/>
                </a:cubicBezTo>
                <a:cubicBezTo>
                  <a:pt x="1998" y="18284"/>
                  <a:pt x="2042" y="18403"/>
                  <a:pt x="2093" y="18481"/>
                </a:cubicBezTo>
                <a:cubicBezTo>
                  <a:pt x="2189" y="18625"/>
                  <a:pt x="2277" y="18663"/>
                  <a:pt x="2277" y="18564"/>
                </a:cubicBezTo>
                <a:cubicBezTo>
                  <a:pt x="2277" y="18535"/>
                  <a:pt x="2266" y="18496"/>
                  <a:pt x="2248" y="18471"/>
                </a:cubicBezTo>
                <a:cubicBezTo>
                  <a:pt x="2230" y="18446"/>
                  <a:pt x="2208" y="18390"/>
                  <a:pt x="2204" y="18346"/>
                </a:cubicBezTo>
                <a:cubicBezTo>
                  <a:pt x="2199" y="18302"/>
                  <a:pt x="2057" y="17767"/>
                  <a:pt x="1887" y="17160"/>
                </a:cubicBezTo>
                <a:cubicBezTo>
                  <a:pt x="731" y="13029"/>
                  <a:pt x="154" y="10859"/>
                  <a:pt x="170" y="10698"/>
                </a:cubicBezTo>
                <a:cubicBezTo>
                  <a:pt x="185" y="10561"/>
                  <a:pt x="175" y="10534"/>
                  <a:pt x="119" y="10563"/>
                </a:cubicBezTo>
                <a:close/>
                <a:moveTo>
                  <a:pt x="5504" y="12009"/>
                </a:moveTo>
                <a:cubicBezTo>
                  <a:pt x="5335" y="11976"/>
                  <a:pt x="5293" y="12097"/>
                  <a:pt x="5291" y="12644"/>
                </a:cubicBezTo>
                <a:cubicBezTo>
                  <a:pt x="5289" y="13088"/>
                  <a:pt x="5270" y="13178"/>
                  <a:pt x="5165" y="13372"/>
                </a:cubicBezTo>
                <a:cubicBezTo>
                  <a:pt x="5049" y="13588"/>
                  <a:pt x="5053" y="13600"/>
                  <a:pt x="5121" y="13861"/>
                </a:cubicBezTo>
                <a:cubicBezTo>
                  <a:pt x="5184" y="14103"/>
                  <a:pt x="5205" y="14136"/>
                  <a:pt x="5372" y="14174"/>
                </a:cubicBezTo>
                <a:cubicBezTo>
                  <a:pt x="5520" y="14207"/>
                  <a:pt x="5617" y="14293"/>
                  <a:pt x="5829" y="14600"/>
                </a:cubicBezTo>
                <a:cubicBezTo>
                  <a:pt x="6099" y="14995"/>
                  <a:pt x="6122" y="15023"/>
                  <a:pt x="6248" y="14954"/>
                </a:cubicBezTo>
                <a:cubicBezTo>
                  <a:pt x="6377" y="14884"/>
                  <a:pt x="6332" y="14591"/>
                  <a:pt x="5968" y="13300"/>
                </a:cubicBezTo>
                <a:cubicBezTo>
                  <a:pt x="5657" y="12193"/>
                  <a:pt x="5599" y="12028"/>
                  <a:pt x="5504" y="12009"/>
                </a:cubicBezTo>
                <a:close/>
                <a:moveTo>
                  <a:pt x="17513" y="13799"/>
                </a:moveTo>
                <a:lnTo>
                  <a:pt x="17373" y="13851"/>
                </a:lnTo>
                <a:cubicBezTo>
                  <a:pt x="17299" y="13877"/>
                  <a:pt x="17204" y="13940"/>
                  <a:pt x="17159" y="13997"/>
                </a:cubicBezTo>
                <a:cubicBezTo>
                  <a:pt x="17115" y="14053"/>
                  <a:pt x="17070" y="14090"/>
                  <a:pt x="17056" y="14070"/>
                </a:cubicBezTo>
                <a:cubicBezTo>
                  <a:pt x="17034" y="14038"/>
                  <a:pt x="16690" y="14203"/>
                  <a:pt x="16371" y="14403"/>
                </a:cubicBezTo>
                <a:cubicBezTo>
                  <a:pt x="16320" y="14434"/>
                  <a:pt x="16052" y="14586"/>
                  <a:pt x="15774" y="14735"/>
                </a:cubicBezTo>
                <a:cubicBezTo>
                  <a:pt x="15284" y="14999"/>
                  <a:pt x="13986" y="15702"/>
                  <a:pt x="8871" y="18523"/>
                </a:cubicBezTo>
                <a:cubicBezTo>
                  <a:pt x="7531" y="19262"/>
                  <a:pt x="6321" y="19927"/>
                  <a:pt x="6182" y="20000"/>
                </a:cubicBezTo>
                <a:cubicBezTo>
                  <a:pt x="5927" y="20134"/>
                  <a:pt x="5851" y="20222"/>
                  <a:pt x="5895" y="20323"/>
                </a:cubicBezTo>
                <a:cubicBezTo>
                  <a:pt x="5908" y="20353"/>
                  <a:pt x="5946" y="20345"/>
                  <a:pt x="5983" y="20302"/>
                </a:cubicBezTo>
                <a:cubicBezTo>
                  <a:pt x="6020" y="20259"/>
                  <a:pt x="6106" y="20222"/>
                  <a:pt x="6175" y="20219"/>
                </a:cubicBezTo>
                <a:cubicBezTo>
                  <a:pt x="6355" y="20211"/>
                  <a:pt x="10550" y="17897"/>
                  <a:pt x="10551" y="17805"/>
                </a:cubicBezTo>
                <a:cubicBezTo>
                  <a:pt x="10551" y="17691"/>
                  <a:pt x="10643" y="17623"/>
                  <a:pt x="10698" y="17701"/>
                </a:cubicBezTo>
                <a:cubicBezTo>
                  <a:pt x="10726" y="17741"/>
                  <a:pt x="10780" y="17743"/>
                  <a:pt x="10824" y="17711"/>
                </a:cubicBezTo>
                <a:cubicBezTo>
                  <a:pt x="10865" y="17681"/>
                  <a:pt x="11609" y="17279"/>
                  <a:pt x="12481" y="16806"/>
                </a:cubicBezTo>
                <a:cubicBezTo>
                  <a:pt x="13354" y="16333"/>
                  <a:pt x="14165" y="15870"/>
                  <a:pt x="14279" y="15786"/>
                </a:cubicBezTo>
                <a:cubicBezTo>
                  <a:pt x="14392" y="15703"/>
                  <a:pt x="14513" y="15641"/>
                  <a:pt x="14551" y="15641"/>
                </a:cubicBezTo>
                <a:cubicBezTo>
                  <a:pt x="14589" y="15641"/>
                  <a:pt x="14884" y="15494"/>
                  <a:pt x="15200" y="15318"/>
                </a:cubicBezTo>
                <a:cubicBezTo>
                  <a:pt x="15516" y="15142"/>
                  <a:pt x="16016" y="14860"/>
                  <a:pt x="16319" y="14694"/>
                </a:cubicBezTo>
                <a:cubicBezTo>
                  <a:pt x="16623" y="14527"/>
                  <a:pt x="16927" y="14357"/>
                  <a:pt x="16990" y="14309"/>
                </a:cubicBezTo>
                <a:cubicBezTo>
                  <a:pt x="17053" y="14261"/>
                  <a:pt x="17155" y="14204"/>
                  <a:pt x="17218" y="14184"/>
                </a:cubicBezTo>
                <a:cubicBezTo>
                  <a:pt x="17282" y="14164"/>
                  <a:pt x="17376" y="14070"/>
                  <a:pt x="17425" y="13976"/>
                </a:cubicBezTo>
                <a:lnTo>
                  <a:pt x="17513" y="13799"/>
                </a:lnTo>
                <a:close/>
                <a:moveTo>
                  <a:pt x="2712" y="18356"/>
                </a:moveTo>
                <a:cubicBezTo>
                  <a:pt x="2575" y="18340"/>
                  <a:pt x="2528" y="18359"/>
                  <a:pt x="2528" y="18429"/>
                </a:cubicBezTo>
                <a:cubicBezTo>
                  <a:pt x="2528" y="18481"/>
                  <a:pt x="2583" y="18540"/>
                  <a:pt x="2646" y="18564"/>
                </a:cubicBezTo>
                <a:cubicBezTo>
                  <a:pt x="2751" y="18605"/>
                  <a:pt x="2913" y="18576"/>
                  <a:pt x="2963" y="18512"/>
                </a:cubicBezTo>
                <a:cubicBezTo>
                  <a:pt x="3010" y="18452"/>
                  <a:pt x="2882" y="18377"/>
                  <a:pt x="2712" y="18356"/>
                </a:cubicBezTo>
                <a:close/>
                <a:moveTo>
                  <a:pt x="2263" y="18866"/>
                </a:moveTo>
                <a:cubicBezTo>
                  <a:pt x="2208" y="18886"/>
                  <a:pt x="2186" y="18933"/>
                  <a:pt x="2204" y="19001"/>
                </a:cubicBezTo>
                <a:cubicBezTo>
                  <a:pt x="2406" y="19781"/>
                  <a:pt x="2490" y="20040"/>
                  <a:pt x="2565" y="20136"/>
                </a:cubicBezTo>
                <a:cubicBezTo>
                  <a:pt x="2734" y="20350"/>
                  <a:pt x="2724" y="20181"/>
                  <a:pt x="2535" y="19511"/>
                </a:cubicBezTo>
                <a:cubicBezTo>
                  <a:pt x="2378" y="18953"/>
                  <a:pt x="2333" y="18840"/>
                  <a:pt x="2263" y="18866"/>
                </a:cubicBezTo>
                <a:close/>
                <a:moveTo>
                  <a:pt x="5681" y="20344"/>
                </a:moveTo>
                <a:cubicBezTo>
                  <a:pt x="5681" y="20288"/>
                  <a:pt x="5515" y="20371"/>
                  <a:pt x="5195" y="20583"/>
                </a:cubicBezTo>
                <a:cubicBezTo>
                  <a:pt x="5041" y="20685"/>
                  <a:pt x="4886" y="20770"/>
                  <a:pt x="4856" y="20770"/>
                </a:cubicBezTo>
                <a:cubicBezTo>
                  <a:pt x="4826" y="20770"/>
                  <a:pt x="4565" y="20901"/>
                  <a:pt x="4274" y="21062"/>
                </a:cubicBezTo>
                <a:cubicBezTo>
                  <a:pt x="3983" y="21222"/>
                  <a:pt x="3683" y="21353"/>
                  <a:pt x="3604" y="21353"/>
                </a:cubicBezTo>
                <a:cubicBezTo>
                  <a:pt x="3365" y="21353"/>
                  <a:pt x="3061" y="21099"/>
                  <a:pt x="2926" y="20791"/>
                </a:cubicBezTo>
                <a:cubicBezTo>
                  <a:pt x="2859" y="20639"/>
                  <a:pt x="2778" y="20462"/>
                  <a:pt x="2749" y="20396"/>
                </a:cubicBezTo>
                <a:cubicBezTo>
                  <a:pt x="2710" y="20307"/>
                  <a:pt x="2685" y="20302"/>
                  <a:pt x="2646" y="20354"/>
                </a:cubicBezTo>
                <a:cubicBezTo>
                  <a:pt x="2564" y="20464"/>
                  <a:pt x="2720" y="20955"/>
                  <a:pt x="2860" y="21030"/>
                </a:cubicBezTo>
                <a:cubicBezTo>
                  <a:pt x="2921" y="21063"/>
                  <a:pt x="2962" y="21112"/>
                  <a:pt x="2948" y="21145"/>
                </a:cubicBezTo>
                <a:cubicBezTo>
                  <a:pt x="2910" y="21232"/>
                  <a:pt x="3154" y="21470"/>
                  <a:pt x="3360" y="21540"/>
                </a:cubicBezTo>
                <a:cubicBezTo>
                  <a:pt x="3458" y="21573"/>
                  <a:pt x="3620" y="21580"/>
                  <a:pt x="3721" y="21561"/>
                </a:cubicBezTo>
                <a:cubicBezTo>
                  <a:pt x="3933" y="21521"/>
                  <a:pt x="4670" y="21144"/>
                  <a:pt x="4886" y="20958"/>
                </a:cubicBezTo>
                <a:cubicBezTo>
                  <a:pt x="4966" y="20888"/>
                  <a:pt x="5041" y="20835"/>
                  <a:pt x="5062" y="20843"/>
                </a:cubicBezTo>
                <a:cubicBezTo>
                  <a:pt x="5147" y="20877"/>
                  <a:pt x="5445" y="20681"/>
                  <a:pt x="5445" y="20593"/>
                </a:cubicBezTo>
                <a:cubicBezTo>
                  <a:pt x="5445" y="20542"/>
                  <a:pt x="5500" y="20471"/>
                  <a:pt x="5563" y="20437"/>
                </a:cubicBezTo>
                <a:cubicBezTo>
                  <a:pt x="5627" y="20403"/>
                  <a:pt x="5681" y="20365"/>
                  <a:pt x="5681" y="20344"/>
                </a:cubicBezTo>
                <a:close/>
              </a:path>
            </a:pathLst>
          </a:custGeom>
          <a:ln w="12700">
            <a:miter lim="400000"/>
          </a:ln>
        </p:spPr>
      </p:pic>
      <p:sp>
        <p:nvSpPr>
          <p:cNvPr id="569" name="Shape 569"/>
          <p:cNvSpPr/>
          <p:nvPr/>
        </p:nvSpPr>
        <p:spPr>
          <a:xfrm>
            <a:off x="7196246" y="4578813"/>
            <a:ext cx="5643983" cy="972723"/>
          </a:xfrm>
          <a:prstGeom prst="rect">
            <a:avLst/>
          </a:prstGeom>
          <a:ln w="25400">
            <a:solidFill>
              <a:schemeClr val="accent1">
                <a:satOff val="-3355"/>
                <a:lumOff val="26614"/>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May have self-eviction and transaction abort by interrupts</a:t>
            </a:r>
          </a:p>
        </p:txBody>
      </p:sp>
      <p:sp>
        <p:nvSpPr>
          <p:cNvPr id="570" name="Shape 570"/>
          <p:cNvSpPr/>
          <p:nvPr/>
        </p:nvSpPr>
        <p:spPr>
          <a:xfrm>
            <a:off x="7196246" y="6333128"/>
            <a:ext cx="5643983" cy="972723"/>
          </a:xfrm>
          <a:prstGeom prst="rect">
            <a:avLst/>
          </a:prstGeom>
          <a:ln w="25400">
            <a:solidFill>
              <a:schemeClr val="accent1">
                <a:satOff val="-3355"/>
                <a:lumOff val="26614"/>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rPr dirty="0"/>
              <a:t>Security-critical region execution time </a:t>
            </a:r>
            <a:r>
              <a:rPr lang="en-US" dirty="0"/>
              <a:t>may be</a:t>
            </a:r>
            <a:r>
              <a:rPr dirty="0"/>
              <a:t> dependent of cache hits and misses</a:t>
            </a:r>
          </a:p>
        </p:txBody>
      </p:sp>
      <p:sp>
        <p:nvSpPr>
          <p:cNvPr id="571" name="Shape 571"/>
          <p:cNvSpPr/>
          <p:nvPr/>
        </p:nvSpPr>
        <p:spPr>
          <a:xfrm>
            <a:off x="7196246" y="8087444"/>
            <a:ext cx="5643983" cy="972723"/>
          </a:xfrm>
          <a:prstGeom prst="rect">
            <a:avLst/>
          </a:prstGeom>
          <a:ln w="25400">
            <a:solidFill>
              <a:schemeClr val="accent1">
                <a:satOff val="-3355"/>
                <a:lumOff val="26614"/>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rPr dirty="0"/>
              <a:t>Cache footprints </a:t>
            </a:r>
            <a:r>
              <a:rPr lang="en-US" dirty="0"/>
              <a:t>may be</a:t>
            </a:r>
            <a:r>
              <a:rPr dirty="0"/>
              <a:t> dependent of sensitive code or data</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563"/>
                                        </p:tgtEl>
                                        <p:attrNameLst>
                                          <p:attrName>style.visibility</p:attrName>
                                        </p:attrNameLst>
                                      </p:cBhvr>
                                      <p:to>
                                        <p:strVal val="visible"/>
                                      </p:to>
                                    </p:set>
                                    <p:animEffect transition="in" filter="dissolve">
                                      <p:cBhvr>
                                        <p:cTn id="7" dur="1000"/>
                                        <p:tgtEl>
                                          <p:spTgt spid="56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2" nodeType="clickEffect">
                                  <p:stCondLst>
                                    <p:cond delay="0"/>
                                  </p:stCondLst>
                                  <p:iterate>
                                    <p:tmAbs val="0"/>
                                  </p:iterate>
                                  <p:childTnLst>
                                    <p:set>
                                      <p:cBhvr>
                                        <p:cTn id="11" fill="hold"/>
                                        <p:tgtEl>
                                          <p:spTgt spid="564"/>
                                        </p:tgtEl>
                                        <p:attrNameLst>
                                          <p:attrName>style.visibility</p:attrName>
                                        </p:attrNameLst>
                                      </p:cBhvr>
                                      <p:to>
                                        <p:strVal val="visible"/>
                                      </p:to>
                                    </p:set>
                                    <p:anim calcmode="lin" valueType="num">
                                      <p:cBhvr>
                                        <p:cTn id="12" dur="1000" fill="hold"/>
                                        <p:tgtEl>
                                          <p:spTgt spid="564"/>
                                        </p:tgtEl>
                                        <p:attrNameLst>
                                          <p:attrName>ppt_x</p:attrName>
                                        </p:attrNameLst>
                                      </p:cBhvr>
                                      <p:tavLst>
                                        <p:tav tm="0">
                                          <p:val>
                                            <p:strVal val="#ppt_x"/>
                                          </p:val>
                                        </p:tav>
                                        <p:tav tm="100000">
                                          <p:val>
                                            <p:strVal val="#ppt_x"/>
                                          </p:val>
                                        </p:tav>
                                      </p:tavLst>
                                    </p:anim>
                                    <p:anim calcmode="lin" valueType="num">
                                      <p:cBhvr>
                                        <p:cTn id="13" dur="1000" fill="hold"/>
                                        <p:tgtEl>
                                          <p:spTgt spid="564"/>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fill="hold" grpId="3" nodeType="clickEffect">
                                  <p:stCondLst>
                                    <p:cond delay="0"/>
                                  </p:stCondLst>
                                  <p:iterate>
                                    <p:tmAbs val="0"/>
                                  </p:iterate>
                                  <p:childTnLst>
                                    <p:set>
                                      <p:cBhvr>
                                        <p:cTn id="17" fill="hold"/>
                                        <p:tgtEl>
                                          <p:spTgt spid="569"/>
                                        </p:tgtEl>
                                        <p:attrNameLst>
                                          <p:attrName>style.visibility</p:attrName>
                                        </p:attrNameLst>
                                      </p:cBhvr>
                                      <p:to>
                                        <p:strVal val="visible"/>
                                      </p:to>
                                    </p:set>
                                    <p:animEffect transition="in" filter="dissolve">
                                      <p:cBhvr>
                                        <p:cTn id="18" dur="1000"/>
                                        <p:tgtEl>
                                          <p:spTgt spid="56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4" nodeType="clickEffect">
                                  <p:stCondLst>
                                    <p:cond delay="0"/>
                                  </p:stCondLst>
                                  <p:iterate>
                                    <p:tmAbs val="0"/>
                                  </p:iterate>
                                  <p:childTnLst>
                                    <p:set>
                                      <p:cBhvr>
                                        <p:cTn id="22" fill="hold"/>
                                        <p:tgtEl>
                                          <p:spTgt spid="565"/>
                                        </p:tgtEl>
                                        <p:attrNameLst>
                                          <p:attrName>style.visibility</p:attrName>
                                        </p:attrNameLst>
                                      </p:cBhvr>
                                      <p:to>
                                        <p:strVal val="visible"/>
                                      </p:to>
                                    </p:set>
                                    <p:animEffect transition="in" filter="dissolve">
                                      <p:cBhvr>
                                        <p:cTn id="23" dur="1000"/>
                                        <p:tgtEl>
                                          <p:spTgt spid="56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5" nodeType="clickEffect">
                                  <p:stCondLst>
                                    <p:cond delay="0"/>
                                  </p:stCondLst>
                                  <p:iterate>
                                    <p:tmAbs val="0"/>
                                  </p:iterate>
                                  <p:childTnLst>
                                    <p:set>
                                      <p:cBhvr>
                                        <p:cTn id="27" fill="hold"/>
                                        <p:tgtEl>
                                          <p:spTgt spid="566"/>
                                        </p:tgtEl>
                                        <p:attrNameLst>
                                          <p:attrName>style.visibility</p:attrName>
                                        </p:attrNameLst>
                                      </p:cBhvr>
                                      <p:to>
                                        <p:strVal val="visible"/>
                                      </p:to>
                                    </p:set>
                                    <p:anim calcmode="lin" valueType="num">
                                      <p:cBhvr>
                                        <p:cTn id="28" dur="1500" fill="hold"/>
                                        <p:tgtEl>
                                          <p:spTgt spid="566"/>
                                        </p:tgtEl>
                                        <p:attrNameLst>
                                          <p:attrName>ppt_x</p:attrName>
                                        </p:attrNameLst>
                                      </p:cBhvr>
                                      <p:tavLst>
                                        <p:tav tm="0">
                                          <p:val>
                                            <p:strVal val="#ppt_x"/>
                                          </p:val>
                                        </p:tav>
                                        <p:tav tm="100000">
                                          <p:val>
                                            <p:strVal val="#ppt_x"/>
                                          </p:val>
                                        </p:tav>
                                      </p:tavLst>
                                    </p:anim>
                                    <p:anim calcmode="lin" valueType="num">
                                      <p:cBhvr>
                                        <p:cTn id="29" dur="1500" fill="hold"/>
                                        <p:tgtEl>
                                          <p:spTgt spid="566"/>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fill="hold" grpId="6" nodeType="clickEffect">
                                  <p:stCondLst>
                                    <p:cond delay="0"/>
                                  </p:stCondLst>
                                  <p:iterate>
                                    <p:tmAbs val="0"/>
                                  </p:iterate>
                                  <p:childTnLst>
                                    <p:set>
                                      <p:cBhvr>
                                        <p:cTn id="33" fill="hold"/>
                                        <p:tgtEl>
                                          <p:spTgt spid="570"/>
                                        </p:tgtEl>
                                        <p:attrNameLst>
                                          <p:attrName>style.visibility</p:attrName>
                                        </p:attrNameLst>
                                      </p:cBhvr>
                                      <p:to>
                                        <p:strVal val="visible"/>
                                      </p:to>
                                    </p:set>
                                    <p:animEffect transition="in" filter="dissolve">
                                      <p:cBhvr>
                                        <p:cTn id="34" dur="1000"/>
                                        <p:tgtEl>
                                          <p:spTgt spid="57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fill="hold" grpId="7" nodeType="clickEffect">
                                  <p:stCondLst>
                                    <p:cond delay="0"/>
                                  </p:stCondLst>
                                  <p:iterate>
                                    <p:tmAbs val="0"/>
                                  </p:iterate>
                                  <p:childTnLst>
                                    <p:set>
                                      <p:cBhvr>
                                        <p:cTn id="38" fill="hold"/>
                                        <p:tgtEl>
                                          <p:spTgt spid="567"/>
                                        </p:tgtEl>
                                        <p:attrNameLst>
                                          <p:attrName>style.visibility</p:attrName>
                                        </p:attrNameLst>
                                      </p:cBhvr>
                                      <p:to>
                                        <p:strVal val="visible"/>
                                      </p:to>
                                    </p:set>
                                    <p:animEffect transition="in" filter="dissolve">
                                      <p:cBhvr>
                                        <p:cTn id="39" dur="1000"/>
                                        <p:tgtEl>
                                          <p:spTgt spid="56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8" nodeType="clickEffect">
                                  <p:stCondLst>
                                    <p:cond delay="0"/>
                                  </p:stCondLst>
                                  <p:iterate>
                                    <p:tmAbs val="0"/>
                                  </p:iterate>
                                  <p:childTnLst>
                                    <p:set>
                                      <p:cBhvr>
                                        <p:cTn id="43" fill="hold"/>
                                        <p:tgtEl>
                                          <p:spTgt spid="568"/>
                                        </p:tgtEl>
                                        <p:attrNameLst>
                                          <p:attrName>style.visibility</p:attrName>
                                        </p:attrNameLst>
                                      </p:cBhvr>
                                      <p:to>
                                        <p:strVal val="visible"/>
                                      </p:to>
                                    </p:set>
                                    <p:anim calcmode="lin" valueType="num">
                                      <p:cBhvr>
                                        <p:cTn id="44" dur="1500" fill="hold"/>
                                        <p:tgtEl>
                                          <p:spTgt spid="568"/>
                                        </p:tgtEl>
                                        <p:attrNameLst>
                                          <p:attrName>ppt_x</p:attrName>
                                        </p:attrNameLst>
                                      </p:cBhvr>
                                      <p:tavLst>
                                        <p:tav tm="0">
                                          <p:val>
                                            <p:strVal val="#ppt_x"/>
                                          </p:val>
                                        </p:tav>
                                        <p:tav tm="100000">
                                          <p:val>
                                            <p:strVal val="#ppt_x"/>
                                          </p:val>
                                        </p:tav>
                                      </p:tavLst>
                                    </p:anim>
                                    <p:anim calcmode="lin" valueType="num">
                                      <p:cBhvr>
                                        <p:cTn id="45" dur="1500" fill="hold"/>
                                        <p:tgtEl>
                                          <p:spTgt spid="568"/>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fill="hold" grpId="9" nodeType="clickEffect">
                                  <p:stCondLst>
                                    <p:cond delay="0"/>
                                  </p:stCondLst>
                                  <p:iterate>
                                    <p:tmAbs val="0"/>
                                  </p:iterate>
                                  <p:childTnLst>
                                    <p:set>
                                      <p:cBhvr>
                                        <p:cTn id="49" fill="hold"/>
                                        <p:tgtEl>
                                          <p:spTgt spid="571"/>
                                        </p:tgtEl>
                                        <p:attrNameLst>
                                          <p:attrName>style.visibility</p:attrName>
                                        </p:attrNameLst>
                                      </p:cBhvr>
                                      <p:to>
                                        <p:strVal val="visible"/>
                                      </p:to>
                                    </p:set>
                                    <p:animEffect transition="in" filter="dissolve">
                                      <p:cBhvr>
                                        <p:cTn id="50" dur="1000"/>
                                        <p:tgtEl>
                                          <p:spTgt spid="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 grpId="1" animBg="1" advAuto="0"/>
      <p:bldP spid="564" grpId="2" animBg="1" advAuto="0"/>
      <p:bldP spid="565" grpId="4" animBg="1" advAuto="0"/>
      <p:bldP spid="566" grpId="5" animBg="1" advAuto="0"/>
      <p:bldP spid="567" grpId="7" animBg="1" advAuto="0"/>
      <p:bldP spid="568" grpId="8" animBg="1" advAuto="0"/>
      <p:bldP spid="569" grpId="3" animBg="1" advAuto="0"/>
      <p:bldP spid="570" grpId="6" animBg="1" advAuto="0"/>
      <p:bldP spid="571" grpId="9"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A Prudent Design</a:t>
            </a:r>
          </a:p>
        </p:txBody>
      </p:sp>
      <p:pic>
        <p:nvPicPr>
          <p:cNvPr id="574"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pic>
        <p:nvPicPr>
          <p:cNvPr id="575" name="pasted-image.tiff"/>
          <p:cNvPicPr>
            <a:picLocks noChangeAspect="1"/>
          </p:cNvPicPr>
          <p:nvPr/>
        </p:nvPicPr>
        <p:blipFill>
          <a:blip r:embed="rId3">
            <a:extLst/>
          </a:blip>
          <a:stretch>
            <a:fillRect/>
          </a:stretch>
        </p:blipFill>
        <p:spPr>
          <a:xfrm>
            <a:off x="433099" y="2303073"/>
            <a:ext cx="9663889" cy="6900054"/>
          </a:xfrm>
          <a:prstGeom prst="rect">
            <a:avLst/>
          </a:prstGeom>
          <a:ln w="12700">
            <a:miter lim="400000"/>
          </a:ln>
        </p:spPr>
      </p:pic>
      <p:sp>
        <p:nvSpPr>
          <p:cNvPr id="576" name="Shape 576"/>
          <p:cNvSpPr/>
          <p:nvPr/>
        </p:nvSpPr>
        <p:spPr>
          <a:xfrm>
            <a:off x="5583305" y="4106712"/>
            <a:ext cx="955962" cy="972723"/>
          </a:xfrm>
          <a:prstGeom prst="rect">
            <a:avLst/>
          </a:prstGeom>
          <a:ln w="25400">
            <a:solidFill>
              <a:schemeClr val="accent6">
                <a:satOff val="24555"/>
                <a:lumOff val="22232"/>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S1</a:t>
            </a:r>
          </a:p>
        </p:txBody>
      </p:sp>
      <p:sp>
        <p:nvSpPr>
          <p:cNvPr id="577" name="Shape 577"/>
          <p:cNvSpPr/>
          <p:nvPr/>
        </p:nvSpPr>
        <p:spPr>
          <a:xfrm>
            <a:off x="5605653" y="5861027"/>
            <a:ext cx="955962" cy="972723"/>
          </a:xfrm>
          <a:prstGeom prst="rect">
            <a:avLst/>
          </a:prstGeom>
          <a:ln w="25400">
            <a:solidFill>
              <a:schemeClr val="accent6">
                <a:satOff val="24555"/>
                <a:lumOff val="22232"/>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S2</a:t>
            </a:r>
          </a:p>
        </p:txBody>
      </p:sp>
      <p:sp>
        <p:nvSpPr>
          <p:cNvPr id="578" name="Shape 578"/>
          <p:cNvSpPr/>
          <p:nvPr/>
        </p:nvSpPr>
        <p:spPr>
          <a:xfrm>
            <a:off x="5607070" y="7615343"/>
            <a:ext cx="955962" cy="972723"/>
          </a:xfrm>
          <a:prstGeom prst="rect">
            <a:avLst/>
          </a:prstGeom>
          <a:ln w="25400">
            <a:solidFill>
              <a:schemeClr val="accent6">
                <a:satOff val="24555"/>
                <a:lumOff val="22232"/>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S3</a:t>
            </a:r>
          </a:p>
        </p:txBody>
      </p:sp>
      <p:pic>
        <p:nvPicPr>
          <p:cNvPr id="579" name="pasted-image.png"/>
          <p:cNvPicPr>
            <a:picLocks noChangeAspect="1"/>
          </p:cNvPicPr>
          <p:nvPr/>
        </p:nvPicPr>
        <p:blipFill>
          <a:blip r:embed="rId4">
            <a:extLst/>
          </a:blip>
          <a:stretch>
            <a:fillRect/>
          </a:stretch>
        </p:blipFill>
        <p:spPr>
          <a:xfrm>
            <a:off x="6111114" y="6358185"/>
            <a:ext cx="1323081" cy="926157"/>
          </a:xfrm>
          <a:prstGeom prst="rect">
            <a:avLst/>
          </a:prstGeom>
          <a:ln w="12700">
            <a:miter lim="400000"/>
          </a:ln>
        </p:spPr>
      </p:pic>
      <p:pic>
        <p:nvPicPr>
          <p:cNvPr id="580" name="pasted-image.png"/>
          <p:cNvPicPr>
            <a:picLocks noChangeAspect="1"/>
          </p:cNvPicPr>
          <p:nvPr/>
        </p:nvPicPr>
        <p:blipFill>
          <a:blip r:embed="rId4">
            <a:extLst/>
          </a:blip>
          <a:stretch>
            <a:fillRect/>
          </a:stretch>
        </p:blipFill>
        <p:spPr>
          <a:xfrm>
            <a:off x="6111114" y="4569534"/>
            <a:ext cx="1323081" cy="926157"/>
          </a:xfrm>
          <a:prstGeom prst="rect">
            <a:avLst/>
          </a:prstGeom>
          <a:ln w="12700">
            <a:miter lim="400000"/>
          </a:ln>
        </p:spPr>
      </p:pic>
      <p:pic>
        <p:nvPicPr>
          <p:cNvPr id="581" name="pasted-image.png"/>
          <p:cNvPicPr>
            <a:picLocks noChangeAspect="1"/>
          </p:cNvPicPr>
          <p:nvPr/>
        </p:nvPicPr>
        <p:blipFill>
          <a:blip r:embed="rId4">
            <a:extLst/>
          </a:blip>
          <a:stretch>
            <a:fillRect/>
          </a:stretch>
        </p:blipFill>
        <p:spPr>
          <a:xfrm>
            <a:off x="6111114" y="8146836"/>
            <a:ext cx="1323081" cy="926156"/>
          </a:xfrm>
          <a:prstGeom prst="rect">
            <a:avLst/>
          </a:prstGeom>
          <a:ln w="12700">
            <a:miter lim="400000"/>
          </a:ln>
        </p:spPr>
      </p:pic>
      <p:sp>
        <p:nvSpPr>
          <p:cNvPr id="582" name="Shape 582"/>
          <p:cNvSpPr/>
          <p:nvPr/>
        </p:nvSpPr>
        <p:spPr>
          <a:xfrm>
            <a:off x="7300899" y="4106712"/>
            <a:ext cx="5643983" cy="972723"/>
          </a:xfrm>
          <a:prstGeom prst="rect">
            <a:avLst/>
          </a:prstGeom>
          <a:ln w="25400">
            <a:solidFill>
              <a:schemeClr val="accent1">
                <a:satOff val="-3355"/>
                <a:lumOff val="26614"/>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Cache lines loaded in security-critical region cannot be evicted or invalidated.</a:t>
            </a:r>
          </a:p>
        </p:txBody>
      </p:sp>
      <p:sp>
        <p:nvSpPr>
          <p:cNvPr id="583" name="Shape 583"/>
          <p:cNvSpPr/>
          <p:nvPr/>
        </p:nvSpPr>
        <p:spPr>
          <a:xfrm>
            <a:off x="7300899" y="5861027"/>
            <a:ext cx="5643983" cy="972723"/>
          </a:xfrm>
          <a:prstGeom prst="rect">
            <a:avLst/>
          </a:prstGeom>
          <a:ln w="25400">
            <a:solidFill>
              <a:schemeClr val="accent1">
                <a:satOff val="-3355"/>
                <a:lumOff val="26614"/>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Security-critical region execution time is independent of cache hits and misses</a:t>
            </a:r>
          </a:p>
        </p:txBody>
      </p:sp>
      <p:sp>
        <p:nvSpPr>
          <p:cNvPr id="584" name="Shape 584"/>
          <p:cNvSpPr/>
          <p:nvPr/>
        </p:nvSpPr>
        <p:spPr>
          <a:xfrm>
            <a:off x="7300899" y="7615343"/>
            <a:ext cx="5643983" cy="972723"/>
          </a:xfrm>
          <a:prstGeom prst="rect">
            <a:avLst/>
          </a:prstGeom>
          <a:ln w="25400">
            <a:solidFill>
              <a:schemeClr val="accent1">
                <a:satOff val="-3355"/>
                <a:lumOff val="26614"/>
              </a:schemeClr>
            </a:solidFill>
            <a:miter lim="400000"/>
          </a:ln>
          <a:extLst>
            <a:ext uri="{C572A759-6A51-4108-AA02-DFA0A04FC94B}">
              <ma14:wrappingTextBoxFlag xmlns="" xmlns:ma14="http://schemas.microsoft.com/office/mac/drawingml/2011/main" val="1"/>
            </a:ext>
          </a:extLst>
        </p:spPr>
        <p:txBody>
          <a:bodyPr lIns="50800" tIns="50800" rIns="50800" bIns="50800" anchor="ctr"/>
          <a:lstStyle>
            <a:lvl1pPr>
              <a:defRPr sz="2400"/>
            </a:lvl1pPr>
          </a:lstStyle>
          <a:p>
            <a:r>
              <a:t>Cache footprints is independent of sensitive code or data</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576"/>
                                        </p:tgtEl>
                                        <p:attrNameLst>
                                          <p:attrName>style.visibility</p:attrName>
                                        </p:attrNameLst>
                                      </p:cBhvr>
                                      <p:to>
                                        <p:strVal val="visible"/>
                                      </p:to>
                                    </p:set>
                                    <p:animEffect transition="in" filter="dissolve">
                                      <p:cBhvr>
                                        <p:cTn id="7" dur="1000"/>
                                        <p:tgtEl>
                                          <p:spTgt spid="57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2" nodeType="clickEffect">
                                  <p:stCondLst>
                                    <p:cond delay="0"/>
                                  </p:stCondLst>
                                  <p:iterate>
                                    <p:tmAbs val="0"/>
                                  </p:iterate>
                                  <p:childTnLst>
                                    <p:set>
                                      <p:cBhvr>
                                        <p:cTn id="11" fill="hold"/>
                                        <p:tgtEl>
                                          <p:spTgt spid="580"/>
                                        </p:tgtEl>
                                        <p:attrNameLst>
                                          <p:attrName>style.visibility</p:attrName>
                                        </p:attrNameLst>
                                      </p:cBhvr>
                                      <p:to>
                                        <p:strVal val="visible"/>
                                      </p:to>
                                    </p:set>
                                    <p:anim calcmode="lin" valueType="num">
                                      <p:cBhvr>
                                        <p:cTn id="12" dur="1500" fill="hold"/>
                                        <p:tgtEl>
                                          <p:spTgt spid="580"/>
                                        </p:tgtEl>
                                        <p:attrNameLst>
                                          <p:attrName>ppt_x</p:attrName>
                                        </p:attrNameLst>
                                      </p:cBhvr>
                                      <p:tavLst>
                                        <p:tav tm="0">
                                          <p:val>
                                            <p:strVal val="#ppt_x"/>
                                          </p:val>
                                        </p:tav>
                                        <p:tav tm="100000">
                                          <p:val>
                                            <p:strVal val="#ppt_x"/>
                                          </p:val>
                                        </p:tav>
                                      </p:tavLst>
                                    </p:anim>
                                    <p:anim calcmode="lin" valueType="num">
                                      <p:cBhvr>
                                        <p:cTn id="13" dur="1500" fill="hold"/>
                                        <p:tgtEl>
                                          <p:spTgt spid="580"/>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fill="hold" grpId="3" nodeType="clickEffect">
                                  <p:stCondLst>
                                    <p:cond delay="0"/>
                                  </p:stCondLst>
                                  <p:iterate>
                                    <p:tmAbs val="0"/>
                                  </p:iterate>
                                  <p:childTnLst>
                                    <p:set>
                                      <p:cBhvr>
                                        <p:cTn id="17" fill="hold"/>
                                        <p:tgtEl>
                                          <p:spTgt spid="582"/>
                                        </p:tgtEl>
                                        <p:attrNameLst>
                                          <p:attrName>style.visibility</p:attrName>
                                        </p:attrNameLst>
                                      </p:cBhvr>
                                      <p:to>
                                        <p:strVal val="visible"/>
                                      </p:to>
                                    </p:set>
                                    <p:animEffect transition="in" filter="dissolve">
                                      <p:cBhvr>
                                        <p:cTn id="18" dur="1000"/>
                                        <p:tgtEl>
                                          <p:spTgt spid="58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4" nodeType="clickEffect">
                                  <p:stCondLst>
                                    <p:cond delay="0"/>
                                  </p:stCondLst>
                                  <p:iterate>
                                    <p:tmAbs val="0"/>
                                  </p:iterate>
                                  <p:childTnLst>
                                    <p:set>
                                      <p:cBhvr>
                                        <p:cTn id="22" fill="hold"/>
                                        <p:tgtEl>
                                          <p:spTgt spid="577"/>
                                        </p:tgtEl>
                                        <p:attrNameLst>
                                          <p:attrName>style.visibility</p:attrName>
                                        </p:attrNameLst>
                                      </p:cBhvr>
                                      <p:to>
                                        <p:strVal val="visible"/>
                                      </p:to>
                                    </p:set>
                                    <p:animEffect transition="in" filter="dissolve">
                                      <p:cBhvr>
                                        <p:cTn id="23" dur="1000"/>
                                        <p:tgtEl>
                                          <p:spTgt spid="57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1" fill="hold" grpId="5" nodeType="clickEffect">
                                  <p:stCondLst>
                                    <p:cond delay="0"/>
                                  </p:stCondLst>
                                  <p:iterate>
                                    <p:tmAbs val="0"/>
                                  </p:iterate>
                                  <p:childTnLst>
                                    <p:set>
                                      <p:cBhvr>
                                        <p:cTn id="27" fill="hold"/>
                                        <p:tgtEl>
                                          <p:spTgt spid="579"/>
                                        </p:tgtEl>
                                        <p:attrNameLst>
                                          <p:attrName>style.visibility</p:attrName>
                                        </p:attrNameLst>
                                      </p:cBhvr>
                                      <p:to>
                                        <p:strVal val="visible"/>
                                      </p:to>
                                    </p:set>
                                    <p:anim calcmode="lin" valueType="num">
                                      <p:cBhvr>
                                        <p:cTn id="28" dur="1500" fill="hold"/>
                                        <p:tgtEl>
                                          <p:spTgt spid="579"/>
                                        </p:tgtEl>
                                        <p:attrNameLst>
                                          <p:attrName>ppt_x</p:attrName>
                                        </p:attrNameLst>
                                      </p:cBhvr>
                                      <p:tavLst>
                                        <p:tav tm="0">
                                          <p:val>
                                            <p:strVal val="#ppt_x"/>
                                          </p:val>
                                        </p:tav>
                                        <p:tav tm="100000">
                                          <p:val>
                                            <p:strVal val="#ppt_x"/>
                                          </p:val>
                                        </p:tav>
                                      </p:tavLst>
                                    </p:anim>
                                    <p:anim calcmode="lin" valueType="num">
                                      <p:cBhvr>
                                        <p:cTn id="29" dur="1500" fill="hold"/>
                                        <p:tgtEl>
                                          <p:spTgt spid="579"/>
                                        </p:tgtEl>
                                        <p:attrNameLst>
                                          <p:attrName>ppt_y</p:attrName>
                                        </p:attrNameLst>
                                      </p:cBhvr>
                                      <p:tavLst>
                                        <p:tav tm="0">
                                          <p:val>
                                            <p:strVal val="0-#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ntr" fill="hold" grpId="6" nodeType="clickEffect">
                                  <p:stCondLst>
                                    <p:cond delay="0"/>
                                  </p:stCondLst>
                                  <p:iterate>
                                    <p:tmAbs val="0"/>
                                  </p:iterate>
                                  <p:childTnLst>
                                    <p:set>
                                      <p:cBhvr>
                                        <p:cTn id="33" fill="hold"/>
                                        <p:tgtEl>
                                          <p:spTgt spid="583"/>
                                        </p:tgtEl>
                                        <p:attrNameLst>
                                          <p:attrName>style.visibility</p:attrName>
                                        </p:attrNameLst>
                                      </p:cBhvr>
                                      <p:to>
                                        <p:strVal val="visible"/>
                                      </p:to>
                                    </p:set>
                                    <p:animEffect transition="in" filter="dissolve">
                                      <p:cBhvr>
                                        <p:cTn id="34" dur="1000"/>
                                        <p:tgtEl>
                                          <p:spTgt spid="58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fill="hold" grpId="7" nodeType="clickEffect">
                                  <p:stCondLst>
                                    <p:cond delay="0"/>
                                  </p:stCondLst>
                                  <p:iterate>
                                    <p:tmAbs val="0"/>
                                  </p:iterate>
                                  <p:childTnLst>
                                    <p:set>
                                      <p:cBhvr>
                                        <p:cTn id="38" fill="hold"/>
                                        <p:tgtEl>
                                          <p:spTgt spid="578"/>
                                        </p:tgtEl>
                                        <p:attrNameLst>
                                          <p:attrName>style.visibility</p:attrName>
                                        </p:attrNameLst>
                                      </p:cBhvr>
                                      <p:to>
                                        <p:strVal val="visible"/>
                                      </p:to>
                                    </p:set>
                                    <p:animEffect transition="in" filter="dissolve">
                                      <p:cBhvr>
                                        <p:cTn id="39" dur="1000"/>
                                        <p:tgtEl>
                                          <p:spTgt spid="57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1" fill="hold" grpId="8" nodeType="clickEffect">
                                  <p:stCondLst>
                                    <p:cond delay="0"/>
                                  </p:stCondLst>
                                  <p:iterate>
                                    <p:tmAbs val="0"/>
                                  </p:iterate>
                                  <p:childTnLst>
                                    <p:set>
                                      <p:cBhvr>
                                        <p:cTn id="43" fill="hold"/>
                                        <p:tgtEl>
                                          <p:spTgt spid="581"/>
                                        </p:tgtEl>
                                        <p:attrNameLst>
                                          <p:attrName>style.visibility</p:attrName>
                                        </p:attrNameLst>
                                      </p:cBhvr>
                                      <p:to>
                                        <p:strVal val="visible"/>
                                      </p:to>
                                    </p:set>
                                    <p:anim calcmode="lin" valueType="num">
                                      <p:cBhvr>
                                        <p:cTn id="44" dur="1500" fill="hold"/>
                                        <p:tgtEl>
                                          <p:spTgt spid="581"/>
                                        </p:tgtEl>
                                        <p:attrNameLst>
                                          <p:attrName>ppt_x</p:attrName>
                                        </p:attrNameLst>
                                      </p:cBhvr>
                                      <p:tavLst>
                                        <p:tav tm="0">
                                          <p:val>
                                            <p:strVal val="#ppt_x"/>
                                          </p:val>
                                        </p:tav>
                                        <p:tav tm="100000">
                                          <p:val>
                                            <p:strVal val="#ppt_x"/>
                                          </p:val>
                                        </p:tav>
                                      </p:tavLst>
                                    </p:anim>
                                    <p:anim calcmode="lin" valueType="num">
                                      <p:cBhvr>
                                        <p:cTn id="45" dur="1500" fill="hold"/>
                                        <p:tgtEl>
                                          <p:spTgt spid="581"/>
                                        </p:tgtEl>
                                        <p:attrNameLst>
                                          <p:attrName>ppt_y</p:attrName>
                                        </p:attrNameLst>
                                      </p:cBhvr>
                                      <p:tavLst>
                                        <p:tav tm="0">
                                          <p:val>
                                            <p:strVal val="0-#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fill="hold" grpId="9" nodeType="clickEffect">
                                  <p:stCondLst>
                                    <p:cond delay="0"/>
                                  </p:stCondLst>
                                  <p:iterate>
                                    <p:tmAbs val="0"/>
                                  </p:iterate>
                                  <p:childTnLst>
                                    <p:set>
                                      <p:cBhvr>
                                        <p:cTn id="49" fill="hold"/>
                                        <p:tgtEl>
                                          <p:spTgt spid="584"/>
                                        </p:tgtEl>
                                        <p:attrNameLst>
                                          <p:attrName>style.visibility</p:attrName>
                                        </p:attrNameLst>
                                      </p:cBhvr>
                                      <p:to>
                                        <p:strVal val="visible"/>
                                      </p:to>
                                    </p:set>
                                    <p:animEffect transition="in" filter="dissolve">
                                      <p:cBhvr>
                                        <p:cTn id="50" dur="1000"/>
                                        <p:tgtEl>
                                          <p:spTgt spid="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1" animBg="1" advAuto="0"/>
      <p:bldP spid="577" grpId="4" animBg="1" advAuto="0"/>
      <p:bldP spid="578" grpId="7" animBg="1" advAuto="0"/>
      <p:bldP spid="579" grpId="5" animBg="1" advAuto="0"/>
      <p:bldP spid="580" grpId="2" animBg="1" advAuto="0"/>
      <p:bldP spid="581" grpId="8" animBg="1" advAuto="0"/>
      <p:bldP spid="582" grpId="3" animBg="1" advAuto="0"/>
      <p:bldP spid="583" grpId="6" animBg="1" advAuto="0"/>
      <p:bldP spid="584" grpId="9"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Evaluation: Micro Benchmarks</a:t>
            </a:r>
          </a:p>
        </p:txBody>
      </p:sp>
      <p:pic>
        <p:nvPicPr>
          <p:cNvPr id="593"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643" name="Group 643"/>
          <p:cNvGrpSpPr/>
          <p:nvPr/>
        </p:nvGrpSpPr>
        <p:grpSpPr>
          <a:xfrm>
            <a:off x="1144063" y="1962636"/>
            <a:ext cx="10716674" cy="7580929"/>
            <a:chOff x="0" y="0"/>
            <a:chExt cx="10716672" cy="7580927"/>
          </a:xfrm>
        </p:grpSpPr>
        <p:sp>
          <p:nvSpPr>
            <p:cNvPr id="594" name="Shape 594"/>
            <p:cNvSpPr/>
            <p:nvPr/>
          </p:nvSpPr>
          <p:spPr>
            <a:xfrm>
              <a:off x="2058486" y="5278721"/>
              <a:ext cx="607064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95" name="Shape 595"/>
            <p:cNvSpPr/>
            <p:nvPr/>
          </p:nvSpPr>
          <p:spPr>
            <a:xfrm flipV="1">
              <a:off x="2078229" y="166221"/>
              <a:ext cx="1" cy="51504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96" name="Shape 596"/>
            <p:cNvSpPr/>
            <p:nvPr/>
          </p:nvSpPr>
          <p:spPr>
            <a:xfrm>
              <a:off x="2091613" y="4411991"/>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97" name="Shape 597"/>
            <p:cNvSpPr/>
            <p:nvPr/>
          </p:nvSpPr>
          <p:spPr>
            <a:xfrm>
              <a:off x="2091613" y="3545260"/>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98" name="Shape 598"/>
            <p:cNvSpPr/>
            <p:nvPr/>
          </p:nvSpPr>
          <p:spPr>
            <a:xfrm>
              <a:off x="2091613" y="2741434"/>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599" name="Shape 599"/>
            <p:cNvSpPr/>
            <p:nvPr/>
          </p:nvSpPr>
          <p:spPr>
            <a:xfrm>
              <a:off x="2091613" y="1937608"/>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00" name="Shape 600"/>
            <p:cNvSpPr/>
            <p:nvPr/>
          </p:nvSpPr>
          <p:spPr>
            <a:xfrm>
              <a:off x="2091613" y="1133782"/>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01" name="Shape 601"/>
            <p:cNvSpPr/>
            <p:nvPr/>
          </p:nvSpPr>
          <p:spPr>
            <a:xfrm rot="19337904">
              <a:off x="1639295" y="5616015"/>
              <a:ext cx="2288937" cy="5915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aes-128-cbc</a:t>
              </a:r>
            </a:p>
          </p:txBody>
        </p:sp>
        <p:sp>
          <p:nvSpPr>
            <p:cNvPr id="602" name="Shape 602"/>
            <p:cNvSpPr/>
            <p:nvPr/>
          </p:nvSpPr>
          <p:spPr>
            <a:xfrm>
              <a:off x="1238452" y="4108272"/>
              <a:ext cx="688834"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0.2</a:t>
              </a:r>
            </a:p>
          </p:txBody>
        </p:sp>
        <p:sp>
          <p:nvSpPr>
            <p:cNvPr id="603" name="Shape 603"/>
            <p:cNvSpPr/>
            <p:nvPr/>
          </p:nvSpPr>
          <p:spPr>
            <a:xfrm>
              <a:off x="1238452" y="3241541"/>
              <a:ext cx="688834"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0.4</a:t>
              </a:r>
            </a:p>
          </p:txBody>
        </p:sp>
        <p:sp>
          <p:nvSpPr>
            <p:cNvPr id="604" name="Shape 604"/>
            <p:cNvSpPr/>
            <p:nvPr/>
          </p:nvSpPr>
          <p:spPr>
            <a:xfrm>
              <a:off x="1238452" y="2374811"/>
              <a:ext cx="688834"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0.6</a:t>
              </a:r>
            </a:p>
          </p:txBody>
        </p:sp>
        <p:sp>
          <p:nvSpPr>
            <p:cNvPr id="605" name="Shape 605"/>
            <p:cNvSpPr/>
            <p:nvPr/>
          </p:nvSpPr>
          <p:spPr>
            <a:xfrm>
              <a:off x="1246274" y="1566369"/>
              <a:ext cx="688834"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0.8</a:t>
              </a:r>
            </a:p>
          </p:txBody>
        </p:sp>
        <p:sp>
          <p:nvSpPr>
            <p:cNvPr id="606" name="Shape 606"/>
            <p:cNvSpPr/>
            <p:nvPr/>
          </p:nvSpPr>
          <p:spPr>
            <a:xfrm>
              <a:off x="1246274" y="783585"/>
              <a:ext cx="688834" cy="6074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607" name="Shape 607"/>
            <p:cNvSpPr/>
            <p:nvPr/>
          </p:nvSpPr>
          <p:spPr>
            <a:xfrm>
              <a:off x="2872000" y="6423319"/>
              <a:ext cx="4403959"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OpenSSL AES Ciphers</a:t>
              </a:r>
            </a:p>
          </p:txBody>
        </p:sp>
        <p:sp>
          <p:nvSpPr>
            <p:cNvPr id="608" name="Shape 608"/>
            <p:cNvSpPr/>
            <p:nvPr/>
          </p:nvSpPr>
          <p:spPr>
            <a:xfrm rot="16274517">
              <a:off x="-1962905" y="2401252"/>
              <a:ext cx="5398045"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Per Byte Processing Time (s)</a:t>
              </a:r>
            </a:p>
          </p:txBody>
        </p:sp>
        <p:sp>
          <p:nvSpPr>
            <p:cNvPr id="609" name="Shape 609"/>
            <p:cNvSpPr/>
            <p:nvPr/>
          </p:nvSpPr>
          <p:spPr>
            <a:xfrm>
              <a:off x="2567276" y="3320512"/>
              <a:ext cx="384873" cy="195821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0" name="Shape 610"/>
            <p:cNvSpPr/>
            <p:nvPr/>
          </p:nvSpPr>
          <p:spPr>
            <a:xfrm>
              <a:off x="2952149" y="2515719"/>
              <a:ext cx="384873" cy="278325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1" name="Shape 611"/>
            <p:cNvSpPr/>
            <p:nvPr/>
          </p:nvSpPr>
          <p:spPr>
            <a:xfrm>
              <a:off x="3439752" y="2979620"/>
              <a:ext cx="384872" cy="2299102"/>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2" name="Shape 612"/>
            <p:cNvSpPr/>
            <p:nvPr/>
          </p:nvSpPr>
          <p:spPr>
            <a:xfrm>
              <a:off x="3805819" y="2223447"/>
              <a:ext cx="384873" cy="305977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3" name="Shape 613"/>
            <p:cNvSpPr/>
            <p:nvPr/>
          </p:nvSpPr>
          <p:spPr>
            <a:xfrm>
              <a:off x="4284389" y="2768511"/>
              <a:ext cx="384873" cy="2505708"/>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4" name="Shape 614"/>
            <p:cNvSpPr/>
            <p:nvPr/>
          </p:nvSpPr>
          <p:spPr>
            <a:xfrm>
              <a:off x="4658023" y="1954033"/>
              <a:ext cx="384872" cy="3324688"/>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5" name="Shape 615"/>
            <p:cNvSpPr/>
            <p:nvPr/>
          </p:nvSpPr>
          <p:spPr>
            <a:xfrm>
              <a:off x="5165899" y="3320512"/>
              <a:ext cx="384873" cy="195821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6" name="Shape 616"/>
            <p:cNvSpPr/>
            <p:nvPr/>
          </p:nvSpPr>
          <p:spPr>
            <a:xfrm>
              <a:off x="5513896" y="2495471"/>
              <a:ext cx="384873" cy="278325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7" name="Shape 617"/>
            <p:cNvSpPr/>
            <p:nvPr/>
          </p:nvSpPr>
          <p:spPr>
            <a:xfrm>
              <a:off x="6000582" y="2979619"/>
              <a:ext cx="384873" cy="229910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8" name="Shape 618"/>
            <p:cNvSpPr/>
            <p:nvPr/>
          </p:nvSpPr>
          <p:spPr>
            <a:xfrm>
              <a:off x="6367566" y="2223446"/>
              <a:ext cx="384873" cy="3059778"/>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19" name="Shape 619"/>
            <p:cNvSpPr/>
            <p:nvPr/>
          </p:nvSpPr>
          <p:spPr>
            <a:xfrm>
              <a:off x="0" y="6973491"/>
              <a:ext cx="10716673" cy="60743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(a) Per byte processing time of OpenSSL AES decryption</a:t>
              </a:r>
            </a:p>
          </p:txBody>
        </p:sp>
        <p:sp>
          <p:nvSpPr>
            <p:cNvPr id="620" name="Shape 620"/>
            <p:cNvSpPr/>
            <p:nvPr/>
          </p:nvSpPr>
          <p:spPr>
            <a:xfrm>
              <a:off x="6835263" y="2793261"/>
              <a:ext cx="384873" cy="250570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21" name="Shape 621"/>
            <p:cNvSpPr/>
            <p:nvPr/>
          </p:nvSpPr>
          <p:spPr>
            <a:xfrm>
              <a:off x="7219770" y="1930250"/>
              <a:ext cx="384873" cy="3372256"/>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22" name="Shape 622"/>
            <p:cNvSpPr/>
            <p:nvPr/>
          </p:nvSpPr>
          <p:spPr>
            <a:xfrm rot="19337904">
              <a:off x="2687935" y="5638926"/>
              <a:ext cx="1871766" cy="5997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aes-192-cbc</a:t>
              </a:r>
            </a:p>
          </p:txBody>
        </p:sp>
        <p:sp>
          <p:nvSpPr>
            <p:cNvPr id="623" name="Shape 623"/>
            <p:cNvSpPr/>
            <p:nvPr/>
          </p:nvSpPr>
          <p:spPr>
            <a:xfrm rot="19337904">
              <a:off x="3632206" y="5619135"/>
              <a:ext cx="1882644" cy="6254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aes-256-cbc</a:t>
              </a:r>
            </a:p>
          </p:txBody>
        </p:sp>
        <p:sp>
          <p:nvSpPr>
            <p:cNvPr id="624" name="Shape 624"/>
            <p:cNvSpPr/>
            <p:nvPr/>
          </p:nvSpPr>
          <p:spPr>
            <a:xfrm rot="19337904">
              <a:off x="4409986" y="5611624"/>
              <a:ext cx="2142691" cy="537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aes-128-ige</a:t>
              </a:r>
            </a:p>
          </p:txBody>
        </p:sp>
        <p:sp>
          <p:nvSpPr>
            <p:cNvPr id="625" name="Shape 625"/>
            <p:cNvSpPr/>
            <p:nvPr/>
          </p:nvSpPr>
          <p:spPr>
            <a:xfrm rot="19337904">
              <a:off x="5401288" y="5632910"/>
              <a:ext cx="1868461" cy="6079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aes-192-ige</a:t>
              </a:r>
            </a:p>
          </p:txBody>
        </p:sp>
        <p:sp>
          <p:nvSpPr>
            <p:cNvPr id="626" name="Shape 626"/>
            <p:cNvSpPr/>
            <p:nvPr/>
          </p:nvSpPr>
          <p:spPr>
            <a:xfrm rot="19337904">
              <a:off x="6283019" y="5628906"/>
              <a:ext cx="1933077" cy="6661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aes-256-ige</a:t>
              </a:r>
            </a:p>
          </p:txBody>
        </p:sp>
        <p:sp>
          <p:nvSpPr>
            <p:cNvPr id="627" name="Shape 627"/>
            <p:cNvSpPr/>
            <p:nvPr/>
          </p:nvSpPr>
          <p:spPr>
            <a:xfrm>
              <a:off x="2091613" y="4817588"/>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28" name="Shape 628"/>
            <p:cNvSpPr/>
            <p:nvPr/>
          </p:nvSpPr>
          <p:spPr>
            <a:xfrm>
              <a:off x="2091613" y="3950857"/>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29" name="Shape 629"/>
            <p:cNvSpPr/>
            <p:nvPr/>
          </p:nvSpPr>
          <p:spPr>
            <a:xfrm>
              <a:off x="2091613" y="3147032"/>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30" name="Shape 630"/>
            <p:cNvSpPr/>
            <p:nvPr/>
          </p:nvSpPr>
          <p:spPr>
            <a:xfrm>
              <a:off x="2091613" y="2343206"/>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31" name="Shape 631"/>
            <p:cNvSpPr/>
            <p:nvPr/>
          </p:nvSpPr>
          <p:spPr>
            <a:xfrm>
              <a:off x="2091613" y="1539379"/>
              <a:ext cx="1684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32" name="Shape 632"/>
            <p:cNvSpPr/>
            <p:nvPr/>
          </p:nvSpPr>
          <p:spPr>
            <a:xfrm>
              <a:off x="1229633" y="4501972"/>
              <a:ext cx="688835"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0.1</a:t>
              </a:r>
            </a:p>
          </p:txBody>
        </p:sp>
        <p:sp>
          <p:nvSpPr>
            <p:cNvPr id="633" name="Shape 633"/>
            <p:cNvSpPr/>
            <p:nvPr/>
          </p:nvSpPr>
          <p:spPr>
            <a:xfrm>
              <a:off x="1229633" y="3635241"/>
              <a:ext cx="688835"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0.3</a:t>
              </a:r>
            </a:p>
          </p:txBody>
        </p:sp>
        <p:sp>
          <p:nvSpPr>
            <p:cNvPr id="634" name="Shape 634"/>
            <p:cNvSpPr/>
            <p:nvPr/>
          </p:nvSpPr>
          <p:spPr>
            <a:xfrm>
              <a:off x="1229633" y="2768511"/>
              <a:ext cx="688835"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0.5</a:t>
              </a:r>
            </a:p>
          </p:txBody>
        </p:sp>
        <p:sp>
          <p:nvSpPr>
            <p:cNvPr id="635" name="Shape 635"/>
            <p:cNvSpPr/>
            <p:nvPr/>
          </p:nvSpPr>
          <p:spPr>
            <a:xfrm>
              <a:off x="1237456" y="1960069"/>
              <a:ext cx="688834"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0.7</a:t>
              </a:r>
            </a:p>
          </p:txBody>
        </p:sp>
        <p:sp>
          <p:nvSpPr>
            <p:cNvPr id="636" name="Shape 636"/>
            <p:cNvSpPr/>
            <p:nvPr/>
          </p:nvSpPr>
          <p:spPr>
            <a:xfrm>
              <a:off x="1237456" y="1177284"/>
              <a:ext cx="688834"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0.9</a:t>
              </a:r>
            </a:p>
          </p:txBody>
        </p:sp>
        <p:sp>
          <p:nvSpPr>
            <p:cNvPr id="637" name="Shape 637"/>
            <p:cNvSpPr/>
            <p:nvPr/>
          </p:nvSpPr>
          <p:spPr>
            <a:xfrm>
              <a:off x="1901959" y="10997"/>
              <a:ext cx="1386471" cy="60743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1e-8</a:t>
              </a:r>
            </a:p>
          </p:txBody>
        </p:sp>
        <p:sp>
          <p:nvSpPr>
            <p:cNvPr id="638" name="Shape 638"/>
            <p:cNvSpPr/>
            <p:nvPr/>
          </p:nvSpPr>
          <p:spPr>
            <a:xfrm>
              <a:off x="3453504" y="403756"/>
              <a:ext cx="591583" cy="21467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39" name="Shape 639"/>
            <p:cNvSpPr/>
            <p:nvPr/>
          </p:nvSpPr>
          <p:spPr>
            <a:xfrm>
              <a:off x="3456228" y="769123"/>
              <a:ext cx="591583" cy="214678"/>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40" name="Shape 640"/>
            <p:cNvSpPr/>
            <p:nvPr/>
          </p:nvSpPr>
          <p:spPr>
            <a:xfrm>
              <a:off x="4097344" y="154261"/>
              <a:ext cx="2944989" cy="5998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641" name="Shape 641"/>
            <p:cNvSpPr/>
            <p:nvPr/>
          </p:nvSpPr>
          <p:spPr>
            <a:xfrm>
              <a:off x="4081630" y="564075"/>
              <a:ext cx="2976416" cy="6326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642" name="Shape 642"/>
            <p:cNvSpPr/>
            <p:nvPr/>
          </p:nvSpPr>
          <p:spPr>
            <a:xfrm>
              <a:off x="3261632" y="249921"/>
              <a:ext cx="3832496" cy="882073"/>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2" name="TextBox 1">
            <a:extLst>
              <a:ext uri="{FF2B5EF4-FFF2-40B4-BE49-F238E27FC236}">
                <a16:creationId xmlns:a16="http://schemas.microsoft.com/office/drawing/2014/main" id="{2B31B89C-FE9B-42A4-A402-549883B9D807}"/>
              </a:ext>
            </a:extLst>
          </p:cNvPr>
          <p:cNvSpPr txBox="1"/>
          <p:nvPr/>
        </p:nvSpPr>
        <p:spPr>
          <a:xfrm>
            <a:off x="9673389" y="3853485"/>
            <a:ext cx="3182809"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b="1" i="0" u="none" strike="noStrike" cap="none" spc="0" normalizeH="0" baseline="0" dirty="0">
                <a:ln>
                  <a:noFill/>
                </a:ln>
                <a:solidFill>
                  <a:srgbClr val="FF0000"/>
                </a:solidFill>
                <a:effectLst/>
                <a:uFillTx/>
                <a:latin typeface="+mn-lt"/>
                <a:ea typeface="+mn-ea"/>
                <a:cs typeface="+mn-cs"/>
                <a:sym typeface="Helvetica Light"/>
              </a:rPr>
              <a:t>34.1%-42.7%</a:t>
            </a:r>
            <a:endParaRPr kumimoji="0" lang="zh-CN" altLang="en-US" b="1" i="0" u="none" strike="noStrike" cap="none" spc="0" normalizeH="0" baseline="0" dirty="0">
              <a:ln>
                <a:noFill/>
              </a:ln>
              <a:solidFill>
                <a:srgbClr val="FF0000"/>
              </a:solidFill>
              <a:effectLst/>
              <a:uFillTx/>
              <a:latin typeface="+mn-lt"/>
              <a:ea typeface="+mn-ea"/>
              <a:cs typeface="+mn-cs"/>
              <a:sym typeface="Helvetica Light"/>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Shape 647"/>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Evaluation: Micro Benchmarks</a:t>
            </a:r>
          </a:p>
        </p:txBody>
      </p:sp>
      <p:pic>
        <p:nvPicPr>
          <p:cNvPr id="648"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grpSp>
        <p:nvGrpSpPr>
          <p:cNvPr id="685" name="Group 685"/>
          <p:cNvGrpSpPr/>
          <p:nvPr/>
        </p:nvGrpSpPr>
        <p:grpSpPr>
          <a:xfrm>
            <a:off x="1523098" y="1962589"/>
            <a:ext cx="9958604" cy="7581022"/>
            <a:chOff x="0" y="0"/>
            <a:chExt cx="9958602" cy="7581021"/>
          </a:xfrm>
        </p:grpSpPr>
        <p:sp>
          <p:nvSpPr>
            <p:cNvPr id="649" name="Shape 649"/>
            <p:cNvSpPr/>
            <p:nvPr/>
          </p:nvSpPr>
          <p:spPr>
            <a:xfrm>
              <a:off x="2132282" y="4843500"/>
              <a:ext cx="572099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50" name="Shape 650"/>
            <p:cNvSpPr/>
            <p:nvPr/>
          </p:nvSpPr>
          <p:spPr>
            <a:xfrm flipV="1">
              <a:off x="2150887" y="25471"/>
              <a:ext cx="1" cy="485377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51" name="Shape 651"/>
            <p:cNvSpPr/>
            <p:nvPr/>
          </p:nvSpPr>
          <p:spPr>
            <a:xfrm>
              <a:off x="2150887" y="1885946"/>
              <a:ext cx="158760"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52" name="Shape 652"/>
            <p:cNvSpPr/>
            <p:nvPr/>
          </p:nvSpPr>
          <p:spPr>
            <a:xfrm>
              <a:off x="2163500" y="937301"/>
              <a:ext cx="158760"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53" name="Shape 653"/>
            <p:cNvSpPr/>
            <p:nvPr/>
          </p:nvSpPr>
          <p:spPr>
            <a:xfrm>
              <a:off x="561522" y="3571408"/>
              <a:ext cx="1631195" cy="572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0.005</a:t>
              </a:r>
            </a:p>
          </p:txBody>
        </p:sp>
        <p:sp>
          <p:nvSpPr>
            <p:cNvPr id="654" name="Shape 654"/>
            <p:cNvSpPr/>
            <p:nvPr/>
          </p:nvSpPr>
          <p:spPr>
            <a:xfrm>
              <a:off x="673729" y="1559885"/>
              <a:ext cx="1406781" cy="5724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0.015</a:t>
              </a:r>
            </a:p>
          </p:txBody>
        </p:sp>
        <p:sp>
          <p:nvSpPr>
            <p:cNvPr id="655" name="Shape 655"/>
            <p:cNvSpPr/>
            <p:nvPr/>
          </p:nvSpPr>
          <p:spPr>
            <a:xfrm>
              <a:off x="673729" y="607274"/>
              <a:ext cx="1406781" cy="572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0.020</a:t>
              </a:r>
            </a:p>
          </p:txBody>
        </p:sp>
        <p:sp>
          <p:nvSpPr>
            <p:cNvPr id="656" name="Shape 656"/>
            <p:cNvSpPr/>
            <p:nvPr/>
          </p:nvSpPr>
          <p:spPr>
            <a:xfrm>
              <a:off x="2547233" y="6335264"/>
              <a:ext cx="5389669" cy="572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OpenSSL ECDSA Ciphers</a:t>
              </a:r>
            </a:p>
          </p:txBody>
        </p:sp>
        <p:sp>
          <p:nvSpPr>
            <p:cNvPr id="657" name="Shape 657"/>
            <p:cNvSpPr/>
            <p:nvPr/>
          </p:nvSpPr>
          <p:spPr>
            <a:xfrm rot="16274517">
              <a:off x="-1581473" y="2235811"/>
              <a:ext cx="3818015" cy="572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Processing Time (s)</a:t>
              </a:r>
            </a:p>
          </p:txBody>
        </p:sp>
        <p:sp>
          <p:nvSpPr>
            <p:cNvPr id="658" name="Shape 658"/>
            <p:cNvSpPr/>
            <p:nvPr/>
          </p:nvSpPr>
          <p:spPr>
            <a:xfrm>
              <a:off x="2611421" y="4657726"/>
              <a:ext cx="362705" cy="185776"/>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59" name="Shape 659"/>
            <p:cNvSpPr/>
            <p:nvPr/>
          </p:nvSpPr>
          <p:spPr>
            <a:xfrm>
              <a:off x="2974471" y="4638644"/>
              <a:ext cx="362705" cy="20485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0" name="Shape 660"/>
            <p:cNvSpPr/>
            <p:nvPr/>
          </p:nvSpPr>
          <p:spPr>
            <a:xfrm>
              <a:off x="3463145" y="4290133"/>
              <a:ext cx="362705" cy="55336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1" name="Shape 661"/>
            <p:cNvSpPr/>
            <p:nvPr/>
          </p:nvSpPr>
          <p:spPr>
            <a:xfrm>
              <a:off x="3778280" y="4262566"/>
              <a:ext cx="362705" cy="580935"/>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2" name="Shape 662"/>
            <p:cNvSpPr/>
            <p:nvPr/>
          </p:nvSpPr>
          <p:spPr>
            <a:xfrm>
              <a:off x="4229976" y="2524523"/>
              <a:ext cx="362705" cy="2314735"/>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3" name="Shape 663"/>
            <p:cNvSpPr/>
            <p:nvPr/>
          </p:nvSpPr>
          <p:spPr>
            <a:xfrm>
              <a:off x="4582090" y="2520280"/>
              <a:ext cx="362705" cy="2323221"/>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4" name="Shape 664"/>
            <p:cNvSpPr/>
            <p:nvPr/>
          </p:nvSpPr>
          <p:spPr>
            <a:xfrm>
              <a:off x="5060714" y="4638642"/>
              <a:ext cx="362705" cy="204858"/>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5" name="Shape 665"/>
            <p:cNvSpPr/>
            <p:nvPr/>
          </p:nvSpPr>
          <p:spPr>
            <a:xfrm>
              <a:off x="5388666" y="4638644"/>
              <a:ext cx="362705" cy="20485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6" name="Shape 666"/>
            <p:cNvSpPr/>
            <p:nvPr/>
          </p:nvSpPr>
          <p:spPr>
            <a:xfrm>
              <a:off x="5847320" y="4271051"/>
              <a:ext cx="362705" cy="57245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7" name="Shape 667"/>
            <p:cNvSpPr/>
            <p:nvPr/>
          </p:nvSpPr>
          <p:spPr>
            <a:xfrm>
              <a:off x="6193168" y="4266808"/>
              <a:ext cx="362705" cy="580935"/>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68" name="Shape 668"/>
            <p:cNvSpPr/>
            <p:nvPr/>
          </p:nvSpPr>
          <p:spPr>
            <a:xfrm>
              <a:off x="779183" y="6853747"/>
              <a:ext cx="9179420" cy="7272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(b) Processing time of OpenSSL ECDSA signing</a:t>
              </a:r>
            </a:p>
          </p:txBody>
        </p:sp>
        <p:sp>
          <p:nvSpPr>
            <p:cNvPr id="669" name="Shape 669"/>
            <p:cNvSpPr/>
            <p:nvPr/>
          </p:nvSpPr>
          <p:spPr>
            <a:xfrm>
              <a:off x="6633926" y="2257934"/>
              <a:ext cx="362705" cy="260465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70" name="Shape 670"/>
            <p:cNvSpPr/>
            <p:nvPr/>
          </p:nvSpPr>
          <p:spPr>
            <a:xfrm>
              <a:off x="6996286" y="2254602"/>
              <a:ext cx="362705" cy="261131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71" name="Shape 671"/>
            <p:cNvSpPr/>
            <p:nvPr/>
          </p:nvSpPr>
          <p:spPr>
            <a:xfrm>
              <a:off x="2164368" y="3839046"/>
              <a:ext cx="15875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72" name="Shape 672"/>
            <p:cNvSpPr/>
            <p:nvPr/>
          </p:nvSpPr>
          <p:spPr>
            <a:xfrm>
              <a:off x="2163500" y="2834592"/>
              <a:ext cx="158760"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73" name="Shape 673"/>
            <p:cNvSpPr/>
            <p:nvPr/>
          </p:nvSpPr>
          <p:spPr>
            <a:xfrm>
              <a:off x="728717" y="2512495"/>
              <a:ext cx="1296805" cy="5724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0.010</a:t>
              </a:r>
            </a:p>
          </p:txBody>
        </p:sp>
        <p:sp>
          <p:nvSpPr>
            <p:cNvPr id="674" name="Shape 674"/>
            <p:cNvSpPr/>
            <p:nvPr/>
          </p:nvSpPr>
          <p:spPr>
            <a:xfrm rot="19337904">
              <a:off x="1428340" y="5358620"/>
              <a:ext cx="2300464" cy="5944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ecdsak163</a:t>
              </a:r>
            </a:p>
          </p:txBody>
        </p:sp>
        <p:sp>
          <p:nvSpPr>
            <p:cNvPr id="675" name="Shape 675"/>
            <p:cNvSpPr/>
            <p:nvPr/>
          </p:nvSpPr>
          <p:spPr>
            <a:xfrm rot="19337904">
              <a:off x="2482260" y="5381647"/>
              <a:ext cx="1881193" cy="6027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ecdsa283</a:t>
              </a:r>
            </a:p>
          </p:txBody>
        </p:sp>
        <p:sp>
          <p:nvSpPr>
            <p:cNvPr id="676" name="Shape 676"/>
            <p:cNvSpPr/>
            <p:nvPr/>
          </p:nvSpPr>
          <p:spPr>
            <a:xfrm rot="19337904">
              <a:off x="3431287" y="5361756"/>
              <a:ext cx="1892125" cy="62856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ecdsak571</a:t>
              </a:r>
            </a:p>
          </p:txBody>
        </p:sp>
        <p:sp>
          <p:nvSpPr>
            <p:cNvPr id="677" name="Shape 677"/>
            <p:cNvSpPr/>
            <p:nvPr/>
          </p:nvSpPr>
          <p:spPr>
            <a:xfrm rot="19337904">
              <a:off x="4212984" y="5354206"/>
              <a:ext cx="2153482" cy="5404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ecdsab163</a:t>
              </a:r>
            </a:p>
          </p:txBody>
        </p:sp>
        <p:sp>
          <p:nvSpPr>
            <p:cNvPr id="678" name="Shape 678"/>
            <p:cNvSpPr/>
            <p:nvPr/>
          </p:nvSpPr>
          <p:spPr>
            <a:xfrm rot="19337904">
              <a:off x="5209278" y="5375600"/>
              <a:ext cx="1877871" cy="6110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ecdsab283</a:t>
              </a:r>
            </a:p>
          </p:txBody>
        </p:sp>
        <p:sp>
          <p:nvSpPr>
            <p:cNvPr id="679" name="Shape 679"/>
            <p:cNvSpPr/>
            <p:nvPr/>
          </p:nvSpPr>
          <p:spPr>
            <a:xfrm rot="19337904">
              <a:off x="6095450" y="5371576"/>
              <a:ext cx="1942812" cy="6695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ecdsab571</a:t>
              </a:r>
            </a:p>
          </p:txBody>
        </p:sp>
        <p:sp>
          <p:nvSpPr>
            <p:cNvPr id="680" name="Shape 680"/>
            <p:cNvSpPr/>
            <p:nvPr/>
          </p:nvSpPr>
          <p:spPr>
            <a:xfrm>
              <a:off x="3268179" y="250752"/>
              <a:ext cx="594563" cy="21575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81" name="Shape 681"/>
            <p:cNvSpPr/>
            <p:nvPr/>
          </p:nvSpPr>
          <p:spPr>
            <a:xfrm>
              <a:off x="3270917" y="617958"/>
              <a:ext cx="594562" cy="21575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82" name="Shape 682"/>
            <p:cNvSpPr/>
            <p:nvPr/>
          </p:nvSpPr>
          <p:spPr>
            <a:xfrm>
              <a:off x="3915261" y="0"/>
              <a:ext cx="2959821" cy="60291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683" name="Shape 683"/>
            <p:cNvSpPr/>
            <p:nvPr/>
          </p:nvSpPr>
          <p:spPr>
            <a:xfrm>
              <a:off x="3899469" y="411878"/>
              <a:ext cx="2991405" cy="63579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684" name="Shape 684"/>
            <p:cNvSpPr/>
            <p:nvPr/>
          </p:nvSpPr>
          <p:spPr>
            <a:xfrm>
              <a:off x="3075340" y="96141"/>
              <a:ext cx="3851798" cy="886516"/>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41" name="TextBox 40">
            <a:extLst>
              <a:ext uri="{FF2B5EF4-FFF2-40B4-BE49-F238E27FC236}">
                <a16:creationId xmlns:a16="http://schemas.microsoft.com/office/drawing/2014/main" id="{FDD6F963-569D-45CD-B1A8-F8F4FF0091C5}"/>
              </a:ext>
            </a:extLst>
          </p:cNvPr>
          <p:cNvSpPr txBox="1"/>
          <p:nvPr/>
        </p:nvSpPr>
        <p:spPr>
          <a:xfrm>
            <a:off x="9673389" y="3698306"/>
            <a:ext cx="23789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b="1" i="0" u="none" strike="noStrike" cap="none" spc="0" normalizeH="0" baseline="0" dirty="0">
                <a:ln>
                  <a:noFill/>
                </a:ln>
                <a:solidFill>
                  <a:srgbClr val="FF0000"/>
                </a:solidFill>
                <a:effectLst/>
                <a:uFillTx/>
                <a:latin typeface="+mn-lt"/>
                <a:ea typeface="+mn-ea"/>
                <a:cs typeface="+mn-cs"/>
                <a:sym typeface="Helvetica Light"/>
              </a:rPr>
              <a:t>&lt; </a:t>
            </a:r>
            <a:r>
              <a:rPr lang="en-US" altLang="zh-CN" b="1" dirty="0">
                <a:solidFill>
                  <a:srgbClr val="FF0000"/>
                </a:solidFill>
              </a:rPr>
              <a:t>0.883</a:t>
            </a:r>
            <a:r>
              <a:rPr kumimoji="0" lang="en-US" altLang="zh-CN" b="1" i="0" u="none" strike="noStrike" cap="none" spc="0" normalizeH="0" baseline="0" dirty="0">
                <a:ln>
                  <a:noFill/>
                </a:ln>
                <a:solidFill>
                  <a:srgbClr val="FF0000"/>
                </a:solidFill>
                <a:effectLst/>
                <a:uFillTx/>
                <a:latin typeface="+mn-lt"/>
                <a:ea typeface="+mn-ea"/>
                <a:cs typeface="+mn-cs"/>
                <a:sym typeface="Helvetica Light"/>
              </a:rPr>
              <a:t>%</a:t>
            </a:r>
            <a:endParaRPr kumimoji="0" lang="zh-CN" altLang="en-US" b="1" i="0" u="none" strike="noStrike" cap="none" spc="0" normalizeH="0" baseline="0" dirty="0">
              <a:ln>
                <a:noFill/>
              </a:ln>
              <a:solidFill>
                <a:srgbClr val="FF0000"/>
              </a:solidFill>
              <a:effectLst/>
              <a:uFillTx/>
              <a:latin typeface="+mn-lt"/>
              <a:ea typeface="+mn-ea"/>
              <a:cs typeface="+mn-cs"/>
              <a:sym typeface="Helvetica Light"/>
            </a:endParaRPr>
          </a:p>
        </p:txBody>
      </p:sp>
      <p:sp>
        <p:nvSpPr>
          <p:cNvPr id="2" name="Oval 1">
            <a:extLst>
              <a:ext uri="{FF2B5EF4-FFF2-40B4-BE49-F238E27FC236}">
                <a16:creationId xmlns:a16="http://schemas.microsoft.com/office/drawing/2014/main" id="{1D6E4196-61BA-43C3-96BA-0A4C072A18C6}"/>
              </a:ext>
            </a:extLst>
          </p:cNvPr>
          <p:cNvSpPr/>
          <p:nvPr/>
        </p:nvSpPr>
        <p:spPr>
          <a:xfrm>
            <a:off x="6390086" y="6239280"/>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rPr dirty="0"/>
              <a:t>Evaluation: M</a:t>
            </a:r>
            <a:r>
              <a:rPr lang="en-US" altLang="zh-CN" dirty="0"/>
              <a:t>a</a:t>
            </a:r>
            <a:r>
              <a:rPr dirty="0"/>
              <a:t>cro Benchmarks</a:t>
            </a:r>
          </a:p>
        </p:txBody>
      </p:sp>
      <p:pic>
        <p:nvPicPr>
          <p:cNvPr id="688"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grpSp>
        <p:nvGrpSpPr>
          <p:cNvPr id="731" name="Group 731"/>
          <p:cNvGrpSpPr/>
          <p:nvPr/>
        </p:nvGrpSpPr>
        <p:grpSpPr>
          <a:xfrm>
            <a:off x="888094" y="2073032"/>
            <a:ext cx="11228612" cy="7360136"/>
            <a:chOff x="0" y="0"/>
            <a:chExt cx="11228611" cy="7360134"/>
          </a:xfrm>
        </p:grpSpPr>
        <p:sp>
          <p:nvSpPr>
            <p:cNvPr id="689" name="Shape 689"/>
            <p:cNvSpPr/>
            <p:nvPr/>
          </p:nvSpPr>
          <p:spPr>
            <a:xfrm>
              <a:off x="2294844" y="5263336"/>
              <a:ext cx="624830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90" name="Shape 690"/>
            <p:cNvSpPr/>
            <p:nvPr/>
          </p:nvSpPr>
          <p:spPr>
            <a:xfrm flipV="1">
              <a:off x="2315164" y="1218"/>
              <a:ext cx="1" cy="530115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91" name="Shape 691"/>
            <p:cNvSpPr/>
            <p:nvPr/>
          </p:nvSpPr>
          <p:spPr>
            <a:xfrm>
              <a:off x="2315164" y="2033178"/>
              <a:ext cx="17339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692" name="Shape 692"/>
            <p:cNvSpPr/>
            <p:nvPr/>
          </p:nvSpPr>
          <p:spPr>
            <a:xfrm>
              <a:off x="1486040" y="3853692"/>
              <a:ext cx="604708" cy="6252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693" name="Shape 693"/>
            <p:cNvSpPr/>
            <p:nvPr/>
          </p:nvSpPr>
          <p:spPr>
            <a:xfrm>
              <a:off x="1179036" y="1610082"/>
              <a:ext cx="1234391" cy="6252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1e3</a:t>
              </a:r>
            </a:p>
          </p:txBody>
        </p:sp>
        <p:sp>
          <p:nvSpPr>
            <p:cNvPr id="694" name="Shape 694"/>
            <p:cNvSpPr/>
            <p:nvPr/>
          </p:nvSpPr>
          <p:spPr>
            <a:xfrm>
              <a:off x="2914599" y="6168649"/>
              <a:ext cx="5008797" cy="6252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Request(AES) Files Size</a:t>
              </a:r>
            </a:p>
          </p:txBody>
        </p:sp>
        <p:sp>
          <p:nvSpPr>
            <p:cNvPr id="695" name="Shape 695"/>
            <p:cNvSpPr/>
            <p:nvPr/>
          </p:nvSpPr>
          <p:spPr>
            <a:xfrm rot="16274517">
              <a:off x="-1334944" y="2395028"/>
              <a:ext cx="4533391" cy="6252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Processing Time (ms)</a:t>
              </a:r>
            </a:p>
          </p:txBody>
        </p:sp>
        <p:sp>
          <p:nvSpPr>
            <p:cNvPr id="696" name="Shape 696"/>
            <p:cNvSpPr/>
            <p:nvPr/>
          </p:nvSpPr>
          <p:spPr>
            <a:xfrm>
              <a:off x="2818146" y="5081277"/>
              <a:ext cx="396136" cy="18206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97" name="Shape 697"/>
            <p:cNvSpPr/>
            <p:nvPr/>
          </p:nvSpPr>
          <p:spPr>
            <a:xfrm>
              <a:off x="3214659" y="5081277"/>
              <a:ext cx="396136" cy="18205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98" name="Shape 698"/>
            <p:cNvSpPr/>
            <p:nvPr/>
          </p:nvSpPr>
          <p:spPr>
            <a:xfrm>
              <a:off x="4585887" y="4053721"/>
              <a:ext cx="396137" cy="1204981"/>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699" name="Shape 699"/>
            <p:cNvSpPr/>
            <p:nvPr/>
          </p:nvSpPr>
          <p:spPr>
            <a:xfrm>
              <a:off x="4972155" y="4027734"/>
              <a:ext cx="396136" cy="125695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00" name="Shape 700"/>
            <p:cNvSpPr/>
            <p:nvPr/>
          </p:nvSpPr>
          <p:spPr>
            <a:xfrm>
              <a:off x="5493196" y="2896368"/>
              <a:ext cx="396136" cy="2366968"/>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01" name="Shape 701"/>
            <p:cNvSpPr/>
            <p:nvPr/>
          </p:nvSpPr>
          <p:spPr>
            <a:xfrm>
              <a:off x="5851376" y="2896367"/>
              <a:ext cx="396137" cy="236696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02" name="Shape 702"/>
            <p:cNvSpPr/>
            <p:nvPr/>
          </p:nvSpPr>
          <p:spPr>
            <a:xfrm>
              <a:off x="6352305" y="1382740"/>
              <a:ext cx="396136" cy="3880597"/>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03" name="Shape 703"/>
            <p:cNvSpPr/>
            <p:nvPr/>
          </p:nvSpPr>
          <p:spPr>
            <a:xfrm>
              <a:off x="6730029" y="1382740"/>
              <a:ext cx="396136" cy="388523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04" name="Shape 704"/>
            <p:cNvSpPr/>
            <p:nvPr/>
          </p:nvSpPr>
          <p:spPr>
            <a:xfrm>
              <a:off x="0" y="6734921"/>
              <a:ext cx="11228612" cy="6252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(c) HTTPS latency with varying sizes of the requested files</a:t>
              </a:r>
            </a:p>
          </p:txBody>
        </p:sp>
        <p:sp>
          <p:nvSpPr>
            <p:cNvPr id="705" name="Shape 705"/>
            <p:cNvSpPr/>
            <p:nvPr/>
          </p:nvSpPr>
          <p:spPr>
            <a:xfrm>
              <a:off x="2329888" y="4166299"/>
              <a:ext cx="17339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06" name="Shape 706"/>
            <p:cNvSpPr/>
            <p:nvPr/>
          </p:nvSpPr>
          <p:spPr>
            <a:xfrm>
              <a:off x="2328940" y="3069262"/>
              <a:ext cx="17339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07" name="Shape 707"/>
            <p:cNvSpPr/>
            <p:nvPr/>
          </p:nvSpPr>
          <p:spPr>
            <a:xfrm>
              <a:off x="1190029" y="2699935"/>
              <a:ext cx="1212404" cy="6252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1e2</a:t>
              </a:r>
            </a:p>
          </p:txBody>
        </p:sp>
        <p:sp>
          <p:nvSpPr>
            <p:cNvPr id="708" name="Shape 708"/>
            <p:cNvSpPr/>
            <p:nvPr/>
          </p:nvSpPr>
          <p:spPr>
            <a:xfrm>
              <a:off x="2506522" y="5325857"/>
              <a:ext cx="1052458" cy="7802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64B</a:t>
              </a:r>
            </a:p>
          </p:txBody>
        </p:sp>
        <p:sp>
          <p:nvSpPr>
            <p:cNvPr id="709" name="Shape 709"/>
            <p:cNvSpPr/>
            <p:nvPr/>
          </p:nvSpPr>
          <p:spPr>
            <a:xfrm>
              <a:off x="3445299" y="5324180"/>
              <a:ext cx="932777" cy="71885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1KB</a:t>
              </a:r>
            </a:p>
          </p:txBody>
        </p:sp>
        <p:sp>
          <p:nvSpPr>
            <p:cNvPr id="710" name="Shape 710"/>
            <p:cNvSpPr/>
            <p:nvPr/>
          </p:nvSpPr>
          <p:spPr>
            <a:xfrm>
              <a:off x="4273052" y="5371002"/>
              <a:ext cx="1356149" cy="6311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64KB</a:t>
              </a:r>
            </a:p>
          </p:txBody>
        </p:sp>
        <p:sp>
          <p:nvSpPr>
            <p:cNvPr id="711" name="Shape 711"/>
            <p:cNvSpPr/>
            <p:nvPr/>
          </p:nvSpPr>
          <p:spPr>
            <a:xfrm>
              <a:off x="5255782" y="5340034"/>
              <a:ext cx="1234391" cy="70300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1MB</a:t>
              </a:r>
            </a:p>
          </p:txBody>
        </p:sp>
        <p:sp>
          <p:nvSpPr>
            <p:cNvPr id="712" name="Shape 712"/>
            <p:cNvSpPr/>
            <p:nvPr/>
          </p:nvSpPr>
          <p:spPr>
            <a:xfrm>
              <a:off x="6306972" y="5364946"/>
              <a:ext cx="1242250" cy="62521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64MB</a:t>
              </a:r>
            </a:p>
          </p:txBody>
        </p:sp>
        <p:sp>
          <p:nvSpPr>
            <p:cNvPr id="713" name="Shape 713"/>
            <p:cNvSpPr/>
            <p:nvPr/>
          </p:nvSpPr>
          <p:spPr>
            <a:xfrm>
              <a:off x="2297917" y="984446"/>
              <a:ext cx="17339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14" name="Shape 714"/>
            <p:cNvSpPr/>
            <p:nvPr/>
          </p:nvSpPr>
          <p:spPr>
            <a:xfrm>
              <a:off x="1182192" y="741208"/>
              <a:ext cx="1212403" cy="62521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1e4</a:t>
              </a:r>
            </a:p>
          </p:txBody>
        </p:sp>
        <p:sp>
          <p:nvSpPr>
            <p:cNvPr id="715" name="Shape 715"/>
            <p:cNvSpPr/>
            <p:nvPr/>
          </p:nvSpPr>
          <p:spPr>
            <a:xfrm>
              <a:off x="3702017" y="5081277"/>
              <a:ext cx="396136" cy="182060"/>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16" name="Shape 716"/>
            <p:cNvSpPr/>
            <p:nvPr/>
          </p:nvSpPr>
          <p:spPr>
            <a:xfrm>
              <a:off x="4098530" y="5081277"/>
              <a:ext cx="396136" cy="182059"/>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17" name="Shape 717"/>
            <p:cNvSpPr/>
            <p:nvPr/>
          </p:nvSpPr>
          <p:spPr>
            <a:xfrm flipV="1">
              <a:off x="3032750" y="4972907"/>
              <a:ext cx="1" cy="29459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18" name="Shape 718"/>
            <p:cNvSpPr/>
            <p:nvPr/>
          </p:nvSpPr>
          <p:spPr>
            <a:xfrm flipV="1">
              <a:off x="3412727" y="4972907"/>
              <a:ext cx="1" cy="29459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19" name="Shape 719"/>
            <p:cNvSpPr/>
            <p:nvPr/>
          </p:nvSpPr>
          <p:spPr>
            <a:xfrm flipV="1">
              <a:off x="3911687" y="4972908"/>
              <a:ext cx="1" cy="190396"/>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0" name="Shape 720"/>
            <p:cNvSpPr/>
            <p:nvPr/>
          </p:nvSpPr>
          <p:spPr>
            <a:xfrm flipV="1">
              <a:off x="4296598" y="4972906"/>
              <a:ext cx="1" cy="23207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1" name="Shape 721"/>
            <p:cNvSpPr/>
            <p:nvPr/>
          </p:nvSpPr>
          <p:spPr>
            <a:xfrm flipV="1">
              <a:off x="4783954" y="3984653"/>
              <a:ext cx="1" cy="190396"/>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2" name="Shape 722"/>
            <p:cNvSpPr/>
            <p:nvPr/>
          </p:nvSpPr>
          <p:spPr>
            <a:xfrm flipV="1">
              <a:off x="5170223" y="3960533"/>
              <a:ext cx="1" cy="19039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3" name="Shape 723"/>
            <p:cNvSpPr/>
            <p:nvPr/>
          </p:nvSpPr>
          <p:spPr>
            <a:xfrm flipV="1">
              <a:off x="5691263" y="2826218"/>
              <a:ext cx="1" cy="166725"/>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4" name="Shape 724"/>
            <p:cNvSpPr/>
            <p:nvPr/>
          </p:nvSpPr>
          <p:spPr>
            <a:xfrm flipV="1">
              <a:off x="6049445" y="2825467"/>
              <a:ext cx="1" cy="166725"/>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5" name="Shape 725"/>
            <p:cNvSpPr/>
            <p:nvPr/>
          </p:nvSpPr>
          <p:spPr>
            <a:xfrm flipV="1">
              <a:off x="6550373" y="1346547"/>
              <a:ext cx="1" cy="104203"/>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26" name="Shape 726"/>
            <p:cNvSpPr/>
            <p:nvPr/>
          </p:nvSpPr>
          <p:spPr>
            <a:xfrm>
              <a:off x="3037395" y="262318"/>
              <a:ext cx="621987" cy="225711"/>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27" name="Shape 727"/>
            <p:cNvSpPr/>
            <p:nvPr/>
          </p:nvSpPr>
          <p:spPr>
            <a:xfrm>
              <a:off x="3040259" y="646462"/>
              <a:ext cx="621987" cy="225711"/>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28" name="Shape 728"/>
            <p:cNvSpPr/>
            <p:nvPr/>
          </p:nvSpPr>
          <p:spPr>
            <a:xfrm>
              <a:off x="3714324" y="0"/>
              <a:ext cx="3096345" cy="6307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729" name="Shape 729"/>
            <p:cNvSpPr/>
            <p:nvPr/>
          </p:nvSpPr>
          <p:spPr>
            <a:xfrm>
              <a:off x="3697804" y="430876"/>
              <a:ext cx="3129386" cy="66511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730" name="Shape 730"/>
            <p:cNvSpPr/>
            <p:nvPr/>
          </p:nvSpPr>
          <p:spPr>
            <a:xfrm>
              <a:off x="2835661" y="100576"/>
              <a:ext cx="4029465" cy="927407"/>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47" name="TextBox 46">
            <a:extLst>
              <a:ext uri="{FF2B5EF4-FFF2-40B4-BE49-F238E27FC236}">
                <a16:creationId xmlns:a16="http://schemas.microsoft.com/office/drawing/2014/main" id="{F09963F4-DBF0-4864-B292-A7FA4FC4E786}"/>
              </a:ext>
            </a:extLst>
          </p:cNvPr>
          <p:cNvSpPr txBox="1"/>
          <p:nvPr/>
        </p:nvSpPr>
        <p:spPr>
          <a:xfrm>
            <a:off x="9673389" y="3698306"/>
            <a:ext cx="23789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b="1" i="0" u="none" strike="noStrike" cap="none" spc="0" normalizeH="0" baseline="0" dirty="0">
                <a:ln>
                  <a:noFill/>
                </a:ln>
                <a:solidFill>
                  <a:srgbClr val="FF0000"/>
                </a:solidFill>
                <a:effectLst/>
                <a:uFillTx/>
                <a:latin typeface="+mn-lt"/>
                <a:ea typeface="+mn-ea"/>
                <a:cs typeface="+mn-cs"/>
                <a:sym typeface="Helvetica Light"/>
              </a:rPr>
              <a:t>&lt; 7</a:t>
            </a:r>
            <a:r>
              <a:rPr lang="en-US" altLang="zh-CN" b="1" dirty="0">
                <a:solidFill>
                  <a:srgbClr val="FF0000"/>
                </a:solidFill>
              </a:rPr>
              <a:t>.1</a:t>
            </a:r>
            <a:r>
              <a:rPr kumimoji="0" lang="en-US" altLang="zh-CN" b="1" i="0" u="none" strike="noStrike" cap="none" spc="0" normalizeH="0" baseline="0" dirty="0">
                <a:ln>
                  <a:noFill/>
                </a:ln>
                <a:solidFill>
                  <a:srgbClr val="FF0000"/>
                </a:solidFill>
                <a:effectLst/>
                <a:uFillTx/>
                <a:latin typeface="+mn-lt"/>
                <a:ea typeface="+mn-ea"/>
                <a:cs typeface="+mn-cs"/>
                <a:sym typeface="Helvetica Light"/>
              </a:rPr>
              <a:t>%</a:t>
            </a:r>
            <a:endParaRPr kumimoji="0" lang="zh-CN" altLang="en-US" b="1" i="0" u="none" strike="noStrike" cap="none" spc="0" normalizeH="0" baseline="0" dirty="0">
              <a:ln>
                <a:noFill/>
              </a:ln>
              <a:solidFill>
                <a:srgbClr val="FF0000"/>
              </a:solidFill>
              <a:effectLst/>
              <a:uFillTx/>
              <a:latin typeface="+mn-lt"/>
              <a:ea typeface="+mn-ea"/>
              <a:cs typeface="+mn-cs"/>
              <a:sym typeface="Helvetica Light"/>
            </a:endParaRPr>
          </a:p>
        </p:txBody>
      </p:sp>
      <p:sp>
        <p:nvSpPr>
          <p:cNvPr id="48" name="Oval 47">
            <a:extLst>
              <a:ext uri="{FF2B5EF4-FFF2-40B4-BE49-F238E27FC236}">
                <a16:creationId xmlns:a16="http://schemas.microsoft.com/office/drawing/2014/main" id="{25C45961-49EF-4716-A052-B74FFE5707F3}"/>
              </a:ext>
            </a:extLst>
          </p:cNvPr>
          <p:cNvSpPr/>
          <p:nvPr/>
        </p:nvSpPr>
        <p:spPr>
          <a:xfrm>
            <a:off x="5322486" y="5912770"/>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circle(in)">
                                      <p:cBhvr>
                                        <p:cTn id="7" dur="2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hape 733"/>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rPr dirty="0"/>
              <a:t>Evaluation: M</a:t>
            </a:r>
            <a:r>
              <a:rPr lang="en-US" dirty="0"/>
              <a:t>a</a:t>
            </a:r>
            <a:r>
              <a:rPr dirty="0"/>
              <a:t>cro Benchmarks</a:t>
            </a:r>
          </a:p>
        </p:txBody>
      </p:sp>
      <p:pic>
        <p:nvPicPr>
          <p:cNvPr id="734"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grpSp>
        <p:nvGrpSpPr>
          <p:cNvPr id="789" name="Group 789"/>
          <p:cNvGrpSpPr/>
          <p:nvPr/>
        </p:nvGrpSpPr>
        <p:grpSpPr>
          <a:xfrm>
            <a:off x="952500" y="2032832"/>
            <a:ext cx="11099800" cy="7440536"/>
            <a:chOff x="0" y="0"/>
            <a:chExt cx="11099800" cy="7440534"/>
          </a:xfrm>
        </p:grpSpPr>
        <p:sp>
          <p:nvSpPr>
            <p:cNvPr id="735" name="Shape 735"/>
            <p:cNvSpPr/>
            <p:nvPr/>
          </p:nvSpPr>
          <p:spPr>
            <a:xfrm>
              <a:off x="2195636" y="5189294"/>
              <a:ext cx="670852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36" name="Shape 736"/>
            <p:cNvSpPr/>
            <p:nvPr/>
          </p:nvSpPr>
          <p:spPr>
            <a:xfrm flipV="1">
              <a:off x="2217452" y="0"/>
              <a:ext cx="1" cy="5231205"/>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37" name="Shape 737"/>
            <p:cNvSpPr/>
            <p:nvPr/>
          </p:nvSpPr>
          <p:spPr>
            <a:xfrm>
              <a:off x="2217452" y="1721218"/>
              <a:ext cx="1861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38" name="Shape 738"/>
            <p:cNvSpPr/>
            <p:nvPr/>
          </p:nvSpPr>
          <p:spPr>
            <a:xfrm>
              <a:off x="1327258" y="3675823"/>
              <a:ext cx="649248"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50</a:t>
              </a:r>
            </a:p>
          </p:txBody>
        </p:sp>
        <p:sp>
          <p:nvSpPr>
            <p:cNvPr id="739" name="Shape 739"/>
            <p:cNvSpPr/>
            <p:nvPr/>
          </p:nvSpPr>
          <p:spPr>
            <a:xfrm>
              <a:off x="1242982" y="1309413"/>
              <a:ext cx="873181"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250</a:t>
              </a:r>
            </a:p>
          </p:txBody>
        </p:sp>
        <p:sp>
          <p:nvSpPr>
            <p:cNvPr id="740" name="Shape 740"/>
            <p:cNvSpPr/>
            <p:nvPr/>
          </p:nvSpPr>
          <p:spPr>
            <a:xfrm>
              <a:off x="2841706" y="6161288"/>
              <a:ext cx="5565311"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Concurrent Connections</a:t>
              </a:r>
            </a:p>
          </p:txBody>
        </p:sp>
        <p:sp>
          <p:nvSpPr>
            <p:cNvPr id="741" name="Shape 741"/>
            <p:cNvSpPr/>
            <p:nvPr/>
          </p:nvSpPr>
          <p:spPr>
            <a:xfrm rot="16274517">
              <a:off x="-1798438" y="2204572"/>
              <a:ext cx="5057050" cy="6712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Processing Time (ms)</a:t>
              </a:r>
            </a:p>
          </p:txBody>
        </p:sp>
        <p:sp>
          <p:nvSpPr>
            <p:cNvPr id="742" name="Shape 742"/>
            <p:cNvSpPr/>
            <p:nvPr/>
          </p:nvSpPr>
          <p:spPr>
            <a:xfrm>
              <a:off x="2757482" y="4881948"/>
              <a:ext cx="425313" cy="307348"/>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3" name="Shape 743"/>
            <p:cNvSpPr/>
            <p:nvPr/>
          </p:nvSpPr>
          <p:spPr>
            <a:xfrm>
              <a:off x="3183200" y="4881948"/>
              <a:ext cx="425314" cy="307346"/>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4" name="Shape 744"/>
            <p:cNvSpPr/>
            <p:nvPr/>
          </p:nvSpPr>
          <p:spPr>
            <a:xfrm>
              <a:off x="4655427" y="4656639"/>
              <a:ext cx="425314" cy="527681"/>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5" name="Shape 745"/>
            <p:cNvSpPr/>
            <p:nvPr/>
          </p:nvSpPr>
          <p:spPr>
            <a:xfrm>
              <a:off x="5070145" y="4651445"/>
              <a:ext cx="425314" cy="560775"/>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6" name="Shape 746"/>
            <p:cNvSpPr/>
            <p:nvPr/>
          </p:nvSpPr>
          <p:spPr>
            <a:xfrm>
              <a:off x="5629564" y="4491717"/>
              <a:ext cx="425314" cy="697577"/>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7" name="Shape 747"/>
            <p:cNvSpPr/>
            <p:nvPr/>
          </p:nvSpPr>
          <p:spPr>
            <a:xfrm>
              <a:off x="6014126" y="4491717"/>
              <a:ext cx="425314" cy="69757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8" name="Shape 748"/>
            <p:cNvSpPr/>
            <p:nvPr/>
          </p:nvSpPr>
          <p:spPr>
            <a:xfrm>
              <a:off x="6551952" y="4011453"/>
              <a:ext cx="425313" cy="1177843"/>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49" name="Shape 749"/>
            <p:cNvSpPr/>
            <p:nvPr/>
          </p:nvSpPr>
          <p:spPr>
            <a:xfrm>
              <a:off x="6957497" y="4016428"/>
              <a:ext cx="425314" cy="1177842"/>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50" name="Shape 750"/>
            <p:cNvSpPr/>
            <p:nvPr/>
          </p:nvSpPr>
          <p:spPr>
            <a:xfrm>
              <a:off x="0" y="6769270"/>
              <a:ext cx="11099800"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(d) HTTPS latency with varying concurrent connections</a:t>
              </a:r>
            </a:p>
          </p:txBody>
        </p:sp>
        <p:sp>
          <p:nvSpPr>
            <p:cNvPr id="751" name="Shape 751"/>
            <p:cNvSpPr/>
            <p:nvPr/>
          </p:nvSpPr>
          <p:spPr>
            <a:xfrm>
              <a:off x="2233260" y="4011455"/>
              <a:ext cx="1861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52" name="Shape 752"/>
            <p:cNvSpPr/>
            <p:nvPr/>
          </p:nvSpPr>
          <p:spPr>
            <a:xfrm>
              <a:off x="2232243" y="2833615"/>
              <a:ext cx="1861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53" name="Shape 753"/>
            <p:cNvSpPr/>
            <p:nvPr/>
          </p:nvSpPr>
          <p:spPr>
            <a:xfrm>
              <a:off x="1223706" y="2415321"/>
              <a:ext cx="873181" cy="6712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150</a:t>
              </a:r>
            </a:p>
          </p:txBody>
        </p:sp>
        <p:sp>
          <p:nvSpPr>
            <p:cNvPr id="754" name="Shape 754"/>
            <p:cNvSpPr/>
            <p:nvPr/>
          </p:nvSpPr>
          <p:spPr>
            <a:xfrm>
              <a:off x="3038021" y="5256420"/>
              <a:ext cx="517611" cy="77278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2</a:t>
              </a:r>
            </a:p>
          </p:txBody>
        </p:sp>
        <p:sp>
          <p:nvSpPr>
            <p:cNvPr id="755" name="Shape 755"/>
            <p:cNvSpPr/>
            <p:nvPr/>
          </p:nvSpPr>
          <p:spPr>
            <a:xfrm>
              <a:off x="3951643" y="5256420"/>
              <a:ext cx="499958" cy="6975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4</a:t>
              </a:r>
            </a:p>
          </p:txBody>
        </p:sp>
        <p:sp>
          <p:nvSpPr>
            <p:cNvPr id="756" name="Shape 756"/>
            <p:cNvSpPr/>
            <p:nvPr/>
          </p:nvSpPr>
          <p:spPr>
            <a:xfrm>
              <a:off x="4954811" y="5256420"/>
              <a:ext cx="425314" cy="6975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8</a:t>
              </a:r>
            </a:p>
          </p:txBody>
        </p:sp>
        <p:sp>
          <p:nvSpPr>
            <p:cNvPr id="757" name="Shape 757"/>
            <p:cNvSpPr/>
            <p:nvPr/>
          </p:nvSpPr>
          <p:spPr>
            <a:xfrm>
              <a:off x="5701491" y="5256420"/>
              <a:ext cx="681803" cy="7603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16</a:t>
              </a:r>
            </a:p>
          </p:txBody>
        </p:sp>
        <p:sp>
          <p:nvSpPr>
            <p:cNvPr id="758" name="Shape 758"/>
            <p:cNvSpPr/>
            <p:nvPr/>
          </p:nvSpPr>
          <p:spPr>
            <a:xfrm>
              <a:off x="6704658" y="5256420"/>
              <a:ext cx="661968" cy="6975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32</a:t>
              </a:r>
            </a:p>
          </p:txBody>
        </p:sp>
        <p:sp>
          <p:nvSpPr>
            <p:cNvPr id="759" name="Shape 759"/>
            <p:cNvSpPr/>
            <p:nvPr/>
          </p:nvSpPr>
          <p:spPr>
            <a:xfrm>
              <a:off x="3707614" y="4904324"/>
              <a:ext cx="425313" cy="284972"/>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60" name="Shape 760"/>
            <p:cNvSpPr/>
            <p:nvPr/>
          </p:nvSpPr>
          <p:spPr>
            <a:xfrm>
              <a:off x="4132173" y="4901369"/>
              <a:ext cx="425314" cy="290882"/>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61" name="Shape 761"/>
            <p:cNvSpPr/>
            <p:nvPr/>
          </p:nvSpPr>
          <p:spPr>
            <a:xfrm flipV="1">
              <a:off x="4881419" y="4487241"/>
              <a:ext cx="1" cy="361048"/>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62" name="Shape 762"/>
            <p:cNvSpPr/>
            <p:nvPr/>
          </p:nvSpPr>
          <p:spPr>
            <a:xfrm flipV="1">
              <a:off x="5842221" y="4196092"/>
              <a:ext cx="1" cy="559388"/>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63" name="Shape 763"/>
            <p:cNvSpPr/>
            <p:nvPr/>
          </p:nvSpPr>
          <p:spPr>
            <a:xfrm>
              <a:off x="2217598" y="2310138"/>
              <a:ext cx="1861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64" name="Shape 764"/>
            <p:cNvSpPr/>
            <p:nvPr/>
          </p:nvSpPr>
          <p:spPr>
            <a:xfrm>
              <a:off x="1327403" y="4264743"/>
              <a:ext cx="649248" cy="6712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765" name="Shape 765"/>
            <p:cNvSpPr/>
            <p:nvPr/>
          </p:nvSpPr>
          <p:spPr>
            <a:xfrm>
              <a:off x="1243128" y="1898333"/>
              <a:ext cx="873181"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200</a:t>
              </a:r>
            </a:p>
          </p:txBody>
        </p:sp>
        <p:sp>
          <p:nvSpPr>
            <p:cNvPr id="766" name="Shape 766"/>
            <p:cNvSpPr/>
            <p:nvPr/>
          </p:nvSpPr>
          <p:spPr>
            <a:xfrm>
              <a:off x="2233406" y="4600375"/>
              <a:ext cx="186163"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67" name="Shape 767"/>
            <p:cNvSpPr/>
            <p:nvPr/>
          </p:nvSpPr>
          <p:spPr>
            <a:xfrm>
              <a:off x="2232388" y="3422535"/>
              <a:ext cx="1861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68" name="Shape 768"/>
            <p:cNvSpPr/>
            <p:nvPr/>
          </p:nvSpPr>
          <p:spPr>
            <a:xfrm>
              <a:off x="1223852" y="3004241"/>
              <a:ext cx="873180" cy="6712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100</a:t>
              </a:r>
            </a:p>
          </p:txBody>
        </p:sp>
        <p:sp>
          <p:nvSpPr>
            <p:cNvPr id="769" name="Shape 769"/>
            <p:cNvSpPr/>
            <p:nvPr/>
          </p:nvSpPr>
          <p:spPr>
            <a:xfrm>
              <a:off x="2199080" y="1184162"/>
              <a:ext cx="186164"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70" name="Shape 770"/>
            <p:cNvSpPr/>
            <p:nvPr/>
          </p:nvSpPr>
          <p:spPr>
            <a:xfrm>
              <a:off x="1215291" y="730607"/>
              <a:ext cx="873181"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300</a:t>
              </a:r>
            </a:p>
          </p:txBody>
        </p:sp>
        <p:sp>
          <p:nvSpPr>
            <p:cNvPr id="771" name="Shape 771"/>
            <p:cNvSpPr/>
            <p:nvPr/>
          </p:nvSpPr>
          <p:spPr>
            <a:xfrm>
              <a:off x="7523010" y="2277417"/>
              <a:ext cx="425314" cy="2948639"/>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72" name="Shape 772"/>
            <p:cNvSpPr/>
            <p:nvPr/>
          </p:nvSpPr>
          <p:spPr>
            <a:xfrm>
              <a:off x="7920638" y="2214022"/>
              <a:ext cx="425313" cy="300883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73" name="Shape 773"/>
            <p:cNvSpPr/>
            <p:nvPr/>
          </p:nvSpPr>
          <p:spPr>
            <a:xfrm>
              <a:off x="7782472" y="5256420"/>
              <a:ext cx="661967" cy="6712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64</a:t>
              </a:r>
            </a:p>
          </p:txBody>
        </p:sp>
        <p:sp>
          <p:nvSpPr>
            <p:cNvPr id="774" name="Shape 774"/>
            <p:cNvSpPr/>
            <p:nvPr/>
          </p:nvSpPr>
          <p:spPr>
            <a:xfrm flipV="1">
              <a:off x="2970138" y="4793434"/>
              <a:ext cx="1" cy="179004"/>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75" name="Shape 775"/>
            <p:cNvSpPr/>
            <p:nvPr/>
          </p:nvSpPr>
          <p:spPr>
            <a:xfrm flipV="1">
              <a:off x="3395857" y="4808155"/>
              <a:ext cx="1" cy="156629"/>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76" name="Shape 776"/>
            <p:cNvSpPr/>
            <p:nvPr/>
          </p:nvSpPr>
          <p:spPr>
            <a:xfrm flipV="1">
              <a:off x="3917091" y="4808601"/>
              <a:ext cx="1" cy="20138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77" name="Shape 777"/>
            <p:cNvSpPr/>
            <p:nvPr/>
          </p:nvSpPr>
          <p:spPr>
            <a:xfrm flipV="1">
              <a:off x="4344829" y="4808602"/>
              <a:ext cx="1" cy="223755"/>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78" name="Shape 778"/>
            <p:cNvSpPr/>
            <p:nvPr/>
          </p:nvSpPr>
          <p:spPr>
            <a:xfrm flipV="1">
              <a:off x="5309193" y="4487241"/>
              <a:ext cx="1" cy="361048"/>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79" name="Shape 779"/>
            <p:cNvSpPr/>
            <p:nvPr/>
          </p:nvSpPr>
          <p:spPr>
            <a:xfrm flipV="1">
              <a:off x="6187046" y="4173717"/>
              <a:ext cx="1" cy="55938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80" name="Shape 780"/>
            <p:cNvSpPr/>
            <p:nvPr/>
          </p:nvSpPr>
          <p:spPr>
            <a:xfrm flipV="1">
              <a:off x="7170154" y="3608696"/>
              <a:ext cx="1" cy="805518"/>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81" name="Shape 781"/>
            <p:cNvSpPr/>
            <p:nvPr/>
          </p:nvSpPr>
          <p:spPr>
            <a:xfrm flipV="1">
              <a:off x="6765263" y="3429693"/>
              <a:ext cx="1" cy="1163525"/>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82" name="Shape 782"/>
            <p:cNvSpPr/>
            <p:nvPr/>
          </p:nvSpPr>
          <p:spPr>
            <a:xfrm flipV="1">
              <a:off x="7735667" y="1741693"/>
              <a:ext cx="1" cy="1096399"/>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83" name="Shape 783"/>
            <p:cNvSpPr/>
            <p:nvPr/>
          </p:nvSpPr>
          <p:spPr>
            <a:xfrm flipV="1">
              <a:off x="8133293" y="1685766"/>
              <a:ext cx="1" cy="1096399"/>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784" name="Shape 784"/>
            <p:cNvSpPr/>
            <p:nvPr/>
          </p:nvSpPr>
          <p:spPr>
            <a:xfrm>
              <a:off x="3103739" y="310206"/>
              <a:ext cx="631769" cy="229261"/>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85" name="Shape 785"/>
            <p:cNvSpPr/>
            <p:nvPr/>
          </p:nvSpPr>
          <p:spPr>
            <a:xfrm>
              <a:off x="3106648" y="700391"/>
              <a:ext cx="631769" cy="229261"/>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786" name="Shape 786"/>
            <p:cNvSpPr/>
            <p:nvPr/>
          </p:nvSpPr>
          <p:spPr>
            <a:xfrm>
              <a:off x="3791315" y="43762"/>
              <a:ext cx="3145041" cy="6406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787" name="Shape 787"/>
            <p:cNvSpPr/>
            <p:nvPr/>
          </p:nvSpPr>
          <p:spPr>
            <a:xfrm>
              <a:off x="3774534" y="481415"/>
              <a:ext cx="3178603" cy="6755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788" name="Shape 788"/>
            <p:cNvSpPr/>
            <p:nvPr/>
          </p:nvSpPr>
          <p:spPr>
            <a:xfrm>
              <a:off x="2898833" y="145920"/>
              <a:ext cx="4092836" cy="941992"/>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
        <p:nvSpPr>
          <p:cNvPr id="60" name="Oval 59">
            <a:extLst>
              <a:ext uri="{FF2B5EF4-FFF2-40B4-BE49-F238E27FC236}">
                <a16:creationId xmlns:a16="http://schemas.microsoft.com/office/drawing/2014/main" id="{3A31DCF0-A391-40B9-8A6C-B467AA5C7543}"/>
              </a:ext>
            </a:extLst>
          </p:cNvPr>
          <p:cNvSpPr/>
          <p:nvPr/>
        </p:nvSpPr>
        <p:spPr>
          <a:xfrm>
            <a:off x="6390086" y="6239280"/>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
        <p:nvSpPr>
          <p:cNvPr id="61" name="TextBox 60">
            <a:extLst>
              <a:ext uri="{FF2B5EF4-FFF2-40B4-BE49-F238E27FC236}">
                <a16:creationId xmlns:a16="http://schemas.microsoft.com/office/drawing/2014/main" id="{E4D0E42D-4CE2-4BED-9617-CF4FBA6547B4}"/>
              </a:ext>
            </a:extLst>
          </p:cNvPr>
          <p:cNvSpPr txBox="1"/>
          <p:nvPr/>
        </p:nvSpPr>
        <p:spPr>
          <a:xfrm>
            <a:off x="9673389" y="3698306"/>
            <a:ext cx="23789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b="1" i="0" u="none" strike="noStrike" cap="none" spc="0" normalizeH="0" baseline="0" dirty="0">
                <a:ln>
                  <a:noFill/>
                </a:ln>
                <a:solidFill>
                  <a:srgbClr val="FF0000"/>
                </a:solidFill>
                <a:effectLst/>
                <a:uFillTx/>
                <a:latin typeface="+mn-lt"/>
                <a:ea typeface="+mn-ea"/>
                <a:cs typeface="+mn-cs"/>
                <a:sym typeface="Helvetica Light"/>
              </a:rPr>
              <a:t>&lt; 1.85%</a:t>
            </a:r>
            <a:endParaRPr kumimoji="0" lang="zh-CN" altLang="en-US" b="1" i="0" u="none" strike="noStrike" cap="none" spc="0" normalizeH="0" baseline="0" dirty="0">
              <a:ln>
                <a:noFill/>
              </a:ln>
              <a:solidFill>
                <a:srgbClr val="FF0000"/>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circle(in)">
                                      <p:cBhvr>
                                        <p:cTn id="7"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Shape 791"/>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rPr dirty="0"/>
              <a:t>Evaluation: M</a:t>
            </a:r>
            <a:r>
              <a:rPr lang="en-US" dirty="0"/>
              <a:t>a</a:t>
            </a:r>
            <a:r>
              <a:rPr dirty="0"/>
              <a:t>cro Benchmarks</a:t>
            </a:r>
          </a:p>
        </p:txBody>
      </p:sp>
      <p:pic>
        <p:nvPicPr>
          <p:cNvPr id="792"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850" name="Group 850"/>
          <p:cNvGrpSpPr/>
          <p:nvPr/>
        </p:nvGrpSpPr>
        <p:grpSpPr>
          <a:xfrm>
            <a:off x="1694089" y="1989368"/>
            <a:ext cx="9616622" cy="7527464"/>
            <a:chOff x="0" y="0"/>
            <a:chExt cx="9616620" cy="7527463"/>
          </a:xfrm>
        </p:grpSpPr>
        <p:sp>
          <p:nvSpPr>
            <p:cNvPr id="793" name="Shape 793"/>
            <p:cNvSpPr/>
            <p:nvPr/>
          </p:nvSpPr>
          <p:spPr>
            <a:xfrm>
              <a:off x="1874746" y="5249921"/>
              <a:ext cx="678690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94" name="Shape 794"/>
            <p:cNvSpPr/>
            <p:nvPr/>
          </p:nvSpPr>
          <p:spPr>
            <a:xfrm flipV="1">
              <a:off x="1896818" y="0"/>
              <a:ext cx="1" cy="529232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95" name="Shape 795"/>
            <p:cNvSpPr/>
            <p:nvPr/>
          </p:nvSpPr>
          <p:spPr>
            <a:xfrm>
              <a:off x="1896818" y="1741327"/>
              <a:ext cx="1883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796" name="Shape 796"/>
            <p:cNvSpPr/>
            <p:nvPr/>
          </p:nvSpPr>
          <p:spPr>
            <a:xfrm>
              <a:off x="996223" y="3718768"/>
              <a:ext cx="656832" cy="6791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797" name="Shape 797"/>
            <p:cNvSpPr/>
            <p:nvPr/>
          </p:nvSpPr>
          <p:spPr>
            <a:xfrm>
              <a:off x="1024237" y="1324711"/>
              <a:ext cx="656833"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30</a:t>
              </a:r>
            </a:p>
          </p:txBody>
        </p:sp>
        <p:sp>
          <p:nvSpPr>
            <p:cNvPr id="798" name="Shape 798"/>
            <p:cNvSpPr/>
            <p:nvPr/>
          </p:nvSpPr>
          <p:spPr>
            <a:xfrm>
              <a:off x="2287553" y="6233272"/>
              <a:ext cx="5688166"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Request(AES) Cipher Suite</a:t>
              </a:r>
            </a:p>
          </p:txBody>
        </p:sp>
        <p:sp>
          <p:nvSpPr>
            <p:cNvPr id="799" name="Shape 799"/>
            <p:cNvSpPr/>
            <p:nvPr/>
          </p:nvSpPr>
          <p:spPr>
            <a:xfrm rot="16274517">
              <a:off x="-2098999" y="2164773"/>
              <a:ext cx="4984992"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Processing Time (ms)</a:t>
              </a:r>
            </a:p>
          </p:txBody>
        </p:sp>
        <p:sp>
          <p:nvSpPr>
            <p:cNvPr id="800" name="Shape 800"/>
            <p:cNvSpPr/>
            <p:nvPr/>
          </p:nvSpPr>
          <p:spPr>
            <a:xfrm>
              <a:off x="2444550" y="2363849"/>
              <a:ext cx="430282" cy="288607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1" name="Shape 801"/>
            <p:cNvSpPr/>
            <p:nvPr/>
          </p:nvSpPr>
          <p:spPr>
            <a:xfrm>
              <a:off x="2871999" y="2262526"/>
              <a:ext cx="430283" cy="2998716"/>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2" name="Shape 802"/>
            <p:cNvSpPr/>
            <p:nvPr/>
          </p:nvSpPr>
          <p:spPr>
            <a:xfrm>
              <a:off x="4363275" y="2346247"/>
              <a:ext cx="430283" cy="2898642"/>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3" name="Shape 803"/>
            <p:cNvSpPr/>
            <p:nvPr/>
          </p:nvSpPr>
          <p:spPr>
            <a:xfrm>
              <a:off x="4782838" y="2387042"/>
              <a:ext cx="430283" cy="2886073"/>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4" name="Shape 804"/>
            <p:cNvSpPr/>
            <p:nvPr/>
          </p:nvSpPr>
          <p:spPr>
            <a:xfrm>
              <a:off x="5348794" y="2410235"/>
              <a:ext cx="430282" cy="2839687"/>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5" name="Shape 805"/>
            <p:cNvSpPr/>
            <p:nvPr/>
          </p:nvSpPr>
          <p:spPr>
            <a:xfrm>
              <a:off x="5737849" y="2387042"/>
              <a:ext cx="430283" cy="286288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6" name="Shape 806"/>
            <p:cNvSpPr/>
            <p:nvPr/>
          </p:nvSpPr>
          <p:spPr>
            <a:xfrm>
              <a:off x="6281956" y="2387042"/>
              <a:ext cx="430283" cy="2862882"/>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7" name="Shape 807"/>
            <p:cNvSpPr/>
            <p:nvPr/>
          </p:nvSpPr>
          <p:spPr>
            <a:xfrm>
              <a:off x="6692241" y="2336181"/>
              <a:ext cx="430282" cy="2918775"/>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08" name="Shape 808"/>
            <p:cNvSpPr/>
            <p:nvPr/>
          </p:nvSpPr>
          <p:spPr>
            <a:xfrm>
              <a:off x="646651" y="6848357"/>
              <a:ext cx="8969970"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(e) HTTPS latency with varying cipher suites</a:t>
              </a:r>
            </a:p>
          </p:txBody>
        </p:sp>
        <p:sp>
          <p:nvSpPr>
            <p:cNvPr id="809" name="Shape 809"/>
            <p:cNvSpPr/>
            <p:nvPr/>
          </p:nvSpPr>
          <p:spPr>
            <a:xfrm>
              <a:off x="1912811" y="4058322"/>
              <a:ext cx="18833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10" name="Shape 810"/>
            <p:cNvSpPr/>
            <p:nvPr/>
          </p:nvSpPr>
          <p:spPr>
            <a:xfrm>
              <a:off x="1911781" y="2866721"/>
              <a:ext cx="1883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11" name="Shape 811"/>
            <p:cNvSpPr/>
            <p:nvPr/>
          </p:nvSpPr>
          <p:spPr>
            <a:xfrm>
              <a:off x="1004737" y="2443540"/>
              <a:ext cx="656832"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20</a:t>
              </a:r>
            </a:p>
          </p:txBody>
        </p:sp>
        <p:sp>
          <p:nvSpPr>
            <p:cNvPr id="812" name="Shape 812"/>
            <p:cNvSpPr/>
            <p:nvPr/>
          </p:nvSpPr>
          <p:spPr>
            <a:xfrm>
              <a:off x="3407612" y="2192878"/>
              <a:ext cx="430282" cy="3091001"/>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13" name="Shape 813"/>
            <p:cNvSpPr/>
            <p:nvPr/>
          </p:nvSpPr>
          <p:spPr>
            <a:xfrm>
              <a:off x="3830209" y="2091012"/>
              <a:ext cx="430283" cy="3187546"/>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14" name="Shape 814"/>
            <p:cNvSpPr/>
            <p:nvPr/>
          </p:nvSpPr>
          <p:spPr>
            <a:xfrm>
              <a:off x="1896965" y="2337128"/>
              <a:ext cx="1883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15" name="Shape 815"/>
            <p:cNvSpPr/>
            <p:nvPr/>
          </p:nvSpPr>
          <p:spPr>
            <a:xfrm>
              <a:off x="1109646" y="4314569"/>
              <a:ext cx="430282"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5</a:t>
              </a:r>
            </a:p>
          </p:txBody>
        </p:sp>
        <p:sp>
          <p:nvSpPr>
            <p:cNvPr id="816" name="Shape 816"/>
            <p:cNvSpPr/>
            <p:nvPr/>
          </p:nvSpPr>
          <p:spPr>
            <a:xfrm>
              <a:off x="1024385" y="1920512"/>
              <a:ext cx="656832"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25</a:t>
              </a:r>
            </a:p>
          </p:txBody>
        </p:sp>
        <p:sp>
          <p:nvSpPr>
            <p:cNvPr id="817" name="Shape 817"/>
            <p:cNvSpPr/>
            <p:nvPr/>
          </p:nvSpPr>
          <p:spPr>
            <a:xfrm>
              <a:off x="1912957" y="4654122"/>
              <a:ext cx="1883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18" name="Shape 818"/>
            <p:cNvSpPr/>
            <p:nvPr/>
          </p:nvSpPr>
          <p:spPr>
            <a:xfrm>
              <a:off x="1911928" y="3462521"/>
              <a:ext cx="1883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19" name="Shape 819"/>
            <p:cNvSpPr/>
            <p:nvPr/>
          </p:nvSpPr>
          <p:spPr>
            <a:xfrm>
              <a:off x="1004883" y="3039340"/>
              <a:ext cx="656832"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15</a:t>
              </a:r>
            </a:p>
          </p:txBody>
        </p:sp>
        <p:sp>
          <p:nvSpPr>
            <p:cNvPr id="820" name="Shape 820"/>
            <p:cNvSpPr/>
            <p:nvPr/>
          </p:nvSpPr>
          <p:spPr>
            <a:xfrm>
              <a:off x="1878231" y="1197996"/>
              <a:ext cx="188338"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21" name="Shape 821"/>
            <p:cNvSpPr/>
            <p:nvPr/>
          </p:nvSpPr>
          <p:spPr>
            <a:xfrm>
              <a:off x="1024384" y="790556"/>
              <a:ext cx="656833"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35</a:t>
              </a:r>
            </a:p>
          </p:txBody>
        </p:sp>
        <p:sp>
          <p:nvSpPr>
            <p:cNvPr id="822" name="Shape 822"/>
            <p:cNvSpPr/>
            <p:nvPr/>
          </p:nvSpPr>
          <p:spPr>
            <a:xfrm>
              <a:off x="7264362" y="2373045"/>
              <a:ext cx="430282" cy="2914068"/>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23" name="Shape 823"/>
            <p:cNvSpPr/>
            <p:nvPr/>
          </p:nvSpPr>
          <p:spPr>
            <a:xfrm>
              <a:off x="7666633" y="2376279"/>
              <a:ext cx="430283" cy="2907600"/>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24" name="Shape 824"/>
            <p:cNvSpPr/>
            <p:nvPr/>
          </p:nvSpPr>
          <p:spPr>
            <a:xfrm flipV="1">
              <a:off x="2659691" y="2255538"/>
              <a:ext cx="1" cy="22637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25" name="Shape 825"/>
            <p:cNvSpPr/>
            <p:nvPr/>
          </p:nvSpPr>
          <p:spPr>
            <a:xfrm flipV="1">
              <a:off x="3106241" y="2149631"/>
              <a:ext cx="1" cy="203733"/>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26" name="Shape 826"/>
            <p:cNvSpPr/>
            <p:nvPr/>
          </p:nvSpPr>
          <p:spPr>
            <a:xfrm flipV="1">
              <a:off x="4035652" y="1796144"/>
              <a:ext cx="1" cy="58973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27" name="Shape 827"/>
            <p:cNvSpPr/>
            <p:nvPr/>
          </p:nvSpPr>
          <p:spPr>
            <a:xfrm flipV="1">
              <a:off x="3609581" y="2086485"/>
              <a:ext cx="1" cy="226369"/>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28" name="Shape 828"/>
            <p:cNvSpPr/>
            <p:nvPr/>
          </p:nvSpPr>
          <p:spPr>
            <a:xfrm>
              <a:off x="1137512" y="4910368"/>
              <a:ext cx="430283" cy="6791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a:t>
              </a:r>
            </a:p>
          </p:txBody>
        </p:sp>
        <p:sp>
          <p:nvSpPr>
            <p:cNvPr id="829" name="Shape 829"/>
            <p:cNvSpPr/>
            <p:nvPr/>
          </p:nvSpPr>
          <p:spPr>
            <a:xfrm>
              <a:off x="1878230" y="654906"/>
              <a:ext cx="188339"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30" name="Shape 830"/>
            <p:cNvSpPr/>
            <p:nvPr/>
          </p:nvSpPr>
          <p:spPr>
            <a:xfrm>
              <a:off x="1004736" y="255010"/>
              <a:ext cx="656832" cy="67910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40</a:t>
              </a:r>
            </a:p>
          </p:txBody>
        </p:sp>
        <p:sp>
          <p:nvSpPr>
            <p:cNvPr id="831" name="Shape 831"/>
            <p:cNvSpPr/>
            <p:nvPr/>
          </p:nvSpPr>
          <p:spPr>
            <a:xfrm flipV="1">
              <a:off x="4578416" y="2255538"/>
              <a:ext cx="1" cy="22637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2" name="Shape 832"/>
            <p:cNvSpPr/>
            <p:nvPr/>
          </p:nvSpPr>
          <p:spPr>
            <a:xfrm flipV="1">
              <a:off x="5008344" y="2255538"/>
              <a:ext cx="1" cy="305872"/>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3" name="Shape 833"/>
            <p:cNvSpPr/>
            <p:nvPr/>
          </p:nvSpPr>
          <p:spPr>
            <a:xfrm flipV="1">
              <a:off x="5537757" y="2335040"/>
              <a:ext cx="1" cy="203733"/>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4" name="Shape 834"/>
            <p:cNvSpPr/>
            <p:nvPr/>
          </p:nvSpPr>
          <p:spPr>
            <a:xfrm flipV="1">
              <a:off x="5977178" y="2292243"/>
              <a:ext cx="1" cy="24900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5" name="Shape 835"/>
            <p:cNvSpPr/>
            <p:nvPr/>
          </p:nvSpPr>
          <p:spPr>
            <a:xfrm flipV="1">
              <a:off x="6497695" y="2292243"/>
              <a:ext cx="1" cy="22637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6" name="Shape 836"/>
            <p:cNvSpPr/>
            <p:nvPr/>
          </p:nvSpPr>
          <p:spPr>
            <a:xfrm flipV="1">
              <a:off x="6876233" y="2142353"/>
              <a:ext cx="1" cy="339554"/>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7" name="Shape 837"/>
            <p:cNvSpPr/>
            <p:nvPr/>
          </p:nvSpPr>
          <p:spPr>
            <a:xfrm flipV="1">
              <a:off x="7479502" y="2292243"/>
              <a:ext cx="1" cy="203733"/>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8" name="Shape 838"/>
            <p:cNvSpPr/>
            <p:nvPr/>
          </p:nvSpPr>
          <p:spPr>
            <a:xfrm flipV="1">
              <a:off x="7881775" y="2244493"/>
              <a:ext cx="1" cy="29428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39" name="Shape 839"/>
            <p:cNvSpPr/>
            <p:nvPr/>
          </p:nvSpPr>
          <p:spPr>
            <a:xfrm>
              <a:off x="2512971" y="308423"/>
              <a:ext cx="628140" cy="227944"/>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40" name="Shape 840"/>
            <p:cNvSpPr/>
            <p:nvPr/>
          </p:nvSpPr>
          <p:spPr>
            <a:xfrm>
              <a:off x="2515863" y="696367"/>
              <a:ext cx="628140" cy="22794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41" name="Shape 841"/>
            <p:cNvSpPr/>
            <p:nvPr/>
          </p:nvSpPr>
          <p:spPr>
            <a:xfrm>
              <a:off x="3196596" y="43510"/>
              <a:ext cx="3126973" cy="63696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842" name="Shape 842"/>
            <p:cNvSpPr/>
            <p:nvPr/>
          </p:nvSpPr>
          <p:spPr>
            <a:xfrm>
              <a:off x="3179912" y="478649"/>
              <a:ext cx="3160342"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843" name="Shape 843"/>
            <p:cNvSpPr/>
            <p:nvPr/>
          </p:nvSpPr>
          <p:spPr>
            <a:xfrm>
              <a:off x="2309242" y="145081"/>
              <a:ext cx="4069322" cy="936581"/>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844" name="Shape 844"/>
            <p:cNvSpPr/>
            <p:nvPr/>
          </p:nvSpPr>
          <p:spPr>
            <a:xfrm rot="19635941">
              <a:off x="1885797" y="5456370"/>
              <a:ext cx="1384533"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1</a:t>
              </a:r>
            </a:p>
          </p:txBody>
        </p:sp>
        <p:sp>
          <p:nvSpPr>
            <p:cNvPr id="845" name="Shape 845"/>
            <p:cNvSpPr/>
            <p:nvPr/>
          </p:nvSpPr>
          <p:spPr>
            <a:xfrm rot="19635941">
              <a:off x="3051699" y="5453165"/>
              <a:ext cx="1384534"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2</a:t>
              </a:r>
            </a:p>
          </p:txBody>
        </p:sp>
        <p:sp>
          <p:nvSpPr>
            <p:cNvPr id="846" name="Shape 846"/>
            <p:cNvSpPr/>
            <p:nvPr/>
          </p:nvSpPr>
          <p:spPr>
            <a:xfrm rot="19635941">
              <a:off x="3979314" y="5453165"/>
              <a:ext cx="1384533"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3</a:t>
              </a:r>
            </a:p>
          </p:txBody>
        </p:sp>
        <p:sp>
          <p:nvSpPr>
            <p:cNvPr id="847" name="Shape 847"/>
            <p:cNvSpPr/>
            <p:nvPr/>
          </p:nvSpPr>
          <p:spPr>
            <a:xfrm rot="19635941">
              <a:off x="4876309" y="5468285"/>
              <a:ext cx="1384534"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4</a:t>
              </a:r>
            </a:p>
          </p:txBody>
        </p:sp>
        <p:sp>
          <p:nvSpPr>
            <p:cNvPr id="848" name="Shape 848"/>
            <p:cNvSpPr/>
            <p:nvPr/>
          </p:nvSpPr>
          <p:spPr>
            <a:xfrm rot="19635941">
              <a:off x="5934657" y="5468285"/>
              <a:ext cx="1384534"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5</a:t>
              </a:r>
            </a:p>
          </p:txBody>
        </p:sp>
        <p:sp>
          <p:nvSpPr>
            <p:cNvPr id="849" name="Shape 849"/>
            <p:cNvSpPr/>
            <p:nvPr/>
          </p:nvSpPr>
          <p:spPr>
            <a:xfrm rot="19635941">
              <a:off x="6865017" y="5468285"/>
              <a:ext cx="1384533" cy="67169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6</a:t>
              </a:r>
            </a:p>
          </p:txBody>
        </p:sp>
      </p:grpSp>
      <p:sp>
        <p:nvSpPr>
          <p:cNvPr id="62" name="TextBox 61">
            <a:extLst>
              <a:ext uri="{FF2B5EF4-FFF2-40B4-BE49-F238E27FC236}">
                <a16:creationId xmlns:a16="http://schemas.microsoft.com/office/drawing/2014/main" id="{60401E1D-B5AF-410F-AFF4-D84F7BB96863}"/>
              </a:ext>
            </a:extLst>
          </p:cNvPr>
          <p:cNvSpPr txBox="1"/>
          <p:nvPr/>
        </p:nvSpPr>
        <p:spPr>
          <a:xfrm>
            <a:off x="9673389" y="3698306"/>
            <a:ext cx="23789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b="1" i="0" u="none" strike="noStrike" cap="none" spc="0" normalizeH="0" baseline="0" dirty="0">
                <a:ln>
                  <a:noFill/>
                </a:ln>
                <a:solidFill>
                  <a:srgbClr val="FF0000"/>
                </a:solidFill>
                <a:effectLst/>
                <a:uFillTx/>
                <a:latin typeface="+mn-lt"/>
                <a:ea typeface="+mn-ea"/>
                <a:cs typeface="+mn-cs"/>
                <a:sym typeface="Helvetica Light"/>
              </a:rPr>
              <a:t>&lt; 3.6%</a:t>
            </a:r>
            <a:endParaRPr kumimoji="0" lang="zh-CN" altLang="en-US" b="1" i="0" u="none" strike="noStrike" cap="none" spc="0" normalizeH="0" baseline="0" dirty="0">
              <a:ln>
                <a:noFill/>
              </a:ln>
              <a:solidFill>
                <a:srgbClr val="FF0000"/>
              </a:solidFill>
              <a:effectLst/>
              <a:uFillTx/>
              <a:latin typeface="+mn-lt"/>
              <a:ea typeface="+mn-ea"/>
              <a:cs typeface="+mn-cs"/>
              <a:sym typeface="Helvetica Light"/>
            </a:endParaRPr>
          </a:p>
        </p:txBody>
      </p:sp>
      <p:sp>
        <p:nvSpPr>
          <p:cNvPr id="63" name="Oval 62">
            <a:extLst>
              <a:ext uri="{FF2B5EF4-FFF2-40B4-BE49-F238E27FC236}">
                <a16:creationId xmlns:a16="http://schemas.microsoft.com/office/drawing/2014/main" id="{28AB3073-5588-4FEA-B449-47F467E7BED5}"/>
              </a:ext>
            </a:extLst>
          </p:cNvPr>
          <p:cNvSpPr/>
          <p:nvPr/>
        </p:nvSpPr>
        <p:spPr>
          <a:xfrm>
            <a:off x="5961930" y="4110090"/>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circle(in)">
                                      <p:cBhvr>
                                        <p:cTn id="7"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Shape 854"/>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rPr dirty="0"/>
              <a:t>Evaluation: M</a:t>
            </a:r>
            <a:r>
              <a:rPr lang="en-US" dirty="0"/>
              <a:t>a</a:t>
            </a:r>
            <a:r>
              <a:rPr dirty="0"/>
              <a:t>cro Benchmarks</a:t>
            </a:r>
          </a:p>
        </p:txBody>
      </p:sp>
      <p:pic>
        <p:nvPicPr>
          <p:cNvPr id="855"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grpSp>
        <p:nvGrpSpPr>
          <p:cNvPr id="907" name="Group 907"/>
          <p:cNvGrpSpPr/>
          <p:nvPr/>
        </p:nvGrpSpPr>
        <p:grpSpPr>
          <a:xfrm>
            <a:off x="1265277" y="1999298"/>
            <a:ext cx="10474246" cy="7507605"/>
            <a:chOff x="0" y="0"/>
            <a:chExt cx="10474245" cy="7507604"/>
          </a:xfrm>
        </p:grpSpPr>
        <p:sp>
          <p:nvSpPr>
            <p:cNvPr id="856" name="Shape 856"/>
            <p:cNvSpPr/>
            <p:nvPr/>
          </p:nvSpPr>
          <p:spPr>
            <a:xfrm>
              <a:off x="1739179" y="5339749"/>
              <a:ext cx="597475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57" name="Shape 857"/>
            <p:cNvSpPr/>
            <p:nvPr/>
          </p:nvSpPr>
          <p:spPr>
            <a:xfrm flipV="1">
              <a:off x="1758609" y="129939"/>
              <a:ext cx="1" cy="5247137"/>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58" name="Shape 858"/>
            <p:cNvSpPr/>
            <p:nvPr/>
          </p:nvSpPr>
          <p:spPr>
            <a:xfrm>
              <a:off x="1758610" y="2251009"/>
              <a:ext cx="16580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59" name="Shape 859"/>
            <p:cNvSpPr/>
            <p:nvPr/>
          </p:nvSpPr>
          <p:spPr>
            <a:xfrm>
              <a:off x="1065503" y="3991820"/>
              <a:ext cx="378794"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2</a:t>
              </a:r>
            </a:p>
          </p:txBody>
        </p:sp>
        <p:sp>
          <p:nvSpPr>
            <p:cNvPr id="860" name="Shape 860"/>
            <p:cNvSpPr/>
            <p:nvPr/>
          </p:nvSpPr>
          <p:spPr>
            <a:xfrm>
              <a:off x="1090165" y="1884247"/>
              <a:ext cx="378793"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6</a:t>
              </a:r>
            </a:p>
          </p:txBody>
        </p:sp>
        <p:sp>
          <p:nvSpPr>
            <p:cNvPr id="861" name="Shape 861"/>
            <p:cNvSpPr/>
            <p:nvPr/>
          </p:nvSpPr>
          <p:spPr>
            <a:xfrm>
              <a:off x="1843603" y="6205426"/>
              <a:ext cx="6059553"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Request(ECDSA) Cipher Suite</a:t>
              </a:r>
            </a:p>
          </p:txBody>
        </p:sp>
        <p:sp>
          <p:nvSpPr>
            <p:cNvPr id="862" name="Shape 862"/>
            <p:cNvSpPr/>
            <p:nvPr/>
          </p:nvSpPr>
          <p:spPr>
            <a:xfrm rot="16274517">
              <a:off x="-1863868" y="2726355"/>
              <a:ext cx="4593654"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Processing Time (ms)</a:t>
              </a:r>
            </a:p>
          </p:txBody>
        </p:sp>
        <p:sp>
          <p:nvSpPr>
            <p:cNvPr id="863" name="Shape 863"/>
            <p:cNvSpPr/>
            <p:nvPr/>
          </p:nvSpPr>
          <p:spPr>
            <a:xfrm>
              <a:off x="2240796" y="2050107"/>
              <a:ext cx="378794" cy="3289643"/>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64" name="Shape 864"/>
            <p:cNvSpPr/>
            <p:nvPr/>
          </p:nvSpPr>
          <p:spPr>
            <a:xfrm>
              <a:off x="2617096" y="1961947"/>
              <a:ext cx="378793" cy="338776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65" name="Shape 865"/>
            <p:cNvSpPr/>
            <p:nvPr/>
          </p:nvSpPr>
          <p:spPr>
            <a:xfrm>
              <a:off x="3929918" y="2054538"/>
              <a:ext cx="378793" cy="3280781"/>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66" name="Shape 866"/>
            <p:cNvSpPr/>
            <p:nvPr/>
          </p:nvSpPr>
          <p:spPr>
            <a:xfrm>
              <a:off x="4299275" y="1972399"/>
              <a:ext cx="378793" cy="3387767"/>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67" name="Shape 867"/>
            <p:cNvSpPr/>
            <p:nvPr/>
          </p:nvSpPr>
          <p:spPr>
            <a:xfrm>
              <a:off x="4797505" y="2213061"/>
              <a:ext cx="378793" cy="3126688"/>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68" name="Shape 868"/>
            <p:cNvSpPr/>
            <p:nvPr/>
          </p:nvSpPr>
          <p:spPr>
            <a:xfrm>
              <a:off x="5140004" y="1946051"/>
              <a:ext cx="378793" cy="3393698"/>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69" name="Shape 869"/>
            <p:cNvSpPr/>
            <p:nvPr/>
          </p:nvSpPr>
          <p:spPr>
            <a:xfrm>
              <a:off x="5619001" y="2153276"/>
              <a:ext cx="378794" cy="3186475"/>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70" name="Shape 870"/>
            <p:cNvSpPr/>
            <p:nvPr/>
          </p:nvSpPr>
          <p:spPr>
            <a:xfrm>
              <a:off x="5980187" y="1988385"/>
              <a:ext cx="378793" cy="3355795"/>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71" name="Shape 871"/>
            <p:cNvSpPr/>
            <p:nvPr/>
          </p:nvSpPr>
          <p:spPr>
            <a:xfrm>
              <a:off x="0" y="6746908"/>
              <a:ext cx="10474246" cy="7606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(f) SSL handshake latency with varying cipher suites</a:t>
              </a:r>
            </a:p>
          </p:txBody>
        </p:sp>
        <p:sp>
          <p:nvSpPr>
            <p:cNvPr id="872" name="Shape 872"/>
            <p:cNvSpPr/>
            <p:nvPr/>
          </p:nvSpPr>
          <p:spPr>
            <a:xfrm>
              <a:off x="1772689" y="4290740"/>
              <a:ext cx="16580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73" name="Shape 873"/>
            <p:cNvSpPr/>
            <p:nvPr/>
          </p:nvSpPr>
          <p:spPr>
            <a:xfrm>
              <a:off x="1771782" y="3241733"/>
              <a:ext cx="16580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74" name="Shape 874"/>
            <p:cNvSpPr/>
            <p:nvPr/>
          </p:nvSpPr>
          <p:spPr>
            <a:xfrm>
              <a:off x="1072998" y="2869191"/>
              <a:ext cx="378793"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4</a:t>
              </a:r>
            </a:p>
          </p:txBody>
        </p:sp>
        <p:sp>
          <p:nvSpPr>
            <p:cNvPr id="875" name="Shape 875"/>
            <p:cNvSpPr/>
            <p:nvPr/>
          </p:nvSpPr>
          <p:spPr>
            <a:xfrm rot="19635941">
              <a:off x="1744819" y="5450735"/>
              <a:ext cx="1370748"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1</a:t>
              </a:r>
            </a:p>
          </p:txBody>
        </p:sp>
        <p:sp>
          <p:nvSpPr>
            <p:cNvPr id="876" name="Shape 876"/>
            <p:cNvSpPr/>
            <p:nvPr/>
          </p:nvSpPr>
          <p:spPr>
            <a:xfrm>
              <a:off x="3088614" y="2183167"/>
              <a:ext cx="378793" cy="3186475"/>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77" name="Shape 877"/>
            <p:cNvSpPr/>
            <p:nvPr/>
          </p:nvSpPr>
          <p:spPr>
            <a:xfrm>
              <a:off x="3460642" y="1946703"/>
              <a:ext cx="378793" cy="3418255"/>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78" name="Shape 878"/>
            <p:cNvSpPr/>
            <p:nvPr/>
          </p:nvSpPr>
          <p:spPr>
            <a:xfrm>
              <a:off x="6483846" y="2120537"/>
              <a:ext cx="378793" cy="3251952"/>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79" name="Shape 879"/>
            <p:cNvSpPr/>
            <p:nvPr/>
          </p:nvSpPr>
          <p:spPr>
            <a:xfrm>
              <a:off x="6837981" y="1961947"/>
              <a:ext cx="378794" cy="3407696"/>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80" name="Shape 880"/>
            <p:cNvSpPr/>
            <p:nvPr/>
          </p:nvSpPr>
          <p:spPr>
            <a:xfrm flipV="1">
              <a:off x="3662746" y="1824134"/>
              <a:ext cx="1" cy="298921"/>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81" name="Shape 881"/>
            <p:cNvSpPr/>
            <p:nvPr/>
          </p:nvSpPr>
          <p:spPr>
            <a:xfrm flipV="1">
              <a:off x="2831281" y="1867653"/>
              <a:ext cx="1" cy="159426"/>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82" name="Shape 882"/>
            <p:cNvSpPr/>
            <p:nvPr/>
          </p:nvSpPr>
          <p:spPr>
            <a:xfrm flipV="1">
              <a:off x="3265303" y="2072869"/>
              <a:ext cx="1" cy="199281"/>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83" name="Shape 883"/>
            <p:cNvSpPr/>
            <p:nvPr/>
          </p:nvSpPr>
          <p:spPr>
            <a:xfrm>
              <a:off x="1090165" y="5040828"/>
              <a:ext cx="378793"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0</a:t>
              </a:r>
            </a:p>
          </p:txBody>
        </p:sp>
        <p:sp>
          <p:nvSpPr>
            <p:cNvPr id="884" name="Shape 884"/>
            <p:cNvSpPr/>
            <p:nvPr/>
          </p:nvSpPr>
          <p:spPr>
            <a:xfrm>
              <a:off x="1742245" y="1294595"/>
              <a:ext cx="165802"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85" name="Shape 885"/>
            <p:cNvSpPr/>
            <p:nvPr/>
          </p:nvSpPr>
          <p:spPr>
            <a:xfrm>
              <a:off x="1072998" y="942552"/>
              <a:ext cx="378793" cy="5978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8</a:t>
              </a:r>
            </a:p>
          </p:txBody>
        </p:sp>
        <p:sp>
          <p:nvSpPr>
            <p:cNvPr id="886" name="Shape 886"/>
            <p:cNvSpPr/>
            <p:nvPr/>
          </p:nvSpPr>
          <p:spPr>
            <a:xfrm flipV="1">
              <a:off x="2451409" y="1942065"/>
              <a:ext cx="1" cy="26927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87" name="Shape 887"/>
            <p:cNvSpPr/>
            <p:nvPr/>
          </p:nvSpPr>
          <p:spPr>
            <a:xfrm flipV="1">
              <a:off x="4153469" y="1969609"/>
              <a:ext cx="1" cy="21921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88" name="Shape 888"/>
            <p:cNvSpPr/>
            <p:nvPr/>
          </p:nvSpPr>
          <p:spPr>
            <a:xfrm>
              <a:off x="1758610" y="349280"/>
              <a:ext cx="165801"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889" name="Shape 889"/>
            <p:cNvSpPr/>
            <p:nvPr/>
          </p:nvSpPr>
          <p:spPr>
            <a:xfrm>
              <a:off x="990446" y="0"/>
              <a:ext cx="621886" cy="6985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10</a:t>
              </a:r>
            </a:p>
          </p:txBody>
        </p:sp>
        <p:sp>
          <p:nvSpPr>
            <p:cNvPr id="890" name="Shape 890"/>
            <p:cNvSpPr/>
            <p:nvPr/>
          </p:nvSpPr>
          <p:spPr>
            <a:xfrm flipV="1">
              <a:off x="4488671" y="1812774"/>
              <a:ext cx="1" cy="298922"/>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1" name="Shape 891"/>
            <p:cNvSpPr/>
            <p:nvPr/>
          </p:nvSpPr>
          <p:spPr>
            <a:xfrm flipV="1">
              <a:off x="4944664" y="2101549"/>
              <a:ext cx="1" cy="278994"/>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2" name="Shape 892"/>
            <p:cNvSpPr/>
            <p:nvPr/>
          </p:nvSpPr>
          <p:spPr>
            <a:xfrm flipV="1">
              <a:off x="5338395" y="1834098"/>
              <a:ext cx="1" cy="338777"/>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3" name="Shape 893"/>
            <p:cNvSpPr/>
            <p:nvPr/>
          </p:nvSpPr>
          <p:spPr>
            <a:xfrm flipV="1">
              <a:off x="5808397" y="2072715"/>
              <a:ext cx="1" cy="199281"/>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4" name="Shape 894"/>
            <p:cNvSpPr/>
            <p:nvPr/>
          </p:nvSpPr>
          <p:spPr>
            <a:xfrm flipV="1">
              <a:off x="6662409" y="2072715"/>
              <a:ext cx="1" cy="199281"/>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5" name="Shape 895"/>
            <p:cNvSpPr/>
            <p:nvPr/>
          </p:nvSpPr>
          <p:spPr>
            <a:xfrm flipV="1">
              <a:off x="7027376" y="1878249"/>
              <a:ext cx="1" cy="219210"/>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6" name="Shape 896"/>
            <p:cNvSpPr/>
            <p:nvPr/>
          </p:nvSpPr>
          <p:spPr>
            <a:xfrm flipV="1">
              <a:off x="6136015" y="1869744"/>
              <a:ext cx="1" cy="338778"/>
            </a:xfrm>
            <a:prstGeom prst="line">
              <a:avLst/>
            </a:prstGeom>
            <a:noFill/>
            <a:ln w="25400" cap="flat">
              <a:solidFill>
                <a:srgbClr val="000000"/>
              </a:solidFill>
              <a:prstDash val="solid"/>
              <a:miter lim="400000"/>
              <a:headEnd type="triangle" w="med" len="sm"/>
              <a:tailEnd type="triangle" w="med" len="sm"/>
            </a:ln>
            <a:effectLst/>
          </p:spPr>
          <p:txBody>
            <a:bodyPr wrap="square" lIns="50800" tIns="50800" rIns="50800" bIns="50800" numCol="1" anchor="ctr">
              <a:noAutofit/>
            </a:bodyPr>
            <a:lstStyle/>
            <a:p>
              <a:pPr>
                <a:defRPr sz="2400"/>
              </a:pPr>
              <a:endParaRPr/>
            </a:p>
          </p:txBody>
        </p:sp>
        <p:sp>
          <p:nvSpPr>
            <p:cNvPr id="897" name="Shape 897"/>
            <p:cNvSpPr/>
            <p:nvPr/>
          </p:nvSpPr>
          <p:spPr>
            <a:xfrm>
              <a:off x="2365749" y="354043"/>
              <a:ext cx="621886" cy="225675"/>
            </a:xfrm>
            <a:prstGeom prst="rect">
              <a:avLst/>
            </a:prstGeom>
            <a:solidFill>
              <a:srgbClr val="53585F"/>
            </a:soli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98" name="Shape 898"/>
            <p:cNvSpPr/>
            <p:nvPr/>
          </p:nvSpPr>
          <p:spPr>
            <a:xfrm>
              <a:off x="2368612" y="738125"/>
              <a:ext cx="621886" cy="225674"/>
            </a:xfrm>
            <a:prstGeom prst="rect">
              <a:avLst/>
            </a:prstGeom>
            <a:gradFill flip="none" rotWithShape="1">
              <a:gsLst>
                <a:gs pos="0">
                  <a:schemeClr val="accent1">
                    <a:satOff val="-3355"/>
                    <a:lumOff val="26614"/>
                  </a:schemeClr>
                </a:gs>
                <a:gs pos="100000">
                  <a:schemeClr val="accent1"/>
                </a:gs>
              </a:gsLst>
              <a:lin ang="5400000" scaled="0"/>
            </a:gradFill>
            <a:ln w="12700" cap="flat">
              <a:noFill/>
              <a:miter lim="400000"/>
            </a:ln>
            <a:effectLst/>
          </p:spPr>
          <p:txBody>
            <a:bodyPr wrap="square" lIns="50800" tIns="50800" rIns="50800" bIns="50800" numCol="1" anchor="ctr">
              <a:noAutofit/>
            </a:bodyPr>
            <a:lstStyle/>
            <a:p>
              <a:pPr>
                <a:defRPr sz="2400">
                  <a:solidFill>
                    <a:srgbClr val="FFFFFF"/>
                  </a:solidFill>
                </a:defRPr>
              </a:pPr>
              <a:endParaRPr/>
            </a:p>
          </p:txBody>
        </p:sp>
        <p:sp>
          <p:nvSpPr>
            <p:cNvPr id="899" name="Shape 899"/>
            <p:cNvSpPr/>
            <p:nvPr/>
          </p:nvSpPr>
          <p:spPr>
            <a:xfrm>
              <a:off x="3042568" y="91768"/>
              <a:ext cx="3095839" cy="63062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900" name="Shape 900"/>
            <p:cNvSpPr/>
            <p:nvPr/>
          </p:nvSpPr>
          <p:spPr>
            <a:xfrm>
              <a:off x="3026049" y="522574"/>
              <a:ext cx="3128876"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901" name="Shape 901"/>
            <p:cNvSpPr/>
            <p:nvPr/>
          </p:nvSpPr>
          <p:spPr>
            <a:xfrm>
              <a:off x="2164048" y="192327"/>
              <a:ext cx="4028807" cy="927256"/>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902" name="Shape 902"/>
            <p:cNvSpPr/>
            <p:nvPr/>
          </p:nvSpPr>
          <p:spPr>
            <a:xfrm rot="19635941">
              <a:off x="2550312" y="5455639"/>
              <a:ext cx="1370748"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2</a:t>
              </a:r>
            </a:p>
          </p:txBody>
        </p:sp>
        <p:sp>
          <p:nvSpPr>
            <p:cNvPr id="903" name="Shape 903"/>
            <p:cNvSpPr/>
            <p:nvPr/>
          </p:nvSpPr>
          <p:spPr>
            <a:xfrm rot="19635941">
              <a:off x="3614515" y="5450735"/>
              <a:ext cx="1370748"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3</a:t>
              </a:r>
            </a:p>
          </p:txBody>
        </p:sp>
        <p:sp>
          <p:nvSpPr>
            <p:cNvPr id="904" name="Shape 904"/>
            <p:cNvSpPr/>
            <p:nvPr/>
          </p:nvSpPr>
          <p:spPr>
            <a:xfrm rot="19635941">
              <a:off x="4440947" y="5462531"/>
              <a:ext cx="1370749"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4</a:t>
              </a:r>
            </a:p>
          </p:txBody>
        </p:sp>
        <p:sp>
          <p:nvSpPr>
            <p:cNvPr id="905" name="Shape 905"/>
            <p:cNvSpPr/>
            <p:nvPr/>
          </p:nvSpPr>
          <p:spPr>
            <a:xfrm rot="19635941">
              <a:off x="5262452" y="5462531"/>
              <a:ext cx="1370749"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5</a:t>
              </a:r>
            </a:p>
          </p:txBody>
        </p:sp>
        <p:sp>
          <p:nvSpPr>
            <p:cNvPr id="906" name="Shape 906"/>
            <p:cNvSpPr/>
            <p:nvPr/>
          </p:nvSpPr>
          <p:spPr>
            <a:xfrm rot="19635941">
              <a:off x="6124850" y="5462531"/>
              <a:ext cx="1370749" cy="66500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000"/>
              </a:lvl1pPr>
            </a:lstStyle>
            <a:p>
              <a:r>
                <a:t>Cipher 6</a:t>
              </a:r>
            </a:p>
          </p:txBody>
        </p:sp>
      </p:grpSp>
      <p:sp>
        <p:nvSpPr>
          <p:cNvPr id="56" name="TextBox 55">
            <a:extLst>
              <a:ext uri="{FF2B5EF4-FFF2-40B4-BE49-F238E27FC236}">
                <a16:creationId xmlns:a16="http://schemas.microsoft.com/office/drawing/2014/main" id="{C936284D-D303-4B0E-95CB-36BB46362E86}"/>
              </a:ext>
            </a:extLst>
          </p:cNvPr>
          <p:cNvSpPr txBox="1"/>
          <p:nvPr/>
        </p:nvSpPr>
        <p:spPr>
          <a:xfrm>
            <a:off x="9673389" y="3698306"/>
            <a:ext cx="2378911"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altLang="zh-CN" b="1" i="0" u="none" strike="noStrike" cap="none" spc="0" normalizeH="0" baseline="0" dirty="0">
                <a:ln>
                  <a:noFill/>
                </a:ln>
                <a:solidFill>
                  <a:srgbClr val="FF0000"/>
                </a:solidFill>
                <a:effectLst/>
                <a:uFillTx/>
                <a:latin typeface="+mn-lt"/>
                <a:ea typeface="+mn-ea"/>
                <a:cs typeface="+mn-cs"/>
                <a:sym typeface="Helvetica Light"/>
              </a:rPr>
              <a:t>&lt; 5.1%</a:t>
            </a:r>
            <a:endParaRPr kumimoji="0" lang="zh-CN" altLang="en-US" b="1" i="0" u="none" strike="noStrike" cap="none" spc="0" normalizeH="0" baseline="0" dirty="0">
              <a:ln>
                <a:noFill/>
              </a:ln>
              <a:solidFill>
                <a:srgbClr val="FF0000"/>
              </a:solidFill>
              <a:effectLst/>
              <a:uFillTx/>
              <a:latin typeface="+mn-lt"/>
              <a:ea typeface="+mn-ea"/>
              <a:cs typeface="+mn-cs"/>
              <a:sym typeface="Helvetica Light"/>
            </a:endParaRPr>
          </a:p>
        </p:txBody>
      </p:sp>
      <p:sp>
        <p:nvSpPr>
          <p:cNvPr id="57" name="Oval 56">
            <a:extLst>
              <a:ext uri="{FF2B5EF4-FFF2-40B4-BE49-F238E27FC236}">
                <a16:creationId xmlns:a16="http://schemas.microsoft.com/office/drawing/2014/main" id="{CAD5D500-D8D4-4964-AE4E-C851663D70BD}"/>
              </a:ext>
            </a:extLst>
          </p:cNvPr>
          <p:cNvSpPr/>
          <p:nvPr/>
        </p:nvSpPr>
        <p:spPr>
          <a:xfrm>
            <a:off x="4218817" y="3808080"/>
            <a:ext cx="1136218" cy="512217"/>
          </a:xfrm>
          <a:prstGeom prst="ellipse">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circle(in)">
                                      <p:cBhvr>
                                        <p:cTn id="7" dur="2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Evaluation: Macro Benchmarks</a:t>
            </a:r>
          </a:p>
        </p:txBody>
      </p:sp>
      <p:pic>
        <p:nvPicPr>
          <p:cNvPr id="917"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grpSp>
        <p:nvGrpSpPr>
          <p:cNvPr id="976" name="Group 976"/>
          <p:cNvGrpSpPr/>
          <p:nvPr/>
        </p:nvGrpSpPr>
        <p:grpSpPr>
          <a:xfrm>
            <a:off x="2321355" y="1796786"/>
            <a:ext cx="8362089" cy="7912628"/>
            <a:chOff x="0" y="0"/>
            <a:chExt cx="8362087" cy="7912627"/>
          </a:xfrm>
        </p:grpSpPr>
        <p:pic>
          <p:nvPicPr>
            <p:cNvPr id="918" name="pasted-image.tiff"/>
            <p:cNvPicPr>
              <a:picLocks noChangeAspect="1"/>
            </p:cNvPicPr>
            <p:nvPr/>
          </p:nvPicPr>
          <p:blipFill>
            <a:blip r:embed="rId3">
              <a:extLst/>
            </a:blip>
            <a:stretch>
              <a:fillRect/>
            </a:stretch>
          </p:blipFill>
          <p:spPr>
            <a:xfrm>
              <a:off x="865791" y="2106936"/>
              <a:ext cx="4419349" cy="3928311"/>
            </a:xfrm>
            <a:prstGeom prst="rect">
              <a:avLst/>
            </a:prstGeom>
            <a:ln w="12700" cap="flat">
              <a:noFill/>
              <a:miter lim="400000"/>
            </a:ln>
            <a:effectLst/>
          </p:spPr>
        </p:pic>
        <p:pic>
          <p:nvPicPr>
            <p:cNvPr id="919" name="pasted-image.tiff"/>
            <p:cNvPicPr>
              <a:picLocks noChangeAspect="1"/>
            </p:cNvPicPr>
            <p:nvPr/>
          </p:nvPicPr>
          <p:blipFill>
            <a:blip r:embed="rId4">
              <a:extLst/>
            </a:blip>
            <a:stretch>
              <a:fillRect/>
            </a:stretch>
          </p:blipFill>
          <p:spPr>
            <a:xfrm>
              <a:off x="5259811" y="767552"/>
              <a:ext cx="2750115" cy="5318402"/>
            </a:xfrm>
            <a:prstGeom prst="rect">
              <a:avLst/>
            </a:prstGeom>
            <a:ln w="12700" cap="flat">
              <a:noFill/>
              <a:miter lim="400000"/>
            </a:ln>
            <a:effectLst/>
          </p:spPr>
        </p:pic>
        <p:sp>
          <p:nvSpPr>
            <p:cNvPr id="920" name="Shape 920"/>
            <p:cNvSpPr/>
            <p:nvPr/>
          </p:nvSpPr>
          <p:spPr>
            <a:xfrm>
              <a:off x="918223" y="292322"/>
              <a:ext cx="7078663" cy="5714989"/>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921" name="Shape 921"/>
            <p:cNvSpPr/>
            <p:nvPr/>
          </p:nvSpPr>
          <p:spPr>
            <a:xfrm>
              <a:off x="1769609" y="6627179"/>
              <a:ext cx="4834301" cy="96291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Request Rate (REQ/s)</a:t>
              </a:r>
            </a:p>
          </p:txBody>
        </p:sp>
        <p:sp>
          <p:nvSpPr>
            <p:cNvPr id="922" name="Shape 922"/>
            <p:cNvSpPr/>
            <p:nvPr/>
          </p:nvSpPr>
          <p:spPr>
            <a:xfrm>
              <a:off x="613376" y="7326835"/>
              <a:ext cx="7748712" cy="5857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2800"/>
              </a:lvl1pPr>
            </a:lstStyle>
            <a:p>
              <a:r>
                <a:t>Throughput of Apache HTTPS server</a:t>
              </a:r>
            </a:p>
          </p:txBody>
        </p:sp>
        <p:sp>
          <p:nvSpPr>
            <p:cNvPr id="923" name="Shape 923"/>
            <p:cNvSpPr/>
            <p:nvPr/>
          </p:nvSpPr>
          <p:spPr>
            <a:xfrm flipV="1">
              <a:off x="4457553"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24" name="Shape 924"/>
            <p:cNvSpPr/>
            <p:nvPr/>
          </p:nvSpPr>
          <p:spPr>
            <a:xfrm flipV="1">
              <a:off x="6194384"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25" name="Shape 925"/>
            <p:cNvSpPr/>
            <p:nvPr/>
          </p:nvSpPr>
          <p:spPr>
            <a:xfrm flipV="1">
              <a:off x="5325969"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26" name="Shape 926"/>
            <p:cNvSpPr/>
            <p:nvPr/>
          </p:nvSpPr>
          <p:spPr>
            <a:xfrm flipV="1">
              <a:off x="7123154"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27" name="Shape 927"/>
            <p:cNvSpPr/>
            <p:nvPr/>
          </p:nvSpPr>
          <p:spPr>
            <a:xfrm flipV="1">
              <a:off x="2600012"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28" name="Shape 928"/>
            <p:cNvSpPr/>
            <p:nvPr/>
          </p:nvSpPr>
          <p:spPr>
            <a:xfrm flipV="1">
              <a:off x="1731597"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29" name="Shape 929"/>
            <p:cNvSpPr/>
            <p:nvPr/>
          </p:nvSpPr>
          <p:spPr>
            <a:xfrm flipV="1">
              <a:off x="3528783" y="5791125"/>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0" name="Shape 930"/>
            <p:cNvSpPr/>
            <p:nvPr/>
          </p:nvSpPr>
          <p:spPr>
            <a:xfrm flipV="1">
              <a:off x="4487731"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1" name="Shape 931"/>
            <p:cNvSpPr/>
            <p:nvPr/>
          </p:nvSpPr>
          <p:spPr>
            <a:xfrm flipV="1">
              <a:off x="6224562"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2" name="Shape 932"/>
            <p:cNvSpPr/>
            <p:nvPr/>
          </p:nvSpPr>
          <p:spPr>
            <a:xfrm flipV="1">
              <a:off x="5356147"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3" name="Shape 933"/>
            <p:cNvSpPr/>
            <p:nvPr/>
          </p:nvSpPr>
          <p:spPr>
            <a:xfrm flipV="1">
              <a:off x="7153332"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4" name="Shape 934"/>
            <p:cNvSpPr/>
            <p:nvPr/>
          </p:nvSpPr>
          <p:spPr>
            <a:xfrm flipV="1">
              <a:off x="2630190"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5" name="Shape 935"/>
            <p:cNvSpPr/>
            <p:nvPr/>
          </p:nvSpPr>
          <p:spPr>
            <a:xfrm flipV="1">
              <a:off x="1761775"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6" name="Shape 936"/>
            <p:cNvSpPr/>
            <p:nvPr/>
          </p:nvSpPr>
          <p:spPr>
            <a:xfrm flipV="1">
              <a:off x="3558961" y="318386"/>
              <a:ext cx="1" cy="209633"/>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7" name="Shape 937"/>
            <p:cNvSpPr/>
            <p:nvPr/>
          </p:nvSpPr>
          <p:spPr>
            <a:xfrm flipH="1">
              <a:off x="942431" y="3148586"/>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8" name="Shape 938"/>
            <p:cNvSpPr/>
            <p:nvPr/>
          </p:nvSpPr>
          <p:spPr>
            <a:xfrm flipH="1">
              <a:off x="942431" y="1732310"/>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39" name="Shape 939"/>
            <p:cNvSpPr/>
            <p:nvPr/>
          </p:nvSpPr>
          <p:spPr>
            <a:xfrm flipH="1">
              <a:off x="942431" y="2440448"/>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0" name="Shape 940"/>
            <p:cNvSpPr/>
            <p:nvPr/>
          </p:nvSpPr>
          <p:spPr>
            <a:xfrm flipH="1">
              <a:off x="942431" y="989140"/>
              <a:ext cx="239011" cy="245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1" name="Shape 941"/>
            <p:cNvSpPr/>
            <p:nvPr/>
          </p:nvSpPr>
          <p:spPr>
            <a:xfrm flipH="1">
              <a:off x="942431" y="4634928"/>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2" name="Shape 942"/>
            <p:cNvSpPr/>
            <p:nvPr/>
          </p:nvSpPr>
          <p:spPr>
            <a:xfrm flipH="1">
              <a:off x="942431" y="5343066"/>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3" name="Shape 943"/>
            <p:cNvSpPr/>
            <p:nvPr/>
          </p:nvSpPr>
          <p:spPr>
            <a:xfrm flipH="1">
              <a:off x="942431" y="3891757"/>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4" name="Shape 944"/>
            <p:cNvSpPr/>
            <p:nvPr/>
          </p:nvSpPr>
          <p:spPr>
            <a:xfrm flipH="1">
              <a:off x="7854925" y="3131071"/>
              <a:ext cx="239011" cy="245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5" name="Shape 945"/>
            <p:cNvSpPr/>
            <p:nvPr/>
          </p:nvSpPr>
          <p:spPr>
            <a:xfrm flipH="1">
              <a:off x="7854925" y="1714794"/>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6" name="Shape 946"/>
            <p:cNvSpPr/>
            <p:nvPr/>
          </p:nvSpPr>
          <p:spPr>
            <a:xfrm flipH="1">
              <a:off x="7854925" y="2422933"/>
              <a:ext cx="239011" cy="245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7" name="Shape 947"/>
            <p:cNvSpPr/>
            <p:nvPr/>
          </p:nvSpPr>
          <p:spPr>
            <a:xfrm flipH="1">
              <a:off x="7854925" y="971623"/>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8" name="Shape 948"/>
            <p:cNvSpPr/>
            <p:nvPr/>
          </p:nvSpPr>
          <p:spPr>
            <a:xfrm flipH="1">
              <a:off x="7854925" y="4617412"/>
              <a:ext cx="239011" cy="245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49" name="Shape 949"/>
            <p:cNvSpPr/>
            <p:nvPr/>
          </p:nvSpPr>
          <p:spPr>
            <a:xfrm flipH="1">
              <a:off x="7854925" y="5325551"/>
              <a:ext cx="239011" cy="2458"/>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50" name="Shape 950"/>
            <p:cNvSpPr/>
            <p:nvPr/>
          </p:nvSpPr>
          <p:spPr>
            <a:xfrm flipH="1">
              <a:off x="7854925" y="3874241"/>
              <a:ext cx="239011" cy="2459"/>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51" name="Shape 951"/>
            <p:cNvSpPr/>
            <p:nvPr/>
          </p:nvSpPr>
          <p:spPr>
            <a:xfrm>
              <a:off x="508016" y="600654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200</a:t>
              </a:r>
            </a:p>
          </p:txBody>
        </p:sp>
        <p:sp>
          <p:nvSpPr>
            <p:cNvPr id="952" name="Shape 952"/>
            <p:cNvSpPr/>
            <p:nvPr/>
          </p:nvSpPr>
          <p:spPr>
            <a:xfrm>
              <a:off x="1350598" y="600654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205</a:t>
              </a:r>
            </a:p>
          </p:txBody>
        </p:sp>
        <p:sp>
          <p:nvSpPr>
            <p:cNvPr id="953" name="Shape 953"/>
            <p:cNvSpPr/>
            <p:nvPr/>
          </p:nvSpPr>
          <p:spPr>
            <a:xfrm>
              <a:off x="2195983" y="6006540"/>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210</a:t>
              </a:r>
            </a:p>
          </p:txBody>
        </p:sp>
        <p:sp>
          <p:nvSpPr>
            <p:cNvPr id="954" name="Shape 954"/>
            <p:cNvSpPr/>
            <p:nvPr/>
          </p:nvSpPr>
          <p:spPr>
            <a:xfrm>
              <a:off x="3124468" y="600654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215</a:t>
              </a:r>
            </a:p>
          </p:txBody>
        </p:sp>
        <p:sp>
          <p:nvSpPr>
            <p:cNvPr id="955" name="Shape 955"/>
            <p:cNvSpPr/>
            <p:nvPr/>
          </p:nvSpPr>
          <p:spPr>
            <a:xfrm>
              <a:off x="4076555" y="600654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220</a:t>
              </a:r>
            </a:p>
          </p:txBody>
        </p:sp>
        <p:sp>
          <p:nvSpPr>
            <p:cNvPr id="956" name="Shape 956"/>
            <p:cNvSpPr/>
            <p:nvPr/>
          </p:nvSpPr>
          <p:spPr>
            <a:xfrm>
              <a:off x="4944970" y="600654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225</a:t>
              </a:r>
            </a:p>
          </p:txBody>
        </p:sp>
        <p:sp>
          <p:nvSpPr>
            <p:cNvPr id="957" name="Shape 957"/>
            <p:cNvSpPr/>
            <p:nvPr/>
          </p:nvSpPr>
          <p:spPr>
            <a:xfrm>
              <a:off x="5843563" y="6006540"/>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230</a:t>
              </a:r>
            </a:p>
          </p:txBody>
        </p:sp>
        <p:sp>
          <p:nvSpPr>
            <p:cNvPr id="958" name="Shape 958"/>
            <p:cNvSpPr/>
            <p:nvPr/>
          </p:nvSpPr>
          <p:spPr>
            <a:xfrm>
              <a:off x="6772333" y="600654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235</a:t>
              </a:r>
            </a:p>
          </p:txBody>
        </p:sp>
        <p:sp>
          <p:nvSpPr>
            <p:cNvPr id="959" name="Shape 959"/>
            <p:cNvSpPr/>
            <p:nvPr/>
          </p:nvSpPr>
          <p:spPr>
            <a:xfrm>
              <a:off x="7593431" y="6006540"/>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240</a:t>
              </a:r>
            </a:p>
          </p:txBody>
        </p:sp>
        <p:sp>
          <p:nvSpPr>
            <p:cNvPr id="960" name="Shape 960"/>
            <p:cNvSpPr/>
            <p:nvPr/>
          </p:nvSpPr>
          <p:spPr>
            <a:xfrm>
              <a:off x="0" y="5603044"/>
              <a:ext cx="761998" cy="5857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200</a:t>
              </a:r>
            </a:p>
          </p:txBody>
        </p:sp>
        <p:sp>
          <p:nvSpPr>
            <p:cNvPr id="961" name="Shape 961"/>
            <p:cNvSpPr/>
            <p:nvPr/>
          </p:nvSpPr>
          <p:spPr>
            <a:xfrm>
              <a:off x="0" y="5033883"/>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205</a:t>
              </a:r>
            </a:p>
          </p:txBody>
        </p:sp>
        <p:sp>
          <p:nvSpPr>
            <p:cNvPr id="962" name="Shape 962"/>
            <p:cNvSpPr/>
            <p:nvPr/>
          </p:nvSpPr>
          <p:spPr>
            <a:xfrm>
              <a:off x="0" y="4343261"/>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210</a:t>
              </a:r>
            </a:p>
          </p:txBody>
        </p:sp>
        <p:sp>
          <p:nvSpPr>
            <p:cNvPr id="963" name="Shape 963"/>
            <p:cNvSpPr/>
            <p:nvPr/>
          </p:nvSpPr>
          <p:spPr>
            <a:xfrm>
              <a:off x="0" y="3582575"/>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215</a:t>
              </a:r>
            </a:p>
          </p:txBody>
        </p:sp>
        <p:sp>
          <p:nvSpPr>
            <p:cNvPr id="964" name="Shape 964"/>
            <p:cNvSpPr/>
            <p:nvPr/>
          </p:nvSpPr>
          <p:spPr>
            <a:xfrm>
              <a:off x="0" y="2856919"/>
              <a:ext cx="761998" cy="5857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220</a:t>
              </a:r>
            </a:p>
          </p:txBody>
        </p:sp>
        <p:sp>
          <p:nvSpPr>
            <p:cNvPr id="965" name="Shape 965"/>
            <p:cNvSpPr/>
            <p:nvPr/>
          </p:nvSpPr>
          <p:spPr>
            <a:xfrm>
              <a:off x="0" y="2148782"/>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225</a:t>
              </a:r>
            </a:p>
          </p:txBody>
        </p:sp>
        <p:sp>
          <p:nvSpPr>
            <p:cNvPr id="966" name="Shape 966"/>
            <p:cNvSpPr/>
            <p:nvPr/>
          </p:nvSpPr>
          <p:spPr>
            <a:xfrm>
              <a:off x="0" y="1423127"/>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230</a:t>
              </a:r>
            </a:p>
          </p:txBody>
        </p:sp>
        <p:sp>
          <p:nvSpPr>
            <p:cNvPr id="967" name="Shape 967"/>
            <p:cNvSpPr/>
            <p:nvPr/>
          </p:nvSpPr>
          <p:spPr>
            <a:xfrm>
              <a:off x="0" y="699798"/>
              <a:ext cx="761998"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235</a:t>
              </a:r>
            </a:p>
          </p:txBody>
        </p:sp>
        <p:sp>
          <p:nvSpPr>
            <p:cNvPr id="968" name="Shape 968"/>
            <p:cNvSpPr/>
            <p:nvPr/>
          </p:nvSpPr>
          <p:spPr>
            <a:xfrm>
              <a:off x="30177" y="0"/>
              <a:ext cx="761999" cy="58579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defRPr sz="1800"/>
              </a:lvl1pPr>
            </a:lstStyle>
            <a:p>
              <a:r>
                <a:t>240</a:t>
              </a:r>
            </a:p>
          </p:txBody>
        </p:sp>
        <p:sp>
          <p:nvSpPr>
            <p:cNvPr id="969" name="Shape 969"/>
            <p:cNvSpPr/>
            <p:nvPr/>
          </p:nvSpPr>
          <p:spPr>
            <a:xfrm>
              <a:off x="2605389" y="706530"/>
              <a:ext cx="3162742" cy="6442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Without Protection</a:t>
              </a:r>
            </a:p>
          </p:txBody>
        </p:sp>
        <p:sp>
          <p:nvSpPr>
            <p:cNvPr id="970" name="Shape 970"/>
            <p:cNvSpPr/>
            <p:nvPr/>
          </p:nvSpPr>
          <p:spPr>
            <a:xfrm>
              <a:off x="2588514" y="1146646"/>
              <a:ext cx="3196492" cy="6793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50800" tIns="50800" rIns="50800" bIns="50800" numCol="1" anchor="ctr">
              <a:noAutofit/>
            </a:bodyPr>
            <a:lstStyle>
              <a:lvl1pPr algn="l">
                <a:defRPr sz="2400"/>
              </a:lvl1pPr>
            </a:lstStyle>
            <a:p>
              <a:r>
                <a:t>With Protection</a:t>
              </a:r>
            </a:p>
          </p:txBody>
        </p:sp>
        <p:sp>
          <p:nvSpPr>
            <p:cNvPr id="971" name="Shape 971"/>
            <p:cNvSpPr/>
            <p:nvPr/>
          </p:nvSpPr>
          <p:spPr>
            <a:xfrm>
              <a:off x="1707884" y="809263"/>
              <a:ext cx="4115871" cy="947294"/>
            </a:xfrm>
            <a:prstGeom prst="rect">
              <a:avLst/>
            </a:prstGeom>
            <a:noFill/>
            <a:ln w="12700" cap="flat">
              <a:solidFill>
                <a:srgbClr val="000000"/>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sp>
          <p:nvSpPr>
            <p:cNvPr id="972" name="Shape 972"/>
            <p:cNvSpPr/>
            <p:nvPr/>
          </p:nvSpPr>
          <p:spPr>
            <a:xfrm flipV="1">
              <a:off x="1929635" y="1028654"/>
              <a:ext cx="662456" cy="1"/>
            </a:xfrm>
            <a:prstGeom prst="line">
              <a:avLst/>
            </a:prstGeom>
            <a:noFill/>
            <a:ln w="25400" cap="flat">
              <a:solidFill>
                <a:srgbClr val="000000"/>
              </a:solidFill>
              <a:prstDash val="solid"/>
              <a:miter lim="400000"/>
              <a:headEnd type="oval" w="med" len="med"/>
              <a:tailEnd type="oval" w="med" len="med"/>
            </a:ln>
            <a:effectLst/>
          </p:spPr>
          <p:txBody>
            <a:bodyPr wrap="square" lIns="50800" tIns="50800" rIns="50800" bIns="50800" numCol="1" anchor="ctr">
              <a:noAutofit/>
            </a:bodyPr>
            <a:lstStyle/>
            <a:p>
              <a:pPr>
                <a:defRPr sz="2400"/>
              </a:pPr>
              <a:endParaRPr/>
            </a:p>
          </p:txBody>
        </p:sp>
        <p:sp>
          <p:nvSpPr>
            <p:cNvPr id="973" name="Shape 973"/>
            <p:cNvSpPr/>
            <p:nvPr/>
          </p:nvSpPr>
          <p:spPr>
            <a:xfrm flipV="1">
              <a:off x="1907160" y="1410189"/>
              <a:ext cx="738656" cy="1"/>
            </a:xfrm>
            <a:prstGeom prst="line">
              <a:avLst/>
            </a:prstGeom>
            <a:noFill/>
            <a:ln w="25400" cap="flat">
              <a:solidFill>
                <a:srgbClr val="000000"/>
              </a:solidFill>
              <a:custDash>
                <a:ds d="200000" sp="200000"/>
              </a:custDash>
              <a:miter lim="400000"/>
            </a:ln>
            <a:effectLst/>
          </p:spPr>
          <p:txBody>
            <a:bodyPr wrap="square" lIns="50800" tIns="50800" rIns="50800" bIns="50800" numCol="1" anchor="ctr">
              <a:noAutofit/>
            </a:bodyPr>
            <a:lstStyle/>
            <a:p>
              <a:pPr>
                <a:defRPr sz="2400"/>
              </a:pPr>
              <a:endParaRPr/>
            </a:p>
          </p:txBody>
        </p:sp>
        <p:sp>
          <p:nvSpPr>
            <p:cNvPr id="974" name="Shape 974"/>
            <p:cNvSpPr/>
            <p:nvPr/>
          </p:nvSpPr>
          <p:spPr>
            <a:xfrm flipV="1">
              <a:off x="2044173" y="1305373"/>
              <a:ext cx="1" cy="20963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sp>
          <p:nvSpPr>
            <p:cNvPr id="975" name="Shape 975"/>
            <p:cNvSpPr/>
            <p:nvPr/>
          </p:nvSpPr>
          <p:spPr>
            <a:xfrm flipV="1">
              <a:off x="2484931" y="1305373"/>
              <a:ext cx="1" cy="209632"/>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2400"/>
              </a:pPr>
              <a:endParaRPr/>
            </a:p>
          </p:txBody>
        </p:sp>
      </p:gr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Shape 978"/>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Discussion</a:t>
            </a:r>
          </a:p>
        </p:txBody>
      </p:sp>
      <p:sp>
        <p:nvSpPr>
          <p:cNvPr id="979" name="Shape 979"/>
          <p:cNvSpPr>
            <a:spLocks noGrp="1"/>
          </p:cNvSpPr>
          <p:nvPr>
            <p:ph type="body" idx="1"/>
          </p:nvPr>
        </p:nvSpPr>
        <p:spPr>
          <a:prstGeom prst="rect">
            <a:avLst/>
          </a:prstGeom>
        </p:spPr>
        <p:txBody>
          <a:bodyPr anchor="t"/>
          <a:lstStyle/>
          <a:p>
            <a:pPr>
              <a:defRPr b="0">
                <a:solidFill>
                  <a:srgbClr val="000000"/>
                </a:solidFill>
                <a:latin typeface="+mn-lt"/>
                <a:ea typeface="+mn-ea"/>
                <a:cs typeface="+mn-cs"/>
                <a:sym typeface="Helvetica Light"/>
              </a:defRPr>
            </a:pPr>
            <a:r>
              <a:t>Hyperthreading</a:t>
            </a:r>
          </a:p>
          <a:p>
            <a:pPr marL="296333" indent="-296333" defTabSz="457200">
              <a:spcBef>
                <a:spcPts val="0"/>
              </a:spcBef>
              <a:defRPr sz="2800" b="0">
                <a:solidFill>
                  <a:srgbClr val="000000"/>
                </a:solidFill>
              </a:defRPr>
            </a:pPr>
            <a:r>
              <a:t>From earlier experiments, our solution cannot be used to defeat side-channel attacks that are initiated from another thread sharing the same core.</a:t>
            </a:r>
          </a:p>
          <a:p>
            <a:pPr>
              <a:defRPr b="0">
                <a:solidFill>
                  <a:srgbClr val="000000"/>
                </a:solidFill>
                <a:latin typeface="+mn-lt"/>
                <a:ea typeface="+mn-ea"/>
                <a:cs typeface="+mn-cs"/>
                <a:sym typeface="Helvetica Light"/>
              </a:defRPr>
            </a:pPr>
            <a:r>
              <a:t>Security policy upon attack detection</a:t>
            </a:r>
          </a:p>
          <a:p>
            <a:pPr marL="296333" indent="-296333" defTabSz="457200">
              <a:spcBef>
                <a:spcPts val="0"/>
              </a:spcBef>
              <a:defRPr sz="2800" b="0">
                <a:solidFill>
                  <a:srgbClr val="000000"/>
                </a:solidFill>
              </a:defRPr>
            </a:pPr>
            <a:r>
              <a:t>An appropriate threshold must be selected to allow the program to reenter the transaction if it aborts for a number of times that is lower than the threshold.</a:t>
            </a:r>
          </a:p>
        </p:txBody>
      </p:sp>
      <p:pic>
        <p:nvPicPr>
          <p:cNvPr id="980"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Cache Side Channel Attacks</a:t>
            </a:r>
          </a:p>
        </p:txBody>
      </p:sp>
      <p:sp>
        <p:nvSpPr>
          <p:cNvPr id="178" name="Shape 178"/>
          <p:cNvSpPr>
            <a:spLocks noGrp="1"/>
          </p:cNvSpPr>
          <p:nvPr>
            <p:ph type="body" idx="1"/>
          </p:nvPr>
        </p:nvSpPr>
        <p:spPr>
          <a:prstGeom prst="rect">
            <a:avLst/>
          </a:prstGeom>
        </p:spPr>
        <p:txBody>
          <a:bodyPr anchor="t"/>
          <a:lstStyle/>
          <a:p>
            <a:pPr>
              <a:spcBef>
                <a:spcPts val="1000"/>
              </a:spcBef>
              <a:defRPr b="0">
                <a:solidFill>
                  <a:srgbClr val="000000"/>
                </a:solidFill>
                <a:latin typeface="+mn-lt"/>
                <a:ea typeface="+mn-ea"/>
                <a:cs typeface="+mn-cs"/>
                <a:sym typeface="Helvetica Light"/>
              </a:defRPr>
            </a:pPr>
            <a:r>
              <a:t>Prime-Probe attack</a:t>
            </a:r>
          </a:p>
          <a:p>
            <a:pPr>
              <a:spcBef>
                <a:spcPts val="1000"/>
              </a:spcBef>
              <a:defRPr b="0">
                <a:solidFill>
                  <a:srgbClr val="000000"/>
                </a:solidFill>
                <a:latin typeface="+mn-lt"/>
                <a:ea typeface="+mn-ea"/>
                <a:cs typeface="+mn-cs"/>
                <a:sym typeface="Helvetica Light"/>
              </a:defRPr>
            </a:pPr>
            <a:r>
              <a:t>Flush-Reload attack</a:t>
            </a:r>
          </a:p>
          <a:p>
            <a:pPr>
              <a:spcBef>
                <a:spcPts val="1000"/>
              </a:spcBef>
              <a:defRPr b="0">
                <a:solidFill>
                  <a:srgbClr val="000000"/>
                </a:solidFill>
                <a:latin typeface="+mn-lt"/>
                <a:ea typeface="+mn-ea"/>
                <a:cs typeface="+mn-cs"/>
                <a:sym typeface="Helvetica Light"/>
              </a:defRPr>
            </a:pPr>
            <a:r>
              <a:t>Evict-Time attack</a:t>
            </a:r>
          </a:p>
          <a:p>
            <a:pPr>
              <a:spcBef>
                <a:spcPts val="1000"/>
              </a:spcBef>
              <a:defRPr b="0">
                <a:solidFill>
                  <a:srgbClr val="000000"/>
                </a:solidFill>
                <a:latin typeface="+mn-lt"/>
                <a:ea typeface="+mn-ea"/>
                <a:cs typeface="+mn-cs"/>
                <a:sym typeface="Helvetica Light"/>
              </a:defRPr>
            </a:pPr>
            <a:r>
              <a:t>Cache-Collision attack</a:t>
            </a:r>
          </a:p>
        </p:txBody>
      </p:sp>
      <p:pic>
        <p:nvPicPr>
          <p:cNvPr id="179"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 name="Shape 982"/>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Conclusion</a:t>
            </a:r>
          </a:p>
        </p:txBody>
      </p:sp>
      <p:sp>
        <p:nvSpPr>
          <p:cNvPr id="983" name="Shape 983"/>
          <p:cNvSpPr>
            <a:spLocks noGrp="1"/>
          </p:cNvSpPr>
          <p:nvPr>
            <p:ph type="body" sz="half" idx="1"/>
          </p:nvPr>
        </p:nvSpPr>
        <p:spPr>
          <a:xfrm>
            <a:off x="952500" y="2603500"/>
            <a:ext cx="11099800" cy="4183969"/>
          </a:xfrm>
          <a:prstGeom prst="rect">
            <a:avLst/>
          </a:prstGeom>
        </p:spPr>
        <p:txBody>
          <a:bodyPr anchor="t"/>
          <a:lstStyle/>
          <a:p>
            <a:pPr marL="296333" indent="-296333" defTabSz="457200">
              <a:spcBef>
                <a:spcPts val="0"/>
              </a:spcBef>
              <a:defRPr sz="3200" b="0">
                <a:solidFill>
                  <a:srgbClr val="000000"/>
                </a:solidFill>
              </a:defRPr>
            </a:pPr>
            <a:r>
              <a:t>We design a defense against cache side channel attacks using hardware transactional memory. </a:t>
            </a:r>
          </a:p>
          <a:p>
            <a:pPr marL="296333" indent="-296333" defTabSz="457200">
              <a:spcBef>
                <a:spcPts val="0"/>
              </a:spcBef>
              <a:defRPr sz="3200" b="0">
                <a:solidFill>
                  <a:srgbClr val="000000"/>
                </a:solidFill>
              </a:defRPr>
            </a:pPr>
            <a:r>
              <a:t>We provide a systematic analysis of the security requirements that a software-only solution must meet to defeat cache attacks, </a:t>
            </a:r>
          </a:p>
          <a:p>
            <a:pPr marL="296333" indent="-296333" defTabSz="457200">
              <a:spcBef>
                <a:spcPts val="0"/>
              </a:spcBef>
              <a:defRPr sz="3200" b="0">
                <a:solidFill>
                  <a:srgbClr val="000000"/>
                </a:solidFill>
              </a:defRPr>
            </a:pPr>
            <a:r>
              <a:t>We propose a software design that leverages Intel TSX to satisfy these requirements. </a:t>
            </a:r>
          </a:p>
        </p:txBody>
      </p:sp>
      <p:pic>
        <p:nvPicPr>
          <p:cNvPr id="984"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 name="Shape 986"/>
          <p:cNvSpPr>
            <a:spLocks noGrp="1"/>
          </p:cNvSpPr>
          <p:nvPr>
            <p:ph type="body" idx="1"/>
          </p:nvPr>
        </p:nvSpPr>
        <p:spPr>
          <a:prstGeom prst="rect">
            <a:avLst/>
          </a:prstGeom>
        </p:spPr>
        <p:txBody>
          <a:bodyPr anchor="t"/>
          <a:lstStyle/>
          <a:p>
            <a:pPr>
              <a:defRPr sz="5200"/>
            </a:pPr>
            <a:r>
              <a:t>Thanks!</a:t>
            </a:r>
          </a:p>
          <a:p>
            <a:pPr>
              <a:defRPr sz="5200"/>
            </a:pPr>
            <a:endParaRPr/>
          </a:p>
          <a:p>
            <a:pPr>
              <a:defRPr sz="5200"/>
            </a:pPr>
            <a:endParaRPr/>
          </a:p>
          <a:p>
            <a:pPr>
              <a:defRPr sz="5200"/>
            </a:pPr>
            <a:endParaRPr/>
          </a:p>
          <a:p>
            <a:pPr>
              <a:defRPr sz="5200"/>
            </a:pPr>
            <a:r>
              <a:rPr u="sng">
                <a:hlinkClick r:id="rId2"/>
              </a:rPr>
              <a:t>chen.4825@osu.edu</a:t>
            </a:r>
          </a:p>
        </p:txBody>
      </p:sp>
      <p:pic>
        <p:nvPicPr>
          <p:cNvPr id="987"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Cache Side Channel Attacks</a:t>
            </a:r>
          </a:p>
        </p:txBody>
      </p:sp>
      <p:sp>
        <p:nvSpPr>
          <p:cNvPr id="188" name="Shape 188"/>
          <p:cNvSpPr>
            <a:spLocks noGrp="1"/>
          </p:cNvSpPr>
          <p:nvPr>
            <p:ph type="body" sz="quarter" idx="1"/>
          </p:nvPr>
        </p:nvSpPr>
        <p:spPr>
          <a:xfrm>
            <a:off x="952500" y="2603500"/>
            <a:ext cx="11099800" cy="1874422"/>
          </a:xfrm>
          <a:prstGeom prst="rect">
            <a:avLst/>
          </a:prstGeom>
        </p:spPr>
        <p:txBody>
          <a:bodyPr anchor="t">
            <a:normAutofit lnSpcReduction="10000"/>
          </a:bodyPr>
          <a:lstStyle/>
          <a:p>
            <a:pPr marL="440055" indent="-440055" defTabSz="578358">
              <a:spcBef>
                <a:spcPts val="4100"/>
              </a:spcBef>
              <a:defRPr sz="3564" b="0">
                <a:solidFill>
                  <a:srgbClr val="000000"/>
                </a:solidFill>
                <a:latin typeface="+mn-lt"/>
                <a:ea typeface="+mn-ea"/>
                <a:cs typeface="+mn-cs"/>
                <a:sym typeface="Helvetica Light"/>
              </a:defRPr>
            </a:pPr>
            <a:r>
              <a:t>Prime-Probe attack</a:t>
            </a:r>
          </a:p>
          <a:p>
            <a:pPr marL="293369" indent="-293369" defTabSz="452627">
              <a:spcBef>
                <a:spcPts val="0"/>
              </a:spcBef>
              <a:defRPr sz="2772" b="0">
                <a:solidFill>
                  <a:srgbClr val="000000"/>
                </a:solidFill>
              </a:defRPr>
            </a:pPr>
            <a:r>
              <a:t>Prime: Fills the cache with its own data.</a:t>
            </a:r>
          </a:p>
          <a:p>
            <a:pPr marL="293369" indent="-293369" defTabSz="452627">
              <a:spcBef>
                <a:spcPts val="0"/>
              </a:spcBef>
              <a:defRPr sz="2772" b="0">
                <a:solidFill>
                  <a:srgbClr val="000000"/>
                </a:solidFill>
              </a:defRPr>
            </a:pPr>
            <a:r>
              <a:t>Idle: Waits for a time interval while the victim executing.</a:t>
            </a:r>
          </a:p>
          <a:p>
            <a:pPr marL="293369" indent="-293369" defTabSz="452627">
              <a:spcBef>
                <a:spcPts val="0"/>
              </a:spcBef>
              <a:defRPr sz="2772" b="0">
                <a:solidFill>
                  <a:srgbClr val="000000"/>
                </a:solidFill>
              </a:defRPr>
            </a:pPr>
            <a:r>
              <a:t>Probe: Measures the time to access the same cache sets.</a:t>
            </a:r>
          </a:p>
        </p:txBody>
      </p:sp>
      <p:pic>
        <p:nvPicPr>
          <p:cNvPr id="189"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
        <p:nvSpPr>
          <p:cNvPr id="190" name="Shape 190"/>
          <p:cNvSpPr/>
          <p:nvPr/>
        </p:nvSpPr>
        <p:spPr>
          <a:xfrm>
            <a:off x="203108" y="7185280"/>
            <a:ext cx="12598584"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grpSp>
        <p:nvGrpSpPr>
          <p:cNvPr id="194" name="Group 194"/>
          <p:cNvGrpSpPr/>
          <p:nvPr/>
        </p:nvGrpSpPr>
        <p:grpSpPr>
          <a:xfrm>
            <a:off x="69659" y="4587192"/>
            <a:ext cx="4660738" cy="2133601"/>
            <a:chOff x="1351" y="0"/>
            <a:chExt cx="4660737" cy="2133600"/>
          </a:xfrm>
        </p:grpSpPr>
        <p:sp>
          <p:nvSpPr>
            <p:cNvPr id="191" name="Shape 191"/>
            <p:cNvSpPr/>
            <p:nvPr/>
          </p:nvSpPr>
          <p:spPr>
            <a:xfrm>
              <a:off x="1690496" y="1438056"/>
              <a:ext cx="1282447"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Prime</a:t>
              </a:r>
            </a:p>
          </p:txBody>
        </p:sp>
        <p:pic>
          <p:nvPicPr>
            <p:cNvPr id="192" name="pasted-image.pdf"/>
            <p:cNvPicPr>
              <a:picLocks noChangeAspect="1"/>
            </p:cNvPicPr>
            <p:nvPr/>
          </p:nvPicPr>
          <p:blipFill>
            <a:blip r:embed="rId3">
              <a:extLst/>
            </a:blip>
            <a:stretch>
              <a:fillRect/>
            </a:stretch>
          </p:blipFill>
          <p:spPr>
            <a:xfrm>
              <a:off x="1766569" y="246057"/>
              <a:ext cx="1130301" cy="1130301"/>
            </a:xfrm>
            <a:prstGeom prst="rect">
              <a:avLst/>
            </a:prstGeom>
            <a:ln w="12700" cap="flat">
              <a:noFill/>
              <a:miter lim="400000"/>
            </a:ln>
            <a:effectLst/>
          </p:spPr>
        </p:pic>
        <p:sp>
          <p:nvSpPr>
            <p:cNvPr id="193" name="Shape 193"/>
            <p:cNvSpPr/>
            <p:nvPr/>
          </p:nvSpPr>
          <p:spPr>
            <a:xfrm>
              <a:off x="1351" y="0"/>
              <a:ext cx="4660738"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199" name="Group 199"/>
          <p:cNvGrpSpPr/>
          <p:nvPr/>
        </p:nvGrpSpPr>
        <p:grpSpPr>
          <a:xfrm>
            <a:off x="4747209" y="4587192"/>
            <a:ext cx="3510382" cy="2133601"/>
            <a:chOff x="0" y="0"/>
            <a:chExt cx="3510381" cy="2133600"/>
          </a:xfrm>
        </p:grpSpPr>
        <p:grpSp>
          <p:nvGrpSpPr>
            <p:cNvPr id="197" name="Group 197"/>
            <p:cNvGrpSpPr/>
            <p:nvPr/>
          </p:nvGrpSpPr>
          <p:grpSpPr>
            <a:xfrm>
              <a:off x="0" y="242882"/>
              <a:ext cx="3510382" cy="1846050"/>
              <a:chOff x="0" y="0"/>
              <a:chExt cx="3510381" cy="1846048"/>
            </a:xfrm>
          </p:grpSpPr>
          <p:sp>
            <p:nvSpPr>
              <p:cNvPr id="195" name="Shape 195"/>
              <p:cNvSpPr/>
              <p:nvPr/>
            </p:nvSpPr>
            <p:spPr>
              <a:xfrm>
                <a:off x="0" y="1198348"/>
                <a:ext cx="3510382"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Victim Executing</a:t>
                </a:r>
              </a:p>
            </p:txBody>
          </p:sp>
          <p:pic>
            <p:nvPicPr>
              <p:cNvPr id="196" name="pasted-image.pdf"/>
              <p:cNvPicPr>
                <a:picLocks noChangeAspect="1"/>
              </p:cNvPicPr>
              <p:nvPr/>
            </p:nvPicPr>
            <p:blipFill>
              <a:blip r:embed="rId4">
                <a:extLst/>
              </a:blip>
              <a:stretch>
                <a:fillRect/>
              </a:stretch>
            </p:blipFill>
            <p:spPr>
              <a:xfrm>
                <a:off x="1299871" y="0"/>
                <a:ext cx="1079501" cy="1143000"/>
              </a:xfrm>
              <a:prstGeom prst="rect">
                <a:avLst/>
              </a:prstGeom>
              <a:ln w="12700" cap="flat">
                <a:noFill/>
                <a:miter lim="400000"/>
              </a:ln>
              <a:effectLst/>
            </p:spPr>
          </p:pic>
        </p:grpSp>
        <p:sp>
          <p:nvSpPr>
            <p:cNvPr id="198" name="Shape 198"/>
            <p:cNvSpPr/>
            <p:nvPr/>
          </p:nvSpPr>
          <p:spPr>
            <a:xfrm>
              <a:off x="54153" y="0"/>
              <a:ext cx="3402075"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204" name="Group 204"/>
          <p:cNvGrpSpPr/>
          <p:nvPr/>
        </p:nvGrpSpPr>
        <p:grpSpPr>
          <a:xfrm>
            <a:off x="8282524" y="4587192"/>
            <a:ext cx="4772915" cy="2133601"/>
            <a:chOff x="12699" y="0"/>
            <a:chExt cx="4772914" cy="2133600"/>
          </a:xfrm>
        </p:grpSpPr>
        <p:grpSp>
          <p:nvGrpSpPr>
            <p:cNvPr id="202" name="Group 202"/>
            <p:cNvGrpSpPr/>
            <p:nvPr/>
          </p:nvGrpSpPr>
          <p:grpSpPr>
            <a:xfrm>
              <a:off x="1736445" y="267860"/>
              <a:ext cx="1325424" cy="1839700"/>
              <a:chOff x="0" y="0"/>
              <a:chExt cx="1325422" cy="1839698"/>
            </a:xfrm>
          </p:grpSpPr>
          <p:sp>
            <p:nvSpPr>
              <p:cNvPr id="200" name="Shape 200"/>
              <p:cNvSpPr/>
              <p:nvPr/>
            </p:nvSpPr>
            <p:spPr>
              <a:xfrm>
                <a:off x="-1" y="1191998"/>
                <a:ext cx="1325424"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Probe</a:t>
                </a:r>
              </a:p>
            </p:txBody>
          </p:sp>
          <p:pic>
            <p:nvPicPr>
              <p:cNvPr id="201" name="pasted-image.pdf"/>
              <p:cNvPicPr>
                <a:picLocks noChangeAspect="1"/>
              </p:cNvPicPr>
              <p:nvPr/>
            </p:nvPicPr>
            <p:blipFill>
              <a:blip r:embed="rId3">
                <a:extLst/>
              </a:blip>
              <a:stretch>
                <a:fillRect/>
              </a:stretch>
            </p:blipFill>
            <p:spPr>
              <a:xfrm>
                <a:off x="97561" y="0"/>
                <a:ext cx="1130301" cy="1130300"/>
              </a:xfrm>
              <a:prstGeom prst="rect">
                <a:avLst/>
              </a:prstGeom>
              <a:ln w="12700" cap="flat">
                <a:noFill/>
                <a:miter lim="400000"/>
              </a:ln>
              <a:effectLst/>
            </p:spPr>
          </p:pic>
        </p:grpSp>
        <p:sp>
          <p:nvSpPr>
            <p:cNvPr id="203" name="Shape 203"/>
            <p:cNvSpPr/>
            <p:nvPr/>
          </p:nvSpPr>
          <p:spPr>
            <a:xfrm>
              <a:off x="12699" y="0"/>
              <a:ext cx="4772915"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194"/>
                                        </p:tgtEl>
                                        <p:attrNameLst>
                                          <p:attrName>style.visibility</p:attrName>
                                        </p:attrNameLst>
                                      </p:cBhvr>
                                      <p:to>
                                        <p:strVal val="visible"/>
                                      </p:to>
                                    </p:set>
                                    <p:animEffect transition="in" filter="dissolve">
                                      <p:cBhvr>
                                        <p:cTn id="7" dur="10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199"/>
                                        </p:tgtEl>
                                        <p:attrNameLst>
                                          <p:attrName>style.visibility</p:attrName>
                                        </p:attrNameLst>
                                      </p:cBhvr>
                                      <p:to>
                                        <p:strVal val="visible"/>
                                      </p:to>
                                    </p:set>
                                    <p:animEffect transition="in" filter="dissolve">
                                      <p:cBhvr>
                                        <p:cTn id="12" dur="1000"/>
                                        <p:tgtEl>
                                          <p:spTgt spid="1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204"/>
                                        </p:tgtEl>
                                        <p:attrNameLst>
                                          <p:attrName>style.visibility</p:attrName>
                                        </p:attrNameLst>
                                      </p:cBhvr>
                                      <p:to>
                                        <p:strVal val="visible"/>
                                      </p:to>
                                    </p:set>
                                    <p:animEffect transition="in" filter="dissolve">
                                      <p:cBhvr>
                                        <p:cTn id="17" dur="1000"/>
                                        <p:tgtEl>
                                          <p:spTgt spid="20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190"/>
                                        </p:tgtEl>
                                        <p:attrNameLst>
                                          <p:attrName>style.visibility</p:attrName>
                                        </p:attrNameLst>
                                      </p:cBhvr>
                                      <p:to>
                                        <p:strVal val="visible"/>
                                      </p:to>
                                    </p:set>
                                    <p:animEffect transition="in" filter="dissolve">
                                      <p:cBhvr>
                                        <p:cTn id="22" dur="30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4" animBg="1" advAuto="0"/>
      <p:bldP spid="194" grpId="1" animBg="1" advAuto="0"/>
      <p:bldP spid="199" grpId="2" animBg="1" advAuto="0"/>
      <p:bldP spid="204" grpId="3"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Cache Side Channel Attacks</a:t>
            </a:r>
          </a:p>
        </p:txBody>
      </p:sp>
      <p:sp>
        <p:nvSpPr>
          <p:cNvPr id="207" name="Shape 207"/>
          <p:cNvSpPr>
            <a:spLocks noGrp="1"/>
          </p:cNvSpPr>
          <p:nvPr>
            <p:ph type="body" sz="quarter" idx="1"/>
          </p:nvPr>
        </p:nvSpPr>
        <p:spPr>
          <a:xfrm>
            <a:off x="952500" y="2603500"/>
            <a:ext cx="11099800" cy="1815637"/>
          </a:xfrm>
          <a:prstGeom prst="rect">
            <a:avLst/>
          </a:prstGeom>
        </p:spPr>
        <p:txBody>
          <a:bodyPr anchor="t">
            <a:normAutofit lnSpcReduction="10000"/>
          </a:bodyPr>
          <a:lstStyle/>
          <a:p>
            <a:pPr marL="422275" indent="-422275" defTabSz="554990">
              <a:spcBef>
                <a:spcPts val="3900"/>
              </a:spcBef>
              <a:defRPr sz="3420" b="0">
                <a:solidFill>
                  <a:srgbClr val="000000"/>
                </a:solidFill>
                <a:latin typeface="+mn-lt"/>
                <a:ea typeface="+mn-ea"/>
                <a:cs typeface="+mn-cs"/>
                <a:sym typeface="Helvetica Light"/>
              </a:defRPr>
            </a:pPr>
            <a:r>
              <a:t>Flush-Reload attack</a:t>
            </a:r>
          </a:p>
          <a:p>
            <a:pPr marL="281516" indent="-281516" defTabSz="434340">
              <a:spcBef>
                <a:spcPts val="0"/>
              </a:spcBef>
              <a:defRPr sz="2660" b="0">
                <a:solidFill>
                  <a:srgbClr val="000000"/>
                </a:solidFill>
              </a:defRPr>
            </a:pPr>
            <a:r>
              <a:t>Flush: Flushes the cache lines containing addr.</a:t>
            </a:r>
          </a:p>
          <a:p>
            <a:pPr marL="281516" indent="-281516" defTabSz="434340">
              <a:spcBef>
                <a:spcPts val="0"/>
              </a:spcBef>
              <a:defRPr sz="2660" b="0">
                <a:solidFill>
                  <a:srgbClr val="000000"/>
                </a:solidFill>
              </a:defRPr>
            </a:pPr>
            <a:r>
              <a:t>Idle: Waits for a time interval.</a:t>
            </a:r>
          </a:p>
          <a:p>
            <a:pPr marL="281516" indent="-281516" defTabSz="434340">
              <a:spcBef>
                <a:spcPts val="0"/>
              </a:spcBef>
              <a:defRPr sz="2660" b="0">
                <a:solidFill>
                  <a:srgbClr val="000000"/>
                </a:solidFill>
              </a:defRPr>
            </a:pPr>
            <a:r>
              <a:t>Reload: Measures the time to reload addr.</a:t>
            </a:r>
          </a:p>
        </p:txBody>
      </p:sp>
      <p:pic>
        <p:nvPicPr>
          <p:cNvPr id="208"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
        <p:nvSpPr>
          <p:cNvPr id="209" name="Shape 209"/>
          <p:cNvSpPr/>
          <p:nvPr/>
        </p:nvSpPr>
        <p:spPr>
          <a:xfrm>
            <a:off x="203108" y="7185280"/>
            <a:ext cx="12598584"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grpSp>
        <p:nvGrpSpPr>
          <p:cNvPr id="213" name="Group 213"/>
          <p:cNvGrpSpPr/>
          <p:nvPr/>
        </p:nvGrpSpPr>
        <p:grpSpPr>
          <a:xfrm>
            <a:off x="68307" y="4587192"/>
            <a:ext cx="4663441" cy="2133601"/>
            <a:chOff x="0" y="0"/>
            <a:chExt cx="4663440" cy="2133600"/>
          </a:xfrm>
        </p:grpSpPr>
        <p:sp>
          <p:nvSpPr>
            <p:cNvPr id="210" name="Shape 210"/>
            <p:cNvSpPr/>
            <p:nvPr/>
          </p:nvSpPr>
          <p:spPr>
            <a:xfrm>
              <a:off x="-1" y="1438056"/>
              <a:ext cx="4663441"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Flush the Cache Lines</a:t>
              </a:r>
            </a:p>
          </p:txBody>
        </p:sp>
        <p:pic>
          <p:nvPicPr>
            <p:cNvPr id="211" name="pasted-image.pdf"/>
            <p:cNvPicPr>
              <a:picLocks noChangeAspect="1"/>
            </p:cNvPicPr>
            <p:nvPr/>
          </p:nvPicPr>
          <p:blipFill>
            <a:blip r:embed="rId3">
              <a:extLst/>
            </a:blip>
            <a:stretch>
              <a:fillRect/>
            </a:stretch>
          </p:blipFill>
          <p:spPr>
            <a:xfrm>
              <a:off x="1766569" y="246057"/>
              <a:ext cx="1130301" cy="1130301"/>
            </a:xfrm>
            <a:prstGeom prst="rect">
              <a:avLst/>
            </a:prstGeom>
            <a:ln w="12700" cap="flat">
              <a:noFill/>
              <a:miter lim="400000"/>
            </a:ln>
            <a:effectLst/>
          </p:spPr>
        </p:pic>
        <p:sp>
          <p:nvSpPr>
            <p:cNvPr id="212" name="Shape 212"/>
            <p:cNvSpPr/>
            <p:nvPr/>
          </p:nvSpPr>
          <p:spPr>
            <a:xfrm>
              <a:off x="1351" y="0"/>
              <a:ext cx="4660738"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218" name="Group 218"/>
          <p:cNvGrpSpPr/>
          <p:nvPr/>
        </p:nvGrpSpPr>
        <p:grpSpPr>
          <a:xfrm>
            <a:off x="4747209" y="4587192"/>
            <a:ext cx="3510382" cy="2133601"/>
            <a:chOff x="0" y="0"/>
            <a:chExt cx="3510381" cy="2133600"/>
          </a:xfrm>
        </p:grpSpPr>
        <p:grpSp>
          <p:nvGrpSpPr>
            <p:cNvPr id="216" name="Group 216"/>
            <p:cNvGrpSpPr/>
            <p:nvPr/>
          </p:nvGrpSpPr>
          <p:grpSpPr>
            <a:xfrm>
              <a:off x="0" y="242882"/>
              <a:ext cx="3510382" cy="1846050"/>
              <a:chOff x="0" y="0"/>
              <a:chExt cx="3510381" cy="1846048"/>
            </a:xfrm>
          </p:grpSpPr>
          <p:sp>
            <p:nvSpPr>
              <p:cNvPr id="214" name="Shape 214"/>
              <p:cNvSpPr/>
              <p:nvPr/>
            </p:nvSpPr>
            <p:spPr>
              <a:xfrm>
                <a:off x="0" y="1198348"/>
                <a:ext cx="3510382"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Victim Executing</a:t>
                </a:r>
              </a:p>
            </p:txBody>
          </p:sp>
          <p:pic>
            <p:nvPicPr>
              <p:cNvPr id="215" name="pasted-image.pdf"/>
              <p:cNvPicPr>
                <a:picLocks noChangeAspect="1"/>
              </p:cNvPicPr>
              <p:nvPr/>
            </p:nvPicPr>
            <p:blipFill>
              <a:blip r:embed="rId4">
                <a:extLst/>
              </a:blip>
              <a:stretch>
                <a:fillRect/>
              </a:stretch>
            </p:blipFill>
            <p:spPr>
              <a:xfrm>
                <a:off x="1299871" y="0"/>
                <a:ext cx="1079501" cy="1143000"/>
              </a:xfrm>
              <a:prstGeom prst="rect">
                <a:avLst/>
              </a:prstGeom>
              <a:ln w="12700" cap="flat">
                <a:noFill/>
                <a:miter lim="400000"/>
              </a:ln>
              <a:effectLst/>
            </p:spPr>
          </p:pic>
        </p:grpSp>
        <p:sp>
          <p:nvSpPr>
            <p:cNvPr id="217" name="Shape 217"/>
            <p:cNvSpPr/>
            <p:nvPr/>
          </p:nvSpPr>
          <p:spPr>
            <a:xfrm>
              <a:off x="54153" y="0"/>
              <a:ext cx="3402075"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223" name="Group 223"/>
          <p:cNvGrpSpPr/>
          <p:nvPr/>
        </p:nvGrpSpPr>
        <p:grpSpPr>
          <a:xfrm>
            <a:off x="8269824" y="4587192"/>
            <a:ext cx="4798315" cy="2133601"/>
            <a:chOff x="0" y="0"/>
            <a:chExt cx="4798314" cy="2133600"/>
          </a:xfrm>
        </p:grpSpPr>
        <p:grpSp>
          <p:nvGrpSpPr>
            <p:cNvPr id="221" name="Group 221"/>
            <p:cNvGrpSpPr/>
            <p:nvPr/>
          </p:nvGrpSpPr>
          <p:grpSpPr>
            <a:xfrm>
              <a:off x="-1" y="267860"/>
              <a:ext cx="4798316" cy="1839700"/>
              <a:chOff x="-1736445" y="0"/>
              <a:chExt cx="4798314" cy="1839698"/>
            </a:xfrm>
          </p:grpSpPr>
          <p:sp>
            <p:nvSpPr>
              <p:cNvPr id="219" name="Shape 219"/>
              <p:cNvSpPr/>
              <p:nvPr/>
            </p:nvSpPr>
            <p:spPr>
              <a:xfrm>
                <a:off x="-1736446" y="1191998"/>
                <a:ext cx="4798315"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Measure time to reload</a:t>
                </a:r>
              </a:p>
            </p:txBody>
          </p:sp>
          <p:pic>
            <p:nvPicPr>
              <p:cNvPr id="220" name="pasted-image.pdf"/>
              <p:cNvPicPr>
                <a:picLocks noChangeAspect="1"/>
              </p:cNvPicPr>
              <p:nvPr/>
            </p:nvPicPr>
            <p:blipFill>
              <a:blip r:embed="rId3">
                <a:extLst/>
              </a:blip>
              <a:stretch>
                <a:fillRect/>
              </a:stretch>
            </p:blipFill>
            <p:spPr>
              <a:xfrm>
                <a:off x="97561" y="0"/>
                <a:ext cx="1130301" cy="1130300"/>
              </a:xfrm>
              <a:prstGeom prst="rect">
                <a:avLst/>
              </a:prstGeom>
              <a:ln w="12700" cap="flat">
                <a:noFill/>
                <a:miter lim="400000"/>
              </a:ln>
              <a:effectLst/>
            </p:spPr>
          </p:pic>
        </p:grpSp>
        <p:sp>
          <p:nvSpPr>
            <p:cNvPr id="222" name="Shape 222"/>
            <p:cNvSpPr/>
            <p:nvPr/>
          </p:nvSpPr>
          <p:spPr>
            <a:xfrm>
              <a:off x="12699" y="0"/>
              <a:ext cx="4772915"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13"/>
                                        </p:tgtEl>
                                        <p:attrNameLst>
                                          <p:attrName>style.visibility</p:attrName>
                                        </p:attrNameLst>
                                      </p:cBhvr>
                                      <p:to>
                                        <p:strVal val="visible"/>
                                      </p:to>
                                    </p:set>
                                    <p:animEffect transition="in" filter="dissolve">
                                      <p:cBhvr>
                                        <p:cTn id="7" dur="10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18"/>
                                        </p:tgtEl>
                                        <p:attrNameLst>
                                          <p:attrName>style.visibility</p:attrName>
                                        </p:attrNameLst>
                                      </p:cBhvr>
                                      <p:to>
                                        <p:strVal val="visible"/>
                                      </p:to>
                                    </p:set>
                                    <p:animEffect transition="in" filter="dissolve">
                                      <p:cBhvr>
                                        <p:cTn id="12" dur="1000"/>
                                        <p:tgtEl>
                                          <p:spTgt spid="2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223"/>
                                        </p:tgtEl>
                                        <p:attrNameLst>
                                          <p:attrName>style.visibility</p:attrName>
                                        </p:attrNameLst>
                                      </p:cBhvr>
                                      <p:to>
                                        <p:strVal val="visible"/>
                                      </p:to>
                                    </p:set>
                                    <p:animEffect transition="in" filter="dissolve">
                                      <p:cBhvr>
                                        <p:cTn id="17" dur="1000"/>
                                        <p:tgtEl>
                                          <p:spTgt spid="2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209"/>
                                        </p:tgtEl>
                                        <p:attrNameLst>
                                          <p:attrName>style.visibility</p:attrName>
                                        </p:attrNameLst>
                                      </p:cBhvr>
                                      <p:to>
                                        <p:strVal val="visible"/>
                                      </p:to>
                                    </p:set>
                                    <p:animEffect transition="in" filter="dissolve">
                                      <p:cBhvr>
                                        <p:cTn id="22" dur="3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4" animBg="1" advAuto="0"/>
      <p:bldP spid="213" grpId="1" animBg="1" advAuto="0"/>
      <p:bldP spid="218" grpId="2" animBg="1" advAuto="0"/>
      <p:bldP spid="223" grpId="3"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Cache Side Channel Attacks</a:t>
            </a:r>
          </a:p>
        </p:txBody>
      </p:sp>
      <p:sp>
        <p:nvSpPr>
          <p:cNvPr id="230" name="Shape 230"/>
          <p:cNvSpPr>
            <a:spLocks noGrp="1"/>
          </p:cNvSpPr>
          <p:nvPr>
            <p:ph type="body" sz="quarter" idx="1"/>
          </p:nvPr>
        </p:nvSpPr>
        <p:spPr>
          <a:xfrm>
            <a:off x="952500" y="2603500"/>
            <a:ext cx="11099800" cy="1942855"/>
          </a:xfrm>
          <a:prstGeom prst="rect">
            <a:avLst/>
          </a:prstGeom>
        </p:spPr>
        <p:txBody>
          <a:bodyPr anchor="t"/>
          <a:lstStyle/>
          <a:p>
            <a:pPr>
              <a:defRPr b="0">
                <a:solidFill>
                  <a:srgbClr val="000000"/>
                </a:solidFill>
                <a:latin typeface="+mn-lt"/>
                <a:ea typeface="+mn-ea"/>
                <a:cs typeface="+mn-cs"/>
                <a:sym typeface="Helvetica Light"/>
              </a:defRPr>
            </a:pPr>
            <a:r>
              <a:t>Evict-Time attack</a:t>
            </a:r>
          </a:p>
          <a:p>
            <a:pPr marL="296333" indent="-296333" defTabSz="457200">
              <a:spcBef>
                <a:spcPts val="0"/>
              </a:spcBef>
              <a:defRPr sz="2800" b="0">
                <a:solidFill>
                  <a:srgbClr val="000000"/>
                </a:solidFill>
              </a:defRPr>
            </a:pPr>
            <a:r>
              <a:t>Evict: Fills specific cache sets to evict all other cache lines.</a:t>
            </a:r>
          </a:p>
          <a:p>
            <a:pPr marL="296333" indent="-296333" defTabSz="457200">
              <a:spcBef>
                <a:spcPts val="0"/>
              </a:spcBef>
              <a:defRPr sz="2800" b="0">
                <a:solidFill>
                  <a:srgbClr val="000000"/>
                </a:solidFill>
              </a:defRPr>
            </a:pPr>
            <a:r>
              <a:t>Time: Triggers the victim to perform the security critical operation and measures the victim’s total execution time.</a:t>
            </a:r>
          </a:p>
        </p:txBody>
      </p:sp>
      <p:pic>
        <p:nvPicPr>
          <p:cNvPr id="231"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
        <p:nvSpPr>
          <p:cNvPr id="232" name="Shape 232"/>
          <p:cNvSpPr/>
          <p:nvPr/>
        </p:nvSpPr>
        <p:spPr>
          <a:xfrm>
            <a:off x="203108" y="7185280"/>
            <a:ext cx="12598584"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grpSp>
        <p:nvGrpSpPr>
          <p:cNvPr id="236" name="Group 236"/>
          <p:cNvGrpSpPr/>
          <p:nvPr/>
        </p:nvGrpSpPr>
        <p:grpSpPr>
          <a:xfrm>
            <a:off x="69659" y="4587192"/>
            <a:ext cx="6522324" cy="2133601"/>
            <a:chOff x="0" y="0"/>
            <a:chExt cx="6522322" cy="2133600"/>
          </a:xfrm>
        </p:grpSpPr>
        <p:sp>
          <p:nvSpPr>
            <p:cNvPr id="233" name="Shape 233"/>
            <p:cNvSpPr/>
            <p:nvPr/>
          </p:nvSpPr>
          <p:spPr>
            <a:xfrm>
              <a:off x="239526" y="1438929"/>
              <a:ext cx="6043271"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Evict: Fills certain cache sets</a:t>
              </a:r>
            </a:p>
          </p:txBody>
        </p:sp>
        <p:pic>
          <p:nvPicPr>
            <p:cNvPr id="234" name="pasted-image.pdf"/>
            <p:cNvPicPr>
              <a:picLocks noChangeAspect="1"/>
            </p:cNvPicPr>
            <p:nvPr/>
          </p:nvPicPr>
          <p:blipFill>
            <a:blip r:embed="rId3">
              <a:extLst/>
            </a:blip>
            <a:stretch>
              <a:fillRect/>
            </a:stretch>
          </p:blipFill>
          <p:spPr>
            <a:xfrm>
              <a:off x="2696011" y="267860"/>
              <a:ext cx="1130301" cy="1130301"/>
            </a:xfrm>
            <a:prstGeom prst="rect">
              <a:avLst/>
            </a:prstGeom>
            <a:ln w="12700" cap="flat">
              <a:noFill/>
              <a:miter lim="400000"/>
            </a:ln>
            <a:effectLst/>
          </p:spPr>
        </p:pic>
        <p:sp>
          <p:nvSpPr>
            <p:cNvPr id="235" name="Shape 235"/>
            <p:cNvSpPr/>
            <p:nvPr/>
          </p:nvSpPr>
          <p:spPr>
            <a:xfrm>
              <a:off x="0" y="0"/>
              <a:ext cx="6522323"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241" name="Group 241"/>
          <p:cNvGrpSpPr/>
          <p:nvPr/>
        </p:nvGrpSpPr>
        <p:grpSpPr>
          <a:xfrm>
            <a:off x="6706934" y="4587192"/>
            <a:ext cx="6221033" cy="2133601"/>
            <a:chOff x="0" y="0"/>
            <a:chExt cx="6221032" cy="2133600"/>
          </a:xfrm>
        </p:grpSpPr>
        <p:pic>
          <p:nvPicPr>
            <p:cNvPr id="237" name="pasted-image.pdf"/>
            <p:cNvPicPr>
              <a:picLocks noChangeAspect="1"/>
            </p:cNvPicPr>
            <p:nvPr/>
          </p:nvPicPr>
          <p:blipFill>
            <a:blip r:embed="rId4">
              <a:extLst/>
            </a:blip>
            <a:stretch>
              <a:fillRect/>
            </a:stretch>
          </p:blipFill>
          <p:spPr>
            <a:xfrm>
              <a:off x="3840198" y="261510"/>
              <a:ext cx="1079501" cy="1143001"/>
            </a:xfrm>
            <a:prstGeom prst="rect">
              <a:avLst/>
            </a:prstGeom>
            <a:ln w="12700" cap="flat">
              <a:noFill/>
              <a:miter lim="400000"/>
            </a:ln>
            <a:effectLst/>
          </p:spPr>
        </p:pic>
        <p:sp>
          <p:nvSpPr>
            <p:cNvPr id="238" name="Shape 238"/>
            <p:cNvSpPr/>
            <p:nvPr/>
          </p:nvSpPr>
          <p:spPr>
            <a:xfrm>
              <a:off x="127471" y="1438929"/>
              <a:ext cx="6093562"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Trigger victim execution, time</a:t>
              </a:r>
            </a:p>
          </p:txBody>
        </p:sp>
        <p:pic>
          <p:nvPicPr>
            <p:cNvPr id="239" name="pasted-image.pdf"/>
            <p:cNvPicPr>
              <a:picLocks noChangeAspect="1"/>
            </p:cNvPicPr>
            <p:nvPr/>
          </p:nvPicPr>
          <p:blipFill>
            <a:blip r:embed="rId3">
              <a:extLst/>
            </a:blip>
            <a:stretch>
              <a:fillRect/>
            </a:stretch>
          </p:blipFill>
          <p:spPr>
            <a:xfrm>
              <a:off x="1450363" y="267860"/>
              <a:ext cx="1130301" cy="1130301"/>
            </a:xfrm>
            <a:prstGeom prst="rect">
              <a:avLst/>
            </a:prstGeom>
            <a:ln w="12700" cap="flat">
              <a:noFill/>
              <a:miter lim="400000"/>
            </a:ln>
            <a:effectLst/>
          </p:spPr>
        </p:pic>
        <p:sp>
          <p:nvSpPr>
            <p:cNvPr id="240" name="Shape 240"/>
            <p:cNvSpPr/>
            <p:nvPr/>
          </p:nvSpPr>
          <p:spPr>
            <a:xfrm>
              <a:off x="0" y="0"/>
              <a:ext cx="6219651"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36"/>
                                        </p:tgtEl>
                                        <p:attrNameLst>
                                          <p:attrName>style.visibility</p:attrName>
                                        </p:attrNameLst>
                                      </p:cBhvr>
                                      <p:to>
                                        <p:strVal val="visible"/>
                                      </p:to>
                                    </p:set>
                                    <p:animEffect transition="in" filter="dissolve">
                                      <p:cBhvr>
                                        <p:cTn id="7" dur="10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41"/>
                                        </p:tgtEl>
                                        <p:attrNameLst>
                                          <p:attrName>style.visibility</p:attrName>
                                        </p:attrNameLst>
                                      </p:cBhvr>
                                      <p:to>
                                        <p:strVal val="visible"/>
                                      </p:to>
                                    </p:set>
                                    <p:animEffect transition="in" filter="dissolve">
                                      <p:cBhvr>
                                        <p:cTn id="12" dur="10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232"/>
                                        </p:tgtEl>
                                        <p:attrNameLst>
                                          <p:attrName>style.visibility</p:attrName>
                                        </p:attrNameLst>
                                      </p:cBhvr>
                                      <p:to>
                                        <p:strVal val="visible"/>
                                      </p:to>
                                    </p:set>
                                    <p:animEffect transition="in" filter="dissolve">
                                      <p:cBhvr>
                                        <p:cTn id="17" dur="3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3" animBg="1" advAuto="0"/>
      <p:bldP spid="236" grpId="1" animBg="1" advAuto="0"/>
      <p:bldP spid="241"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Cache Side Channel Attacks</a:t>
            </a:r>
          </a:p>
        </p:txBody>
      </p:sp>
      <p:sp>
        <p:nvSpPr>
          <p:cNvPr id="244" name="Shape 244"/>
          <p:cNvSpPr>
            <a:spLocks noGrp="1"/>
          </p:cNvSpPr>
          <p:nvPr>
            <p:ph type="body" sz="quarter" idx="1"/>
          </p:nvPr>
        </p:nvSpPr>
        <p:spPr>
          <a:xfrm>
            <a:off x="952500" y="2603500"/>
            <a:ext cx="11406188" cy="1921994"/>
          </a:xfrm>
          <a:prstGeom prst="rect">
            <a:avLst/>
          </a:prstGeom>
        </p:spPr>
        <p:txBody>
          <a:bodyPr anchor="t">
            <a:normAutofit/>
          </a:bodyPr>
          <a:lstStyle/>
          <a:p>
            <a:pPr marL="422275" indent="-422275" defTabSz="554990">
              <a:spcBef>
                <a:spcPts val="3900"/>
              </a:spcBef>
              <a:defRPr sz="3420" b="0">
                <a:solidFill>
                  <a:srgbClr val="000000"/>
                </a:solidFill>
                <a:latin typeface="+mn-lt"/>
                <a:ea typeface="+mn-ea"/>
                <a:cs typeface="+mn-cs"/>
                <a:sym typeface="Helvetica Light"/>
              </a:defRPr>
            </a:pPr>
            <a:r>
              <a:rPr dirty="0"/>
              <a:t>Cache-Collision attack</a:t>
            </a:r>
          </a:p>
          <a:p>
            <a:pPr marL="281516" indent="-281516" defTabSz="434340">
              <a:spcBef>
                <a:spcPts val="0"/>
              </a:spcBef>
              <a:defRPr sz="2660" b="0">
                <a:solidFill>
                  <a:srgbClr val="000000"/>
                </a:solidFill>
              </a:defRPr>
            </a:pPr>
            <a:r>
              <a:rPr dirty="0"/>
              <a:t>Evict: Cleans the whole cache.</a:t>
            </a:r>
          </a:p>
          <a:p>
            <a:pPr marL="281516" indent="-281516" defTabSz="434340">
              <a:spcBef>
                <a:spcPts val="0"/>
              </a:spcBef>
              <a:defRPr sz="2660" b="0">
                <a:solidFill>
                  <a:srgbClr val="000000"/>
                </a:solidFill>
              </a:defRPr>
            </a:pPr>
            <a:r>
              <a:rPr dirty="0"/>
              <a:t>Time: Measures </a:t>
            </a:r>
            <a:r>
              <a:rPr lang="en-US" dirty="0"/>
              <a:t>victim’s</a:t>
            </a:r>
            <a:r>
              <a:rPr lang="en-US" altLang="zh-CN" dirty="0"/>
              <a:t> execution</a:t>
            </a:r>
            <a:r>
              <a:rPr dirty="0"/>
              <a:t> time </a:t>
            </a:r>
            <a:r>
              <a:rPr lang="en-US" dirty="0"/>
              <a:t>to</a:t>
            </a:r>
            <a:r>
              <a:rPr dirty="0"/>
              <a:t> </a:t>
            </a:r>
            <a:r>
              <a:rPr lang="en-US" dirty="0"/>
              <a:t>identify collision.</a:t>
            </a:r>
            <a:endParaRPr dirty="0"/>
          </a:p>
        </p:txBody>
      </p:sp>
      <p:pic>
        <p:nvPicPr>
          <p:cNvPr id="245"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
        <p:nvSpPr>
          <p:cNvPr id="246" name="Shape 246"/>
          <p:cNvSpPr/>
          <p:nvPr/>
        </p:nvSpPr>
        <p:spPr>
          <a:xfrm>
            <a:off x="203108" y="7185280"/>
            <a:ext cx="12598584" cy="1"/>
          </a:xfrm>
          <a:prstGeom prst="line">
            <a:avLst/>
          </a:prstGeom>
          <a:ln w="25400">
            <a:solidFill>
              <a:srgbClr val="000000"/>
            </a:solidFill>
            <a:miter lim="400000"/>
            <a:tailEnd type="triangle"/>
          </a:ln>
        </p:spPr>
        <p:txBody>
          <a:bodyPr lIns="50800" tIns="50800" rIns="50800" bIns="50800" anchor="ctr"/>
          <a:lstStyle/>
          <a:p>
            <a:pPr>
              <a:defRPr sz="2400"/>
            </a:pPr>
            <a:endParaRPr/>
          </a:p>
        </p:txBody>
      </p:sp>
      <p:grpSp>
        <p:nvGrpSpPr>
          <p:cNvPr id="250" name="Group 250"/>
          <p:cNvGrpSpPr/>
          <p:nvPr/>
        </p:nvGrpSpPr>
        <p:grpSpPr>
          <a:xfrm>
            <a:off x="-33191" y="4587192"/>
            <a:ext cx="4866437" cy="2133601"/>
            <a:chOff x="-101498" y="0"/>
            <a:chExt cx="4866436" cy="2133600"/>
          </a:xfrm>
        </p:grpSpPr>
        <p:sp>
          <p:nvSpPr>
            <p:cNvPr id="247" name="Shape 247"/>
            <p:cNvSpPr/>
            <p:nvPr/>
          </p:nvSpPr>
          <p:spPr>
            <a:xfrm>
              <a:off x="-101499" y="1438056"/>
              <a:ext cx="4866438"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Clean the whole Cache</a:t>
              </a:r>
            </a:p>
          </p:txBody>
        </p:sp>
        <p:pic>
          <p:nvPicPr>
            <p:cNvPr id="248" name="pasted-image.pdf"/>
            <p:cNvPicPr>
              <a:picLocks noChangeAspect="1"/>
            </p:cNvPicPr>
            <p:nvPr/>
          </p:nvPicPr>
          <p:blipFill>
            <a:blip r:embed="rId3">
              <a:extLst/>
            </a:blip>
            <a:stretch>
              <a:fillRect/>
            </a:stretch>
          </p:blipFill>
          <p:spPr>
            <a:xfrm>
              <a:off x="1766569" y="246057"/>
              <a:ext cx="1130301" cy="1130301"/>
            </a:xfrm>
            <a:prstGeom prst="rect">
              <a:avLst/>
            </a:prstGeom>
            <a:ln w="12700" cap="flat">
              <a:noFill/>
              <a:miter lim="400000"/>
            </a:ln>
            <a:effectLst/>
          </p:spPr>
        </p:pic>
        <p:sp>
          <p:nvSpPr>
            <p:cNvPr id="249" name="Shape 249"/>
            <p:cNvSpPr/>
            <p:nvPr/>
          </p:nvSpPr>
          <p:spPr>
            <a:xfrm>
              <a:off x="1351" y="0"/>
              <a:ext cx="4660738"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255" name="Group 255"/>
          <p:cNvGrpSpPr/>
          <p:nvPr/>
        </p:nvGrpSpPr>
        <p:grpSpPr>
          <a:xfrm>
            <a:off x="4747209" y="4587192"/>
            <a:ext cx="3510382" cy="2133601"/>
            <a:chOff x="0" y="0"/>
            <a:chExt cx="3510381" cy="2133600"/>
          </a:xfrm>
        </p:grpSpPr>
        <p:grpSp>
          <p:nvGrpSpPr>
            <p:cNvPr id="253" name="Group 253"/>
            <p:cNvGrpSpPr/>
            <p:nvPr/>
          </p:nvGrpSpPr>
          <p:grpSpPr>
            <a:xfrm>
              <a:off x="0" y="242882"/>
              <a:ext cx="3510382" cy="1846050"/>
              <a:chOff x="0" y="0"/>
              <a:chExt cx="3510381" cy="1846048"/>
            </a:xfrm>
          </p:grpSpPr>
          <p:sp>
            <p:nvSpPr>
              <p:cNvPr id="251" name="Shape 251"/>
              <p:cNvSpPr/>
              <p:nvPr/>
            </p:nvSpPr>
            <p:spPr>
              <a:xfrm>
                <a:off x="0" y="1198348"/>
                <a:ext cx="3510382"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Victim Executing</a:t>
                </a:r>
              </a:p>
            </p:txBody>
          </p:sp>
          <p:pic>
            <p:nvPicPr>
              <p:cNvPr id="252" name="pasted-image.pdf"/>
              <p:cNvPicPr>
                <a:picLocks noChangeAspect="1"/>
              </p:cNvPicPr>
              <p:nvPr/>
            </p:nvPicPr>
            <p:blipFill>
              <a:blip r:embed="rId4">
                <a:extLst/>
              </a:blip>
              <a:stretch>
                <a:fillRect/>
              </a:stretch>
            </p:blipFill>
            <p:spPr>
              <a:xfrm>
                <a:off x="1299871" y="0"/>
                <a:ext cx="1079501" cy="1143000"/>
              </a:xfrm>
              <a:prstGeom prst="rect">
                <a:avLst/>
              </a:prstGeom>
              <a:ln w="12700" cap="flat">
                <a:noFill/>
                <a:miter lim="400000"/>
              </a:ln>
              <a:effectLst/>
            </p:spPr>
          </p:pic>
        </p:grpSp>
        <p:sp>
          <p:nvSpPr>
            <p:cNvPr id="254" name="Shape 254"/>
            <p:cNvSpPr/>
            <p:nvPr/>
          </p:nvSpPr>
          <p:spPr>
            <a:xfrm>
              <a:off x="54153" y="0"/>
              <a:ext cx="3402075"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grpSp>
        <p:nvGrpSpPr>
          <p:cNvPr id="260" name="Group 260"/>
          <p:cNvGrpSpPr/>
          <p:nvPr/>
        </p:nvGrpSpPr>
        <p:grpSpPr>
          <a:xfrm>
            <a:off x="8282524" y="4587192"/>
            <a:ext cx="4772915" cy="2133601"/>
            <a:chOff x="12699" y="0"/>
            <a:chExt cx="4772914" cy="2133600"/>
          </a:xfrm>
        </p:grpSpPr>
        <p:grpSp>
          <p:nvGrpSpPr>
            <p:cNvPr id="258" name="Group 258"/>
            <p:cNvGrpSpPr/>
            <p:nvPr/>
          </p:nvGrpSpPr>
          <p:grpSpPr>
            <a:xfrm>
              <a:off x="389762" y="267860"/>
              <a:ext cx="4018789" cy="1839700"/>
              <a:chOff x="-1346682" y="0"/>
              <a:chExt cx="4018788" cy="1839698"/>
            </a:xfrm>
          </p:grpSpPr>
          <p:sp>
            <p:nvSpPr>
              <p:cNvPr id="256" name="Shape 256"/>
              <p:cNvSpPr/>
              <p:nvPr/>
            </p:nvSpPr>
            <p:spPr>
              <a:xfrm>
                <a:off x="-1346683" y="1191998"/>
                <a:ext cx="4018789" cy="647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50800" tIns="50800" rIns="50800" bIns="50800" numCol="1" anchor="ctr">
                <a:spAutoFit/>
              </a:bodyPr>
              <a:lstStyle/>
              <a:p>
                <a:r>
                  <a:t>Measure, collision?</a:t>
                </a:r>
              </a:p>
            </p:txBody>
          </p:sp>
          <p:pic>
            <p:nvPicPr>
              <p:cNvPr id="257" name="pasted-image.pdf"/>
              <p:cNvPicPr>
                <a:picLocks noChangeAspect="1"/>
              </p:cNvPicPr>
              <p:nvPr/>
            </p:nvPicPr>
            <p:blipFill>
              <a:blip r:embed="rId3">
                <a:extLst/>
              </a:blip>
              <a:stretch>
                <a:fillRect/>
              </a:stretch>
            </p:blipFill>
            <p:spPr>
              <a:xfrm>
                <a:off x="97561" y="0"/>
                <a:ext cx="1130301" cy="1130300"/>
              </a:xfrm>
              <a:prstGeom prst="rect">
                <a:avLst/>
              </a:prstGeom>
              <a:ln w="12700" cap="flat">
                <a:noFill/>
                <a:miter lim="400000"/>
              </a:ln>
              <a:effectLst/>
            </p:spPr>
          </p:pic>
        </p:grpSp>
        <p:sp>
          <p:nvSpPr>
            <p:cNvPr id="259" name="Shape 259"/>
            <p:cNvSpPr/>
            <p:nvPr/>
          </p:nvSpPr>
          <p:spPr>
            <a:xfrm>
              <a:off x="12699" y="0"/>
              <a:ext cx="4772915" cy="2133600"/>
            </a:xfrm>
            <a:prstGeom prst="rect">
              <a:avLst/>
            </a:prstGeom>
            <a:noFill/>
            <a:ln w="25400" cap="flat">
              <a:solidFill>
                <a:schemeClr val="accent2">
                  <a:hueOff val="-2473793"/>
                  <a:satOff val="-50209"/>
                  <a:lumOff val="23543"/>
                </a:schemeClr>
              </a:solidFill>
              <a:prstDash val="solid"/>
              <a:miter lim="400000"/>
            </a:ln>
            <a:effectLst/>
          </p:spPr>
          <p:txBody>
            <a:bodyPr wrap="square" lIns="50800" tIns="50800" rIns="50800" bIns="50800" numCol="1" anchor="ctr">
              <a:noAutofit/>
            </a:bodyPr>
            <a:lstStyle/>
            <a:p>
              <a:pPr>
                <a:defRPr sz="2400">
                  <a:solidFill>
                    <a:srgbClr val="FFFFFF"/>
                  </a:solidFill>
                </a:defRPr>
              </a:pPr>
              <a:endParaRPr/>
            </a:p>
          </p:txBody>
        </p:sp>
      </p:gr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50"/>
                                        </p:tgtEl>
                                        <p:attrNameLst>
                                          <p:attrName>style.visibility</p:attrName>
                                        </p:attrNameLst>
                                      </p:cBhvr>
                                      <p:to>
                                        <p:strVal val="visible"/>
                                      </p:to>
                                    </p:set>
                                    <p:animEffect transition="in" filter="dissolve">
                                      <p:cBhvr>
                                        <p:cTn id="7" dur="1000"/>
                                        <p:tgtEl>
                                          <p:spTgt spid="2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55"/>
                                        </p:tgtEl>
                                        <p:attrNameLst>
                                          <p:attrName>style.visibility</p:attrName>
                                        </p:attrNameLst>
                                      </p:cBhvr>
                                      <p:to>
                                        <p:strVal val="visible"/>
                                      </p:to>
                                    </p:set>
                                    <p:animEffect transition="in" filter="dissolve">
                                      <p:cBhvr>
                                        <p:cTn id="12" dur="1000"/>
                                        <p:tgtEl>
                                          <p:spTgt spid="2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3" nodeType="clickEffect">
                                  <p:stCondLst>
                                    <p:cond delay="0"/>
                                  </p:stCondLst>
                                  <p:iterate>
                                    <p:tmAbs val="0"/>
                                  </p:iterate>
                                  <p:childTnLst>
                                    <p:set>
                                      <p:cBhvr>
                                        <p:cTn id="16" fill="hold"/>
                                        <p:tgtEl>
                                          <p:spTgt spid="260"/>
                                        </p:tgtEl>
                                        <p:attrNameLst>
                                          <p:attrName>style.visibility</p:attrName>
                                        </p:attrNameLst>
                                      </p:cBhvr>
                                      <p:to>
                                        <p:strVal val="visible"/>
                                      </p:to>
                                    </p:set>
                                    <p:animEffect transition="in" filter="dissolve">
                                      <p:cBhvr>
                                        <p:cTn id="17" dur="1000"/>
                                        <p:tgtEl>
                                          <p:spTgt spid="26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4" nodeType="clickEffect">
                                  <p:stCondLst>
                                    <p:cond delay="0"/>
                                  </p:stCondLst>
                                  <p:iterate>
                                    <p:tmAbs val="0"/>
                                  </p:iterate>
                                  <p:childTnLst>
                                    <p:set>
                                      <p:cBhvr>
                                        <p:cTn id="21" fill="hold"/>
                                        <p:tgtEl>
                                          <p:spTgt spid="246"/>
                                        </p:tgtEl>
                                        <p:attrNameLst>
                                          <p:attrName>style.visibility</p:attrName>
                                        </p:attrNameLst>
                                      </p:cBhvr>
                                      <p:to>
                                        <p:strVal val="visible"/>
                                      </p:to>
                                    </p:set>
                                    <p:animEffect transition="in" filter="dissolve">
                                      <p:cBhvr>
                                        <p:cTn id="22" dur="3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4" animBg="1" advAuto="0"/>
      <p:bldP spid="250" grpId="1" animBg="1" advAuto="0"/>
      <p:bldP spid="255" grpId="2" animBg="1" advAuto="0"/>
      <p:bldP spid="260"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Method Overview</a:t>
            </a:r>
          </a:p>
        </p:txBody>
      </p:sp>
      <p:sp>
        <p:nvSpPr>
          <p:cNvPr id="263" name="Shape 263"/>
          <p:cNvSpPr>
            <a:spLocks noGrp="1"/>
          </p:cNvSpPr>
          <p:nvPr>
            <p:ph type="body" idx="1"/>
          </p:nvPr>
        </p:nvSpPr>
        <p:spPr>
          <a:prstGeom prst="rect">
            <a:avLst/>
          </a:prstGeom>
        </p:spPr>
        <p:txBody>
          <a:bodyPr anchor="t"/>
          <a:lstStyle/>
          <a:p>
            <a:pPr>
              <a:defRPr b="0">
                <a:solidFill>
                  <a:srgbClr val="000000"/>
                </a:solidFill>
                <a:latin typeface="+mn-lt"/>
                <a:ea typeface="+mn-ea"/>
                <a:cs typeface="+mn-cs"/>
                <a:sym typeface="Helvetica Light"/>
              </a:defRPr>
            </a:pPr>
            <a:r>
              <a:rPr dirty="0"/>
              <a:t>Insights</a:t>
            </a:r>
          </a:p>
          <a:p>
            <a:pPr marL="296333" indent="-296333" defTabSz="457200">
              <a:spcBef>
                <a:spcPts val="0"/>
              </a:spcBef>
              <a:defRPr sz="3200" b="0">
                <a:solidFill>
                  <a:srgbClr val="000000"/>
                </a:solidFill>
              </a:defRPr>
            </a:pPr>
            <a:r>
              <a:rPr lang="en-US" dirty="0"/>
              <a:t>Many cache side channel attacks involve adversary evicting victim’s cache lines during the execution of sensitive operations.</a:t>
            </a:r>
          </a:p>
          <a:p>
            <a:pPr>
              <a:defRPr b="0">
                <a:solidFill>
                  <a:srgbClr val="000000"/>
                </a:solidFill>
                <a:latin typeface="+mn-lt"/>
                <a:ea typeface="+mn-ea"/>
                <a:cs typeface="+mn-cs"/>
                <a:sym typeface="Helvetica Light"/>
              </a:defRPr>
            </a:pPr>
            <a:r>
              <a:rPr lang="en-US" dirty="0"/>
              <a:t>Method</a:t>
            </a:r>
          </a:p>
          <a:p>
            <a:pPr marL="296333" indent="-296333" defTabSz="457200">
              <a:spcBef>
                <a:spcPts val="0"/>
              </a:spcBef>
              <a:defRPr sz="3200" b="0">
                <a:solidFill>
                  <a:srgbClr val="000000"/>
                </a:solidFill>
              </a:defRPr>
            </a:pPr>
            <a:r>
              <a:rPr lang="en-US" dirty="0"/>
              <a:t>Hardware Transactional Memory provides a way for victim application to detect and get control to protect itself proactively when its data is evicted out of cache.</a:t>
            </a:r>
            <a:endParaRPr dirty="0"/>
          </a:p>
        </p:txBody>
      </p:sp>
      <p:pic>
        <p:nvPicPr>
          <p:cNvPr id="264" name="pasted-image.pdf"/>
          <p:cNvPicPr>
            <a:picLocks noChangeAspect="1"/>
          </p:cNvPicPr>
          <p:nvPr/>
        </p:nvPicPr>
        <p:blipFill>
          <a:blip r:embed="rId3">
            <a:extLst/>
          </a:blip>
          <a:stretch>
            <a:fillRect/>
          </a:stretch>
        </p:blipFill>
        <p:spPr>
          <a:xfrm>
            <a:off x="-10498" y="-19242"/>
            <a:ext cx="13025796" cy="650388"/>
          </a:xfrm>
          <a:prstGeom prst="rect">
            <a:avLst/>
          </a:prstGeom>
          <a:ln w="12700">
            <a:miter lim="400000"/>
          </a:ln>
        </p:spPr>
      </p:pic>
      <p:cxnSp>
        <p:nvCxnSpPr>
          <p:cNvPr id="3" name="Straight Connector 2">
            <a:extLst>
              <a:ext uri="{FF2B5EF4-FFF2-40B4-BE49-F238E27FC236}">
                <a16:creationId xmlns:a16="http://schemas.microsoft.com/office/drawing/2014/main" id="{A7B2DC2E-599F-4C56-B666-9E9FB68C6EB4}"/>
              </a:ext>
            </a:extLst>
          </p:cNvPr>
          <p:cNvCxnSpPr/>
          <p:nvPr/>
        </p:nvCxnSpPr>
        <p:spPr>
          <a:xfrm>
            <a:off x="1314450" y="4157663"/>
            <a:ext cx="5029200" cy="0"/>
          </a:xfrm>
          <a:prstGeom prst="line">
            <a:avLst/>
          </a:prstGeom>
          <a:ln>
            <a:solidFill>
              <a:srgbClr val="FF0000"/>
            </a:solidFill>
          </a:ln>
          <a:effectLst/>
        </p:spPr>
        <p:style>
          <a:lnRef idx="2">
            <a:schemeClr val="accent5"/>
          </a:lnRef>
          <a:fillRef idx="0">
            <a:schemeClr val="accent5"/>
          </a:fillRef>
          <a:effectRef idx="1">
            <a:schemeClr val="accent5"/>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lvl1pPr>
              <a:defRPr sz="4000" b="1">
                <a:solidFill>
                  <a:srgbClr val="BB1800"/>
                </a:solidFill>
                <a:latin typeface="Helvetica"/>
                <a:ea typeface="Helvetica"/>
                <a:cs typeface="Helvetica"/>
                <a:sym typeface="Helvetica"/>
              </a:defRPr>
            </a:lvl1pPr>
          </a:lstStyle>
          <a:p>
            <a:r>
              <a:t>Security Goals</a:t>
            </a:r>
          </a:p>
        </p:txBody>
      </p:sp>
      <p:sp>
        <p:nvSpPr>
          <p:cNvPr id="269" name="Shape 269"/>
          <p:cNvSpPr>
            <a:spLocks noGrp="1"/>
          </p:cNvSpPr>
          <p:nvPr>
            <p:ph type="body" idx="1"/>
          </p:nvPr>
        </p:nvSpPr>
        <p:spPr>
          <a:xfrm>
            <a:off x="952500" y="2263543"/>
            <a:ext cx="11099800" cy="6979114"/>
          </a:xfrm>
          <a:prstGeom prst="rect">
            <a:avLst/>
          </a:prstGeom>
        </p:spPr>
        <p:txBody>
          <a:bodyPr anchor="t"/>
          <a:lstStyle/>
          <a:p>
            <a:pPr>
              <a:defRPr b="0">
                <a:solidFill>
                  <a:srgbClr val="000000"/>
                </a:solidFill>
                <a:latin typeface="+mn-lt"/>
                <a:ea typeface="+mn-ea"/>
                <a:cs typeface="+mn-cs"/>
                <a:sym typeface="Helvetica Light"/>
              </a:defRPr>
            </a:pPr>
            <a:endParaRPr/>
          </a:p>
          <a:p>
            <a:pPr marL="395111" indent="-395111" defTabSz="457200">
              <a:spcBef>
                <a:spcPts val="0"/>
              </a:spcBef>
              <a:defRPr sz="3200" b="0">
                <a:solidFill>
                  <a:srgbClr val="000000"/>
                </a:solidFill>
              </a:defRPr>
            </a:pPr>
            <a:r>
              <a:t>S1: Cache lines loaded in the security-critical regions cannot be evicted or invalidated during the execution of the security-critical regions. If so it happens, the code must be able to detect such occurrences.</a:t>
            </a:r>
          </a:p>
          <a:p>
            <a:pPr marL="395111" indent="-395111" defTabSz="457200">
              <a:spcBef>
                <a:spcPts val="0"/>
              </a:spcBef>
              <a:defRPr sz="3200" b="0">
                <a:solidFill>
                  <a:srgbClr val="000000"/>
                </a:solidFill>
              </a:defRPr>
            </a:pPr>
            <a:endParaRPr/>
          </a:p>
          <a:p>
            <a:pPr marL="395111" indent="-395111" defTabSz="457200">
              <a:spcBef>
                <a:spcPts val="0"/>
              </a:spcBef>
              <a:defRPr sz="3200" b="0">
                <a:solidFill>
                  <a:srgbClr val="000000"/>
                </a:solidFill>
              </a:defRPr>
            </a:pPr>
            <a:r>
              <a:t>S2: The execution time of the security-critical region is independent of the cache hits and misses.</a:t>
            </a:r>
          </a:p>
          <a:p>
            <a:pPr marL="395111" indent="-395111" defTabSz="457200">
              <a:spcBef>
                <a:spcPts val="0"/>
              </a:spcBef>
              <a:defRPr sz="3200" b="0">
                <a:solidFill>
                  <a:srgbClr val="000000"/>
                </a:solidFill>
              </a:defRPr>
            </a:pPr>
            <a:endParaRPr/>
          </a:p>
          <a:p>
            <a:pPr marL="395111" indent="-395111" defTabSz="457200">
              <a:spcBef>
                <a:spcPts val="0"/>
              </a:spcBef>
              <a:defRPr sz="3200" b="0">
                <a:solidFill>
                  <a:srgbClr val="000000"/>
                </a:solidFill>
              </a:defRPr>
            </a:pPr>
            <a:r>
              <a:t>S3: The cache footprints after the execution of the security-critical region are independent of its sensitive code or data.</a:t>
            </a:r>
          </a:p>
        </p:txBody>
      </p:sp>
      <p:pic>
        <p:nvPicPr>
          <p:cNvPr id="270" name="pasted-image.pdf"/>
          <p:cNvPicPr>
            <a:picLocks noChangeAspect="1"/>
          </p:cNvPicPr>
          <p:nvPr/>
        </p:nvPicPr>
        <p:blipFill>
          <a:blip r:embed="rId2">
            <a:extLst/>
          </a:blip>
          <a:stretch>
            <a:fillRect/>
          </a:stretch>
        </p:blipFill>
        <p:spPr>
          <a:xfrm>
            <a:off x="-10498" y="-19242"/>
            <a:ext cx="13025796" cy="650388"/>
          </a:xfrm>
          <a:prstGeom prst="rect">
            <a:avLst/>
          </a:prstGeom>
          <a:ln w="12700">
            <a:miter lim="400000"/>
          </a:ln>
        </p:spPr>
      </p:pic>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162</TotalTime>
  <Words>1654</Words>
  <Application>Microsoft Office PowerPoint</Application>
  <PresentationFormat>Custom</PresentationFormat>
  <Paragraphs>374</Paragraphs>
  <Slides>31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Helvetica Light</vt:lpstr>
      <vt:lpstr>Helvetica Neue</vt:lpstr>
      <vt:lpstr>Helvetica</vt:lpstr>
      <vt:lpstr>White</vt:lpstr>
      <vt:lpstr>Leveraging Hardware Transactional Memory for Cache Side-Channel Defenses</vt:lpstr>
      <vt:lpstr>Overview of Cache Side Channels</vt:lpstr>
      <vt:lpstr>Cache Side Channel Attacks</vt:lpstr>
      <vt:lpstr>Cache Side Channel Attacks</vt:lpstr>
      <vt:lpstr>Cache Side Channel Attacks</vt:lpstr>
      <vt:lpstr>Cache Side Channel Attacks</vt:lpstr>
      <vt:lpstr>Cache Side Channel Attacks</vt:lpstr>
      <vt:lpstr>Method Overview</vt:lpstr>
      <vt:lpstr>Security Goals</vt:lpstr>
      <vt:lpstr>Security Goals</vt:lpstr>
      <vt:lpstr>Performance Goals</vt:lpstr>
      <vt:lpstr>Intel TSX</vt:lpstr>
      <vt:lpstr>Method Overview</vt:lpstr>
      <vt:lpstr>Detecting Cache Collision via Intel TSX</vt:lpstr>
      <vt:lpstr>Detecting Cache Collision via Intel TSX</vt:lpstr>
      <vt:lpstr>Detecting Cache Collision via Intel TSX</vt:lpstr>
      <vt:lpstr>Detecting Cache Collision via Intel TSX</vt:lpstr>
      <vt:lpstr>Detecting Cache Collision via Intel TSX</vt:lpstr>
      <vt:lpstr>Observations</vt:lpstr>
      <vt:lpstr>A Straw Man Design</vt:lpstr>
      <vt:lpstr>A Prudent Design</vt:lpstr>
      <vt:lpstr>Evaluation: Micro Benchmarks</vt:lpstr>
      <vt:lpstr>Evaluation: Micro Benchmarks</vt:lpstr>
      <vt:lpstr>Evaluation: Macro Benchmarks</vt:lpstr>
      <vt:lpstr>Evaluation: Macro Benchmarks</vt:lpstr>
      <vt:lpstr>Evaluation: Macro Benchmarks</vt:lpstr>
      <vt:lpstr>Evaluation: Macro Benchmarks</vt:lpstr>
      <vt:lpstr>Evaluation: Macro Benchmarks</vt:lpstr>
      <vt:lpstr>Discussion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Hardware Transactional Memory for Cache Side-Channel Defenses</dc:title>
  <cp:lastModifiedBy>sanchuan</cp:lastModifiedBy>
  <cp:revision>15</cp:revision>
  <dcterms:modified xsi:type="dcterms:W3CDTF">2018-06-07T01:38:35Z</dcterms:modified>
</cp:coreProperties>
</file>