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71" r:id="rId4"/>
    <p:sldId id="260" r:id="rId5"/>
    <p:sldId id="282" r:id="rId6"/>
    <p:sldId id="305" r:id="rId7"/>
    <p:sldId id="312" r:id="rId8"/>
    <p:sldId id="279" r:id="rId9"/>
    <p:sldId id="259" r:id="rId10"/>
    <p:sldId id="274" r:id="rId11"/>
    <p:sldId id="275" r:id="rId12"/>
    <p:sldId id="295" r:id="rId13"/>
    <p:sldId id="287" r:id="rId14"/>
    <p:sldId id="286" r:id="rId15"/>
    <p:sldId id="303" r:id="rId16"/>
    <p:sldId id="290" r:id="rId17"/>
    <p:sldId id="308" r:id="rId18"/>
    <p:sldId id="309" r:id="rId19"/>
    <p:sldId id="291" r:id="rId20"/>
    <p:sldId id="264" r:id="rId21"/>
    <p:sldId id="314" r:id="rId22"/>
    <p:sldId id="265" r:id="rId23"/>
    <p:sldId id="266" r:id="rId24"/>
    <p:sldId id="297" r:id="rId25"/>
    <p:sldId id="288" r:id="rId26"/>
    <p:sldId id="268" r:id="rId27"/>
    <p:sldId id="321" r:id="rId28"/>
    <p:sldId id="26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50A06"/>
    <a:srgbClr val="FF9966"/>
    <a:srgbClr val="98A9D9"/>
    <a:srgbClr val="FFD47B"/>
    <a:srgbClr val="9BACDA"/>
    <a:srgbClr val="A3B2DD"/>
    <a:srgbClr val="99BCE4"/>
    <a:srgbClr val="839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20" autoAdjust="0"/>
    <p:restoredTop sz="79184" autoAdjust="0"/>
  </p:normalViewPr>
  <p:slideViewPr>
    <p:cSldViewPr snapToGrid="0">
      <p:cViewPr varScale="1">
        <p:scale>
          <a:sx n="51" d="100"/>
          <a:sy n="51" d="100"/>
        </p:scale>
        <p:origin x="564" y="1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4001D-5345-4E41-A29E-962B7CC0E102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63173-591C-49D6-A910-C5F60D1D9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21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0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49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03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9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408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20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0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15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7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08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38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76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02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0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7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794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94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3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3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28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78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7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12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63173-591C-49D6-A910-C5F60D1D91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0FC3-7A1E-4F80-8207-33A2A8CD2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96958-4CCA-44FC-AD05-A03970D4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2936-D29A-4AA1-A023-6C7742FE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B652B-FB27-4A0E-B411-79566DD6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2EA9-BA7E-4A3C-9FAE-A62D5586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F3AA-2F00-41AA-8E72-341EA93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223796-D8D7-4B22-804E-B2672FE8A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7329B-85B2-4ED6-BD40-A743C439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6BE9-FAF2-494A-A764-823A23EE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52D0-E8A7-492D-90F9-819799EA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FE7B3-1F30-4160-9A87-A2A97ECEB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6E2DB-2D95-4F6B-928D-A1CF6B81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5B3C7-7384-48C6-A2A4-F99E30C2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5529-2E0C-412A-B6BE-DD3E0455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07D57-842F-4722-A767-56BF3100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F523-20E8-45F1-B092-6705A8DC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AC94-C1E4-4975-A2A2-644B7FE2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71AA0-47B3-4A09-A89A-43FF131E5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9D30-9691-4E17-A798-9026367C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7C17F-C754-43DF-97E1-40E8B682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0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AD08-9D5E-459F-B9FA-ADA27B32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A27C1-3AE3-4557-BE3C-5A2703AD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1999A-FFDF-44A7-91E5-7A798A3B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6FCB-12CD-4B76-917D-AD678F1D1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421B-C05E-45B0-8066-F5135871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3246F-77A4-4206-B6B4-D2592921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E4140-52F6-49B0-80A0-9474BB5EC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E30C8-02B2-42EB-B19E-8DF19882A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097C-8C2D-451E-8DC8-80CC5D804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2EE64-BC7C-4267-AB8E-EE82E725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C9DD1-AF2F-4BE9-AC22-D81AEE37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9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E383-52D9-4585-849C-C89E6B8B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0F83-671E-4A53-BAF6-C1AAC0A2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FA44C-17F4-492D-AB89-5C1B89C90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1731D-BCCB-4E83-87E6-249F74364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43C43-1811-4E9A-B2BF-21878E698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119552-BFF3-4E54-A5E5-1961545B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C70C0-9509-4A58-9876-71636134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04523-A4E2-4539-A966-474EC276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3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2257-F78B-4F56-9C31-3FD649B5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99D26-2D2E-4332-80F8-A2C68DA9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C277F-41CB-43EA-BF6D-6D5D2B3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DDEE2-6246-4845-963B-9E1C72A2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DD60C-3A4B-4614-8279-4CE3424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E53FE-EB03-4E5A-9046-BF29D0D5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1C164-8577-409D-A523-7129BF98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6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D39E-AA4D-412A-BEA8-691B1AFE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AD9-A19F-4AA3-B9C6-6FCEBF9D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A7593-590C-4C7F-8E94-368C2EA2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2CB7A-7EEF-419B-8B53-9E4417DB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82CA3-E8CD-4D82-A182-FF30983C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7C9D5-8D60-44CA-99DD-05FF98BB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F65-84DE-4DA9-B7BF-D60877430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BDAAA-247B-4E17-BC33-C58DD62182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4BAB4-A4A2-44A2-9C68-01FDAA60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65FD-EA77-4537-BAA1-9E7CD4CA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DBC5C-1582-4EFC-A84B-D2B29EEA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A6B09-13BC-4B48-ACD3-5A78A754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0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85EA74-A6AF-43A8-A2B1-6E485504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A5AF4-4D47-42AB-9799-92E43A32D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CE81D-A199-43C3-9EE0-F9FBA20C8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925FA-1A66-4F2D-842A-E7AAAAD1A494}" type="datetimeFigureOut">
              <a:rPr lang="en-US" smtClean="0"/>
              <a:t>5/22/2018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09F96-2717-41A4-947D-64A04C11F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7869C-4BFB-4676-B4FE-FCFD13ECE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13A5-6F7B-4BA1-ADAE-85E922DB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6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2011-F1FB-4279-B5CC-B2F63D264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893" y="727689"/>
            <a:ext cx="10988430" cy="2387600"/>
          </a:xfrm>
        </p:spPr>
        <p:txBody>
          <a:bodyPr>
            <a:normAutofit/>
          </a:bodyPr>
          <a:lstStyle/>
          <a:p>
            <a:r>
              <a:rPr lang="en-US" sz="4800" b="1" dirty="0"/>
              <a:t>Racing in Hyperspace: </a:t>
            </a:r>
            <a:br>
              <a:rPr lang="en-US" sz="4800" b="1" dirty="0"/>
            </a:br>
            <a:r>
              <a:rPr lang="en-US" sz="4800" b="1" dirty="0"/>
              <a:t>Closing Hyper-Threading Side Channels on SGX with Contrived Data 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2E841-A2B4-49F9-A407-B11285BF9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616" y="3522604"/>
            <a:ext cx="10660184" cy="3660249"/>
          </a:xfrm>
        </p:spPr>
        <p:txBody>
          <a:bodyPr>
            <a:normAutofit/>
          </a:bodyPr>
          <a:lstStyle/>
          <a:p>
            <a:r>
              <a:rPr lang="en-US" b="1" u="sng" dirty="0"/>
              <a:t>Guoxing Chen</a:t>
            </a:r>
            <a:r>
              <a:rPr lang="en-US" altLang="zh-CN" b="1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b="1" dirty="0"/>
              <a:t>* &amp; Wenhao Wang</a:t>
            </a:r>
            <a:r>
              <a:rPr lang="en-US" altLang="zh-CN" b="1" baseline="30000" dirty="0">
                <a:latin typeface="Arial" charset="0"/>
                <a:ea typeface="Arial" charset="0"/>
                <a:cs typeface="Arial" charset="0"/>
              </a:rPr>
              <a:t>2,3</a:t>
            </a:r>
            <a:r>
              <a:rPr lang="en-US" b="1" dirty="0"/>
              <a:t>*,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Tianyu Chen</a:t>
            </a:r>
            <a:r>
              <a:rPr lang="en-US" altLang="zh-CN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/>
              <a:t>, Sanchuan Chen</a:t>
            </a:r>
            <a:r>
              <a:rPr lang="en-US" altLang="zh-CN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/>
              <a:t>, </a:t>
            </a:r>
          </a:p>
          <a:p>
            <a:r>
              <a:rPr lang="en-US" dirty="0"/>
              <a:t>Yinqian Zhang</a:t>
            </a:r>
            <a:r>
              <a:rPr lang="en-US" altLang="zh-CN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/>
              <a:t>, XiaoFeng Wang</a:t>
            </a:r>
            <a:r>
              <a:rPr lang="en-US" altLang="zh-CN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dirty="0"/>
              <a:t>, Ten-Hwang Lai</a:t>
            </a:r>
            <a:r>
              <a:rPr lang="en-US" altLang="zh-CN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dirty="0"/>
              <a:t>, Dongdai Lin</a:t>
            </a:r>
            <a:r>
              <a:rPr lang="en-US" altLang="zh-CN" baseline="30000" dirty="0">
                <a:latin typeface="Arial" charset="0"/>
                <a:ea typeface="Arial" charset="0"/>
                <a:cs typeface="Arial" charset="0"/>
              </a:rPr>
              <a:t>3 </a:t>
            </a:r>
          </a:p>
          <a:p>
            <a:r>
              <a:rPr lang="en-US" dirty="0"/>
              <a:t>(*co-first authors)</a:t>
            </a:r>
            <a:endParaRPr lang="en-US" altLang="zh-CN" baseline="30000" dirty="0">
              <a:latin typeface="Arial" charset="0"/>
              <a:ea typeface="Arial" charset="0"/>
              <a:cs typeface="Arial" charset="0"/>
            </a:endParaRPr>
          </a:p>
          <a:p>
            <a:endParaRPr lang="zh-CN" altLang="en-US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1800" baseline="30000" dirty="0">
                <a:latin typeface="Arial" charset="0"/>
                <a:ea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The Ohio State University,          </a:t>
            </a:r>
          </a:p>
          <a:p>
            <a:r>
              <a:rPr lang="en-US" altLang="zh-CN" sz="1800" baseline="30000" dirty="0">
                <a:latin typeface="Arial" charset="0"/>
                <a:ea typeface="Arial" charset="0"/>
                <a:cs typeface="Arial" charset="0"/>
              </a:rPr>
              <a:t>2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Indiana University Bloomington, </a:t>
            </a:r>
          </a:p>
          <a:p>
            <a:r>
              <a:rPr lang="en-US" altLang="zh-CN" sz="1800" baseline="30000" dirty="0">
                <a:latin typeface="Arial" charset="0"/>
                <a:ea typeface="Arial" charset="0"/>
                <a:cs typeface="Arial" charset="0"/>
              </a:rPr>
              <a:t>3</a:t>
            </a:r>
            <a:r>
              <a:rPr lang="en-US" sz="1800" dirty="0">
                <a:latin typeface="Arial" charset="0"/>
                <a:ea typeface="Arial" charset="0"/>
                <a:cs typeface="Arial" charset="0"/>
              </a:rPr>
              <a:t>Institute of Information Engineering, CAS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6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AFFA87-EC7E-4862-8D27-9E212F67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kern="0" dirty="0"/>
              <a:t>Two threads operate on the same shared variable </a:t>
            </a:r>
            <a:r>
              <a:rPr lang="el-GR" kern="0" dirty="0"/>
              <a:t>ν</a:t>
            </a:r>
            <a:r>
              <a:rPr lang="en-US" kern="0" dirty="0"/>
              <a:t>:</a:t>
            </a:r>
          </a:p>
          <a:p>
            <a:pPr lvl="1"/>
            <a:r>
              <a:rPr lang="en-US" kern="0" dirty="0"/>
              <a:t>Protected thread loops:</a:t>
            </a:r>
          </a:p>
          <a:p>
            <a:pPr lvl="2"/>
            <a:r>
              <a:rPr lang="en-US" kern="0" dirty="0"/>
              <a:t>Writes 0 to </a:t>
            </a:r>
            <a:r>
              <a:rPr lang="el-GR" kern="0" dirty="0"/>
              <a:t>ν</a:t>
            </a:r>
          </a:p>
          <a:p>
            <a:pPr lvl="2"/>
            <a:r>
              <a:rPr lang="en-US" kern="0" dirty="0"/>
              <a:t>Waits for 10 cycles</a:t>
            </a:r>
          </a:p>
          <a:p>
            <a:pPr lvl="2"/>
            <a:r>
              <a:rPr lang="en-US" kern="0" dirty="0"/>
              <a:t>Reads </a:t>
            </a:r>
            <a:r>
              <a:rPr lang="el-GR" kern="0" dirty="0"/>
              <a:t>ν</a:t>
            </a:r>
            <a:endParaRPr lang="en-US" kern="0" dirty="0"/>
          </a:p>
          <a:p>
            <a:pPr lvl="2"/>
            <a:endParaRPr lang="en-US" kern="0" dirty="0"/>
          </a:p>
          <a:p>
            <a:pPr lvl="1"/>
            <a:r>
              <a:rPr lang="en-US" kern="0" dirty="0"/>
              <a:t>Shadow thread loops:</a:t>
            </a:r>
          </a:p>
          <a:p>
            <a:pPr lvl="2"/>
            <a:r>
              <a:rPr lang="en-US" kern="0" dirty="0"/>
              <a:t>Writes 1 to </a:t>
            </a:r>
            <a:r>
              <a:rPr lang="el-GR" kern="0" dirty="0"/>
              <a:t>ν</a:t>
            </a:r>
            <a:endParaRPr lang="en-US" kern="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2CE37-234A-490A-8388-BA5FFB4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data race: an illustrating 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62192-B40E-4E8D-8B63-4231A4059629}"/>
              </a:ext>
            </a:extLst>
          </p:cNvPr>
          <p:cNvSpPr/>
          <p:nvPr/>
        </p:nvSpPr>
        <p:spPr>
          <a:xfrm>
            <a:off x="6496050" y="1933576"/>
            <a:ext cx="3676650" cy="34956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1CA882-E9BC-4536-8B65-86A94D8C9595}"/>
              </a:ext>
            </a:extLst>
          </p:cNvPr>
          <p:cNvSpPr/>
          <p:nvPr/>
        </p:nvSpPr>
        <p:spPr>
          <a:xfrm>
            <a:off x="6819900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B73044-35B9-44E3-A2E3-4F71D49589FB}"/>
              </a:ext>
            </a:extLst>
          </p:cNvPr>
          <p:cNvSpPr/>
          <p:nvPr/>
        </p:nvSpPr>
        <p:spPr>
          <a:xfrm>
            <a:off x="8424862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3A15A-2F14-4389-9C58-08AB4EB80313}"/>
              </a:ext>
            </a:extLst>
          </p:cNvPr>
          <p:cNvSpPr/>
          <p:nvPr/>
        </p:nvSpPr>
        <p:spPr>
          <a:xfrm>
            <a:off x="6819900" y="4443412"/>
            <a:ext cx="3033712" cy="647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0EB2CC2-1F0E-4D83-9338-6EF9473A0A9E}"/>
              </a:ext>
            </a:extLst>
          </p:cNvPr>
          <p:cNvSpPr/>
          <p:nvPr/>
        </p:nvSpPr>
        <p:spPr>
          <a:xfrm>
            <a:off x="7058025" y="4105273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2E02BFD-1948-4FCD-9D70-A82515BACC89}"/>
              </a:ext>
            </a:extLst>
          </p:cNvPr>
          <p:cNvSpPr/>
          <p:nvPr/>
        </p:nvSpPr>
        <p:spPr>
          <a:xfrm>
            <a:off x="8753475" y="4105273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38E2233-7831-4628-BCEB-37C129426693}"/>
              </a:ext>
            </a:extLst>
          </p:cNvPr>
          <p:cNvSpPr/>
          <p:nvPr/>
        </p:nvSpPr>
        <p:spPr>
          <a:xfrm>
            <a:off x="9005887" y="4105272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C2E0FCE-06E1-4DAF-AA86-AD490E5AE672}"/>
              </a:ext>
            </a:extLst>
          </p:cNvPr>
          <p:cNvSpPr/>
          <p:nvPr/>
        </p:nvSpPr>
        <p:spPr>
          <a:xfrm>
            <a:off x="9258300" y="4105272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A124114-940D-4128-912A-D1B34A5314EA}"/>
              </a:ext>
            </a:extLst>
          </p:cNvPr>
          <p:cNvSpPr/>
          <p:nvPr/>
        </p:nvSpPr>
        <p:spPr>
          <a:xfrm>
            <a:off x="9484519" y="4105271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5352110-F052-44FF-B86F-017C44674FDB}"/>
              </a:ext>
            </a:extLst>
          </p:cNvPr>
          <p:cNvSpPr/>
          <p:nvPr/>
        </p:nvSpPr>
        <p:spPr>
          <a:xfrm rot="10800000">
            <a:off x="7858124" y="4038597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E28791F9-0A79-4213-886A-087441D3B173}"/>
              </a:ext>
            </a:extLst>
          </p:cNvPr>
          <p:cNvSpPr txBox="1">
            <a:spLocks/>
          </p:cNvSpPr>
          <p:nvPr/>
        </p:nvSpPr>
        <p:spPr>
          <a:xfrm>
            <a:off x="912019" y="5849634"/>
            <a:ext cx="10002724" cy="790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/>
              <a:t>Protected thread reads </a:t>
            </a:r>
            <a:r>
              <a:rPr lang="el-GR" kern="0" dirty="0"/>
              <a:t>ν</a:t>
            </a:r>
            <a:r>
              <a:rPr lang="en-US" kern="0" dirty="0"/>
              <a:t>=1 with a </a:t>
            </a:r>
            <a:r>
              <a:rPr lang="en-US" b="1" kern="0" dirty="0"/>
              <a:t>high</a:t>
            </a:r>
            <a:r>
              <a:rPr lang="en-US" kern="0" dirty="0"/>
              <a:t> probability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DEC64-CD77-4C8B-9F9B-443D81458E99}"/>
              </a:ext>
            </a:extLst>
          </p:cNvPr>
          <p:cNvSpPr/>
          <p:nvPr/>
        </p:nvSpPr>
        <p:spPr>
          <a:xfrm>
            <a:off x="4810125" y="2833759"/>
            <a:ext cx="1447800" cy="4359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Enclave data: v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7A3AC93-9205-4A64-817D-1EBB43D2A81C}"/>
              </a:ext>
            </a:extLst>
          </p:cNvPr>
          <p:cNvSpPr/>
          <p:nvPr/>
        </p:nvSpPr>
        <p:spPr>
          <a:xfrm>
            <a:off x="4828041" y="3576476"/>
            <a:ext cx="1411968" cy="25824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Untrusted OS</a:t>
            </a:r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B32E622B-4FDC-4046-AB47-40E5C3FA5526}"/>
              </a:ext>
            </a:extLst>
          </p:cNvPr>
          <p:cNvSpPr/>
          <p:nvPr/>
        </p:nvSpPr>
        <p:spPr>
          <a:xfrm>
            <a:off x="5467036" y="3269679"/>
            <a:ext cx="188586" cy="292906"/>
          </a:xfrm>
          <a:prstGeom prst="upArrow">
            <a:avLst/>
          </a:prstGeom>
          <a:solidFill>
            <a:srgbClr val="99BC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57F7E2CB-7551-4522-BEE4-D48D53A74E58}"/>
              </a:ext>
            </a:extLst>
          </p:cNvPr>
          <p:cNvSpPr/>
          <p:nvPr/>
        </p:nvSpPr>
        <p:spPr>
          <a:xfrm>
            <a:off x="5327069" y="3345628"/>
            <a:ext cx="468519" cy="216957"/>
          </a:xfrm>
          <a:prstGeom prst="mathMultiply">
            <a:avLst>
              <a:gd name="adj1" fmla="val 77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6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6" grpId="0" animBg="1"/>
      <p:bldP spid="17" grpId="0" animBg="1"/>
      <p:bldP spid="18" grpId="0" animBg="1"/>
      <p:bldP spid="19" grpId="0" animBg="1"/>
      <p:bldP spid="20" grpId="0" uiExpand="1" animBg="1"/>
      <p:bldP spid="14" grpId="0" build="p"/>
      <p:bldP spid="21" grpId="0" animBg="1"/>
      <p:bldP spid="22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2CE37-234A-490A-8388-BA5FFB4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data race: an illustrating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AFFA87-EC7E-4862-8D27-9E212F672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2019" y="5849634"/>
            <a:ext cx="9893867" cy="790576"/>
          </a:xfrm>
        </p:spPr>
        <p:txBody>
          <a:bodyPr>
            <a:normAutofit/>
          </a:bodyPr>
          <a:lstStyle/>
          <a:p>
            <a:r>
              <a:rPr lang="en-US" kern="0" dirty="0"/>
              <a:t>Protected thread reads </a:t>
            </a:r>
            <a:r>
              <a:rPr lang="el-GR" kern="0" dirty="0"/>
              <a:t>ν</a:t>
            </a:r>
            <a:r>
              <a:rPr lang="en-US" kern="0" dirty="0"/>
              <a:t>=1 with a </a:t>
            </a:r>
            <a:r>
              <a:rPr lang="en-US" b="1" kern="0" dirty="0"/>
              <a:t>low</a:t>
            </a:r>
            <a:r>
              <a:rPr lang="en-US" kern="0" dirty="0"/>
              <a:t> probability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94EC3E-22F6-4F05-969C-4C6BEA3F598E}"/>
              </a:ext>
            </a:extLst>
          </p:cNvPr>
          <p:cNvSpPr/>
          <p:nvPr/>
        </p:nvSpPr>
        <p:spPr>
          <a:xfrm>
            <a:off x="6496050" y="1933576"/>
            <a:ext cx="3676650" cy="34956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930BC1-8C45-459A-A0E3-CF16C52910B9}"/>
              </a:ext>
            </a:extLst>
          </p:cNvPr>
          <p:cNvSpPr/>
          <p:nvPr/>
        </p:nvSpPr>
        <p:spPr>
          <a:xfrm>
            <a:off x="6819900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FA06A-49A6-41D8-96EB-21F55B243D7A}"/>
              </a:ext>
            </a:extLst>
          </p:cNvPr>
          <p:cNvSpPr/>
          <p:nvPr/>
        </p:nvSpPr>
        <p:spPr>
          <a:xfrm>
            <a:off x="8424862" y="2800351"/>
            <a:ext cx="1428750" cy="13049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Untrusted thread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131097-2EB8-4442-A046-E661F8246CD9}"/>
              </a:ext>
            </a:extLst>
          </p:cNvPr>
          <p:cNvSpPr/>
          <p:nvPr/>
        </p:nvSpPr>
        <p:spPr>
          <a:xfrm>
            <a:off x="6819900" y="4443412"/>
            <a:ext cx="3033712" cy="647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E78407A-D0DC-4901-BCE8-037DE2AF5580}"/>
              </a:ext>
            </a:extLst>
          </p:cNvPr>
          <p:cNvSpPr/>
          <p:nvPr/>
        </p:nvSpPr>
        <p:spPr>
          <a:xfrm>
            <a:off x="7086600" y="4105273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84ED2E6-D0CA-4468-866D-DBA495DA3122}"/>
              </a:ext>
            </a:extLst>
          </p:cNvPr>
          <p:cNvSpPr/>
          <p:nvPr/>
        </p:nvSpPr>
        <p:spPr>
          <a:xfrm>
            <a:off x="7339012" y="4105272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6A74FE0-318F-4514-8386-5F06239B3786}"/>
              </a:ext>
            </a:extLst>
          </p:cNvPr>
          <p:cNvSpPr/>
          <p:nvPr/>
        </p:nvSpPr>
        <p:spPr>
          <a:xfrm>
            <a:off x="7591425" y="4105272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0B854B0-5A41-41F2-808F-ED7E2F491507}"/>
              </a:ext>
            </a:extLst>
          </p:cNvPr>
          <p:cNvSpPr/>
          <p:nvPr/>
        </p:nvSpPr>
        <p:spPr>
          <a:xfrm>
            <a:off x="7817644" y="4105271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D430E-8920-4062-9AC2-EC6DDCAE53BC}"/>
              </a:ext>
            </a:extLst>
          </p:cNvPr>
          <p:cNvSpPr/>
          <p:nvPr/>
        </p:nvSpPr>
        <p:spPr>
          <a:xfrm>
            <a:off x="1958312" y="1933576"/>
            <a:ext cx="3676650" cy="34956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3F1A5B-6378-4288-B1BB-24AB8077411F}"/>
              </a:ext>
            </a:extLst>
          </p:cNvPr>
          <p:cNvSpPr txBox="1"/>
          <p:nvPr/>
        </p:nvSpPr>
        <p:spPr>
          <a:xfrm>
            <a:off x="4099116" y="4962549"/>
            <a:ext cx="41495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Cache coherence protocol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5FED03-1844-4200-B56D-E7E16629749C}"/>
              </a:ext>
            </a:extLst>
          </p:cNvPr>
          <p:cNvSpPr/>
          <p:nvPr/>
        </p:nvSpPr>
        <p:spPr>
          <a:xfrm>
            <a:off x="2282162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7D33DC-8DD7-4288-B72C-CD6B66C05DCE}"/>
              </a:ext>
            </a:extLst>
          </p:cNvPr>
          <p:cNvSpPr/>
          <p:nvPr/>
        </p:nvSpPr>
        <p:spPr>
          <a:xfrm>
            <a:off x="3887124" y="2800351"/>
            <a:ext cx="1428750" cy="13049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Untrusted thread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7FE31B-4E3E-4C90-A664-C455B4454446}"/>
              </a:ext>
            </a:extLst>
          </p:cNvPr>
          <p:cNvSpPr/>
          <p:nvPr/>
        </p:nvSpPr>
        <p:spPr>
          <a:xfrm>
            <a:off x="2282162" y="4443412"/>
            <a:ext cx="3033712" cy="647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B5B0134-987B-4B8A-B987-918C8686F232}"/>
              </a:ext>
            </a:extLst>
          </p:cNvPr>
          <p:cNvSpPr/>
          <p:nvPr/>
        </p:nvSpPr>
        <p:spPr>
          <a:xfrm>
            <a:off x="2520287" y="4105273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DA90244-EFFE-4299-99AA-DF9E7CD719E5}"/>
              </a:ext>
            </a:extLst>
          </p:cNvPr>
          <p:cNvSpPr/>
          <p:nvPr/>
        </p:nvSpPr>
        <p:spPr>
          <a:xfrm rot="10800000">
            <a:off x="3320386" y="4038597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89284DCD-AC83-482A-A73F-FA125D39EFD0}"/>
              </a:ext>
            </a:extLst>
          </p:cNvPr>
          <p:cNvSpPr/>
          <p:nvPr/>
        </p:nvSpPr>
        <p:spPr>
          <a:xfrm>
            <a:off x="5175250" y="4627562"/>
            <a:ext cx="1785939" cy="279400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A03BA-4ED2-4B40-B2B6-25EF68186208}"/>
              </a:ext>
            </a:extLst>
          </p:cNvPr>
          <p:cNvSpPr txBox="1"/>
          <p:nvPr/>
        </p:nvSpPr>
        <p:spPr>
          <a:xfrm>
            <a:off x="3710912" y="5336709"/>
            <a:ext cx="5180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(latency ~ 190 cycles on Skylake)</a:t>
            </a:r>
          </a:p>
        </p:txBody>
      </p:sp>
    </p:spTree>
    <p:extLst>
      <p:ext uri="{BB962C8B-B14F-4D97-AF65-F5344CB8AC3E}">
        <p14:creationId xmlns:p14="http://schemas.microsoft.com/office/powerpoint/2010/main" val="220639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6" grpId="0" animBg="1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D175AE-2CB9-4391-9CE3-43E7B654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data race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86150-D40E-4E20-9493-0D78B654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Communication time: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Execution time: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co-located, communication time &lt; execution time</a:t>
            </a:r>
          </a:p>
          <a:p>
            <a:r>
              <a:rPr lang="en-US" dirty="0"/>
              <a:t>When not co-located, communication time &gt; execution time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21A36-EE61-4EBE-AD0F-A538DC5656C1}"/>
              </a:ext>
            </a:extLst>
          </p:cNvPr>
          <p:cNvSpPr/>
          <p:nvPr/>
        </p:nvSpPr>
        <p:spPr>
          <a:xfrm>
            <a:off x="4933949" y="1616075"/>
            <a:ext cx="2619375" cy="23717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FF8D07-7390-429A-A1FA-2B76B92528B3}"/>
              </a:ext>
            </a:extLst>
          </p:cNvPr>
          <p:cNvSpPr/>
          <p:nvPr/>
        </p:nvSpPr>
        <p:spPr>
          <a:xfrm>
            <a:off x="5153025" y="2206624"/>
            <a:ext cx="1004888" cy="885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Protected thread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AF5BC-3B9F-47C3-A28F-4B749BC6EB6C}"/>
              </a:ext>
            </a:extLst>
          </p:cNvPr>
          <p:cNvSpPr/>
          <p:nvPr/>
        </p:nvSpPr>
        <p:spPr>
          <a:xfrm>
            <a:off x="6348412" y="2206624"/>
            <a:ext cx="1004888" cy="885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Shadow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3FDFD-7CD5-4DE0-B53A-60A2F9243C8E}"/>
              </a:ext>
            </a:extLst>
          </p:cNvPr>
          <p:cNvSpPr/>
          <p:nvPr/>
        </p:nvSpPr>
        <p:spPr>
          <a:xfrm>
            <a:off x="5153025" y="3325812"/>
            <a:ext cx="2200275" cy="4429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E01B08C-2B49-4779-A442-5E0CC7EDFF6A}"/>
              </a:ext>
            </a:extLst>
          </p:cNvPr>
          <p:cNvSpPr/>
          <p:nvPr/>
        </p:nvSpPr>
        <p:spPr>
          <a:xfrm>
            <a:off x="6720482" y="3092449"/>
            <a:ext cx="213123" cy="336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DCB3D5-1D82-4CAE-B97D-4547BE648C14}"/>
              </a:ext>
            </a:extLst>
          </p:cNvPr>
          <p:cNvSpPr/>
          <p:nvPr/>
        </p:nvSpPr>
        <p:spPr>
          <a:xfrm flipV="1">
            <a:off x="5539381" y="2981324"/>
            <a:ext cx="232175" cy="34448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6E89A0-B6F4-4CEA-B1AC-86FEEDFC98A1}"/>
              </a:ext>
            </a:extLst>
          </p:cNvPr>
          <p:cNvSpPr/>
          <p:nvPr/>
        </p:nvSpPr>
        <p:spPr>
          <a:xfrm>
            <a:off x="4933949" y="1616075"/>
            <a:ext cx="2619375" cy="23717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51AEB8-05FA-415E-8BB4-0CEBC5C2A611}"/>
              </a:ext>
            </a:extLst>
          </p:cNvPr>
          <p:cNvSpPr/>
          <p:nvPr/>
        </p:nvSpPr>
        <p:spPr>
          <a:xfrm>
            <a:off x="5153025" y="2206624"/>
            <a:ext cx="1004888" cy="885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Protected thread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10401-3160-4A27-AF77-9D5F08118850}"/>
              </a:ext>
            </a:extLst>
          </p:cNvPr>
          <p:cNvSpPr/>
          <p:nvPr/>
        </p:nvSpPr>
        <p:spPr>
          <a:xfrm>
            <a:off x="6348412" y="2206624"/>
            <a:ext cx="1004888" cy="885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Untrusted thread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8F89A1-6350-44A3-B4E5-FBDCA7A04523}"/>
              </a:ext>
            </a:extLst>
          </p:cNvPr>
          <p:cNvSpPr/>
          <p:nvPr/>
        </p:nvSpPr>
        <p:spPr>
          <a:xfrm>
            <a:off x="5153025" y="3325812"/>
            <a:ext cx="2200275" cy="4429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7FB47A4-BC8D-4974-99E2-1C704A029E71}"/>
              </a:ext>
            </a:extLst>
          </p:cNvPr>
          <p:cNvSpPr/>
          <p:nvPr/>
        </p:nvSpPr>
        <p:spPr>
          <a:xfrm flipV="1">
            <a:off x="5539381" y="2981324"/>
            <a:ext cx="232175" cy="34448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30A8F1-E199-492E-A12D-64C26BB8C4E2}"/>
              </a:ext>
            </a:extLst>
          </p:cNvPr>
          <p:cNvSpPr/>
          <p:nvPr/>
        </p:nvSpPr>
        <p:spPr>
          <a:xfrm>
            <a:off x="7958732" y="1616075"/>
            <a:ext cx="2619375" cy="23717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F65A8-97CC-4238-8E3B-69D51A66A94F}"/>
              </a:ext>
            </a:extLst>
          </p:cNvPr>
          <p:cNvSpPr/>
          <p:nvPr/>
        </p:nvSpPr>
        <p:spPr>
          <a:xfrm>
            <a:off x="8177808" y="2206624"/>
            <a:ext cx="1004888" cy="885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Shadow 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B87758-2A64-427D-B536-F9B9BBEE143F}"/>
              </a:ext>
            </a:extLst>
          </p:cNvPr>
          <p:cNvSpPr/>
          <p:nvPr/>
        </p:nvSpPr>
        <p:spPr>
          <a:xfrm>
            <a:off x="9373195" y="2206624"/>
            <a:ext cx="1004888" cy="885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Untrusted 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6C04C0-9959-470C-8FD1-A447AC916D8E}"/>
              </a:ext>
            </a:extLst>
          </p:cNvPr>
          <p:cNvSpPr/>
          <p:nvPr/>
        </p:nvSpPr>
        <p:spPr>
          <a:xfrm>
            <a:off x="8177808" y="3325812"/>
            <a:ext cx="2200275" cy="4429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F7624177-22B2-4672-9C61-C0D669B7AD1D}"/>
              </a:ext>
            </a:extLst>
          </p:cNvPr>
          <p:cNvSpPr/>
          <p:nvPr/>
        </p:nvSpPr>
        <p:spPr>
          <a:xfrm>
            <a:off x="8540352" y="3090069"/>
            <a:ext cx="213123" cy="336551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F824E87-71BF-4612-A64A-86C41AA86650}"/>
              </a:ext>
            </a:extLst>
          </p:cNvPr>
          <p:cNvSpPr/>
          <p:nvPr/>
        </p:nvSpPr>
        <p:spPr>
          <a:xfrm rot="5400000">
            <a:off x="7607100" y="3077368"/>
            <a:ext cx="207369" cy="93404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8E1A3-1AA1-4711-887B-3BD3CD23D568}"/>
              </a:ext>
            </a:extLst>
          </p:cNvPr>
          <p:cNvSpPr/>
          <p:nvPr/>
        </p:nvSpPr>
        <p:spPr>
          <a:xfrm>
            <a:off x="1153715" y="4378543"/>
            <a:ext cx="1004299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write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2970B6-DE73-4D33-B70C-1E12893797B5}"/>
              </a:ext>
            </a:extLst>
          </p:cNvPr>
          <p:cNvSpPr/>
          <p:nvPr/>
        </p:nvSpPr>
        <p:spPr>
          <a:xfrm>
            <a:off x="4792266" y="4378543"/>
            <a:ext cx="101977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F3972E-8AAB-426D-918A-2732B77FEC10}"/>
              </a:ext>
            </a:extLst>
          </p:cNvPr>
          <p:cNvSpPr/>
          <p:nvPr/>
        </p:nvSpPr>
        <p:spPr>
          <a:xfrm>
            <a:off x="2158014" y="4378543"/>
            <a:ext cx="2634252" cy="59293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94428A2-2060-4AAA-93D1-20783686EDEB}"/>
              </a:ext>
            </a:extLst>
          </p:cNvPr>
          <p:cNvSpPr/>
          <p:nvPr/>
        </p:nvSpPr>
        <p:spPr>
          <a:xfrm rot="5400000">
            <a:off x="3325697" y="2783386"/>
            <a:ext cx="298886" cy="2634252"/>
          </a:xfrm>
          <a:prstGeom prst="leftBrace">
            <a:avLst/>
          </a:prstGeom>
          <a:ln w="25400" cap="sq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8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4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2CE37-234A-490A-8388-BA5FFB4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refined data-race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6C8AE-B85D-4A76-8609-AF8794B8AA8B}"/>
              </a:ext>
            </a:extLst>
          </p:cNvPr>
          <p:cNvSpPr/>
          <p:nvPr/>
        </p:nvSpPr>
        <p:spPr>
          <a:xfrm>
            <a:off x="3416557" y="1933576"/>
            <a:ext cx="3676650" cy="34956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49139-61C9-456F-8F18-D877D2081FBD}"/>
              </a:ext>
            </a:extLst>
          </p:cNvPr>
          <p:cNvSpPr/>
          <p:nvPr/>
        </p:nvSpPr>
        <p:spPr>
          <a:xfrm>
            <a:off x="3740407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8C37B-35D8-48D1-863B-2B8ABE01628F}"/>
              </a:ext>
            </a:extLst>
          </p:cNvPr>
          <p:cNvSpPr/>
          <p:nvPr/>
        </p:nvSpPr>
        <p:spPr>
          <a:xfrm>
            <a:off x="5345369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41595-CAB2-4EC0-8696-99F13F402F97}"/>
              </a:ext>
            </a:extLst>
          </p:cNvPr>
          <p:cNvSpPr/>
          <p:nvPr/>
        </p:nvSpPr>
        <p:spPr>
          <a:xfrm>
            <a:off x="3740407" y="4443412"/>
            <a:ext cx="3033712" cy="647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328422-714C-4EB4-BCA8-299016278134}"/>
              </a:ext>
            </a:extLst>
          </p:cNvPr>
          <p:cNvSpPr/>
          <p:nvPr/>
        </p:nvSpPr>
        <p:spPr>
          <a:xfrm>
            <a:off x="3978532" y="4105273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BAAFC22-9ACF-47AA-AE1D-C61E3E5A9151}"/>
              </a:ext>
            </a:extLst>
          </p:cNvPr>
          <p:cNvSpPr/>
          <p:nvPr/>
        </p:nvSpPr>
        <p:spPr>
          <a:xfrm rot="10800000">
            <a:off x="4778631" y="4038597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2D915B-35C7-4223-BA25-C0FBCDA42BA0}"/>
              </a:ext>
            </a:extLst>
          </p:cNvPr>
          <p:cNvSpPr/>
          <p:nvPr/>
        </p:nvSpPr>
        <p:spPr>
          <a:xfrm>
            <a:off x="5590640" y="4105272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DE629DD-B249-4864-BEDC-E949A568ACD8}"/>
              </a:ext>
            </a:extLst>
          </p:cNvPr>
          <p:cNvSpPr/>
          <p:nvPr/>
        </p:nvSpPr>
        <p:spPr>
          <a:xfrm rot="10800000">
            <a:off x="6390739" y="4038596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D851F8-6DDA-4658-B2A1-D2C74F52992D}"/>
              </a:ext>
            </a:extLst>
          </p:cNvPr>
          <p:cNvSpPr/>
          <p:nvPr/>
        </p:nvSpPr>
        <p:spPr>
          <a:xfrm>
            <a:off x="7597835" y="2800352"/>
            <a:ext cx="3755965" cy="12382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Both</a:t>
            </a:r>
            <a:r>
              <a:rPr lang="en-US" sz="2400" dirty="0"/>
              <a:t> threads observe data races with </a:t>
            </a:r>
            <a:r>
              <a:rPr lang="en-US" sz="2400" b="1" dirty="0"/>
              <a:t>high</a:t>
            </a:r>
            <a:r>
              <a:rPr lang="en-US" sz="2400" dirty="0"/>
              <a:t> probability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2A877E-5501-4593-A677-6B4FA6AD013A}"/>
              </a:ext>
            </a:extLst>
          </p:cNvPr>
          <p:cNvSpPr/>
          <p:nvPr/>
        </p:nvSpPr>
        <p:spPr>
          <a:xfrm>
            <a:off x="1482045" y="2855459"/>
            <a:ext cx="1447800" cy="4359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Enclave data: v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B00722-5391-49FE-A667-A8119328BC83}"/>
              </a:ext>
            </a:extLst>
          </p:cNvPr>
          <p:cNvSpPr/>
          <p:nvPr/>
        </p:nvSpPr>
        <p:spPr>
          <a:xfrm>
            <a:off x="1499961" y="3598176"/>
            <a:ext cx="1411968" cy="25824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Untrusted OS</a:t>
            </a:r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83DA8087-A1CB-4F35-AEDC-2ACB472849E5}"/>
              </a:ext>
            </a:extLst>
          </p:cNvPr>
          <p:cNvSpPr/>
          <p:nvPr/>
        </p:nvSpPr>
        <p:spPr>
          <a:xfrm>
            <a:off x="2138956" y="3291379"/>
            <a:ext cx="188586" cy="292906"/>
          </a:xfrm>
          <a:prstGeom prst="upArrow">
            <a:avLst/>
          </a:prstGeom>
          <a:solidFill>
            <a:srgbClr val="99BC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05F15A8-F662-4586-9D89-023935306D39}"/>
              </a:ext>
            </a:extLst>
          </p:cNvPr>
          <p:cNvSpPr/>
          <p:nvPr/>
        </p:nvSpPr>
        <p:spPr>
          <a:xfrm>
            <a:off x="1998989" y="3367328"/>
            <a:ext cx="468519" cy="216957"/>
          </a:xfrm>
          <a:prstGeom prst="mathMultiply">
            <a:avLst>
              <a:gd name="adj1" fmla="val 77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5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uiExpand="1" animBg="1"/>
      <p:bldP spid="16" grpId="0" animBg="1"/>
      <p:bldP spid="17" grpId="0" uiExpand="1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2CE37-234A-490A-8388-BA5FFB4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refined data-race design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666FDE-E7D7-4521-BB86-9F527479527C}"/>
              </a:ext>
            </a:extLst>
          </p:cNvPr>
          <p:cNvSpPr/>
          <p:nvPr/>
        </p:nvSpPr>
        <p:spPr>
          <a:xfrm>
            <a:off x="2850356" y="3252360"/>
            <a:ext cx="8309882" cy="183695"/>
          </a:xfrm>
          <a:prstGeom prst="rightArrow">
            <a:avLst>
              <a:gd name="adj1" fmla="val 446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AF5BF6-A57C-4073-9EDB-41C74740EDA2}"/>
              </a:ext>
            </a:extLst>
          </p:cNvPr>
          <p:cNvSpPr/>
          <p:nvPr/>
        </p:nvSpPr>
        <p:spPr>
          <a:xfrm>
            <a:off x="3098006" y="2385926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CEB3F-CE41-4A36-8289-BD97B05F8E0D}"/>
              </a:ext>
            </a:extLst>
          </p:cNvPr>
          <p:cNvSpPr/>
          <p:nvPr/>
        </p:nvSpPr>
        <p:spPr>
          <a:xfrm>
            <a:off x="4136231" y="2385926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7BE25-2B97-43B8-BA52-B3C7B833EEC7}"/>
              </a:ext>
            </a:extLst>
          </p:cNvPr>
          <p:cNvSpPr/>
          <p:nvPr/>
        </p:nvSpPr>
        <p:spPr>
          <a:xfrm>
            <a:off x="5136356" y="3674182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CADA0A-A33F-464D-A97C-97E8745A2B2E}"/>
              </a:ext>
            </a:extLst>
          </p:cNvPr>
          <p:cNvSpPr/>
          <p:nvPr/>
        </p:nvSpPr>
        <p:spPr>
          <a:xfrm>
            <a:off x="6174581" y="3674182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968CD-3C67-470A-B6F7-A248985C1ECD}"/>
              </a:ext>
            </a:extLst>
          </p:cNvPr>
          <p:cNvSpPr/>
          <p:nvPr/>
        </p:nvSpPr>
        <p:spPr>
          <a:xfrm>
            <a:off x="7127081" y="2385926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B3BE6-ABCF-4B55-B073-E550C12A2F1D}"/>
              </a:ext>
            </a:extLst>
          </p:cNvPr>
          <p:cNvSpPr/>
          <p:nvPr/>
        </p:nvSpPr>
        <p:spPr>
          <a:xfrm>
            <a:off x="8165306" y="2385926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14125-6385-414D-8D31-2D0387256DD8}"/>
              </a:ext>
            </a:extLst>
          </p:cNvPr>
          <p:cNvSpPr/>
          <p:nvPr/>
        </p:nvSpPr>
        <p:spPr>
          <a:xfrm>
            <a:off x="9184481" y="3674182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DA135D-9063-41E6-AB7C-1248EAEDCF7C}"/>
              </a:ext>
            </a:extLst>
          </p:cNvPr>
          <p:cNvSpPr/>
          <p:nvPr/>
        </p:nvSpPr>
        <p:spPr>
          <a:xfrm>
            <a:off x="10222706" y="3674182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074ED9-CD2C-4590-9364-3469932C9D87}"/>
              </a:ext>
            </a:extLst>
          </p:cNvPr>
          <p:cNvSpPr/>
          <p:nvPr/>
        </p:nvSpPr>
        <p:spPr>
          <a:xfrm>
            <a:off x="923925" y="1816806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B18C5-ECEE-46D8-82FA-542B8A2DABD1}"/>
              </a:ext>
            </a:extLst>
          </p:cNvPr>
          <p:cNvSpPr/>
          <p:nvPr/>
        </p:nvSpPr>
        <p:spPr>
          <a:xfrm>
            <a:off x="923925" y="3543212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AB61A2A-44E7-4828-BC14-B4AA3341DC50}"/>
              </a:ext>
            </a:extLst>
          </p:cNvPr>
          <p:cNvSpPr/>
          <p:nvPr/>
        </p:nvSpPr>
        <p:spPr>
          <a:xfrm rot="19864194">
            <a:off x="4839617" y="2980110"/>
            <a:ext cx="279153" cy="7281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1784068-4B07-4CB8-8869-2D4B3B25F1EB}"/>
              </a:ext>
            </a:extLst>
          </p:cNvPr>
          <p:cNvSpPr/>
          <p:nvPr/>
        </p:nvSpPr>
        <p:spPr>
          <a:xfrm rot="19864194">
            <a:off x="8868692" y="2980111"/>
            <a:ext cx="279153" cy="7281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5316A46-0A8A-4FE6-85B1-4F7714959FA8}"/>
              </a:ext>
            </a:extLst>
          </p:cNvPr>
          <p:cNvSpPr/>
          <p:nvPr/>
        </p:nvSpPr>
        <p:spPr>
          <a:xfrm rot="12471672">
            <a:off x="6873229" y="2966925"/>
            <a:ext cx="279153" cy="7281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996D779A-3EC3-490A-B483-4D3E057B4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46500"/>
            <a:ext cx="10547009" cy="1531766"/>
          </a:xfrm>
        </p:spPr>
        <p:txBody>
          <a:bodyPr>
            <a:normAutofit/>
          </a:bodyPr>
          <a:lstStyle/>
          <a:p>
            <a:r>
              <a:rPr lang="en-US" kern="0" dirty="0"/>
              <a:t>When co-located, communication time &lt; execution time</a:t>
            </a:r>
          </a:p>
          <a:p>
            <a:r>
              <a:rPr lang="en-US" kern="0" dirty="0"/>
              <a:t>Each thread read the value written by the other thread with very </a:t>
            </a:r>
            <a:r>
              <a:rPr lang="en-US" b="1" kern="0" dirty="0"/>
              <a:t>high</a:t>
            </a:r>
            <a:r>
              <a:rPr lang="en-US" kern="0" dirty="0"/>
              <a:t> probability.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C64FFF-64CC-4D96-9DFB-13933B22715B}"/>
              </a:ext>
            </a:extLst>
          </p:cNvPr>
          <p:cNvSpPr/>
          <p:nvPr/>
        </p:nvSpPr>
        <p:spPr>
          <a:xfrm>
            <a:off x="2850356" y="147986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Communication time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1922ED-E8D9-4ACD-A2DA-BEE23CDADF3D}"/>
              </a:ext>
            </a:extLst>
          </p:cNvPr>
          <p:cNvSpPr/>
          <p:nvPr/>
        </p:nvSpPr>
        <p:spPr>
          <a:xfrm>
            <a:off x="2955850" y="1849201"/>
            <a:ext cx="276447" cy="2735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5" grpId="0" animBg="1"/>
      <p:bldP spid="26" grpId="0" animBg="1"/>
      <p:bldP spid="27" grpId="0" uiExpand="1" build="p"/>
      <p:bldP spid="2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2CE37-234A-490A-8388-BA5FFB4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refined data-race design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6C8AE-B85D-4A76-8609-AF8794B8AA8B}"/>
              </a:ext>
            </a:extLst>
          </p:cNvPr>
          <p:cNvSpPr/>
          <p:nvPr/>
        </p:nvSpPr>
        <p:spPr>
          <a:xfrm>
            <a:off x="1957388" y="1933576"/>
            <a:ext cx="3676650" cy="34956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049139-61C9-456F-8F18-D877D2081FBD}"/>
              </a:ext>
            </a:extLst>
          </p:cNvPr>
          <p:cNvSpPr/>
          <p:nvPr/>
        </p:nvSpPr>
        <p:spPr>
          <a:xfrm>
            <a:off x="2281238" y="280035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8C37B-35D8-48D1-863B-2B8ABE01628F}"/>
              </a:ext>
            </a:extLst>
          </p:cNvPr>
          <p:cNvSpPr/>
          <p:nvPr/>
        </p:nvSpPr>
        <p:spPr>
          <a:xfrm>
            <a:off x="3886200" y="2800351"/>
            <a:ext cx="1428750" cy="13049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Untrusted thread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41595-CAB2-4EC0-8696-99F13F402F97}"/>
              </a:ext>
            </a:extLst>
          </p:cNvPr>
          <p:cNvSpPr/>
          <p:nvPr/>
        </p:nvSpPr>
        <p:spPr>
          <a:xfrm>
            <a:off x="2281238" y="4443412"/>
            <a:ext cx="3033712" cy="647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E328422-714C-4EB4-BCA8-299016278134}"/>
              </a:ext>
            </a:extLst>
          </p:cNvPr>
          <p:cNvSpPr/>
          <p:nvPr/>
        </p:nvSpPr>
        <p:spPr>
          <a:xfrm>
            <a:off x="2519363" y="4105273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CBAAFC22-9ACF-47AA-AE1D-C61E3E5A9151}"/>
              </a:ext>
            </a:extLst>
          </p:cNvPr>
          <p:cNvSpPr/>
          <p:nvPr/>
        </p:nvSpPr>
        <p:spPr>
          <a:xfrm rot="10800000">
            <a:off x="3319462" y="4038597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2AE65EB-FEC3-4C11-A09A-667A20463C6F}"/>
              </a:ext>
            </a:extLst>
          </p:cNvPr>
          <p:cNvSpPr/>
          <p:nvPr/>
        </p:nvSpPr>
        <p:spPr>
          <a:xfrm>
            <a:off x="2618443" y="5681657"/>
            <a:ext cx="6955113" cy="8763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At least one</a:t>
            </a:r>
            <a:r>
              <a:rPr lang="en-US" sz="2400" dirty="0"/>
              <a:t> observe data races with </a:t>
            </a:r>
            <a:r>
              <a:rPr lang="en-US" sz="2400" b="1" dirty="0"/>
              <a:t>low</a:t>
            </a:r>
            <a:r>
              <a:rPr lang="en-US" sz="2400" dirty="0"/>
              <a:t> probability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14251C-70B6-4FA4-B41B-9DE33A8FB97A}"/>
              </a:ext>
            </a:extLst>
          </p:cNvPr>
          <p:cNvSpPr/>
          <p:nvPr/>
        </p:nvSpPr>
        <p:spPr>
          <a:xfrm>
            <a:off x="6457950" y="1943095"/>
            <a:ext cx="3676650" cy="349567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77E1D-E765-43AA-A110-F96DCB045A59}"/>
              </a:ext>
            </a:extLst>
          </p:cNvPr>
          <p:cNvSpPr/>
          <p:nvPr/>
        </p:nvSpPr>
        <p:spPr>
          <a:xfrm>
            <a:off x="6781800" y="2809870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17672C-8E2C-4892-B9EE-A90EA4456494}"/>
              </a:ext>
            </a:extLst>
          </p:cNvPr>
          <p:cNvSpPr/>
          <p:nvPr/>
        </p:nvSpPr>
        <p:spPr>
          <a:xfrm>
            <a:off x="8386762" y="2809870"/>
            <a:ext cx="1428750" cy="13049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Untrusted thread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7F97B1-CED7-476F-A077-704AA2FD38FA}"/>
              </a:ext>
            </a:extLst>
          </p:cNvPr>
          <p:cNvSpPr/>
          <p:nvPr/>
        </p:nvSpPr>
        <p:spPr>
          <a:xfrm>
            <a:off x="6781800" y="4452931"/>
            <a:ext cx="3033712" cy="6477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L1 cache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5926686-20BC-4859-884E-D20418E61482}"/>
              </a:ext>
            </a:extLst>
          </p:cNvPr>
          <p:cNvSpPr/>
          <p:nvPr/>
        </p:nvSpPr>
        <p:spPr>
          <a:xfrm>
            <a:off x="7019925" y="4114792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49DDB8D-8E7A-4585-925D-0E3ADE58D9BD}"/>
              </a:ext>
            </a:extLst>
          </p:cNvPr>
          <p:cNvSpPr/>
          <p:nvPr/>
        </p:nvSpPr>
        <p:spPr>
          <a:xfrm rot="10800000">
            <a:off x="7820024" y="4048116"/>
            <a:ext cx="133350" cy="404815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206552FC-CA98-42B9-AD1D-471A62CC907A}"/>
              </a:ext>
            </a:extLst>
          </p:cNvPr>
          <p:cNvSpPr/>
          <p:nvPr/>
        </p:nvSpPr>
        <p:spPr>
          <a:xfrm>
            <a:off x="5175250" y="4627562"/>
            <a:ext cx="1755321" cy="285524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24" grpId="0" animBg="1"/>
      <p:bldP spid="25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2CE37-234A-490A-8388-BA5FFB48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refined data-race design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666FDE-E7D7-4521-BB86-9F527479527C}"/>
              </a:ext>
            </a:extLst>
          </p:cNvPr>
          <p:cNvSpPr/>
          <p:nvPr/>
        </p:nvSpPr>
        <p:spPr>
          <a:xfrm>
            <a:off x="2850356" y="3254290"/>
            <a:ext cx="8309882" cy="183695"/>
          </a:xfrm>
          <a:prstGeom prst="rightArrow">
            <a:avLst>
              <a:gd name="adj1" fmla="val 446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AF5BF6-A57C-4073-9EDB-41C74740EDA2}"/>
              </a:ext>
            </a:extLst>
          </p:cNvPr>
          <p:cNvSpPr/>
          <p:nvPr/>
        </p:nvSpPr>
        <p:spPr>
          <a:xfrm>
            <a:off x="3098006" y="2387856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CEB3F-CE41-4A36-8289-BD97B05F8E0D}"/>
              </a:ext>
            </a:extLst>
          </p:cNvPr>
          <p:cNvSpPr/>
          <p:nvPr/>
        </p:nvSpPr>
        <p:spPr>
          <a:xfrm>
            <a:off x="4136231" y="2387856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37BE25-2B97-43B8-BA52-B3C7B833EEC7}"/>
              </a:ext>
            </a:extLst>
          </p:cNvPr>
          <p:cNvSpPr/>
          <p:nvPr/>
        </p:nvSpPr>
        <p:spPr>
          <a:xfrm>
            <a:off x="5136356" y="3676112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CADA0A-A33F-464D-A97C-97E8745A2B2E}"/>
              </a:ext>
            </a:extLst>
          </p:cNvPr>
          <p:cNvSpPr/>
          <p:nvPr/>
        </p:nvSpPr>
        <p:spPr>
          <a:xfrm>
            <a:off x="6174581" y="3676112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968CD-3C67-470A-B6F7-A248985C1ECD}"/>
              </a:ext>
            </a:extLst>
          </p:cNvPr>
          <p:cNvSpPr/>
          <p:nvPr/>
        </p:nvSpPr>
        <p:spPr>
          <a:xfrm>
            <a:off x="7610475" y="2387856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3B3BE6-ABCF-4B55-B073-E550C12A2F1D}"/>
              </a:ext>
            </a:extLst>
          </p:cNvPr>
          <p:cNvSpPr/>
          <p:nvPr/>
        </p:nvSpPr>
        <p:spPr>
          <a:xfrm>
            <a:off x="8648700" y="2387856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914125-6385-414D-8D31-2D0387256DD8}"/>
              </a:ext>
            </a:extLst>
          </p:cNvPr>
          <p:cNvSpPr/>
          <p:nvPr/>
        </p:nvSpPr>
        <p:spPr>
          <a:xfrm>
            <a:off x="9667875" y="3676112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read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DA135D-9063-41E6-AB7C-1248EAEDCF7C}"/>
              </a:ext>
            </a:extLst>
          </p:cNvPr>
          <p:cNvSpPr/>
          <p:nvPr/>
        </p:nvSpPr>
        <p:spPr>
          <a:xfrm>
            <a:off x="10706100" y="3676112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write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074ED9-CD2C-4590-9364-3469932C9D87}"/>
              </a:ext>
            </a:extLst>
          </p:cNvPr>
          <p:cNvSpPr/>
          <p:nvPr/>
        </p:nvSpPr>
        <p:spPr>
          <a:xfrm>
            <a:off x="923925" y="1818736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9B18C5-ECEE-46D8-82FA-542B8A2DABD1}"/>
              </a:ext>
            </a:extLst>
          </p:cNvPr>
          <p:cNvSpPr/>
          <p:nvPr/>
        </p:nvSpPr>
        <p:spPr>
          <a:xfrm>
            <a:off x="923925" y="3545142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996D779A-3EC3-490A-B483-4D3E057B4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148430"/>
            <a:ext cx="10547009" cy="1620975"/>
          </a:xfrm>
        </p:spPr>
        <p:txBody>
          <a:bodyPr>
            <a:normAutofit/>
          </a:bodyPr>
          <a:lstStyle/>
          <a:p>
            <a:r>
              <a:rPr lang="en-US" kern="0" dirty="0"/>
              <a:t>When </a:t>
            </a:r>
            <a:r>
              <a:rPr lang="en-US" b="1" kern="0" dirty="0"/>
              <a:t>not</a:t>
            </a:r>
            <a:r>
              <a:rPr lang="en-US" kern="0" dirty="0"/>
              <a:t> co-located, communication time &gt; execution time</a:t>
            </a:r>
          </a:p>
          <a:p>
            <a:r>
              <a:rPr lang="en-US" kern="0" dirty="0"/>
              <a:t>Each thread read the value written by the other thread with very </a:t>
            </a:r>
            <a:r>
              <a:rPr lang="en-US" b="1" kern="0" dirty="0"/>
              <a:t>low</a:t>
            </a:r>
            <a:r>
              <a:rPr lang="en-US" kern="0" dirty="0"/>
              <a:t> probability.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27745EDB-89CF-40E1-A01A-521CF5F62008}"/>
              </a:ext>
            </a:extLst>
          </p:cNvPr>
          <p:cNvSpPr/>
          <p:nvPr/>
        </p:nvSpPr>
        <p:spPr>
          <a:xfrm rot="16200000">
            <a:off x="6070246" y="1387173"/>
            <a:ext cx="279153" cy="262985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95B26D8-1910-451A-95FA-EE7E331023D8}"/>
              </a:ext>
            </a:extLst>
          </p:cNvPr>
          <p:cNvSpPr/>
          <p:nvPr/>
        </p:nvSpPr>
        <p:spPr>
          <a:xfrm rot="16200000">
            <a:off x="8096929" y="2682626"/>
            <a:ext cx="279153" cy="261509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76690D-DBD0-4713-8942-62DFA549F47A}"/>
              </a:ext>
            </a:extLst>
          </p:cNvPr>
          <p:cNvSpPr/>
          <p:nvPr/>
        </p:nvSpPr>
        <p:spPr>
          <a:xfrm>
            <a:off x="2850356" y="1479869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/>
              <a:t>Communication time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D97FAC-D07D-481A-9BC1-C93F527F9F34}"/>
              </a:ext>
            </a:extLst>
          </p:cNvPr>
          <p:cNvSpPr/>
          <p:nvPr/>
        </p:nvSpPr>
        <p:spPr>
          <a:xfrm>
            <a:off x="2955850" y="1849201"/>
            <a:ext cx="7383538" cy="273504"/>
          </a:xfrm>
          <a:prstGeom prst="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23" grpId="0" animBg="1"/>
      <p:bldP spid="24" grpId="0" animBg="1"/>
      <p:bldP spid="22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0974-ACB0-41DA-97D1-60E6B256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Co-Location Test via Hypothesis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E20E20-133E-4C90-8E61-C8CFD7E84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187" t="46538" r="7500" b="34082"/>
          <a:stretch/>
        </p:blipFill>
        <p:spPr>
          <a:xfrm>
            <a:off x="2324100" y="1690688"/>
            <a:ext cx="7543800" cy="10239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32445-50A7-48D0-B2EE-356EF5C1D3C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19" t="39562" r="20937" b="37223"/>
          <a:stretch/>
        </p:blipFill>
        <p:spPr>
          <a:xfrm>
            <a:off x="3287612" y="3129223"/>
            <a:ext cx="5616775" cy="1337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7266D9-B53D-4D86-8676-0FF3B7D352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188" t="58531" r="28654" b="34454"/>
          <a:stretch/>
        </p:blipFill>
        <p:spPr>
          <a:xfrm>
            <a:off x="3555505" y="5119220"/>
            <a:ext cx="5080988" cy="586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7118994-9825-4F57-B3DE-4A62B6A32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3102" y="3496333"/>
            <a:ext cx="10090698" cy="603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0A0470-8F60-42A7-ABFA-B04C35C747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562" y="5069709"/>
            <a:ext cx="4405313" cy="60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0974-ACB0-41DA-97D1-60E6B256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Co-Location Test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FFC99-95D5-4A98-98C9-36C85B56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690688"/>
            <a:ext cx="10496550" cy="44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4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C06AF-B141-402C-9971-0C7557268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Necessary conditions to pass the co-location tests:</a:t>
            </a:r>
          </a:p>
          <a:p>
            <a:pPr lvl="1"/>
            <a:r>
              <a:rPr lang="en-US" dirty="0"/>
              <a:t>1) communication time &lt; execution time</a:t>
            </a:r>
          </a:p>
          <a:p>
            <a:pPr lvl="1"/>
            <a:r>
              <a:rPr lang="en-US" dirty="0"/>
              <a:t>2) execution time for both threads should be roughly the same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Theoretical model: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77A4B-5F6B-4E40-88F9-2DDF481F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51AB0D9-8339-4C4D-A9AF-91894D1B2132}"/>
              </a:ext>
            </a:extLst>
          </p:cNvPr>
          <p:cNvSpPr/>
          <p:nvPr/>
        </p:nvSpPr>
        <p:spPr>
          <a:xfrm>
            <a:off x="2850356" y="5004933"/>
            <a:ext cx="8309882" cy="183695"/>
          </a:xfrm>
          <a:prstGeom prst="rightArrow">
            <a:avLst>
              <a:gd name="adj1" fmla="val 4466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B6681-7AF8-404D-BA93-E909B6A5CA6A}"/>
              </a:ext>
            </a:extLst>
          </p:cNvPr>
          <p:cNvSpPr/>
          <p:nvPr/>
        </p:nvSpPr>
        <p:spPr>
          <a:xfrm>
            <a:off x="3098006" y="4138499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373BA1-66B7-4736-BC3D-8AE012BE557F}"/>
              </a:ext>
            </a:extLst>
          </p:cNvPr>
          <p:cNvSpPr/>
          <p:nvPr/>
        </p:nvSpPr>
        <p:spPr>
          <a:xfrm>
            <a:off x="4136231" y="4138499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12B08F-2621-4EDA-BD1F-204B0B47AF8A}"/>
              </a:ext>
            </a:extLst>
          </p:cNvPr>
          <p:cNvSpPr/>
          <p:nvPr/>
        </p:nvSpPr>
        <p:spPr>
          <a:xfrm>
            <a:off x="4850109" y="5426755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8B71D-8268-4019-BB39-EEE8DE841D33}"/>
              </a:ext>
            </a:extLst>
          </p:cNvPr>
          <p:cNvSpPr/>
          <p:nvPr/>
        </p:nvSpPr>
        <p:spPr>
          <a:xfrm>
            <a:off x="5888334" y="5426755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6C3F55-2503-4183-9C0D-585F1BD2E17E}"/>
              </a:ext>
            </a:extLst>
          </p:cNvPr>
          <p:cNvSpPr/>
          <p:nvPr/>
        </p:nvSpPr>
        <p:spPr>
          <a:xfrm>
            <a:off x="9474313" y="4138499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BFF58C-E9D6-4A6F-884E-CA4DEBDE5326}"/>
              </a:ext>
            </a:extLst>
          </p:cNvPr>
          <p:cNvSpPr/>
          <p:nvPr/>
        </p:nvSpPr>
        <p:spPr>
          <a:xfrm>
            <a:off x="10512538" y="4138499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3559B2-981B-473D-9E31-F7FD571DADE8}"/>
              </a:ext>
            </a:extLst>
          </p:cNvPr>
          <p:cNvSpPr/>
          <p:nvPr/>
        </p:nvSpPr>
        <p:spPr>
          <a:xfrm>
            <a:off x="6926559" y="5426755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198D41-29D3-4D61-879B-6246C02E7349}"/>
              </a:ext>
            </a:extLst>
          </p:cNvPr>
          <p:cNvSpPr/>
          <p:nvPr/>
        </p:nvSpPr>
        <p:spPr>
          <a:xfrm>
            <a:off x="7964784" y="5426755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663007-1162-4216-90F5-514D45E0CC0B}"/>
              </a:ext>
            </a:extLst>
          </p:cNvPr>
          <p:cNvSpPr/>
          <p:nvPr/>
        </p:nvSpPr>
        <p:spPr>
          <a:xfrm>
            <a:off x="923925" y="3569379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7278F9-6886-4ECC-85EE-FEA774C02FC8}"/>
              </a:ext>
            </a:extLst>
          </p:cNvPr>
          <p:cNvSpPr/>
          <p:nvPr/>
        </p:nvSpPr>
        <p:spPr>
          <a:xfrm>
            <a:off x="923925" y="5295785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7821FC5-129A-4F48-9AEF-D1FB790CA916}"/>
              </a:ext>
            </a:extLst>
          </p:cNvPr>
          <p:cNvSpPr/>
          <p:nvPr/>
        </p:nvSpPr>
        <p:spPr>
          <a:xfrm rot="16200000">
            <a:off x="6591110" y="5527346"/>
            <a:ext cx="279153" cy="3917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0BBD8A-1B99-411B-8490-4D8ED6374BBD}"/>
              </a:ext>
            </a:extLst>
          </p:cNvPr>
          <p:cNvSpPr/>
          <p:nvPr/>
        </p:nvSpPr>
        <p:spPr>
          <a:xfrm>
            <a:off x="9004230" y="5407216"/>
            <a:ext cx="647700" cy="59293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73865-7AE2-49B9-A182-7D5FACD9E279}"/>
              </a:ext>
            </a:extLst>
          </p:cNvPr>
          <p:cNvSpPr/>
          <p:nvPr/>
        </p:nvSpPr>
        <p:spPr>
          <a:xfrm>
            <a:off x="10042455" y="5407216"/>
            <a:ext cx="647700" cy="59293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ST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79BC9F8-AF82-494A-B7BA-AF2844D863B1}"/>
              </a:ext>
            </a:extLst>
          </p:cNvPr>
          <p:cNvSpPr/>
          <p:nvPr/>
        </p:nvSpPr>
        <p:spPr>
          <a:xfrm rot="16200000">
            <a:off x="8667559" y="5527346"/>
            <a:ext cx="279153" cy="391747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19507E-9A7B-4BCC-BD69-7936B7818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440" y="4504207"/>
            <a:ext cx="8680835" cy="129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69FD-0656-4CEF-8E91-44B9EADA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1A95E-F81D-48A8-BE9C-C4B1C73A12E6}"/>
              </a:ext>
            </a:extLst>
          </p:cNvPr>
          <p:cNvSpPr/>
          <p:nvPr/>
        </p:nvSpPr>
        <p:spPr>
          <a:xfrm>
            <a:off x="5238666" y="1690688"/>
            <a:ext cx="4736123" cy="3274646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Untrusted application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5B56-86C9-4A7A-89D8-F98FB98B73EA}"/>
              </a:ext>
            </a:extLst>
          </p:cNvPr>
          <p:cNvSpPr/>
          <p:nvPr/>
        </p:nvSpPr>
        <p:spPr>
          <a:xfrm>
            <a:off x="5238666" y="5185205"/>
            <a:ext cx="4736123" cy="72707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Untrusted 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83FDED-C44B-4D8D-99CA-39C0F2BF6444}"/>
              </a:ext>
            </a:extLst>
          </p:cNvPr>
          <p:cNvSpPr/>
          <p:nvPr/>
        </p:nvSpPr>
        <p:spPr>
          <a:xfrm>
            <a:off x="6165765" y="2553936"/>
            <a:ext cx="2881924" cy="1843148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Enclave</a:t>
            </a:r>
          </a:p>
          <a:p>
            <a:pPr algn="ctr"/>
            <a:r>
              <a:rPr lang="en-US" sz="2800" dirty="0"/>
              <a:t>Code and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A11030-66CE-485F-913C-2A159D957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794" y="1774384"/>
            <a:ext cx="2011884" cy="2008793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BBC0961-96A7-49A1-8167-6F4208887A80}"/>
              </a:ext>
            </a:extLst>
          </p:cNvPr>
          <p:cNvSpPr/>
          <p:nvPr/>
        </p:nvSpPr>
        <p:spPr>
          <a:xfrm>
            <a:off x="2068795" y="4587150"/>
            <a:ext cx="2011883" cy="1325129"/>
          </a:xfrm>
          <a:prstGeom prst="roundRect">
            <a:avLst/>
          </a:prstGeom>
          <a:solidFill>
            <a:srgbClr val="C000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Side channels</a:t>
            </a:r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72C4A12E-1E3A-4CAD-A022-75CDA1ADE757}"/>
              </a:ext>
            </a:extLst>
          </p:cNvPr>
          <p:cNvSpPr/>
          <p:nvPr/>
        </p:nvSpPr>
        <p:spPr>
          <a:xfrm rot="3852886">
            <a:off x="4760407" y="3757131"/>
            <a:ext cx="494740" cy="1769816"/>
          </a:xfrm>
          <a:prstGeom prst="upArrow">
            <a:avLst>
              <a:gd name="adj1" fmla="val 45674"/>
              <a:gd name="adj2" fmla="val 5000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88C2826E-0D6D-4927-B1A7-EFE984ADF6D9}"/>
              </a:ext>
            </a:extLst>
          </p:cNvPr>
          <p:cNvSpPr/>
          <p:nvPr/>
        </p:nvSpPr>
        <p:spPr>
          <a:xfrm>
            <a:off x="8174320" y="4476750"/>
            <a:ext cx="400050" cy="772963"/>
          </a:xfrm>
          <a:prstGeom prst="upArrow">
            <a:avLst/>
          </a:prstGeom>
          <a:solidFill>
            <a:srgbClr val="99BCE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0AF680AF-80BF-4319-B1EF-E200CEB85504}"/>
              </a:ext>
            </a:extLst>
          </p:cNvPr>
          <p:cNvSpPr/>
          <p:nvPr/>
        </p:nvSpPr>
        <p:spPr>
          <a:xfrm>
            <a:off x="7877407" y="4586893"/>
            <a:ext cx="993875" cy="662566"/>
          </a:xfrm>
          <a:prstGeom prst="mathMultiply">
            <a:avLst>
              <a:gd name="adj1" fmla="val 770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30" grpId="0" animBg="1"/>
      <p:bldP spid="32" grpId="0" animBg="1"/>
      <p:bldP spid="33" grpId="0" animBg="1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4413DC-A2E7-4866-893F-448685039574}"/>
              </a:ext>
            </a:extLst>
          </p:cNvPr>
          <p:cNvSpPr/>
          <p:nvPr/>
        </p:nvSpPr>
        <p:spPr>
          <a:xfrm>
            <a:off x="6426828" y="1535914"/>
            <a:ext cx="2619375" cy="23717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A197B5-A3B5-4215-94C3-686F5A96EB9F}"/>
              </a:ext>
            </a:extLst>
          </p:cNvPr>
          <p:cNvSpPr/>
          <p:nvPr/>
        </p:nvSpPr>
        <p:spPr>
          <a:xfrm>
            <a:off x="3100221" y="1535914"/>
            <a:ext cx="2619375" cy="2371725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core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4EEF7-BF46-44CE-A667-D805B583BF41}"/>
              </a:ext>
            </a:extLst>
          </p:cNvPr>
          <p:cNvSpPr/>
          <p:nvPr/>
        </p:nvSpPr>
        <p:spPr>
          <a:xfrm>
            <a:off x="4514684" y="2126463"/>
            <a:ext cx="1004888" cy="885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Shadow thread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77A4B-5F6B-4E40-88F9-2DDF481F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78461-978B-4817-9A79-2087CB5ED940}"/>
              </a:ext>
            </a:extLst>
          </p:cNvPr>
          <p:cNvSpPr/>
          <p:nvPr/>
        </p:nvSpPr>
        <p:spPr>
          <a:xfrm>
            <a:off x="3319297" y="2126463"/>
            <a:ext cx="1004888" cy="8858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Protected thread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73B0C7-637D-402A-A83A-F648D7AF50AA}"/>
              </a:ext>
            </a:extLst>
          </p:cNvPr>
          <p:cNvSpPr/>
          <p:nvPr/>
        </p:nvSpPr>
        <p:spPr>
          <a:xfrm>
            <a:off x="4514684" y="2126463"/>
            <a:ext cx="1004888" cy="885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Attack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0949-9DAB-4EC0-AE92-614D51A83872}"/>
              </a:ext>
            </a:extLst>
          </p:cNvPr>
          <p:cNvSpPr/>
          <p:nvPr/>
        </p:nvSpPr>
        <p:spPr>
          <a:xfrm>
            <a:off x="3319297" y="3245651"/>
            <a:ext cx="2200275" cy="4429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64B725-7A24-4506-AB97-70EF5895B356}"/>
              </a:ext>
            </a:extLst>
          </p:cNvPr>
          <p:cNvSpPr/>
          <p:nvPr/>
        </p:nvSpPr>
        <p:spPr>
          <a:xfrm>
            <a:off x="7841291" y="2126463"/>
            <a:ext cx="1004888" cy="885825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/>
              <a:t>Attack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520B6-704E-44EA-AE6B-1654C7B3BFCD}"/>
              </a:ext>
            </a:extLst>
          </p:cNvPr>
          <p:cNvSpPr/>
          <p:nvPr/>
        </p:nvSpPr>
        <p:spPr>
          <a:xfrm>
            <a:off x="6645904" y="3245651"/>
            <a:ext cx="2200275" cy="4429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C4448A-CF14-4FE4-996E-595737E75D15}"/>
              </a:ext>
            </a:extLst>
          </p:cNvPr>
          <p:cNvSpPr/>
          <p:nvPr/>
        </p:nvSpPr>
        <p:spPr>
          <a:xfrm>
            <a:off x="2702552" y="4189377"/>
            <a:ext cx="6541461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Try to pass the co-location test by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Flushing cache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Changing CPU frequency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Disabling caching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Disabling caching + changing CPU frequency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……</a:t>
            </a:r>
          </a:p>
        </p:txBody>
      </p:sp>
    </p:spTree>
    <p:extLst>
      <p:ext uri="{BB962C8B-B14F-4D97-AF65-F5344CB8AC3E}">
        <p14:creationId xmlns:p14="http://schemas.microsoft.com/office/powerpoint/2010/main" val="179156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17526 -0.0011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  <p:bldP spid="9" grpId="0" animBg="1"/>
      <p:bldP spid="9" grpId="1" animBg="1"/>
      <p:bldP spid="5" grpId="0" animBg="1"/>
      <p:bldP spid="6" grpId="0" animBg="1"/>
      <p:bldP spid="7" grpId="0" animBg="1"/>
      <p:bldP spid="10" grpId="0" animBg="1"/>
      <p:bldP spid="11" grpId="0" animBg="1"/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3FCB-30E5-48BE-A751-C267DAF1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B6DCB1-2A67-48C6-BAFB-0CFF2F088C11}"/>
              </a:ext>
            </a:extLst>
          </p:cNvPr>
          <p:cNvSpPr/>
          <p:nvPr/>
        </p:nvSpPr>
        <p:spPr>
          <a:xfrm>
            <a:off x="4248150" y="2747963"/>
            <a:ext cx="3695700" cy="160972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Theoretical model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6427BFF-E76E-4710-96FB-12B0D9522822}"/>
              </a:ext>
            </a:extLst>
          </p:cNvPr>
          <p:cNvSpPr/>
          <p:nvPr/>
        </p:nvSpPr>
        <p:spPr>
          <a:xfrm>
            <a:off x="1876425" y="1690688"/>
            <a:ext cx="3695700" cy="16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Latency of cache eviction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51B524-4EB3-4CFB-BDC8-50936B818748}"/>
              </a:ext>
            </a:extLst>
          </p:cNvPr>
          <p:cNvSpPr/>
          <p:nvPr/>
        </p:nvSpPr>
        <p:spPr>
          <a:xfrm>
            <a:off x="6610350" y="1690688"/>
            <a:ext cx="3695700" cy="16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Latency of cross-core communication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386C421-4205-41FE-B0A3-7516F1BA6006}"/>
              </a:ext>
            </a:extLst>
          </p:cNvPr>
          <p:cNvSpPr/>
          <p:nvPr/>
        </p:nvSpPr>
        <p:spPr>
          <a:xfrm>
            <a:off x="1876425" y="3823097"/>
            <a:ext cx="3695700" cy="16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Effects of CPU frequency changes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6053D94-B897-496F-AD60-4556BCCF6E31}"/>
              </a:ext>
            </a:extLst>
          </p:cNvPr>
          <p:cNvSpPr/>
          <p:nvPr/>
        </p:nvSpPr>
        <p:spPr>
          <a:xfrm>
            <a:off x="6610350" y="3823097"/>
            <a:ext cx="3695700" cy="160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Effects of disabling caching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FCF248-7A66-4286-B9A1-5DD160137616}"/>
              </a:ext>
            </a:extLst>
          </p:cNvPr>
          <p:cNvSpPr/>
          <p:nvPr/>
        </p:nvSpPr>
        <p:spPr>
          <a:xfrm>
            <a:off x="2538413" y="4880371"/>
            <a:ext cx="7105650" cy="12294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adversary cannot meet both security requirements simultaneously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1F6FD81-668E-4B1F-BE4F-E5AB37708CAB}"/>
              </a:ext>
            </a:extLst>
          </p:cNvPr>
          <p:cNvSpPr/>
          <p:nvPr/>
        </p:nvSpPr>
        <p:spPr>
          <a:xfrm>
            <a:off x="5704609" y="4444751"/>
            <a:ext cx="782782" cy="348557"/>
          </a:xfrm>
          <a:prstGeom prst="downArrow">
            <a:avLst>
              <a:gd name="adj1" fmla="val 5198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7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11111E-6 L 0.19427 0.153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768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1.11111E-6 L -0.19401 0.1537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01" y="768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19427 -0.1571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14" y="-787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045E-16 1.48148E-6 L -0.19375 -0.15695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87" y="-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5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80E6-0835-4974-A6C2-E9B300F0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F7A71-4B7B-4F76-93FA-3E26DDFA5DDB}"/>
              </a:ext>
            </a:extLst>
          </p:cNvPr>
          <p:cNvSpPr/>
          <p:nvPr/>
        </p:nvSpPr>
        <p:spPr>
          <a:xfrm>
            <a:off x="953311" y="2586058"/>
            <a:ext cx="1719687" cy="19362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ADE59-0A6E-45D7-A8B0-F7BA597C2B3A}"/>
              </a:ext>
            </a:extLst>
          </p:cNvPr>
          <p:cNvSpPr/>
          <p:nvPr/>
        </p:nvSpPr>
        <p:spPr>
          <a:xfrm>
            <a:off x="9423632" y="1443696"/>
            <a:ext cx="1719687" cy="438560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1B2DFF-CB76-4153-9290-FB3C9B568CAD}"/>
              </a:ext>
            </a:extLst>
          </p:cNvPr>
          <p:cNvSpPr/>
          <p:nvPr/>
        </p:nvSpPr>
        <p:spPr>
          <a:xfrm>
            <a:off x="9423632" y="1436612"/>
            <a:ext cx="1719687" cy="848176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if (</a:t>
            </a:r>
            <a:r>
              <a:rPr lang="en-US" sz="1400" dirty="0" err="1"/>
              <a:t>aex_detected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co_location_test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CBBA65-7F9A-4263-8CD4-33B4B16E5D1E}"/>
              </a:ext>
            </a:extLst>
          </p:cNvPr>
          <p:cNvSpPr/>
          <p:nvPr/>
        </p:nvSpPr>
        <p:spPr>
          <a:xfrm>
            <a:off x="9423632" y="3076289"/>
            <a:ext cx="1719687" cy="74725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if (</a:t>
            </a:r>
            <a:r>
              <a:rPr lang="en-US" sz="1400" dirty="0" err="1"/>
              <a:t>aex_detected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co_location_test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B988A-D37A-42C2-964C-94F4276BDBEA}"/>
              </a:ext>
            </a:extLst>
          </p:cNvPr>
          <p:cNvSpPr/>
          <p:nvPr/>
        </p:nvSpPr>
        <p:spPr>
          <a:xfrm>
            <a:off x="9423632" y="4536968"/>
            <a:ext cx="1719687" cy="76919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if (</a:t>
            </a:r>
            <a:r>
              <a:rPr lang="en-US" sz="1400" dirty="0" err="1"/>
              <a:t>aex_detected</a:t>
            </a:r>
            <a:r>
              <a:rPr lang="en-US" sz="1400" dirty="0"/>
              <a:t>())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co_location_test</a:t>
            </a:r>
            <a:r>
              <a:rPr lang="en-US" sz="1400" dirty="0"/>
              <a:t>();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E8885F-F4D6-48F5-85F9-B1A252355F3E}"/>
              </a:ext>
            </a:extLst>
          </p:cNvPr>
          <p:cNvSpPr txBox="1"/>
          <p:nvPr/>
        </p:nvSpPr>
        <p:spPr>
          <a:xfrm>
            <a:off x="7969544" y="2313967"/>
            <a:ext cx="1286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</a:t>
            </a:r>
            <a:r>
              <a:rPr lang="en-US" b="1" dirty="0"/>
              <a:t>q</a:t>
            </a:r>
            <a:r>
              <a:rPr lang="en-US" dirty="0"/>
              <a:t> 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EFFB0C-2812-4E00-B110-9BBC1454067A}"/>
              </a:ext>
            </a:extLst>
          </p:cNvPr>
          <p:cNvSpPr txBox="1"/>
          <p:nvPr/>
        </p:nvSpPr>
        <p:spPr>
          <a:xfrm>
            <a:off x="863644" y="2009928"/>
            <a:ext cx="18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78FC96-7662-4297-872D-30E475470F7B}"/>
              </a:ext>
            </a:extLst>
          </p:cNvPr>
          <p:cNvSpPr txBox="1"/>
          <p:nvPr/>
        </p:nvSpPr>
        <p:spPr>
          <a:xfrm>
            <a:off x="9063021" y="902296"/>
            <a:ext cx="262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Instrumented code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BC056A2-30CE-4EEB-9AA1-B76193152F5F}"/>
              </a:ext>
            </a:extLst>
          </p:cNvPr>
          <p:cNvSpPr/>
          <p:nvPr/>
        </p:nvSpPr>
        <p:spPr>
          <a:xfrm rot="16200000">
            <a:off x="5267356" y="2073290"/>
            <a:ext cx="676563" cy="877119"/>
          </a:xfrm>
          <a:prstGeom prst="downArrow">
            <a:avLst>
              <a:gd name="adj1" fmla="val 5198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57A98-7583-45CB-8938-1AB19EA7CDA8}"/>
              </a:ext>
            </a:extLst>
          </p:cNvPr>
          <p:cNvSpPr txBox="1"/>
          <p:nvPr/>
        </p:nvSpPr>
        <p:spPr>
          <a:xfrm>
            <a:off x="5167078" y="2311795"/>
            <a:ext cx="750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LLVM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606D1D1B-0733-4EEA-AAFC-2E3A3FD28100}"/>
              </a:ext>
            </a:extLst>
          </p:cNvPr>
          <p:cNvSpPr/>
          <p:nvPr/>
        </p:nvSpPr>
        <p:spPr>
          <a:xfrm>
            <a:off x="9227933" y="2333099"/>
            <a:ext cx="99080" cy="733744"/>
          </a:xfrm>
          <a:prstGeom prst="leftBrace">
            <a:avLst/>
          </a:prstGeom>
          <a:ln w="25400" cap="sq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BA52878-72EC-4C26-BAA0-9D6DA1FCEDFB}"/>
              </a:ext>
            </a:extLst>
          </p:cNvPr>
          <p:cNvSpPr/>
          <p:nvPr/>
        </p:nvSpPr>
        <p:spPr>
          <a:xfrm>
            <a:off x="9227933" y="3834079"/>
            <a:ext cx="99080" cy="678389"/>
          </a:xfrm>
          <a:prstGeom prst="leftBrace">
            <a:avLst/>
          </a:prstGeom>
          <a:ln w="25400" cap="sq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7F60A-9A65-4996-A07A-EF5D9C21A767}"/>
              </a:ext>
            </a:extLst>
          </p:cNvPr>
          <p:cNvCxnSpPr>
            <a:cxnSpLocks/>
          </p:cNvCxnSpPr>
          <p:nvPr/>
        </p:nvCxnSpPr>
        <p:spPr>
          <a:xfrm flipV="1">
            <a:off x="7708310" y="1512314"/>
            <a:ext cx="1167097" cy="79883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765D1B-89B0-428E-831F-21130BF3E421}"/>
              </a:ext>
            </a:extLst>
          </p:cNvPr>
          <p:cNvCxnSpPr>
            <a:cxnSpLocks/>
          </p:cNvCxnSpPr>
          <p:nvPr/>
        </p:nvCxnSpPr>
        <p:spPr>
          <a:xfrm>
            <a:off x="7708310" y="2685319"/>
            <a:ext cx="1113691" cy="93725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D592D0-710B-4AC8-99FA-9B57132384FB}"/>
              </a:ext>
            </a:extLst>
          </p:cNvPr>
          <p:cNvSpPr txBox="1"/>
          <p:nvPr/>
        </p:nvSpPr>
        <p:spPr>
          <a:xfrm>
            <a:off x="556117" y="5225110"/>
            <a:ext cx="3559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AEX detection via monitoring the SSA [1].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B83B4F-CE14-41B0-9509-9AA074B1AE39}"/>
              </a:ext>
            </a:extLst>
          </p:cNvPr>
          <p:cNvSpPr txBox="1"/>
          <p:nvPr/>
        </p:nvSpPr>
        <p:spPr>
          <a:xfrm>
            <a:off x="545419" y="6195048"/>
            <a:ext cx="1135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[1] </a:t>
            </a:r>
            <a:r>
              <a:rPr lang="en-US" sz="1600" dirty="0" err="1"/>
              <a:t>Gruss</a:t>
            </a:r>
            <a:r>
              <a:rPr lang="en-US" sz="1600" dirty="0"/>
              <a:t> et al, “Strong and efficient cache side-channel protection using hardware transactional memory,” in USENIX Security, 2017.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61BA1E-900A-41D4-B32C-DAB857A754F0}"/>
              </a:ext>
            </a:extLst>
          </p:cNvPr>
          <p:cNvSpPr/>
          <p:nvPr/>
        </p:nvSpPr>
        <p:spPr>
          <a:xfrm>
            <a:off x="4008667" y="1734377"/>
            <a:ext cx="423863" cy="364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05F9FF7-63B2-4F67-B7A6-C00177212E03}"/>
              </a:ext>
            </a:extLst>
          </p:cNvPr>
          <p:cNvSpPr/>
          <p:nvPr/>
        </p:nvSpPr>
        <p:spPr>
          <a:xfrm>
            <a:off x="3584804" y="2335479"/>
            <a:ext cx="423863" cy="364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0B079BB-7DF2-4BFB-AF74-4AF670FE46CB}"/>
              </a:ext>
            </a:extLst>
          </p:cNvPr>
          <p:cNvSpPr/>
          <p:nvPr/>
        </p:nvSpPr>
        <p:spPr>
          <a:xfrm>
            <a:off x="4432530" y="2335479"/>
            <a:ext cx="423863" cy="364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5E0238-AFDF-433A-A8AD-4A1992027B64}"/>
              </a:ext>
            </a:extLst>
          </p:cNvPr>
          <p:cNvSpPr/>
          <p:nvPr/>
        </p:nvSpPr>
        <p:spPr>
          <a:xfrm>
            <a:off x="4008666" y="2936581"/>
            <a:ext cx="423863" cy="36407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15118-9772-4CD0-94B4-54A67FE36DAA}"/>
              </a:ext>
            </a:extLst>
          </p:cNvPr>
          <p:cNvCxnSpPr>
            <a:cxnSpLocks/>
            <a:stCxn id="3" idx="3"/>
            <a:endCxn id="25" idx="0"/>
          </p:cNvCxnSpPr>
          <p:nvPr/>
        </p:nvCxnSpPr>
        <p:spPr>
          <a:xfrm flipH="1">
            <a:off x="3796736" y="2045130"/>
            <a:ext cx="274004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DB1306-6EBC-4A2A-889D-1E8CC225913A}"/>
              </a:ext>
            </a:extLst>
          </p:cNvPr>
          <p:cNvCxnSpPr>
            <a:cxnSpLocks/>
            <a:stCxn id="3" idx="5"/>
            <a:endCxn id="26" idx="0"/>
          </p:cNvCxnSpPr>
          <p:nvPr/>
        </p:nvCxnSpPr>
        <p:spPr>
          <a:xfrm>
            <a:off x="4370457" y="2045130"/>
            <a:ext cx="274005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1922FD-DE10-429C-B9B2-A3961A4C7CB5}"/>
              </a:ext>
            </a:extLst>
          </p:cNvPr>
          <p:cNvCxnSpPr>
            <a:cxnSpLocks/>
            <a:stCxn id="25" idx="5"/>
            <a:endCxn id="31" idx="0"/>
          </p:cNvCxnSpPr>
          <p:nvPr/>
        </p:nvCxnSpPr>
        <p:spPr>
          <a:xfrm>
            <a:off x="3946594" y="2646232"/>
            <a:ext cx="274004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5119AEC-CC36-4C89-A841-090B8FD74162}"/>
              </a:ext>
            </a:extLst>
          </p:cNvPr>
          <p:cNvSpPr/>
          <p:nvPr/>
        </p:nvSpPr>
        <p:spPr>
          <a:xfrm>
            <a:off x="6679992" y="1734377"/>
            <a:ext cx="423863" cy="364070"/>
          </a:xfrm>
          <a:prstGeom prst="ellipse">
            <a:avLst/>
          </a:prstGeom>
          <a:pattFill prst="dkHorz">
            <a:fgClr>
              <a:srgbClr val="FFC000"/>
            </a:fgClr>
            <a:bgClr>
              <a:srgbClr val="A3B2DD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C6CF60-AAF6-4EC2-A0B9-46746BC45C7E}"/>
              </a:ext>
            </a:extLst>
          </p:cNvPr>
          <p:cNvSpPr/>
          <p:nvPr/>
        </p:nvSpPr>
        <p:spPr>
          <a:xfrm>
            <a:off x="6256129" y="2335479"/>
            <a:ext cx="423863" cy="364070"/>
          </a:xfrm>
          <a:prstGeom prst="ellipse">
            <a:avLst/>
          </a:prstGeom>
          <a:pattFill prst="dkHorz">
            <a:fgClr>
              <a:srgbClr val="FFC000"/>
            </a:fgClr>
            <a:bgClr>
              <a:srgbClr val="9BACDA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B3AB34D-A9FB-452A-ADA2-4F25034543A4}"/>
              </a:ext>
            </a:extLst>
          </p:cNvPr>
          <p:cNvSpPr/>
          <p:nvPr/>
        </p:nvSpPr>
        <p:spPr>
          <a:xfrm>
            <a:off x="7103855" y="2335479"/>
            <a:ext cx="423863" cy="364070"/>
          </a:xfrm>
          <a:prstGeom prst="ellipse">
            <a:avLst/>
          </a:prstGeom>
          <a:pattFill prst="dkHorz">
            <a:fgClr>
              <a:srgbClr val="FFC000"/>
            </a:fgClr>
            <a:bgClr>
              <a:srgbClr val="9BACDA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9C67F42-EA87-4FDE-86F5-0F4E18FB975A}"/>
              </a:ext>
            </a:extLst>
          </p:cNvPr>
          <p:cNvSpPr/>
          <p:nvPr/>
        </p:nvSpPr>
        <p:spPr>
          <a:xfrm>
            <a:off x="6679991" y="2936581"/>
            <a:ext cx="423863" cy="364070"/>
          </a:xfrm>
          <a:prstGeom prst="ellipse">
            <a:avLst/>
          </a:prstGeom>
          <a:pattFill prst="dkHorz">
            <a:fgClr>
              <a:srgbClr val="FFC000"/>
            </a:fgClr>
            <a:bgClr>
              <a:srgbClr val="9BACDA"/>
            </a:bgClr>
          </a:patt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C205C9-41C8-416F-97FA-20579A315591}"/>
              </a:ext>
            </a:extLst>
          </p:cNvPr>
          <p:cNvCxnSpPr>
            <a:cxnSpLocks/>
            <a:stCxn id="37" idx="3"/>
            <a:endCxn id="38" idx="0"/>
          </p:cNvCxnSpPr>
          <p:nvPr/>
        </p:nvCxnSpPr>
        <p:spPr>
          <a:xfrm flipH="1">
            <a:off x="6468061" y="2045130"/>
            <a:ext cx="274004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AF46F9-9E57-4057-A5B8-AED71EF3CDB4}"/>
              </a:ext>
            </a:extLst>
          </p:cNvPr>
          <p:cNvCxnSpPr>
            <a:cxnSpLocks/>
            <a:stCxn id="37" idx="5"/>
            <a:endCxn id="41" idx="0"/>
          </p:cNvCxnSpPr>
          <p:nvPr/>
        </p:nvCxnSpPr>
        <p:spPr>
          <a:xfrm>
            <a:off x="7041782" y="2045130"/>
            <a:ext cx="274005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5BAAFC-631D-43E8-8C30-BCF3D53B23C9}"/>
              </a:ext>
            </a:extLst>
          </p:cNvPr>
          <p:cNvCxnSpPr>
            <a:cxnSpLocks/>
            <a:stCxn id="38" idx="5"/>
            <a:endCxn id="42" idx="0"/>
          </p:cNvCxnSpPr>
          <p:nvPr/>
        </p:nvCxnSpPr>
        <p:spPr>
          <a:xfrm>
            <a:off x="6617919" y="2646232"/>
            <a:ext cx="274004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B512350-68D2-4687-9444-CD50B0C93050}"/>
              </a:ext>
            </a:extLst>
          </p:cNvPr>
          <p:cNvSpPr/>
          <p:nvPr/>
        </p:nvSpPr>
        <p:spPr>
          <a:xfrm rot="13747025">
            <a:off x="3110950" y="2706126"/>
            <a:ext cx="135233" cy="834873"/>
          </a:xfrm>
          <a:prstGeom prst="downArrow">
            <a:avLst>
              <a:gd name="adj1" fmla="val 5198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1581145D-2D29-400E-AE78-F73B0FE2FC32}"/>
              </a:ext>
            </a:extLst>
          </p:cNvPr>
          <p:cNvSpPr/>
          <p:nvPr/>
        </p:nvSpPr>
        <p:spPr>
          <a:xfrm rot="18629396">
            <a:off x="3125986" y="3678668"/>
            <a:ext cx="135233" cy="834873"/>
          </a:xfrm>
          <a:prstGeom prst="downArrow">
            <a:avLst>
              <a:gd name="adj1" fmla="val 5198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FCA9066-1882-4860-83CB-165DA875B529}"/>
              </a:ext>
            </a:extLst>
          </p:cNvPr>
          <p:cNvSpPr/>
          <p:nvPr/>
        </p:nvSpPr>
        <p:spPr>
          <a:xfrm>
            <a:off x="3584679" y="4493714"/>
            <a:ext cx="1271590" cy="8112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FFE3DE-C473-45EF-9F7B-76C51ED55CD0}"/>
              </a:ext>
            </a:extLst>
          </p:cNvPr>
          <p:cNvSpPr txBox="1"/>
          <p:nvPr/>
        </p:nvSpPr>
        <p:spPr>
          <a:xfrm>
            <a:off x="3529955" y="4074873"/>
            <a:ext cx="21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Shadow thread code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56F47C0-A850-4FC3-97CD-FD42F6A0D34F}"/>
              </a:ext>
            </a:extLst>
          </p:cNvPr>
          <p:cNvSpPr txBox="1"/>
          <p:nvPr/>
        </p:nvSpPr>
        <p:spPr>
          <a:xfrm>
            <a:off x="5747634" y="1272434"/>
            <a:ext cx="228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protected thread code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E80FBC3-F83B-4531-81BC-228AB6C6803E}"/>
              </a:ext>
            </a:extLst>
          </p:cNvPr>
          <p:cNvSpPr/>
          <p:nvPr/>
        </p:nvSpPr>
        <p:spPr>
          <a:xfrm>
            <a:off x="6282900" y="4536968"/>
            <a:ext cx="1425410" cy="1292332"/>
          </a:xfrm>
          <a:prstGeom prst="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360662-67C9-4007-96B5-CC28AC1E38B8}"/>
              </a:ext>
            </a:extLst>
          </p:cNvPr>
          <p:cNvSpPr txBox="1"/>
          <p:nvPr/>
        </p:nvSpPr>
        <p:spPr>
          <a:xfrm>
            <a:off x="6222319" y="4134763"/>
            <a:ext cx="185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HyperRace library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4D882A7-B64C-4A87-BBA1-046470BB0A61}"/>
              </a:ext>
            </a:extLst>
          </p:cNvPr>
          <p:cNvSpPr/>
          <p:nvPr/>
        </p:nvSpPr>
        <p:spPr>
          <a:xfrm>
            <a:off x="9621449" y="4829370"/>
            <a:ext cx="1457325" cy="228415"/>
          </a:xfrm>
          <a:prstGeom prst="rect">
            <a:avLst/>
          </a:prstGeom>
          <a:noFill/>
          <a:ln w="25400">
            <a:solidFill>
              <a:srgbClr val="FF9966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153C26E-C5AB-487D-A963-A9C19485D6C7}"/>
              </a:ext>
            </a:extLst>
          </p:cNvPr>
          <p:cNvCxnSpPr>
            <a:cxnSpLocks/>
          </p:cNvCxnSpPr>
          <p:nvPr/>
        </p:nvCxnSpPr>
        <p:spPr>
          <a:xfrm>
            <a:off x="4856269" y="4925788"/>
            <a:ext cx="1426631" cy="15576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2091E89-6C01-41C6-AB96-66D9FA20B4C2}"/>
              </a:ext>
            </a:extLst>
          </p:cNvPr>
          <p:cNvCxnSpPr>
            <a:cxnSpLocks/>
            <a:stCxn id="82" idx="1"/>
          </p:cNvCxnSpPr>
          <p:nvPr/>
        </p:nvCxnSpPr>
        <p:spPr>
          <a:xfrm flipH="1">
            <a:off x="7708310" y="4943578"/>
            <a:ext cx="1913139" cy="0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52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20" grpId="0"/>
      <p:bldP spid="21" grpId="0"/>
      <p:bldP spid="22" grpId="0"/>
      <p:bldP spid="23" grpId="0" animBg="1"/>
      <p:bldP spid="24" grpId="0"/>
      <p:bldP spid="27" grpId="0" animBg="1"/>
      <p:bldP spid="28" grpId="0" animBg="1"/>
      <p:bldP spid="39" grpId="0"/>
      <p:bldP spid="40" grpId="0"/>
      <p:bldP spid="3" grpId="0" animBg="1"/>
      <p:bldP spid="25" grpId="0" animBg="1"/>
      <p:bldP spid="26" grpId="0" animBg="1"/>
      <p:bldP spid="31" grpId="0" animBg="1"/>
      <p:bldP spid="37" grpId="0" animBg="1"/>
      <p:bldP spid="38" grpId="0" animBg="1"/>
      <p:bldP spid="41" grpId="0" animBg="1"/>
      <p:bldP spid="42" grpId="0" animBg="1"/>
      <p:bldP spid="46" grpId="0" animBg="1"/>
      <p:bldP spid="72" grpId="0" animBg="1"/>
      <p:bldP spid="74" grpId="0" animBg="1"/>
      <p:bldP spid="77" grpId="0"/>
      <p:bldP spid="78" grpId="0"/>
      <p:bldP spid="79" grpId="0" animBg="1"/>
      <p:bldP spid="80" grpId="0"/>
      <p:bldP spid="8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85D-E8D2-4C6B-A676-2B88567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9BBC7E-35C0-40C8-A166-B648D2DB9B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" charset="0"/>
              </a:rPr>
              <a:t>Runtime overhead:</a:t>
            </a:r>
          </a:p>
          <a:p>
            <a:pPr lvl="1"/>
            <a:r>
              <a:rPr lang="en-US" dirty="0">
                <a:cs typeface="Times" charset="0"/>
              </a:rPr>
              <a:t>AEX detections</a:t>
            </a:r>
          </a:p>
          <a:p>
            <a:pPr lvl="1"/>
            <a:r>
              <a:rPr lang="en-US" dirty="0">
                <a:cs typeface="Times" charset="0"/>
              </a:rPr>
              <a:t>Co-location tests</a:t>
            </a:r>
          </a:p>
          <a:p>
            <a:endParaRPr lang="en-US" dirty="0">
              <a:cs typeface="Times" charset="0"/>
            </a:endParaRPr>
          </a:p>
          <a:p>
            <a:r>
              <a:rPr lang="en-US" dirty="0">
                <a:cs typeface="Times" charset="0"/>
              </a:rPr>
              <a:t>Memory overhead:</a:t>
            </a:r>
          </a:p>
          <a:p>
            <a:pPr lvl="1"/>
            <a:r>
              <a:rPr lang="en-US" dirty="0">
                <a:cs typeface="Times" charset="0"/>
              </a:rPr>
              <a:t>Increased code size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C54D4B-3622-4625-8238-112246F14CA5}"/>
              </a:ext>
            </a:extLst>
          </p:cNvPr>
          <p:cNvSpPr/>
          <p:nvPr/>
        </p:nvSpPr>
        <p:spPr>
          <a:xfrm>
            <a:off x="5970540" y="2890417"/>
            <a:ext cx="677648" cy="2815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01B974-540B-439D-BD12-4C8FAC8026B7}"/>
              </a:ext>
            </a:extLst>
          </p:cNvPr>
          <p:cNvSpPr/>
          <p:nvPr/>
        </p:nvSpPr>
        <p:spPr>
          <a:xfrm>
            <a:off x="5020333" y="2890418"/>
            <a:ext cx="275141" cy="281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7BA690-E1A6-4631-85B5-7D321AA3A195}"/>
              </a:ext>
            </a:extLst>
          </p:cNvPr>
          <p:cNvSpPr/>
          <p:nvPr/>
        </p:nvSpPr>
        <p:spPr>
          <a:xfrm>
            <a:off x="6648779" y="2890419"/>
            <a:ext cx="275141" cy="281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A84FA9-3CA9-4352-B42C-128D0AEA25B1}"/>
              </a:ext>
            </a:extLst>
          </p:cNvPr>
          <p:cNvSpPr/>
          <p:nvPr/>
        </p:nvSpPr>
        <p:spPr>
          <a:xfrm>
            <a:off x="7525079" y="2890419"/>
            <a:ext cx="275141" cy="281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C02E7-F376-41D0-8F32-54E4A3742662}"/>
              </a:ext>
            </a:extLst>
          </p:cNvPr>
          <p:cNvSpPr/>
          <p:nvPr/>
        </p:nvSpPr>
        <p:spPr>
          <a:xfrm>
            <a:off x="8401379" y="2890419"/>
            <a:ext cx="275141" cy="281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3D0CD-32FB-49DE-9DB5-B4C340F7A557}"/>
              </a:ext>
            </a:extLst>
          </p:cNvPr>
          <p:cNvSpPr/>
          <p:nvPr/>
        </p:nvSpPr>
        <p:spPr>
          <a:xfrm>
            <a:off x="9277679" y="2890419"/>
            <a:ext cx="275141" cy="281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1EBD96-3CAF-46CB-A49A-2D9D98AC4DB5}"/>
              </a:ext>
            </a:extLst>
          </p:cNvPr>
          <p:cNvSpPr/>
          <p:nvPr/>
        </p:nvSpPr>
        <p:spPr>
          <a:xfrm>
            <a:off x="5295901" y="2890416"/>
            <a:ext cx="675230" cy="2815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C07D4C-AD7F-4B5D-BC7E-42E3A9083A80}"/>
              </a:ext>
            </a:extLst>
          </p:cNvPr>
          <p:cNvSpPr/>
          <p:nvPr/>
        </p:nvSpPr>
        <p:spPr>
          <a:xfrm>
            <a:off x="9553411" y="2890416"/>
            <a:ext cx="675230" cy="2815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0255A1-4B1E-4F8A-8AA4-6060EDA2FF36}"/>
              </a:ext>
            </a:extLst>
          </p:cNvPr>
          <p:cNvSpPr/>
          <p:nvPr/>
        </p:nvSpPr>
        <p:spPr>
          <a:xfrm>
            <a:off x="10768341" y="2890416"/>
            <a:ext cx="275141" cy="28159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FAD24-1A75-4CD5-B6DB-FE535C2D32E6}"/>
              </a:ext>
            </a:extLst>
          </p:cNvPr>
          <p:cNvSpPr/>
          <p:nvPr/>
        </p:nvSpPr>
        <p:spPr>
          <a:xfrm>
            <a:off x="5020333" y="1825631"/>
            <a:ext cx="275141" cy="61277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DCE69F-25CB-4E88-B0EA-A1C4FA395C03}"/>
              </a:ext>
            </a:extLst>
          </p:cNvPr>
          <p:cNvSpPr/>
          <p:nvPr/>
        </p:nvSpPr>
        <p:spPr>
          <a:xfrm>
            <a:off x="6831256" y="1825626"/>
            <a:ext cx="675230" cy="61277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6157F6-1225-4408-9139-F094C5A8C257}"/>
              </a:ext>
            </a:extLst>
          </p:cNvPr>
          <p:cNvSpPr/>
          <p:nvPr/>
        </p:nvSpPr>
        <p:spPr>
          <a:xfrm>
            <a:off x="5295474" y="1947352"/>
            <a:ext cx="1500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" charset="0"/>
              </a:rPr>
              <a:t>AEX detection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4DAC95-A911-4B1E-9EF1-1E1E5AD28138}"/>
              </a:ext>
            </a:extLst>
          </p:cNvPr>
          <p:cNvSpPr/>
          <p:nvPr/>
        </p:nvSpPr>
        <p:spPr>
          <a:xfrm>
            <a:off x="7570226" y="1947346"/>
            <a:ext cx="1659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" charset="0"/>
              </a:rPr>
              <a:t>Co-location test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9D807-2342-49AA-849C-1311A5DFBFB3}"/>
              </a:ext>
            </a:extLst>
          </p:cNvPr>
          <p:cNvSpPr/>
          <p:nvPr/>
        </p:nvSpPr>
        <p:spPr>
          <a:xfrm>
            <a:off x="6923920" y="2890416"/>
            <a:ext cx="600568" cy="2815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678EB-9487-4A72-8DA3-0DC885F03F96}"/>
              </a:ext>
            </a:extLst>
          </p:cNvPr>
          <p:cNvSpPr/>
          <p:nvPr/>
        </p:nvSpPr>
        <p:spPr>
          <a:xfrm>
            <a:off x="7799629" y="2890415"/>
            <a:ext cx="600568" cy="2815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CEDAEE-7BAB-42A9-A95A-E05BE57C26C6}"/>
              </a:ext>
            </a:extLst>
          </p:cNvPr>
          <p:cNvSpPr/>
          <p:nvPr/>
        </p:nvSpPr>
        <p:spPr>
          <a:xfrm>
            <a:off x="8676816" y="2890415"/>
            <a:ext cx="600568" cy="2815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AFC84C-EB0B-4515-A615-DEB1EB1C37B0}"/>
              </a:ext>
            </a:extLst>
          </p:cNvPr>
          <p:cNvSpPr/>
          <p:nvPr/>
        </p:nvSpPr>
        <p:spPr>
          <a:xfrm>
            <a:off x="10228641" y="2890415"/>
            <a:ext cx="539700" cy="2815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E4D904-12C9-4025-B20B-39CF59C68AF3}"/>
              </a:ext>
            </a:extLst>
          </p:cNvPr>
          <p:cNvSpPr/>
          <p:nvPr/>
        </p:nvSpPr>
        <p:spPr>
          <a:xfrm>
            <a:off x="11043482" y="2890415"/>
            <a:ext cx="539700" cy="28159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97462C-15C7-46CD-B12A-FECC28899632}"/>
              </a:ext>
            </a:extLst>
          </p:cNvPr>
          <p:cNvSpPr/>
          <p:nvPr/>
        </p:nvSpPr>
        <p:spPr>
          <a:xfrm>
            <a:off x="9290458" y="1825625"/>
            <a:ext cx="600568" cy="61277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9EA4DC1-A9E7-4376-B7A9-C80E3A381835}"/>
              </a:ext>
            </a:extLst>
          </p:cNvPr>
          <p:cNvSpPr/>
          <p:nvPr/>
        </p:nvSpPr>
        <p:spPr>
          <a:xfrm>
            <a:off x="9929865" y="1947346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" charset="0"/>
              </a:rPr>
              <a:t>Enclave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194E6B-F8C7-40DF-B784-B7599AABC7A6}"/>
              </a:ext>
            </a:extLst>
          </p:cNvPr>
          <p:cNvSpPr/>
          <p:nvPr/>
        </p:nvSpPr>
        <p:spPr>
          <a:xfrm>
            <a:off x="4883406" y="3318979"/>
            <a:ext cx="156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" charset="0"/>
              </a:rPr>
              <a:t>AEX detected!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C234C8-DE5E-4AFF-AA9B-D7044693FF57}"/>
              </a:ext>
            </a:extLst>
          </p:cNvPr>
          <p:cNvSpPr/>
          <p:nvPr/>
        </p:nvSpPr>
        <p:spPr>
          <a:xfrm>
            <a:off x="9152343" y="3307820"/>
            <a:ext cx="156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cs typeface="Times" charset="0"/>
              </a:rPr>
              <a:t>AEX detected!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C4426B-E210-4ED1-8995-A624539A7392}"/>
              </a:ext>
            </a:extLst>
          </p:cNvPr>
          <p:cNvSpPr/>
          <p:nvPr/>
        </p:nvSpPr>
        <p:spPr>
          <a:xfrm>
            <a:off x="4883406" y="1690688"/>
            <a:ext cx="1884110" cy="86942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88B9B61-6959-4F97-90CA-2EC9E5FF4C0D}"/>
              </a:ext>
            </a:extLst>
          </p:cNvPr>
          <p:cNvSpPr/>
          <p:nvPr/>
        </p:nvSpPr>
        <p:spPr>
          <a:xfrm>
            <a:off x="6767516" y="1690688"/>
            <a:ext cx="2462652" cy="869426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B3EAEEE-1591-4BA7-94A7-5698ECC83A0E}"/>
              </a:ext>
            </a:extLst>
          </p:cNvPr>
          <p:cNvSpPr/>
          <p:nvPr/>
        </p:nvSpPr>
        <p:spPr>
          <a:xfrm>
            <a:off x="4883406" y="4301534"/>
            <a:ext cx="1719687" cy="193628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F252276-90C6-497B-AEDD-47FB92AF94E9}"/>
              </a:ext>
            </a:extLst>
          </p:cNvPr>
          <p:cNvSpPr/>
          <p:nvPr/>
        </p:nvSpPr>
        <p:spPr>
          <a:xfrm>
            <a:off x="7795263" y="4042309"/>
            <a:ext cx="1719687" cy="25130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8EF2B8-5FD9-4942-BB1F-79584089644D}"/>
              </a:ext>
            </a:extLst>
          </p:cNvPr>
          <p:cNvSpPr/>
          <p:nvPr/>
        </p:nvSpPr>
        <p:spPr>
          <a:xfrm>
            <a:off x="7795263" y="4042309"/>
            <a:ext cx="1719687" cy="2164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9C3C73-8E49-4CE6-B76E-4B177F0A1999}"/>
              </a:ext>
            </a:extLst>
          </p:cNvPr>
          <p:cNvSpPr/>
          <p:nvPr/>
        </p:nvSpPr>
        <p:spPr>
          <a:xfrm>
            <a:off x="7795262" y="4715635"/>
            <a:ext cx="1719687" cy="2164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3AF0AB4-0CDE-4707-8DC9-70726CD32C7C}"/>
              </a:ext>
            </a:extLst>
          </p:cNvPr>
          <p:cNvSpPr/>
          <p:nvPr/>
        </p:nvSpPr>
        <p:spPr>
          <a:xfrm>
            <a:off x="7795262" y="5388961"/>
            <a:ext cx="1719687" cy="2164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7F16D8-E95B-404C-A670-0EC19F456D27}"/>
              </a:ext>
            </a:extLst>
          </p:cNvPr>
          <p:cNvSpPr/>
          <p:nvPr/>
        </p:nvSpPr>
        <p:spPr>
          <a:xfrm>
            <a:off x="7795262" y="6062287"/>
            <a:ext cx="1719687" cy="21643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C04A4D-CB7F-4641-88C8-6863EEDEE440}"/>
              </a:ext>
            </a:extLst>
          </p:cNvPr>
          <p:cNvSpPr/>
          <p:nvPr/>
        </p:nvSpPr>
        <p:spPr>
          <a:xfrm>
            <a:off x="10157772" y="5131881"/>
            <a:ext cx="1425410" cy="1423449"/>
          </a:xfrm>
          <a:prstGeom prst="rect">
            <a:avLst/>
          </a:prstGeom>
          <a:solidFill>
            <a:srgbClr val="FF9966"/>
          </a:solidFill>
          <a:ln>
            <a:solidFill>
              <a:schemeClr val="bg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D749F8-EAC7-4C1A-BC41-B53FC0925B50}"/>
              </a:ext>
            </a:extLst>
          </p:cNvPr>
          <p:cNvSpPr/>
          <p:nvPr/>
        </p:nvSpPr>
        <p:spPr>
          <a:xfrm>
            <a:off x="10157772" y="4042309"/>
            <a:ext cx="1425410" cy="81122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5035EC-5C5A-466E-AC3D-1BCA70CAC3F3}"/>
              </a:ext>
            </a:extLst>
          </p:cNvPr>
          <p:cNvCxnSpPr/>
          <p:nvPr/>
        </p:nvCxnSpPr>
        <p:spPr>
          <a:xfrm>
            <a:off x="5020333" y="3300563"/>
            <a:ext cx="68066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E4BF7A6-9168-4DBC-B61C-580CA6D29B6D}"/>
              </a:ext>
            </a:extLst>
          </p:cNvPr>
          <p:cNvSpPr/>
          <p:nvPr/>
        </p:nvSpPr>
        <p:spPr>
          <a:xfrm rot="16200000">
            <a:off x="6878036" y="4944909"/>
            <a:ext cx="676563" cy="707818"/>
          </a:xfrm>
          <a:prstGeom prst="downArrow">
            <a:avLst>
              <a:gd name="adj1" fmla="val 51980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Sign 8">
            <a:extLst>
              <a:ext uri="{FF2B5EF4-FFF2-40B4-BE49-F238E27FC236}">
                <a16:creationId xmlns:a16="http://schemas.microsoft.com/office/drawing/2014/main" id="{4F45A780-073F-4DB8-B67B-1339FFC924E8}"/>
              </a:ext>
            </a:extLst>
          </p:cNvPr>
          <p:cNvSpPr/>
          <p:nvPr/>
        </p:nvSpPr>
        <p:spPr>
          <a:xfrm>
            <a:off x="9587389" y="5020704"/>
            <a:ext cx="497941" cy="497941"/>
          </a:xfrm>
          <a:prstGeom prst="mathPlus">
            <a:avLst>
              <a:gd name="adj1" fmla="val 1204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897E35-349E-4C37-A5D5-152528A8990E}"/>
              </a:ext>
            </a:extLst>
          </p:cNvPr>
          <p:cNvSpPr/>
          <p:nvPr/>
        </p:nvSpPr>
        <p:spPr>
          <a:xfrm>
            <a:off x="5019151" y="2890414"/>
            <a:ext cx="27556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899308-D8BC-4647-82E6-C1B0122AF56C}"/>
              </a:ext>
            </a:extLst>
          </p:cNvPr>
          <p:cNvSpPr/>
          <p:nvPr/>
        </p:nvSpPr>
        <p:spPr>
          <a:xfrm>
            <a:off x="6652865" y="2886993"/>
            <a:ext cx="27556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E77719-AFA2-443E-8B7D-7CDA1921BD86}"/>
              </a:ext>
            </a:extLst>
          </p:cNvPr>
          <p:cNvSpPr/>
          <p:nvPr/>
        </p:nvSpPr>
        <p:spPr>
          <a:xfrm>
            <a:off x="7527360" y="2884014"/>
            <a:ext cx="27556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64B9CA-5452-4CC1-8022-F636B18C5AB5}"/>
              </a:ext>
            </a:extLst>
          </p:cNvPr>
          <p:cNvSpPr/>
          <p:nvPr/>
        </p:nvSpPr>
        <p:spPr>
          <a:xfrm>
            <a:off x="8410475" y="2883573"/>
            <a:ext cx="27556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B64325E-7F9E-4878-8B84-1E5E3D1B3CC1}"/>
              </a:ext>
            </a:extLst>
          </p:cNvPr>
          <p:cNvSpPr/>
          <p:nvPr/>
        </p:nvSpPr>
        <p:spPr>
          <a:xfrm>
            <a:off x="9289483" y="2877331"/>
            <a:ext cx="27556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D5702D-8178-4A0F-8C7E-C28DF144FCC6}"/>
              </a:ext>
            </a:extLst>
          </p:cNvPr>
          <p:cNvSpPr/>
          <p:nvPr/>
        </p:nvSpPr>
        <p:spPr>
          <a:xfrm>
            <a:off x="10757426" y="2879997"/>
            <a:ext cx="27556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B7EBA4-CCA9-4AA5-A107-CAB1F300C7AF}"/>
              </a:ext>
            </a:extLst>
          </p:cNvPr>
          <p:cNvSpPr/>
          <p:nvPr/>
        </p:nvSpPr>
        <p:spPr>
          <a:xfrm>
            <a:off x="5294720" y="2890413"/>
            <a:ext cx="67764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0725AA4-5E96-4B98-8793-EEF430C582C9}"/>
              </a:ext>
            </a:extLst>
          </p:cNvPr>
          <p:cNvSpPr/>
          <p:nvPr/>
        </p:nvSpPr>
        <p:spPr>
          <a:xfrm>
            <a:off x="9567900" y="2877330"/>
            <a:ext cx="677648" cy="28843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79F706-2144-4DBD-A3A4-9CC795474B42}"/>
              </a:ext>
            </a:extLst>
          </p:cNvPr>
          <p:cNvSpPr/>
          <p:nvPr/>
        </p:nvSpPr>
        <p:spPr>
          <a:xfrm>
            <a:off x="7795261" y="4035052"/>
            <a:ext cx="1719687" cy="22369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F41FCAF-47DD-4315-B5A1-F28E25ACCC46}"/>
              </a:ext>
            </a:extLst>
          </p:cNvPr>
          <p:cNvSpPr/>
          <p:nvPr/>
        </p:nvSpPr>
        <p:spPr>
          <a:xfrm>
            <a:off x="7795261" y="4734837"/>
            <a:ext cx="1719687" cy="22369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544489D-A4F3-4B25-B7CB-1A9C4550B5B4}"/>
              </a:ext>
            </a:extLst>
          </p:cNvPr>
          <p:cNvSpPr/>
          <p:nvPr/>
        </p:nvSpPr>
        <p:spPr>
          <a:xfrm>
            <a:off x="7795260" y="5391629"/>
            <a:ext cx="1719687" cy="22369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AF29EE2-D121-4C94-94AA-0F1ECD4CC5B8}"/>
              </a:ext>
            </a:extLst>
          </p:cNvPr>
          <p:cNvSpPr/>
          <p:nvPr/>
        </p:nvSpPr>
        <p:spPr>
          <a:xfrm>
            <a:off x="7792913" y="6058658"/>
            <a:ext cx="1719687" cy="22369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C816EC-BCFC-4126-B77A-6569E8C613A1}"/>
              </a:ext>
            </a:extLst>
          </p:cNvPr>
          <p:cNvSpPr/>
          <p:nvPr/>
        </p:nvSpPr>
        <p:spPr>
          <a:xfrm>
            <a:off x="10157770" y="4035052"/>
            <a:ext cx="1421064" cy="81847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503319-DE21-42AD-BF9E-8E8CD0DC606E}"/>
              </a:ext>
            </a:extLst>
          </p:cNvPr>
          <p:cNvSpPr/>
          <p:nvPr/>
        </p:nvSpPr>
        <p:spPr>
          <a:xfrm>
            <a:off x="10150790" y="5138431"/>
            <a:ext cx="1421064" cy="1416899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7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6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6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7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2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3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8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9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4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3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8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81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30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3" grpId="0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/>
      <p:bldP spid="43" grpId="0" animBg="1"/>
      <p:bldP spid="43" grpId="1" animBg="1"/>
      <p:bldP spid="44" grpId="0" animBg="1"/>
      <p:bldP spid="44" grpId="1" animBg="1"/>
      <p:bldP spid="31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9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A422FA-39A5-4592-A394-2F3417DD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0630" y="2504615"/>
            <a:ext cx="725074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E185D-E8D2-4C6B-A676-2B88567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9BBC7E-35C0-40C8-A166-B648D2DB9B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" charset="0"/>
              </a:rPr>
              <a:t>Runtime overhead due to AEX detection (</a:t>
            </a:r>
            <a:r>
              <a:rPr lang="en-US" altLang="zh-CN" dirty="0" err="1">
                <a:cs typeface="Times" charset="0"/>
              </a:rPr>
              <a:t>nbench</a:t>
            </a:r>
            <a:r>
              <a:rPr lang="en-US" altLang="zh-CN" dirty="0">
                <a:cs typeface="Times" charset="0"/>
              </a:rPr>
              <a:t>)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912E67-2CD5-47AE-9C30-1F1AD0A8CD4C}"/>
              </a:ext>
            </a:extLst>
          </p:cNvPr>
          <p:cNvSpPr/>
          <p:nvPr/>
        </p:nvSpPr>
        <p:spPr>
          <a:xfrm>
            <a:off x="8261022" y="2422688"/>
            <a:ext cx="3705519" cy="1366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Geometric mean = 101.8% when q = 5.</a:t>
            </a:r>
          </a:p>
        </p:txBody>
      </p:sp>
    </p:spTree>
    <p:extLst>
      <p:ext uri="{BB962C8B-B14F-4D97-AF65-F5344CB8AC3E}">
        <p14:creationId xmlns:p14="http://schemas.microsoft.com/office/powerpoint/2010/main" val="8033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AC035F8-9A58-4715-BD13-1CD64AC7E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70630" y="2504639"/>
            <a:ext cx="7250740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E185D-E8D2-4C6B-A676-2B88567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9BBC7E-35C0-40C8-A166-B648D2DB9B0D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" charset="0"/>
              </a:rPr>
              <a:t>Runtime overhead due to co-location test (</a:t>
            </a:r>
            <a:r>
              <a:rPr lang="en-US" altLang="zh-CN" dirty="0" err="1">
                <a:cs typeface="Times" charset="0"/>
              </a:rPr>
              <a:t>nbench</a:t>
            </a:r>
            <a:r>
              <a:rPr lang="en-US" altLang="zh-CN" dirty="0">
                <a:cs typeface="Times" charset="0"/>
              </a:rPr>
              <a:t>) with q = 20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87B220-B537-465E-ACA6-641559EF0CAF}"/>
              </a:ext>
            </a:extLst>
          </p:cNvPr>
          <p:cNvSpPr/>
          <p:nvPr/>
        </p:nvSpPr>
        <p:spPr>
          <a:xfrm>
            <a:off x="8261022" y="2422688"/>
            <a:ext cx="3705519" cy="1366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Geometric mean = 16.6% when 1000 AEXs per sec.</a:t>
            </a:r>
          </a:p>
        </p:txBody>
      </p:sp>
    </p:spTree>
    <p:extLst>
      <p:ext uri="{BB962C8B-B14F-4D97-AF65-F5344CB8AC3E}">
        <p14:creationId xmlns:p14="http://schemas.microsoft.com/office/powerpoint/2010/main" val="135971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E185D-E8D2-4C6B-A676-2B885676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628C08-3E5F-4982-84C7-2F17B22D3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134954"/>
              </p:ext>
            </p:extLst>
          </p:nvPr>
        </p:nvGraphicFramePr>
        <p:xfrm>
          <a:off x="838200" y="3224054"/>
          <a:ext cx="10515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46657767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50407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7838907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8463945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90283248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30520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q=20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q=15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q=5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1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207,904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242,464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246,048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257,320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286,448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04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18.3%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23.7%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910378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8FE2AC-994E-4A64-B482-5DD36A20CF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cs typeface="Times" charset="0"/>
              </a:rPr>
              <a:t>Memory overhead (</a:t>
            </a:r>
            <a:r>
              <a:rPr lang="en-US" altLang="zh-CN" dirty="0" err="1">
                <a:cs typeface="Times" charset="0"/>
              </a:rPr>
              <a:t>nbench</a:t>
            </a:r>
            <a:r>
              <a:rPr lang="en-US" altLang="zh-CN" dirty="0">
                <a:cs typeface="Times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00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51738-21BA-4720-828E-80987B13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3195E-13A1-46F2-AE1F-7A93D994D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1825"/>
          </a:xfrm>
        </p:spPr>
        <p:txBody>
          <a:bodyPr>
            <a:normAutofit/>
          </a:bodyPr>
          <a:lstStyle/>
          <a:p>
            <a:r>
              <a:rPr lang="en-US" dirty="0"/>
              <a:t>We designed and implemented a novel co-location technique to close the Hyper-Threading side channels</a:t>
            </a:r>
          </a:p>
          <a:p>
            <a:endParaRPr lang="en-US" dirty="0"/>
          </a:p>
          <a:p>
            <a:r>
              <a:rPr lang="en-US" dirty="0"/>
              <a:t>A bigger lesson: hardware design is performance oriented, but how about their security implications? what can we do if it is vulnerable?</a:t>
            </a:r>
          </a:p>
          <a:p>
            <a:pPr lvl="1"/>
            <a:r>
              <a:rPr lang="en-US" dirty="0"/>
              <a:t>We show that a software approach could mitigate the threat</a:t>
            </a:r>
          </a:p>
          <a:p>
            <a:pPr lvl="1"/>
            <a:r>
              <a:rPr lang="en-US" dirty="0"/>
              <a:t>A composition of software solution and hardware feature might help strike a better balance between security and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3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685F23D-ABCA-4E96-8E76-258A7FF93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503" y="1090724"/>
            <a:ext cx="5854247" cy="439068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021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D9BD4D2-EE25-4501-B7EA-4B974907E910}"/>
              </a:ext>
            </a:extLst>
          </p:cNvPr>
          <p:cNvSpPr/>
          <p:nvPr/>
        </p:nvSpPr>
        <p:spPr>
          <a:xfrm>
            <a:off x="6505121" y="2029733"/>
            <a:ext cx="3676650" cy="260032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DC34C0-9D15-46EE-9A31-6299F114EDD3}"/>
              </a:ext>
            </a:extLst>
          </p:cNvPr>
          <p:cNvSpPr/>
          <p:nvPr/>
        </p:nvSpPr>
        <p:spPr>
          <a:xfrm>
            <a:off x="6875912" y="2896508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Enclave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7AC1A3-1FE9-467A-A956-EAB080C94D8A}"/>
              </a:ext>
            </a:extLst>
          </p:cNvPr>
          <p:cNvSpPr/>
          <p:nvPr/>
        </p:nvSpPr>
        <p:spPr>
          <a:xfrm>
            <a:off x="6875915" y="2896508"/>
            <a:ext cx="1428750" cy="130492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Attack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C69FD-0656-4CEF-8E91-44B9EADA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Side channels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B43A5D-006C-470F-9B0C-881ADED14DFE}"/>
              </a:ext>
            </a:extLst>
          </p:cNvPr>
          <p:cNvSpPr/>
          <p:nvPr/>
        </p:nvSpPr>
        <p:spPr>
          <a:xfrm>
            <a:off x="8698932" y="2896508"/>
            <a:ext cx="1088571" cy="529772"/>
          </a:xfrm>
          <a:prstGeom prst="rect">
            <a:avLst/>
          </a:prstGeom>
          <a:solidFill>
            <a:srgbClr val="839DAA"/>
          </a:solidFill>
          <a:ln>
            <a:solidFill>
              <a:srgbClr val="839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428CF1-6173-4782-96CB-192A85C873AC}"/>
              </a:ext>
            </a:extLst>
          </p:cNvPr>
          <p:cNvSpPr/>
          <p:nvPr/>
        </p:nvSpPr>
        <p:spPr>
          <a:xfrm>
            <a:off x="8698931" y="3671660"/>
            <a:ext cx="1088571" cy="529772"/>
          </a:xfrm>
          <a:prstGeom prst="rect">
            <a:avLst/>
          </a:prstGeom>
          <a:solidFill>
            <a:srgbClr val="839DAA"/>
          </a:solidFill>
          <a:ln>
            <a:solidFill>
              <a:srgbClr val="839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BPUs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F4A2FFD-B475-45E1-8248-1184E2498F4A}"/>
              </a:ext>
            </a:extLst>
          </p:cNvPr>
          <p:cNvSpPr/>
          <p:nvPr/>
        </p:nvSpPr>
        <p:spPr>
          <a:xfrm rot="16200000">
            <a:off x="8428953" y="2926452"/>
            <a:ext cx="279153" cy="5277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950B776-B64D-49C6-AA97-0186E0B7883C}"/>
              </a:ext>
            </a:extLst>
          </p:cNvPr>
          <p:cNvSpPr/>
          <p:nvPr/>
        </p:nvSpPr>
        <p:spPr>
          <a:xfrm rot="16200000">
            <a:off x="8428954" y="3672679"/>
            <a:ext cx="279153" cy="527732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F06216-AE28-4C95-BD46-E390DB65EBBE}"/>
              </a:ext>
            </a:extLst>
          </p:cNvPr>
          <p:cNvSpPr/>
          <p:nvPr/>
        </p:nvSpPr>
        <p:spPr>
          <a:xfrm>
            <a:off x="8698929" y="2945953"/>
            <a:ext cx="1088573" cy="743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35ACC9-A3A9-4363-B69D-024859CBB9DD}"/>
              </a:ext>
            </a:extLst>
          </p:cNvPr>
          <p:cNvSpPr/>
          <p:nvPr/>
        </p:nvSpPr>
        <p:spPr>
          <a:xfrm>
            <a:off x="8698929" y="4041341"/>
            <a:ext cx="1088573" cy="7438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523B51D-4AB3-442E-A05C-AD5699AF60D4}"/>
              </a:ext>
            </a:extLst>
          </p:cNvPr>
          <p:cNvSpPr/>
          <p:nvPr/>
        </p:nvSpPr>
        <p:spPr>
          <a:xfrm rot="16200000" flipV="1">
            <a:off x="8293005" y="2923971"/>
            <a:ext cx="279153" cy="532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8E9DE06-9FFC-448B-9B00-29D9D70790CB}"/>
              </a:ext>
            </a:extLst>
          </p:cNvPr>
          <p:cNvSpPr/>
          <p:nvPr/>
        </p:nvSpPr>
        <p:spPr>
          <a:xfrm rot="16200000" flipV="1">
            <a:off x="8293004" y="3669190"/>
            <a:ext cx="279153" cy="532694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1EEED-DD65-474B-8AF9-99B7F43B8300}"/>
              </a:ext>
            </a:extLst>
          </p:cNvPr>
          <p:cNvSpPr txBox="1"/>
          <p:nvPr/>
        </p:nvSpPr>
        <p:spPr>
          <a:xfrm>
            <a:off x="838200" y="4579148"/>
            <a:ext cx="4935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Asynchronous Enclave eXit (AEX)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4DD96-3281-4D5B-9F11-4F018B535817}"/>
              </a:ext>
            </a:extLst>
          </p:cNvPr>
          <p:cNvSpPr txBox="1"/>
          <p:nvPr/>
        </p:nvSpPr>
        <p:spPr>
          <a:xfrm>
            <a:off x="838199" y="5045001"/>
            <a:ext cx="9343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AEX-detection based mitigations: T-SGX, Déjà Vu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F5F096-CCA7-4977-952B-D1D473DBE166}"/>
              </a:ext>
            </a:extLst>
          </p:cNvPr>
          <p:cNvSpPr txBox="1"/>
          <p:nvPr/>
        </p:nvSpPr>
        <p:spPr>
          <a:xfrm>
            <a:off x="838199" y="5462804"/>
            <a:ext cx="10155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Side channels enabled or assisted by Hyper-Threading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B7A8D-1616-4482-AB35-E0CEB9D7CD8D}"/>
              </a:ext>
            </a:extLst>
          </p:cNvPr>
          <p:cNvSpPr/>
          <p:nvPr/>
        </p:nvSpPr>
        <p:spPr>
          <a:xfrm>
            <a:off x="838200" y="5982732"/>
            <a:ext cx="10911114" cy="580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[1] Shih et al, “T-SGX: Eradicating controlled-channel attacks against enclave programs,” NDSS, 2017</a:t>
            </a:r>
          </a:p>
          <a:p>
            <a:r>
              <a:rPr lang="en-US" sz="1600" dirty="0">
                <a:solidFill>
                  <a:schemeClr val="tx1"/>
                </a:solidFill>
              </a:rPr>
              <a:t>[2] Chen et al, “Detecting privileged side-channel attacks in shielded execution with </a:t>
            </a:r>
            <a:r>
              <a:rPr lang="en-US" sz="1600" dirty="0"/>
              <a:t>Déjà</a:t>
            </a:r>
            <a:r>
              <a:rPr lang="en-US" sz="1600" dirty="0">
                <a:solidFill>
                  <a:schemeClr val="tx1"/>
                </a:solidFill>
              </a:rPr>
              <a:t> Vu,”  </a:t>
            </a:r>
            <a:r>
              <a:rPr lang="en-US" sz="1600" dirty="0" err="1">
                <a:solidFill>
                  <a:schemeClr val="tx1"/>
                </a:solidFill>
              </a:rPr>
              <a:t>AsiaCCS</a:t>
            </a:r>
            <a:r>
              <a:rPr lang="en-US" sz="1600" dirty="0">
                <a:solidFill>
                  <a:schemeClr val="tx1"/>
                </a:solidFill>
              </a:rPr>
              <a:t>, 2017</a:t>
            </a:r>
          </a:p>
        </p:txBody>
      </p:sp>
      <p:pic>
        <p:nvPicPr>
          <p:cNvPr id="20" name="Picture 1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E9248D5-C236-41E0-9766-079F453631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986" y="5058804"/>
            <a:ext cx="1066516" cy="10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2.59259E-6 L -0.42605 0.00209 " pathEditMode="relative" rAng="0" ptsTypes="AA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0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1" grpId="2" animBg="1"/>
      <p:bldP spid="8" grpId="0" animBg="1"/>
      <p:bldP spid="9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5" grpId="0" animBg="1"/>
      <p:bldP spid="16" grpId="0" animBg="1"/>
      <p:bldP spid="17" grpId="0" animBg="1"/>
      <p:bldP spid="3" grpId="0"/>
      <p:bldP spid="18" grpId="0"/>
      <p:bldP spid="19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FCFBB-21EA-4266-AA67-85672A31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Hyper-Threading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6E38B28-C7A6-4E4E-9F1D-C0A10C6D8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303" y="2420089"/>
            <a:ext cx="6801593" cy="3822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869238-1C8B-48D6-AB1C-C7D74DF73129}"/>
              </a:ext>
            </a:extLst>
          </p:cNvPr>
          <p:cNvSpPr/>
          <p:nvPr/>
        </p:nvSpPr>
        <p:spPr>
          <a:xfrm>
            <a:off x="9354458" y="3113146"/>
            <a:ext cx="1088571" cy="529772"/>
          </a:xfrm>
          <a:prstGeom prst="rect">
            <a:avLst/>
          </a:prstGeom>
          <a:solidFill>
            <a:srgbClr val="839DAA"/>
          </a:solidFill>
          <a:ln>
            <a:solidFill>
              <a:srgbClr val="839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Caches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745E4-1643-49D5-A5B3-DF95770588DF}"/>
              </a:ext>
            </a:extLst>
          </p:cNvPr>
          <p:cNvSpPr/>
          <p:nvPr/>
        </p:nvSpPr>
        <p:spPr>
          <a:xfrm>
            <a:off x="9354457" y="4052265"/>
            <a:ext cx="1088571" cy="529772"/>
          </a:xfrm>
          <a:prstGeom prst="rect">
            <a:avLst/>
          </a:prstGeom>
          <a:solidFill>
            <a:srgbClr val="839DAA"/>
          </a:solidFill>
          <a:ln>
            <a:solidFill>
              <a:srgbClr val="839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BPUs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6C14E-B83F-40CC-8CA1-C6C41E3B484F}"/>
              </a:ext>
            </a:extLst>
          </p:cNvPr>
          <p:cNvSpPr/>
          <p:nvPr/>
        </p:nvSpPr>
        <p:spPr>
          <a:xfrm>
            <a:off x="9354458" y="4991385"/>
            <a:ext cx="1088571" cy="529772"/>
          </a:xfrm>
          <a:prstGeom prst="rect">
            <a:avLst/>
          </a:prstGeom>
          <a:solidFill>
            <a:srgbClr val="839DAA"/>
          </a:solidFill>
          <a:ln>
            <a:solidFill>
              <a:srgbClr val="839D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TLBs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2A7E4-3555-4C76-8883-ACBB69A7BDEB}"/>
              </a:ext>
            </a:extLst>
          </p:cNvPr>
          <p:cNvSpPr txBox="1"/>
          <p:nvPr/>
        </p:nvSpPr>
        <p:spPr>
          <a:xfrm>
            <a:off x="838200" y="1692195"/>
            <a:ext cx="10881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Intel’s proprietary implementation of simultaneous multithreading (SMT) </a:t>
            </a:r>
          </a:p>
        </p:txBody>
      </p:sp>
    </p:spTree>
    <p:extLst>
      <p:ext uri="{BB962C8B-B14F-4D97-AF65-F5344CB8AC3E}">
        <p14:creationId xmlns:p14="http://schemas.microsoft.com/office/powerpoint/2010/main" val="116779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FCFBB-21EA-4266-AA67-85672A31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Hyper-Threading enabled side channels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897F28-BFB2-464C-8351-F2A282F0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984803"/>
              </p:ext>
            </p:extLst>
          </p:nvPr>
        </p:nvGraphicFramePr>
        <p:xfrm>
          <a:off x="985740" y="1869650"/>
          <a:ext cx="10239372" cy="3718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460">
                  <a:extLst>
                    <a:ext uri="{9D8B030D-6E8A-4147-A177-3AD203B41FA5}">
                      <a16:colId xmlns:a16="http://schemas.microsoft.com/office/drawing/2014/main" val="842470342"/>
                    </a:ext>
                  </a:extLst>
                </a:gridCol>
                <a:gridCol w="2092226">
                  <a:extLst>
                    <a:ext uri="{9D8B030D-6E8A-4147-A177-3AD203B41FA5}">
                      <a16:colId xmlns:a16="http://schemas.microsoft.com/office/drawing/2014/main" val="2358025277"/>
                    </a:ext>
                  </a:extLst>
                </a:gridCol>
                <a:gridCol w="2559843">
                  <a:extLst>
                    <a:ext uri="{9D8B030D-6E8A-4147-A177-3AD203B41FA5}">
                      <a16:colId xmlns:a16="http://schemas.microsoft.com/office/drawing/2014/main" val="1089689468"/>
                    </a:ext>
                  </a:extLst>
                </a:gridCol>
                <a:gridCol w="2559843">
                  <a:extLst>
                    <a:ext uri="{9D8B030D-6E8A-4147-A177-3AD203B41FA5}">
                      <a16:colId xmlns:a16="http://schemas.microsoft.com/office/drawing/2014/main" val="1459465766"/>
                    </a:ext>
                  </a:extLst>
                </a:gridCol>
              </a:tblGrid>
              <a:tr h="8170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Side Channel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Shared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Cleansed at AEX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HT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459387"/>
                  </a:ext>
                </a:extLst>
              </a:tr>
              <a:tr h="580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Store Buffers</a:t>
                      </a:r>
                      <a:r>
                        <a:rPr lang="en-US" sz="2800" baseline="30000" dirty="0"/>
                        <a:t>[1][2]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984213"/>
                  </a:ext>
                </a:extLst>
              </a:tr>
              <a:tr h="580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74602"/>
                  </a:ext>
                </a:extLst>
              </a:tr>
              <a:tr h="580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TLBs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Flushed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64038"/>
                  </a:ext>
                </a:extLst>
              </a:tr>
              <a:tr h="580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Not flushed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62931"/>
                  </a:ext>
                </a:extLst>
              </a:tr>
              <a:tr h="5802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Not flushed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3626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3683F65-D2A3-4B6D-BF03-805536F84833}"/>
              </a:ext>
            </a:extLst>
          </p:cNvPr>
          <p:cNvSpPr/>
          <p:nvPr/>
        </p:nvSpPr>
        <p:spPr>
          <a:xfrm>
            <a:off x="8652683" y="2682450"/>
            <a:ext cx="2572429" cy="173445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1F6E9-E683-4B8B-9A10-7C76BC2707B2}"/>
              </a:ext>
            </a:extLst>
          </p:cNvPr>
          <p:cNvSpPr/>
          <p:nvPr/>
        </p:nvSpPr>
        <p:spPr>
          <a:xfrm>
            <a:off x="960568" y="2682449"/>
            <a:ext cx="10264544" cy="1154261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D124C-9F09-477F-AD69-7F16577356C9}"/>
              </a:ext>
            </a:extLst>
          </p:cNvPr>
          <p:cNvSpPr/>
          <p:nvPr/>
        </p:nvSpPr>
        <p:spPr>
          <a:xfrm>
            <a:off x="960568" y="3836710"/>
            <a:ext cx="10264544" cy="580197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73BB-D205-4F5F-A86F-55B51CACC8BF}"/>
              </a:ext>
            </a:extLst>
          </p:cNvPr>
          <p:cNvSpPr/>
          <p:nvPr/>
        </p:nvSpPr>
        <p:spPr>
          <a:xfrm>
            <a:off x="960568" y="4422272"/>
            <a:ext cx="10264544" cy="1165760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99A4E8-F5CF-49E5-A8C1-DC7522996297}"/>
              </a:ext>
            </a:extLst>
          </p:cNvPr>
          <p:cNvSpPr/>
          <p:nvPr/>
        </p:nvSpPr>
        <p:spPr>
          <a:xfrm>
            <a:off x="838200" y="5982732"/>
            <a:ext cx="10911114" cy="580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[1] </a:t>
            </a:r>
            <a:r>
              <a:rPr lang="en-US" sz="1600" dirty="0" err="1">
                <a:solidFill>
                  <a:schemeClr val="tx1"/>
                </a:solidFill>
              </a:rPr>
              <a:t>Moghimi</a:t>
            </a:r>
            <a:r>
              <a:rPr lang="en-US" sz="1600" dirty="0">
                <a:solidFill>
                  <a:schemeClr val="tx1"/>
                </a:solidFill>
              </a:rPr>
              <a:t> et al, “</a:t>
            </a:r>
            <a:r>
              <a:rPr lang="en-US" sz="1600" dirty="0" err="1">
                <a:solidFill>
                  <a:schemeClr val="tx1"/>
                </a:solidFill>
              </a:rPr>
              <a:t>MemJam</a:t>
            </a:r>
            <a:r>
              <a:rPr lang="en-US" sz="1600" dirty="0">
                <a:solidFill>
                  <a:schemeClr val="tx1"/>
                </a:solidFill>
              </a:rPr>
              <a:t>: A false dependency attack against constant-time crypto implementations,” </a:t>
            </a:r>
            <a:r>
              <a:rPr lang="en-US" sz="1600" dirty="0" err="1">
                <a:solidFill>
                  <a:schemeClr val="tx1"/>
                </a:solidFill>
              </a:rPr>
              <a:t>arXiv</a:t>
            </a:r>
            <a:r>
              <a:rPr lang="en-US" sz="1600" dirty="0">
                <a:solidFill>
                  <a:schemeClr val="tx1"/>
                </a:solidFill>
              </a:rPr>
              <a:t>, 2017</a:t>
            </a:r>
          </a:p>
          <a:p>
            <a:r>
              <a:rPr lang="en-US" sz="1600" dirty="0">
                <a:solidFill>
                  <a:schemeClr val="tx1"/>
                </a:solidFill>
              </a:rPr>
              <a:t>[2] Sullivan et al, “Microarchitectural minefields: 4k-aliasing covert channel and multi-tenant detection in IaaS clouds,” NDSS, 2018</a:t>
            </a:r>
          </a:p>
        </p:txBody>
      </p:sp>
    </p:spTree>
    <p:extLst>
      <p:ext uri="{BB962C8B-B14F-4D97-AF65-F5344CB8AC3E}">
        <p14:creationId xmlns:p14="http://schemas.microsoft.com/office/powerpoint/2010/main" val="8730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03AE0392-893D-4D6A-9B3C-801119812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91775" cy="4351338"/>
          </a:xfrm>
        </p:spPr>
        <p:txBody>
          <a:bodyPr/>
          <a:lstStyle/>
          <a:p>
            <a:r>
              <a:rPr lang="en-US" dirty="0"/>
              <a:t>Hyper-Threading helps reduce AEXs</a:t>
            </a:r>
          </a:p>
          <a:p>
            <a:pPr lvl="1"/>
            <a:r>
              <a:rPr lang="en-US" dirty="0"/>
              <a:t>Sneaky Page Monitoring assisted by Hyper-Threading[1]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Invalidate Transactional Synchronization Extensions (TSX) based cache side-channel protection[2]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7FCFBB-21EA-4266-AA67-85672A31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Hyper-Threading assisted side channels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6AE1F4-882A-41CA-AE46-C06C565A30FC}"/>
              </a:ext>
            </a:extLst>
          </p:cNvPr>
          <p:cNvSpPr/>
          <p:nvPr/>
        </p:nvSpPr>
        <p:spPr>
          <a:xfrm>
            <a:off x="838200" y="5731703"/>
            <a:ext cx="10911114" cy="580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[1] Wang et al, “Leaky cauldron on the dark land: Understanding memory side-channel hazards in SGX,” CCS, 2017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08684-F0DD-450B-8B90-13F81040A401}"/>
              </a:ext>
            </a:extLst>
          </p:cNvPr>
          <p:cNvSpPr/>
          <p:nvPr/>
        </p:nvSpPr>
        <p:spPr>
          <a:xfrm>
            <a:off x="838200" y="6021801"/>
            <a:ext cx="10911114" cy="5801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[2] </a:t>
            </a:r>
            <a:r>
              <a:rPr lang="en-US" sz="1600" dirty="0" err="1">
                <a:solidFill>
                  <a:schemeClr val="tx1"/>
                </a:solidFill>
              </a:rPr>
              <a:t>Gruss</a:t>
            </a:r>
            <a:r>
              <a:rPr lang="en-US" sz="1600" dirty="0">
                <a:solidFill>
                  <a:schemeClr val="tx1"/>
                </a:solidFill>
              </a:rPr>
              <a:t> et al, “Strong and efficient cache side-channel protection using hardware transactional memory,” USENIX Security, 2017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52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449A96-74C7-4A8F-93E4-F4A85A2C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goals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68DC6-8549-4188-BA26-7FC192EC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all these Hyper-Threading enabled or assisted side channels</a:t>
            </a:r>
          </a:p>
          <a:p>
            <a:endParaRPr lang="en-US" dirty="0"/>
          </a:p>
          <a:p>
            <a:r>
              <a:rPr lang="en-US" dirty="0"/>
              <a:t>Detect AEX-based side channel attacks</a:t>
            </a:r>
          </a:p>
        </p:txBody>
      </p:sp>
    </p:spTree>
    <p:extLst>
      <p:ext uri="{BB962C8B-B14F-4D97-AF65-F5344CB8AC3E}">
        <p14:creationId xmlns:p14="http://schemas.microsoft.com/office/powerpoint/2010/main" val="399381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7FCFBB-21EA-4266-AA67-85672A31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E089FF-1C9D-4F66-AE0C-0A63443387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391775" cy="4351338"/>
          </a:xfrm>
        </p:spPr>
        <p:txBody>
          <a:bodyPr/>
          <a:lstStyle/>
          <a:p>
            <a:r>
              <a:rPr lang="en-US" dirty="0"/>
              <a:t>Simply disabling Hyper-Threading</a:t>
            </a:r>
          </a:p>
          <a:p>
            <a:pPr lvl="1"/>
            <a:r>
              <a:rPr lang="en-US" dirty="0"/>
              <a:t>No effective way to verify: </a:t>
            </a:r>
            <a:r>
              <a:rPr lang="en-US" dirty="0" err="1"/>
              <a:t>cpuid</a:t>
            </a:r>
            <a:r>
              <a:rPr lang="en-US" dirty="0"/>
              <a:t>, </a:t>
            </a:r>
            <a:r>
              <a:rPr lang="en-US" dirty="0" err="1"/>
              <a:t>rdtscp</a:t>
            </a:r>
            <a:r>
              <a:rPr lang="en-US" dirty="0"/>
              <a:t> and </a:t>
            </a:r>
            <a:r>
              <a:rPr lang="en-US" dirty="0" err="1"/>
              <a:t>rdpid</a:t>
            </a:r>
            <a:r>
              <a:rPr lang="en-US" dirty="0"/>
              <a:t> are not supported in enclave mode</a:t>
            </a:r>
          </a:p>
          <a:p>
            <a:r>
              <a:rPr lang="en-US" dirty="0"/>
              <a:t>Remote attestation</a:t>
            </a:r>
          </a:p>
          <a:p>
            <a:pPr lvl="1"/>
            <a:r>
              <a:rPr lang="en-US" dirty="0"/>
              <a:t>Does not contain information about Hyper-Threading</a:t>
            </a:r>
          </a:p>
          <a:p>
            <a:endParaRPr lang="en-US" dirty="0"/>
          </a:p>
          <a:p>
            <a:r>
              <a:rPr lang="en-US" dirty="0"/>
              <a:t>Create a shadow thread from the enclave program to occupy the other hyper-thread</a:t>
            </a:r>
          </a:p>
          <a:p>
            <a:pPr lvl="1"/>
            <a:r>
              <a:rPr lang="en-US" dirty="0"/>
              <a:t>How to reliably verify the physical-core co-location?</a:t>
            </a:r>
          </a:p>
        </p:txBody>
      </p:sp>
      <p:pic>
        <p:nvPicPr>
          <p:cNvPr id="6" name="Picture 2" descr="http://monroevillein.com/wp-content/uploads/2015/06/Question-Mark-e1501900452211.png">
            <a:extLst>
              <a:ext uri="{FF2B5EF4-FFF2-40B4-BE49-F238E27FC236}">
                <a16:creationId xmlns:a16="http://schemas.microsoft.com/office/drawing/2014/main" id="{FD915036-F6D8-46DD-8FD5-1C6484CDC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345" y="5004881"/>
            <a:ext cx="1006259" cy="100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 descr="Close">
            <a:extLst>
              <a:ext uri="{FF2B5EF4-FFF2-40B4-BE49-F238E27FC236}">
                <a16:creationId xmlns:a16="http://schemas.microsoft.com/office/drawing/2014/main" id="{A051963D-3724-4860-9962-8864A91849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4086" y="1690688"/>
            <a:ext cx="661264" cy="661264"/>
          </a:xfrm>
          <a:prstGeom prst="rect">
            <a:avLst/>
          </a:prstGeom>
        </p:spPr>
      </p:pic>
      <p:pic>
        <p:nvPicPr>
          <p:cNvPr id="9" name="Graphic 8" descr="Close">
            <a:extLst>
              <a:ext uri="{FF2B5EF4-FFF2-40B4-BE49-F238E27FC236}">
                <a16:creationId xmlns:a16="http://schemas.microsoft.com/office/drawing/2014/main" id="{EF37D9D8-A4E3-4FE0-AC75-58B71079C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95736" y="2938463"/>
            <a:ext cx="661264" cy="66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3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C737C4A-414C-452A-9FDF-00DC62B45A78}"/>
              </a:ext>
            </a:extLst>
          </p:cNvPr>
          <p:cNvSpPr/>
          <p:nvPr/>
        </p:nvSpPr>
        <p:spPr>
          <a:xfrm>
            <a:off x="8111672" y="2485920"/>
            <a:ext cx="3676650" cy="260032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19DCE-C36A-43B9-A831-EF830730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HyperRace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4ABBC-D576-4786-A882-E2D4D2B02059}"/>
              </a:ext>
            </a:extLst>
          </p:cNvPr>
          <p:cNvSpPr/>
          <p:nvPr/>
        </p:nvSpPr>
        <p:spPr>
          <a:xfrm>
            <a:off x="3314700" y="2486026"/>
            <a:ext cx="3676650" cy="2600324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Physical core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195B4E-B3F7-4EAB-AD28-C48257FEAF16}"/>
              </a:ext>
            </a:extLst>
          </p:cNvPr>
          <p:cNvSpPr/>
          <p:nvPr/>
        </p:nvSpPr>
        <p:spPr>
          <a:xfrm>
            <a:off x="3638550" y="335280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Protected thread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CC05DA-4DB0-4B6B-811E-2C11587A9FF4}"/>
              </a:ext>
            </a:extLst>
          </p:cNvPr>
          <p:cNvSpPr/>
          <p:nvPr/>
        </p:nvSpPr>
        <p:spPr>
          <a:xfrm>
            <a:off x="5243512" y="3352801"/>
            <a:ext cx="1428750" cy="13049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Shadow thread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9FEE16-0C8E-43DC-8FFE-A3F369B0B902}"/>
              </a:ext>
            </a:extLst>
          </p:cNvPr>
          <p:cNvSpPr/>
          <p:nvPr/>
        </p:nvSpPr>
        <p:spPr>
          <a:xfrm>
            <a:off x="1633537" y="3476625"/>
            <a:ext cx="1362075" cy="923925"/>
          </a:xfrm>
          <a:prstGeom prst="roundRect">
            <a:avLst/>
          </a:prstGeom>
          <a:noFill/>
          <a:ln>
            <a:solidFill>
              <a:srgbClr val="99BCE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Frequently check AEX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6A1A26-C532-424C-A141-A5D43137BADE}"/>
              </a:ext>
            </a:extLst>
          </p:cNvPr>
          <p:cNvSpPr/>
          <p:nvPr/>
        </p:nvSpPr>
        <p:spPr>
          <a:xfrm>
            <a:off x="1633536" y="3476625"/>
            <a:ext cx="1362075" cy="92392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AEX detected!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E1006D-343A-42DC-8478-5E6D530B30EB}"/>
              </a:ext>
            </a:extLst>
          </p:cNvPr>
          <p:cNvSpPr/>
          <p:nvPr/>
        </p:nvSpPr>
        <p:spPr>
          <a:xfrm>
            <a:off x="7310239" y="1983930"/>
            <a:ext cx="2956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Context switches trigger AEXs</a:t>
            </a: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AC79FA7-12CD-4620-870F-C55F62134B1E}"/>
              </a:ext>
            </a:extLst>
          </p:cNvPr>
          <p:cNvSpPr/>
          <p:nvPr/>
        </p:nvSpPr>
        <p:spPr>
          <a:xfrm>
            <a:off x="5323341" y="3902642"/>
            <a:ext cx="2869974" cy="1938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0B453E-43AB-403F-BD2B-2C55D91D679E}"/>
              </a:ext>
            </a:extLst>
          </p:cNvPr>
          <p:cNvSpPr/>
          <p:nvPr/>
        </p:nvSpPr>
        <p:spPr>
          <a:xfrm>
            <a:off x="5767081" y="4119908"/>
            <a:ext cx="1982494" cy="5612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Co-location test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184AF16-BE8F-4F45-812D-E0C2CE546B57}"/>
              </a:ext>
            </a:extLst>
          </p:cNvPr>
          <p:cNvSpPr/>
          <p:nvPr/>
        </p:nvSpPr>
        <p:spPr>
          <a:xfrm>
            <a:off x="5592383" y="3263428"/>
            <a:ext cx="2322286" cy="577275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Terminate if fail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62BF37B-B73C-42D8-A34D-73EBC6904F30}"/>
              </a:ext>
            </a:extLst>
          </p:cNvPr>
          <p:cNvSpPr/>
          <p:nvPr/>
        </p:nvSpPr>
        <p:spPr>
          <a:xfrm>
            <a:off x="5592383" y="5320405"/>
            <a:ext cx="2463046" cy="5612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Contrived data race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3AC3264-3E0F-4DE1-8262-7925276D6765}"/>
              </a:ext>
            </a:extLst>
          </p:cNvPr>
          <p:cNvSpPr/>
          <p:nvPr/>
        </p:nvSpPr>
        <p:spPr>
          <a:xfrm>
            <a:off x="6672262" y="4713294"/>
            <a:ext cx="229281" cy="5277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567EAF-9377-41E6-9352-8BF588DF88A5}"/>
              </a:ext>
            </a:extLst>
          </p:cNvPr>
          <p:cNvSpPr/>
          <p:nvPr/>
        </p:nvSpPr>
        <p:spPr>
          <a:xfrm>
            <a:off x="4177153" y="4447005"/>
            <a:ext cx="1982494" cy="561283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Co-location test</a:t>
            </a:r>
          </a:p>
        </p:txBody>
      </p:sp>
    </p:spTree>
    <p:extLst>
      <p:ext uri="{BB962C8B-B14F-4D97-AF65-F5344CB8AC3E}">
        <p14:creationId xmlns:p14="http://schemas.microsoft.com/office/powerpoint/2010/main" val="255114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0.26159 -0.0011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7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5" grpId="0" animBg="1"/>
      <p:bldP spid="7" grpId="0" animBg="1"/>
      <p:bldP spid="7" grpId="1" animBg="1"/>
      <p:bldP spid="6" grpId="0" animBg="1"/>
      <p:bldP spid="10" grpId="0" animBg="1"/>
      <p:bldP spid="12" grpId="0"/>
      <p:bldP spid="12" grpId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  <p:bldP spid="18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4518</TotalTime>
  <Words>1136</Words>
  <Application>Microsoft Office PowerPoint</Application>
  <PresentationFormat>Widescreen</PresentationFormat>
  <Paragraphs>384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Arial</vt:lpstr>
      <vt:lpstr>Calibri</vt:lpstr>
      <vt:lpstr>Calibri Light</vt:lpstr>
      <vt:lpstr>Times</vt:lpstr>
      <vt:lpstr>Wingdings</vt:lpstr>
      <vt:lpstr>Office Theme</vt:lpstr>
      <vt:lpstr>Racing in Hyperspace:  Closing Hyper-Threading Side Channels on SGX with Contrived Data Race</vt:lpstr>
      <vt:lpstr>Intel SGX</vt:lpstr>
      <vt:lpstr>Side channels</vt:lpstr>
      <vt:lpstr>Hyper-Threading</vt:lpstr>
      <vt:lpstr>Hyper-Threading enabled side channels</vt:lpstr>
      <vt:lpstr>Hyper-Threading assisted side channels</vt:lpstr>
      <vt:lpstr>Research goals</vt:lpstr>
      <vt:lpstr>Challenges</vt:lpstr>
      <vt:lpstr>HyperRace overview</vt:lpstr>
      <vt:lpstr>Contrived data race: an illustrating example</vt:lpstr>
      <vt:lpstr>Contrived data race: an illustrating example</vt:lpstr>
      <vt:lpstr>Contrived data race</vt:lpstr>
      <vt:lpstr>A refined data-race design</vt:lpstr>
      <vt:lpstr>A refined data-race design</vt:lpstr>
      <vt:lpstr>A refined data-race design</vt:lpstr>
      <vt:lpstr>A refined data-race design</vt:lpstr>
      <vt:lpstr>Co-Location Test via Hypothesis Testing</vt:lpstr>
      <vt:lpstr>Co-Location Test code</vt:lpstr>
      <vt:lpstr>Security requirements</vt:lpstr>
      <vt:lpstr>Threat model</vt:lpstr>
      <vt:lpstr>Security analysis</vt:lpstr>
      <vt:lpstr>Implementation</vt:lpstr>
      <vt:lpstr>Performance</vt:lpstr>
      <vt:lpstr>Performance</vt:lpstr>
      <vt:lpstr>Performance</vt:lpstr>
      <vt:lpstr>Performance</vt:lpstr>
      <vt:lpstr>Discussion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Chen, Guoxing</dc:creator>
  <cp:lastModifiedBy>Chen, Guoxing</cp:lastModifiedBy>
  <cp:revision>368</cp:revision>
  <dcterms:created xsi:type="dcterms:W3CDTF">2018-04-12T20:14:43Z</dcterms:created>
  <dcterms:modified xsi:type="dcterms:W3CDTF">2018-05-22T23:18:04Z</dcterms:modified>
</cp:coreProperties>
</file>