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3" r:id="rId4"/>
    <p:sldId id="260" r:id="rId5"/>
    <p:sldId id="261" r:id="rId6"/>
    <p:sldId id="269" r:id="rId7"/>
    <p:sldId id="270" r:id="rId8"/>
    <p:sldId id="274" r:id="rId9"/>
    <p:sldId id="275" r:id="rId10"/>
    <p:sldId id="273" r:id="rId11"/>
    <p:sldId id="268" r:id="rId12"/>
    <p:sldId id="262" r:id="rId13"/>
    <p:sldId id="271" r:id="rId14"/>
    <p:sldId id="288" r:id="rId15"/>
    <p:sldId id="258" r:id="rId16"/>
    <p:sldId id="278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Merrill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20" autoAdjust="0"/>
  </p:normalViewPr>
  <p:slideViewPr>
    <p:cSldViewPr>
      <p:cViewPr>
        <p:scale>
          <a:sx n="75" d="100"/>
          <a:sy n="75" d="100"/>
        </p:scale>
        <p:origin x="-11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75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01B61-DFCB-404F-992E-C8A60FADF48A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670AF-B12C-4C93-BC27-0515A54C31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D765C-3C17-4120-83F7-13F53FC0451B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38188-2925-4904-A5E0-AA3B7F5C33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38188-2925-4904-A5E0-AA3B7F5C33B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the 22</a:t>
            </a:r>
            <a:r>
              <a:rPr lang="en-US" baseline="0" dirty="0" smtClean="0"/>
              <a:t> categories, we identified 8 that were significant in predicting expert ratings using discriminant analysis. These 8 are observed here in circles (nodes)</a:t>
            </a:r>
          </a:p>
          <a:p>
            <a:r>
              <a:rPr lang="en-US" baseline="0" dirty="0" smtClean="0"/>
              <a:t>Size proportional </a:t>
            </a:r>
            <a:r>
              <a:rPr lang="en-US" dirty="0" smtClean="0"/>
              <a:t>amino base, accept hydrogen; lines amino-base</a:t>
            </a:r>
            <a:r>
              <a:rPr lang="en-US" baseline="0" dirty="0" smtClean="0"/>
              <a:t>  vs amino-acid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38188-2925-4904-A5E0-AA3B7F5C33B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2 – mention – rapid feedback</a:t>
            </a:r>
          </a:p>
          <a:p>
            <a:r>
              <a:rPr lang="en-US" dirty="0" smtClean="0"/>
              <a:t>Expand this work to other</a:t>
            </a:r>
            <a:r>
              <a:rPr lang="en-US" baseline="0" dirty="0" smtClean="0"/>
              <a:t> areas via collaboration with other assessment teams – JK and MS GCA; ross nehm at OSU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38188-2925-4904-A5E0-AA3B7F5C33B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Instructors can use items</a:t>
            </a:r>
            <a:r>
              <a:rPr lang="en-US" baseline="0" dirty="0" smtClean="0"/>
              <a:t> for which we’ve developed models and use that to obtain picture of the class</a:t>
            </a:r>
          </a:p>
          <a:p>
            <a:r>
              <a:rPr lang="en-US" baseline="0" dirty="0" smtClean="0"/>
              <a:t>Rapid feedback to instructors – identify common misconceptions or incorrect ideas; identify how students relate ideas; inform their next lesson/activity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38188-2925-4904-A5E0-AA3B7F5C33B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38188-2925-4904-A5E0-AA3B7F5C33B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models using students</a:t>
            </a:r>
            <a:r>
              <a:rPr lang="en-US" baseline="0" dirty="0" smtClean="0"/>
              <a:t> own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an Iterative procedure  to produce these models of student thinking and predictions of expert scoring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38188-2925-4904-A5E0-AA3B7F5C33B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</a:t>
            </a:r>
            <a:r>
              <a:rPr lang="en-US" baseline="0" dirty="0" smtClean="0"/>
              <a:t>which allow constructed or written responses</a:t>
            </a:r>
          </a:p>
          <a:p>
            <a:r>
              <a:rPr lang="en-US" dirty="0" smtClean="0"/>
              <a:t>Rubrics: Correct – incorrect; continuum of novice</a:t>
            </a:r>
            <a:r>
              <a:rPr lang="en-US" baseline="0" dirty="0" smtClean="0"/>
              <a:t> to expert; or presence or absence of concepts, misconceptions</a:t>
            </a:r>
          </a:p>
          <a:p>
            <a:r>
              <a:rPr lang="en-US" baseline="0" dirty="0" smtClean="0"/>
              <a:t>Administer</a:t>
            </a:r>
          </a:p>
          <a:p>
            <a:r>
              <a:rPr lang="en-US" baseline="0" dirty="0" smtClean="0"/>
              <a:t>Human scoring</a:t>
            </a:r>
          </a:p>
          <a:p>
            <a:r>
              <a:rPr lang="en-US" baseline="0" dirty="0" smtClean="0"/>
              <a:t>Machine extraction – categories or discrete homogenous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38188-2925-4904-A5E0-AA3B7F5C33B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63E436-3C6B-448E-B218-E2479120A762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D9CF90B6-7F0B-481D-B2B9-E0AE699030B9}" type="slidenum">
              <a:rPr lang="en-US" sz="1200">
                <a:latin typeface="Arial" charset="0"/>
              </a:rPr>
              <a:pPr algn="r"/>
              <a:t>7</a:t>
            </a:fld>
            <a:endParaRPr lang="en-US" sz="1200" dirty="0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2" tIns="45716" rIns="91432" bIns="45716"/>
          <a:lstStyle/>
          <a:p>
            <a:pPr eaLnBrk="1" hangingPunct="1"/>
            <a:r>
              <a:rPr lang="en-US" dirty="0" smtClean="0"/>
              <a:t>Library</a:t>
            </a:r>
            <a:r>
              <a:rPr lang="en-US" baseline="0" dirty="0" smtClean="0"/>
              <a:t> – relevant to the topic</a:t>
            </a:r>
          </a:p>
          <a:p>
            <a:pPr eaLnBrk="1" hangingPunct="1"/>
            <a:r>
              <a:rPr lang="en-US" baseline="0" dirty="0" smtClean="0"/>
              <a:t>Extract terms from responses</a:t>
            </a:r>
          </a:p>
          <a:p>
            <a:pPr eaLnBrk="1" hangingPunct="1"/>
            <a:r>
              <a:rPr lang="en-US" baseline="0" dirty="0" smtClean="0"/>
              <a:t>Categorize these terms… for a more visual depiction, we can take a look at a screen shot during text analysis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D9CF90B6-7F0B-481D-B2B9-E0AE699030B9}" type="slidenum">
              <a:rPr lang="en-US" sz="1200">
                <a:latin typeface="Arial" charset="0"/>
              </a:rPr>
              <a:pPr algn="r"/>
              <a:t>8</a:t>
            </a:fld>
            <a:endParaRPr lang="en-US" sz="1200" dirty="0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2" tIns="45716" rIns="91432" bIns="4571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D9CF90B6-7F0B-481D-B2B9-E0AE699030B9}" type="slidenum">
              <a:rPr lang="en-US" sz="1200">
                <a:latin typeface="Arial" charset="0"/>
              </a:rPr>
              <a:pPr algn="r"/>
              <a:t>9</a:t>
            </a:fld>
            <a:endParaRPr lang="en-US" sz="1200" dirty="0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2" tIns="45716" rIns="91432" bIns="4571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D9CF90B6-7F0B-481D-B2B9-E0AE699030B9}" type="slidenum">
              <a:rPr lang="en-US" sz="1200">
                <a:latin typeface="Arial" charset="0"/>
              </a:rPr>
              <a:pPr algn="r"/>
              <a:t>10</a:t>
            </a:fld>
            <a:endParaRPr lang="en-US" sz="1200" dirty="0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2" tIns="45716" rIns="91432" bIns="45716"/>
          <a:lstStyle/>
          <a:p>
            <a:pPr eaLnBrk="1" hangingPunct="1"/>
            <a:r>
              <a:rPr lang="en-US" dirty="0" smtClean="0"/>
              <a:t>Machine extraction</a:t>
            </a:r>
            <a:r>
              <a:rPr lang="en-US" baseline="0" dirty="0" smtClean="0"/>
              <a:t> is done in parallel with human scoring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47C56A-61E4-4018-9441-83587A102743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</p:spPr>
        <p:txBody>
          <a:bodyPr lIns="90567" tIns="45283" rIns="90567" bIns="45283"/>
          <a:lstStyle/>
          <a:p>
            <a:pPr eaLnBrk="1" hangingPunct="1"/>
            <a:r>
              <a:rPr lang="en-US" dirty="0" smtClean="0"/>
              <a:t>We then compared categories for</a:t>
            </a:r>
            <a:r>
              <a:rPr lang="en-US" baseline="0" dirty="0" smtClean="0"/>
              <a:t> </a:t>
            </a:r>
            <a:r>
              <a:rPr lang="en-US" dirty="0" smtClean="0"/>
              <a:t>responses</a:t>
            </a:r>
            <a:r>
              <a:rPr lang="en-US" baseline="0" dirty="0" smtClean="0"/>
              <a:t> in each of these groupings</a:t>
            </a:r>
          </a:p>
          <a:p>
            <a:pPr eaLnBrk="1" hangingPunct="1"/>
            <a:r>
              <a:rPr lang="en-US" baseline="0" dirty="0" smtClean="0"/>
              <a:t>We began with 22 categories including hydroxyl, amino, ionization, acid, base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C7B26A-7EDB-4918-AE74-17A0C449BFA1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01BF0E-ECFC-4EEC-AA64-1AB55115DA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44462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Beyond Multiple Choice: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Automated analysis of student writing reveals heterogeneous student thinking in 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05200"/>
            <a:ext cx="8077200" cy="1981200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pPr algn="l"/>
            <a:r>
              <a:rPr lang="en-US" b="1" dirty="0" smtClean="0"/>
              <a:t>Luanna Prevost</a:t>
            </a:r>
          </a:p>
          <a:p>
            <a:pPr algn="l"/>
            <a:r>
              <a:rPr lang="en-US" b="1" dirty="0" smtClean="0"/>
              <a:t>Michigan State University</a:t>
            </a:r>
          </a:p>
          <a:p>
            <a:endParaRPr lang="en-US" b="1" dirty="0" smtClean="0"/>
          </a:p>
          <a:p>
            <a:pPr algn="l"/>
            <a:r>
              <a:rPr lang="en-US" b="1" dirty="0" smtClean="0"/>
              <a:t>Automated Analysis of Constructed Response (AACR) </a:t>
            </a:r>
          </a:p>
          <a:p>
            <a:pPr algn="l"/>
            <a:r>
              <a:rPr lang="en-US" b="1" dirty="0" smtClean="0"/>
              <a:t>research group</a:t>
            </a:r>
            <a:endParaRPr lang="en-US" b="1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2895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973763"/>
            <a:ext cx="24384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74081" b="37333"/>
          <a:stretch>
            <a:fillRect/>
          </a:stretch>
        </p:blipFill>
        <p:spPr bwMode="auto">
          <a:xfrm>
            <a:off x="3816724" y="304800"/>
            <a:ext cx="4336676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301625"/>
            <a:ext cx="731361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Holistic Rubric:</a:t>
            </a:r>
            <a:br>
              <a:rPr lang="en-US" dirty="0" smtClean="0"/>
            </a:br>
            <a:r>
              <a:rPr lang="en-US" dirty="0" smtClean="0"/>
              <a:t>Expert Ratings of Explanations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8525" y="1827213"/>
            <a:ext cx="6975475" cy="372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Two experts rated explanations from correct answers using 3-bin rubric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sz="2100" dirty="0" smtClean="0"/>
              <a:t>Bin 1: Correct explanations of functional group chemistry (may include correct supporting reasoning)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sz="2100" dirty="0" smtClean="0"/>
              <a:t>Bin 2: Partly correct explanations with errors in facts or reasoning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sz="2100" dirty="0" smtClean="0"/>
              <a:t>Bin 3: Totally incorrect/irrelevant response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500" dirty="0" smtClean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030288" y="2646363"/>
            <a:ext cx="811212" cy="181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00" dirty="0"/>
              <a:t>37%</a:t>
            </a:r>
          </a:p>
          <a:p>
            <a:endParaRPr lang="en-US" sz="2100" dirty="0"/>
          </a:p>
          <a:p>
            <a:r>
              <a:rPr lang="en-US" sz="2100" dirty="0"/>
              <a:t>10%</a:t>
            </a:r>
          </a:p>
          <a:p>
            <a:endParaRPr lang="en-US" sz="800" dirty="0"/>
          </a:p>
          <a:p>
            <a:endParaRPr lang="en-US" sz="2100" dirty="0"/>
          </a:p>
          <a:p>
            <a:r>
              <a:rPr lang="en-US" sz="2100" dirty="0"/>
              <a:t>53%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52600" y="4795838"/>
            <a:ext cx="4329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Inter-rater reliability = .90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Diagrams: Connections among categories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295400"/>
            <a:ext cx="304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Bin 1: Correct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1905000"/>
            <a:ext cx="762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3581400"/>
            <a:ext cx="685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400" y="4114800"/>
            <a:ext cx="685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6800" y="3048001"/>
            <a:ext cx="457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8600" y="2514600"/>
            <a:ext cx="457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2600" y="1295400"/>
            <a:ext cx="304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Bin 3: Incorrect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0" y="1932801"/>
            <a:ext cx="9144000" cy="4733330"/>
            <a:chOff x="0" y="1932801"/>
            <a:chExt cx="9144000" cy="473333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4839"/>
            <a:stretch>
              <a:fillRect/>
            </a:stretch>
          </p:blipFill>
          <p:spPr bwMode="auto">
            <a:xfrm>
              <a:off x="0" y="2209800"/>
              <a:ext cx="4495800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12430"/>
            <a:stretch>
              <a:fillRect/>
            </a:stretch>
          </p:blipFill>
          <p:spPr bwMode="auto">
            <a:xfrm>
              <a:off x="4191000" y="2171699"/>
              <a:ext cx="4648200" cy="3427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296528" y="4648200"/>
              <a:ext cx="9906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Accept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hydrogen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29600" y="4078069"/>
              <a:ext cx="9144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0%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Accept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hydrogen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1000" y="1932801"/>
              <a:ext cx="7620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Amino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62000" y="2667000"/>
              <a:ext cx="8382000" cy="3999131"/>
              <a:chOff x="762000" y="2667000"/>
              <a:chExt cx="8382000" cy="39991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762000" y="6019800"/>
                <a:ext cx="7772400" cy="6463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lines represent the % shared responses between categories</a:t>
                </a:r>
              </a:p>
              <a:p>
                <a:r>
                  <a:rPr lang="en-US" dirty="0" smtClean="0"/>
                  <a:t>	25 -49%; 		50-74;			 ≥ 75% 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33800" y="3251200"/>
                <a:ext cx="5334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229600" y="3810000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712200" y="2667000"/>
                <a:ext cx="4318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990600" y="6477000"/>
            <a:ext cx="6172200" cy="0"/>
            <a:chOff x="990600" y="6477000"/>
            <a:chExt cx="6172200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90600" y="6477000"/>
              <a:ext cx="76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6477000"/>
              <a:ext cx="76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00800" y="6477000"/>
              <a:ext cx="76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1625"/>
            <a:ext cx="7313612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827213"/>
            <a:ext cx="7313612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Automated Text Analysis can facilitate constructed responses assessments</a:t>
            </a:r>
          </a:p>
          <a:p>
            <a:endParaRPr lang="en-US" dirty="0" smtClean="0"/>
          </a:p>
          <a:p>
            <a:r>
              <a:rPr lang="en-US" dirty="0" smtClean="0"/>
              <a:t>Lexical </a:t>
            </a:r>
            <a:r>
              <a:rPr lang="en-US" dirty="0"/>
              <a:t>analysis provides a whole-class picture of term / concept </a:t>
            </a:r>
            <a:r>
              <a:rPr lang="en-US" dirty="0" smtClean="0"/>
              <a:t>usage</a:t>
            </a:r>
          </a:p>
          <a:p>
            <a:pPr lvl="1"/>
            <a:endParaRPr lang="en-US" dirty="0"/>
          </a:p>
          <a:p>
            <a:r>
              <a:rPr lang="en-US" dirty="0"/>
              <a:t>Statistical analysis can help identify categories of </a:t>
            </a:r>
            <a:r>
              <a:rPr lang="en-US" dirty="0" smtClean="0"/>
              <a:t>importance</a:t>
            </a:r>
          </a:p>
          <a:p>
            <a:endParaRPr lang="en-US" i="1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>
                <a:solidFill>
                  <a:schemeClr val="tx1"/>
                </a:solidFill>
              </a:rPr>
              <a:t>Heterogeneity of student ideas is captured in categories and the connections among categories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– Web Portal</a:t>
            </a:r>
            <a:endParaRPr lang="en-US" dirty="0"/>
          </a:p>
        </p:txBody>
      </p:sp>
      <p:pic>
        <p:nvPicPr>
          <p:cNvPr id="3" name="Picture 5" descr="Fig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8821" y="1676400"/>
            <a:ext cx="5881029" cy="44704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AACR Research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Michigan State University</a:t>
            </a:r>
          </a:p>
          <a:p>
            <a:r>
              <a:rPr lang="en-US" sz="1600" dirty="0" smtClean="0"/>
              <a:t>Kevin Haudek</a:t>
            </a:r>
          </a:p>
          <a:p>
            <a:r>
              <a:rPr lang="en-US" sz="1600" dirty="0" smtClean="0"/>
              <a:t>Merle Heidemann</a:t>
            </a:r>
          </a:p>
          <a:p>
            <a:r>
              <a:rPr lang="en-US" sz="1600" dirty="0" smtClean="0"/>
              <a:t>Jennifer Kaplan</a:t>
            </a:r>
          </a:p>
          <a:p>
            <a:r>
              <a:rPr lang="en-US" sz="1600" dirty="0" smtClean="0"/>
              <a:t>Julie C Libarkin</a:t>
            </a:r>
          </a:p>
          <a:p>
            <a:r>
              <a:rPr lang="en-US" sz="1600" dirty="0" smtClean="0"/>
              <a:t>Andrew League</a:t>
            </a:r>
          </a:p>
          <a:p>
            <a:r>
              <a:rPr lang="en-US" sz="1600" dirty="0" smtClean="0"/>
              <a:t>Fengjie Li</a:t>
            </a:r>
          </a:p>
          <a:p>
            <a:r>
              <a:rPr lang="en-US" sz="1600" dirty="0" smtClean="0"/>
              <a:t>Tammy Long</a:t>
            </a:r>
          </a:p>
          <a:p>
            <a:r>
              <a:rPr lang="en-US" sz="1600" dirty="0" smtClean="0"/>
              <a:t>John Merrill</a:t>
            </a:r>
          </a:p>
          <a:p>
            <a:r>
              <a:rPr lang="en-US" sz="1600" dirty="0" smtClean="0"/>
              <a:t>Rosa Anna Moscarella</a:t>
            </a:r>
          </a:p>
          <a:p>
            <a:r>
              <a:rPr lang="en-US" sz="1600" dirty="0" smtClean="0"/>
              <a:t>Alan Munn</a:t>
            </a:r>
          </a:p>
          <a:p>
            <a:r>
              <a:rPr lang="en-US" sz="1600" dirty="0" smtClean="0"/>
              <a:t>Joyce Parker</a:t>
            </a:r>
          </a:p>
          <a:p>
            <a:r>
              <a:rPr lang="en-US" sz="1600" dirty="0" smtClean="0"/>
              <a:t>Luanna Prevost</a:t>
            </a:r>
          </a:p>
          <a:p>
            <a:r>
              <a:rPr lang="en-US" sz="1600" dirty="0" smtClean="0"/>
              <a:t>Duncan Sibley</a:t>
            </a:r>
          </a:p>
          <a:p>
            <a:r>
              <a:rPr lang="en-US" sz="1600" dirty="0" smtClean="0"/>
              <a:t>Mark Urban-Lurain</a:t>
            </a:r>
          </a:p>
          <a:p>
            <a:r>
              <a:rPr lang="en-US" sz="1600" dirty="0" smtClean="0"/>
              <a:t>Michele Weston</a:t>
            </a:r>
          </a:p>
          <a:p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5102225" y="1219200"/>
            <a:ext cx="4041775" cy="4906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University of Colorado - Boulder</a:t>
            </a:r>
          </a:p>
          <a:p>
            <a:r>
              <a:rPr lang="en-US" sz="1600" dirty="0" smtClean="0"/>
              <a:t>Jennifer Knight</a:t>
            </a:r>
          </a:p>
          <a:p>
            <a:pPr>
              <a:buNone/>
            </a:pPr>
            <a:r>
              <a:rPr lang="en-US" sz="1600" b="1" dirty="0" smtClean="0"/>
              <a:t>University of Maine</a:t>
            </a:r>
          </a:p>
          <a:p>
            <a:r>
              <a:rPr lang="en-US" sz="1600" dirty="0" smtClean="0"/>
              <a:t>Michelle Smith</a:t>
            </a:r>
          </a:p>
          <a:p>
            <a:pPr>
              <a:buNone/>
            </a:pPr>
            <a:r>
              <a:rPr lang="en-US" sz="1600" b="1" dirty="0" smtClean="0"/>
              <a:t>The Ohio State University</a:t>
            </a:r>
          </a:p>
          <a:p>
            <a:r>
              <a:rPr lang="en-US" sz="1600" dirty="0" smtClean="0"/>
              <a:t>Ross Nehm</a:t>
            </a:r>
          </a:p>
          <a:p>
            <a:r>
              <a:rPr lang="en-US" sz="1600" dirty="0" smtClean="0"/>
              <a:t>Judy Ridgway</a:t>
            </a:r>
          </a:p>
          <a:p>
            <a:r>
              <a:rPr lang="en-US" sz="1600" dirty="0" smtClean="0"/>
              <a:t>Hendrick Haertig</a:t>
            </a:r>
          </a:p>
          <a:p>
            <a:r>
              <a:rPr lang="en-US" sz="1600" dirty="0" smtClean="0"/>
              <a:t>Minsu Ha</a:t>
            </a:r>
          </a:p>
          <a:p>
            <a:pPr>
              <a:buNone/>
            </a:pPr>
            <a:r>
              <a:rPr lang="en-US" sz="1600" b="1" dirty="0" smtClean="0"/>
              <a:t>Grand Valley State University</a:t>
            </a:r>
          </a:p>
          <a:p>
            <a:r>
              <a:rPr lang="en-US" sz="1600" dirty="0" smtClean="0"/>
              <a:t>Neal Rogness</a:t>
            </a:r>
          </a:p>
          <a:p>
            <a:r>
              <a:rPr lang="en-US" sz="1600" dirty="0" smtClean="0"/>
              <a:t>Brittany Shaffer</a:t>
            </a:r>
          </a:p>
          <a:p>
            <a:pPr>
              <a:buNone/>
            </a:pPr>
            <a:r>
              <a:rPr lang="en-US" sz="1600" b="1" dirty="0" smtClean="0"/>
              <a:t>Western Michigan University</a:t>
            </a:r>
          </a:p>
          <a:p>
            <a:r>
              <a:rPr lang="en-US" sz="1600" dirty="0" smtClean="0"/>
              <a:t>Mary Anne Sydlik</a:t>
            </a:r>
          </a:p>
          <a:p>
            <a:pPr>
              <a:buNone/>
            </a:pPr>
            <a:r>
              <a:rPr lang="en-US" sz="1600" b="1" dirty="0" smtClean="0"/>
              <a:t>University of Georgia</a:t>
            </a:r>
          </a:p>
          <a:p>
            <a:r>
              <a:rPr lang="en-US" sz="1600" dirty="0" smtClean="0"/>
              <a:t>Jennifer Kaplan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Funding </a:t>
            </a:r>
          </a:p>
          <a:p>
            <a:pPr>
              <a:buNone/>
            </a:pPr>
            <a:r>
              <a:rPr lang="en-US" dirty="0" smtClean="0"/>
              <a:t>	NSF DUE 0736952 and DUE 1022653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Website:</a:t>
            </a:r>
          </a:p>
          <a:p>
            <a:pPr>
              <a:buNone/>
            </a:pPr>
            <a:r>
              <a:rPr lang="en-US" dirty="0" smtClean="0"/>
              <a:t>aacr.crcstl.msu.edu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Theoretic Framework and Research Objectives</a:t>
            </a:r>
          </a:p>
          <a:p>
            <a:endParaRPr lang="en-US" dirty="0" smtClean="0"/>
          </a:p>
          <a:p>
            <a:r>
              <a:rPr lang="en-US" dirty="0" smtClean="0"/>
              <a:t>Automated Analysis Approach</a:t>
            </a:r>
          </a:p>
          <a:p>
            <a:endParaRPr lang="en-US" dirty="0" smtClean="0"/>
          </a:p>
          <a:p>
            <a:r>
              <a:rPr lang="en-US" dirty="0" smtClean="0"/>
              <a:t>Results: Chemistry of Biology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Constructed Response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/>
              <a:t>Students learn by constructing knowledge </a:t>
            </a:r>
          </a:p>
          <a:p>
            <a:endParaRPr lang="en-US" sz="2600" dirty="0" smtClean="0"/>
          </a:p>
          <a:p>
            <a:r>
              <a:rPr lang="en-US" sz="2600" dirty="0" smtClean="0"/>
              <a:t>Assessment should allow students to represent </a:t>
            </a:r>
            <a:r>
              <a:rPr lang="en-US" dirty="0" smtClean="0"/>
              <a:t>their </a:t>
            </a:r>
            <a:r>
              <a:rPr lang="en-US" sz="2600" dirty="0" smtClean="0"/>
              <a:t>knowledge in their own language</a:t>
            </a:r>
          </a:p>
          <a:p>
            <a:pPr lvl="1"/>
            <a:endParaRPr lang="en-US" sz="2600" dirty="0" smtClean="0"/>
          </a:p>
          <a:p>
            <a:r>
              <a:rPr lang="en-US" sz="2600" dirty="0" smtClean="0"/>
              <a:t>Large enrollment courses prohibit the use  of constructed responses assessments 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943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(Bransford, 2000;</a:t>
            </a:r>
            <a:r>
              <a:rPr lang="de-DE" dirty="0" smtClean="0"/>
              <a:t> Von Glasersfeld, 1994)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Evaluate students’ understanding of scientific concepts</a:t>
            </a:r>
          </a:p>
          <a:p>
            <a:pPr lvl="1"/>
            <a:r>
              <a:rPr lang="en-US" dirty="0" smtClean="0"/>
              <a:t>Create models of student thinking</a:t>
            </a:r>
          </a:p>
          <a:p>
            <a:endParaRPr lang="en-US" dirty="0" smtClean="0"/>
          </a:p>
          <a:p>
            <a:r>
              <a:rPr lang="en-US" dirty="0" smtClean="0"/>
              <a:t>Use lexical and statistical analysis to analyze students’ writing</a:t>
            </a:r>
          </a:p>
          <a:p>
            <a:pPr lvl="1"/>
            <a:r>
              <a:rPr lang="en-US" dirty="0" smtClean="0"/>
              <a:t>Develop resources - libraries and categories</a:t>
            </a:r>
          </a:p>
          <a:p>
            <a:pPr lvl="1"/>
            <a:r>
              <a:rPr lang="en-US" dirty="0" smtClean="0"/>
              <a:t>Validate by predicting expert ratings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Analysis Approach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0" y="2286000"/>
            <a:ext cx="9144000" cy="3657601"/>
            <a:chOff x="0" y="2286000"/>
            <a:chExt cx="9144000" cy="3657601"/>
          </a:xfrm>
        </p:grpSpPr>
        <p:grpSp>
          <p:nvGrpSpPr>
            <p:cNvPr id="90" name="Group 89"/>
            <p:cNvGrpSpPr/>
            <p:nvPr/>
          </p:nvGrpSpPr>
          <p:grpSpPr>
            <a:xfrm>
              <a:off x="0" y="2286000"/>
              <a:ext cx="9144000" cy="3657600"/>
              <a:chOff x="0" y="1905000"/>
              <a:chExt cx="9144000" cy="36576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0" y="1905000"/>
                <a:ext cx="9144000" cy="3657600"/>
                <a:chOff x="0" y="1905000"/>
                <a:chExt cx="9144000" cy="3657600"/>
              </a:xfrm>
            </p:grpSpPr>
            <p:sp>
              <p:nvSpPr>
                <p:cNvPr id="4" name="AutoShape 7"/>
                <p:cNvSpPr>
                  <a:spLocks noChangeArrowheads="1"/>
                </p:cNvSpPr>
                <p:nvPr/>
              </p:nvSpPr>
              <p:spPr bwMode="auto">
                <a:xfrm>
                  <a:off x="0" y="3352800"/>
                  <a:ext cx="1752600" cy="685799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 b="1" dirty="0">
                      <a:latin typeface="Arial" charset="0"/>
                    </a:rPr>
                    <a:t>Item </a:t>
                  </a:r>
                  <a:endParaRPr lang="en-US" sz="1800" b="1" dirty="0" smtClean="0">
                    <a:latin typeface="Arial" charset="0"/>
                  </a:endParaRPr>
                </a:p>
                <a:p>
                  <a:pPr algn="ctr"/>
                  <a:r>
                    <a:rPr lang="en-US" sz="1800" b="1" dirty="0" smtClean="0">
                      <a:latin typeface="Arial" charset="0"/>
                    </a:rPr>
                    <a:t>Construction</a:t>
                  </a:r>
                  <a:endParaRPr lang="en-US" sz="1800" b="1" dirty="0">
                    <a:latin typeface="Arial" charset="0"/>
                  </a:endParaRPr>
                </a:p>
              </p:txBody>
            </p:sp>
            <p:sp>
              <p:nvSpPr>
                <p:cNvPr id="5" name="AutoShape 8"/>
                <p:cNvSpPr>
                  <a:spLocks noChangeArrowheads="1"/>
                </p:cNvSpPr>
                <p:nvPr/>
              </p:nvSpPr>
              <p:spPr bwMode="auto">
                <a:xfrm>
                  <a:off x="1905000" y="4343400"/>
                  <a:ext cx="1915066" cy="1219200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 b="1" dirty="0" smtClean="0">
                      <a:latin typeface="Arial" charset="0"/>
                    </a:rPr>
                    <a:t>Collect Student Responses </a:t>
                  </a:r>
                  <a:endParaRPr lang="en-US" b="1" dirty="0" smtClean="0">
                    <a:latin typeface="Arial" charset="0"/>
                  </a:endParaRPr>
                </a:p>
                <a:p>
                  <a:pPr algn="ctr"/>
                  <a:r>
                    <a:rPr lang="en-US" sz="1800" b="1" dirty="0" smtClean="0">
                      <a:latin typeface="Arial" charset="0"/>
                    </a:rPr>
                    <a:t>(Gather Data)</a:t>
                  </a:r>
                  <a:endParaRPr lang="en-US" sz="1800" b="1" dirty="0">
                    <a:latin typeface="Arial" charset="0"/>
                  </a:endParaRPr>
                </a:p>
              </p:txBody>
            </p:sp>
            <p:sp>
              <p:nvSpPr>
                <p:cNvPr id="6" name="AutoShape 5"/>
                <p:cNvSpPr>
                  <a:spLocks noChangeArrowheads="1"/>
                </p:cNvSpPr>
                <p:nvPr/>
              </p:nvSpPr>
              <p:spPr bwMode="auto">
                <a:xfrm>
                  <a:off x="4267200" y="4343400"/>
                  <a:ext cx="1512094" cy="1219200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 b="1" dirty="0" smtClean="0">
                      <a:latin typeface="Arial" charset="0"/>
                    </a:rPr>
                    <a:t>Machine Extraction</a:t>
                  </a:r>
                  <a:endParaRPr lang="en-US" sz="1800" b="1" dirty="0">
                    <a:latin typeface="Arial" charset="0"/>
                  </a:endParaRPr>
                </a:p>
              </p:txBody>
            </p:sp>
            <p:sp>
              <p:nvSpPr>
                <p:cNvPr id="9" name="AutoShape 9"/>
                <p:cNvSpPr>
                  <a:spLocks noChangeArrowheads="1"/>
                </p:cNvSpPr>
                <p:nvPr/>
              </p:nvSpPr>
              <p:spPr bwMode="auto">
                <a:xfrm>
                  <a:off x="4114800" y="2133600"/>
                  <a:ext cx="1600199" cy="609600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 b="1" dirty="0" smtClean="0">
                      <a:latin typeface="Arial" charset="0"/>
                    </a:rPr>
                    <a:t>Human </a:t>
                  </a:r>
                </a:p>
                <a:p>
                  <a:pPr algn="ctr"/>
                  <a:r>
                    <a:rPr lang="en-US" sz="1800" b="1" dirty="0" smtClean="0">
                      <a:latin typeface="Arial" charset="0"/>
                    </a:rPr>
                    <a:t>Scoring</a:t>
                  </a:r>
                  <a:endParaRPr lang="en-US" sz="1800" b="1" dirty="0">
                    <a:latin typeface="Arial" charset="0"/>
                  </a:endParaRPr>
                </a:p>
              </p:txBody>
            </p:sp>
            <p:sp>
              <p:nvSpPr>
                <p:cNvPr id="10" name="AutoShape 10"/>
                <p:cNvSpPr>
                  <a:spLocks noChangeArrowheads="1"/>
                </p:cNvSpPr>
                <p:nvPr/>
              </p:nvSpPr>
              <p:spPr bwMode="auto">
                <a:xfrm>
                  <a:off x="7772400" y="3048000"/>
                  <a:ext cx="1371600" cy="1219200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 b="1" dirty="0" smtClean="0">
                      <a:latin typeface="Arial" charset="0"/>
                    </a:rPr>
                    <a:t>Machine Scoring</a:t>
                  </a:r>
                  <a:endParaRPr lang="en-US" sz="1800" b="1" dirty="0">
                    <a:latin typeface="Arial" charset="0"/>
                  </a:endParaRPr>
                </a:p>
              </p:txBody>
            </p:sp>
            <p:sp>
              <p:nvSpPr>
                <p:cNvPr id="11" name="AutoShape 8"/>
                <p:cNvSpPr>
                  <a:spLocks noChangeArrowheads="1"/>
                </p:cNvSpPr>
                <p:nvPr/>
              </p:nvSpPr>
              <p:spPr bwMode="auto">
                <a:xfrm>
                  <a:off x="1981200" y="1905000"/>
                  <a:ext cx="1752600" cy="1219200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 b="1" dirty="0" smtClean="0">
                      <a:latin typeface="Arial" charset="0"/>
                    </a:rPr>
                    <a:t>Rubric </a:t>
                  </a:r>
                </a:p>
                <a:p>
                  <a:pPr algn="ctr"/>
                  <a:r>
                    <a:rPr lang="en-US" sz="1800" b="1" dirty="0" smtClean="0">
                      <a:latin typeface="Arial" charset="0"/>
                    </a:rPr>
                    <a:t>(Holistic or Analytic)</a:t>
                  </a:r>
                  <a:endParaRPr lang="en-US" sz="1800" b="1" dirty="0">
                    <a:latin typeface="Arial" charset="0"/>
                  </a:endParaRPr>
                </a:p>
              </p:txBody>
            </p:sp>
            <p:sp>
              <p:nvSpPr>
                <p:cNvPr id="14" name="AutoShape 5"/>
                <p:cNvSpPr>
                  <a:spLocks noChangeArrowheads="1"/>
                </p:cNvSpPr>
                <p:nvPr/>
              </p:nvSpPr>
              <p:spPr bwMode="auto">
                <a:xfrm>
                  <a:off x="6019800" y="3048000"/>
                  <a:ext cx="1371600" cy="1219200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 b="1" dirty="0" smtClean="0">
                      <a:latin typeface="Arial" charset="0"/>
                    </a:rPr>
                    <a:t>Statistical Prediction</a:t>
                  </a:r>
                </a:p>
                <a:p>
                  <a:pPr algn="ctr"/>
                  <a:endParaRPr lang="en-US" sz="1800" b="1" dirty="0">
                    <a:latin typeface="Arial" charset="0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85800" y="1905000"/>
                <a:ext cx="6019800" cy="1447800"/>
                <a:chOff x="685800" y="1905000"/>
                <a:chExt cx="6019800" cy="1447800"/>
              </a:xfrm>
            </p:grpSpPr>
            <p:cxnSp>
              <p:nvCxnSpPr>
                <p:cNvPr id="62" name="Elbow Connector 61"/>
                <p:cNvCxnSpPr>
                  <a:stCxn id="14" idx="0"/>
                </p:cNvCxnSpPr>
                <p:nvPr/>
              </p:nvCxnSpPr>
              <p:spPr>
                <a:xfrm rot="16200000" flipH="1" flipV="1">
                  <a:off x="3543300" y="190500"/>
                  <a:ext cx="304800" cy="6019800"/>
                </a:xfrm>
                <a:prstGeom prst="bentConnector3">
                  <a:avLst>
                    <a:gd name="adj1" fmla="val -507692"/>
                  </a:avLst>
                </a:prstGeom>
                <a:ln w="571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Elbow Connector 70"/>
                <p:cNvCxnSpPr>
                  <a:endCxn id="11" idx="0"/>
                </p:cNvCxnSpPr>
                <p:nvPr/>
              </p:nvCxnSpPr>
              <p:spPr>
                <a:xfrm rot="10800000">
                  <a:off x="2857500" y="1905000"/>
                  <a:ext cx="3619500" cy="1143000"/>
                </a:xfrm>
                <a:prstGeom prst="bentConnector4">
                  <a:avLst>
                    <a:gd name="adj1" fmla="val -1360"/>
                    <a:gd name="adj2" fmla="val 120000"/>
                  </a:avLst>
                </a:prstGeom>
                <a:ln w="571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Elbow Connector 83"/>
                <p:cNvCxnSpPr/>
                <p:nvPr/>
              </p:nvCxnSpPr>
              <p:spPr>
                <a:xfrm rot="10800000">
                  <a:off x="3733800" y="1981200"/>
                  <a:ext cx="1371600" cy="152400"/>
                </a:xfrm>
                <a:prstGeom prst="bentConnector3">
                  <a:avLst>
                    <a:gd name="adj1" fmla="val -256"/>
                  </a:avLst>
                </a:prstGeom>
                <a:ln w="571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2" name="Elbow Connector 91"/>
            <p:cNvCxnSpPr>
              <a:stCxn id="14" idx="2"/>
              <a:endCxn id="6" idx="2"/>
            </p:cNvCxnSpPr>
            <p:nvPr/>
          </p:nvCxnSpPr>
          <p:spPr>
            <a:xfrm rot="5400000">
              <a:off x="5216724" y="4454724"/>
              <a:ext cx="1295400" cy="1682353"/>
            </a:xfrm>
            <a:prstGeom prst="bentConnector3">
              <a:avLst>
                <a:gd name="adj1" fmla="val 127451"/>
              </a:avLst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0"/>
            </p:cNvCxnSpPr>
            <p:nvPr/>
          </p:nvCxnSpPr>
          <p:spPr>
            <a:xfrm flipV="1">
              <a:off x="2862533" y="3124200"/>
              <a:ext cx="2166667" cy="16002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1" idx="1"/>
            </p:cNvCxnSpPr>
            <p:nvPr/>
          </p:nvCxnSpPr>
          <p:spPr>
            <a:xfrm flipV="1">
              <a:off x="685800" y="2895600"/>
              <a:ext cx="1295400" cy="762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733800" y="2743200"/>
              <a:ext cx="457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3"/>
            </p:cNvCxnSpPr>
            <p:nvPr/>
          </p:nvCxnSpPr>
          <p:spPr>
            <a:xfrm>
              <a:off x="5714999" y="2819400"/>
              <a:ext cx="609601" cy="685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3"/>
            </p:cNvCxnSpPr>
            <p:nvPr/>
          </p:nvCxnSpPr>
          <p:spPr>
            <a:xfrm flipV="1">
              <a:off x="5779294" y="4572000"/>
              <a:ext cx="621506" cy="762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14400" y="4419600"/>
              <a:ext cx="990600" cy="685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835400" y="5181600"/>
              <a:ext cx="457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391400" y="3886200"/>
              <a:ext cx="457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Functional Groups: Multiple Choice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371600"/>
            <a:ext cx="7620000" cy="478536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Consider two small organic molecules in the cytoplasm of a cell, one with a hydroxyl group (-OH)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and the other with an amino group (-NH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Which of these small molecules (either or both) is most likely to have an impact on the cytoplasmic pH?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A.  Compound with amino group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B.  Compound with hydroxyl group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C.  Both				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D.  Neither					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3505200"/>
            <a:ext cx="80182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33%</a:t>
            </a:r>
          </a:p>
          <a:p>
            <a:r>
              <a:rPr lang="en-US" sz="2400" dirty="0"/>
              <a:t>49%</a:t>
            </a:r>
          </a:p>
          <a:p>
            <a:r>
              <a:rPr lang="en-US" sz="2400" dirty="0"/>
              <a:t>12%</a:t>
            </a:r>
          </a:p>
          <a:p>
            <a:r>
              <a:rPr lang="en-US" sz="2400" dirty="0"/>
              <a:t>  6%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71600" y="5257800"/>
            <a:ext cx="332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Explain your answer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33400" y="5791200"/>
            <a:ext cx="8305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Haudek, K., </a:t>
            </a:r>
            <a:r>
              <a:rPr lang="en-US" sz="1600" dirty="0" smtClean="0"/>
              <a:t>Prevost, L., Moscarella, R. B. A</a:t>
            </a:r>
            <a:r>
              <a:rPr lang="en-US" sz="1600" dirty="0"/>
              <a:t>., Merrill, J. E., &amp; Urban-Lurain, M. (In </a:t>
            </a:r>
            <a:r>
              <a:rPr lang="en-US" sz="1600" dirty="0" smtClean="0"/>
              <a:t>Revision). </a:t>
            </a:r>
            <a:r>
              <a:rPr lang="en-US" sz="1600" dirty="0"/>
              <a:t>What are they thinking? Automated analysis of student writing about acid/base chemistry in introductory biology. </a:t>
            </a:r>
            <a:r>
              <a:rPr lang="en-US" sz="1600" i="1" dirty="0"/>
              <a:t>CBE - Life Sciences Education. 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Text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SPSS Text Analysis for Surveys</a:t>
            </a:r>
          </a:p>
          <a:p>
            <a:pPr lvl="1"/>
            <a:r>
              <a:rPr lang="en-US" dirty="0" smtClean="0"/>
              <a:t>SPSS Modeler – Text Mining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Library Construction</a:t>
            </a:r>
          </a:p>
          <a:p>
            <a:pPr lvl="1"/>
            <a:r>
              <a:rPr lang="en-US" dirty="0" smtClean="0"/>
              <a:t>Extraction </a:t>
            </a:r>
          </a:p>
          <a:p>
            <a:pPr lvl="1"/>
            <a:r>
              <a:rPr lang="en-US" dirty="0" smtClean="0"/>
              <a:t>Categorization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ular Callout 2"/>
          <p:cNvSpPr/>
          <p:nvPr/>
        </p:nvSpPr>
        <p:spPr>
          <a:xfrm>
            <a:off x="5867400" y="533400"/>
            <a:ext cx="2590800" cy="609600"/>
          </a:xfrm>
          <a:prstGeom prst="wedgeRoundRectCallout">
            <a:avLst>
              <a:gd name="adj1" fmla="val -20833"/>
              <a:gd name="adj2" fmla="val 8958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Responses</a:t>
            </a:r>
            <a:endParaRPr lang="en-US" sz="2400" b="1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057400" y="381000"/>
            <a:ext cx="2590800" cy="609600"/>
          </a:xfrm>
          <a:prstGeom prst="wedgeRoundRectCallout">
            <a:avLst>
              <a:gd name="adj1" fmla="val -46813"/>
              <a:gd name="adj2" fmla="val 156250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Categories</a:t>
            </a:r>
            <a:endParaRPr lang="en-US" sz="2400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905000" y="3581400"/>
            <a:ext cx="2590800" cy="609600"/>
          </a:xfrm>
          <a:prstGeom prst="wedgeRoundRectCallout">
            <a:avLst>
              <a:gd name="adj1" fmla="val -42892"/>
              <a:gd name="adj2" fmla="val 1416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Terms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5833" b="40000"/>
          <a:stretch>
            <a:fillRect/>
          </a:stretch>
        </p:blipFill>
        <p:spPr bwMode="auto">
          <a:xfrm>
            <a:off x="0" y="1447800"/>
            <a:ext cx="93438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086C08"/>
      </a:dk2>
      <a:lt2>
        <a:srgbClr val="FEFAC9"/>
      </a:lt2>
      <a:accent1>
        <a:srgbClr val="99E080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1022</TotalTime>
  <Words>748</Words>
  <Application>Microsoft Office PowerPoint</Application>
  <PresentationFormat>On-screen Show (4:3)</PresentationFormat>
  <Paragraphs>172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Beyond Multiple Choice:  Automated analysis of student writing reveals heterogeneous student thinking in STEM</vt:lpstr>
      <vt:lpstr>Outline</vt:lpstr>
      <vt:lpstr>Constructed Response Assessment</vt:lpstr>
      <vt:lpstr>Objectives</vt:lpstr>
      <vt:lpstr>Automated Analysis Approach</vt:lpstr>
      <vt:lpstr>Functional Groups: Multiple Choice</vt:lpstr>
      <vt:lpstr>Text Analysis</vt:lpstr>
      <vt:lpstr>Slide 8</vt:lpstr>
      <vt:lpstr>Responses</vt:lpstr>
      <vt:lpstr>Categories</vt:lpstr>
      <vt:lpstr>Example Holistic Rubric: Expert Ratings of Explanations</vt:lpstr>
      <vt:lpstr>Web Diagrams: Connections among categories</vt:lpstr>
      <vt:lpstr>Summary</vt:lpstr>
      <vt:lpstr>Future Work – Web Portal</vt:lpstr>
      <vt:lpstr>AACR Research Group</vt:lpstr>
      <vt:lpstr>Slide 16</vt:lpstr>
      <vt:lpstr>Slide 17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Luanna</dc:creator>
  <cp:lastModifiedBy>Luanna</cp:lastModifiedBy>
  <cp:revision>109</cp:revision>
  <dcterms:created xsi:type="dcterms:W3CDTF">2012-02-17T03:12:08Z</dcterms:created>
  <dcterms:modified xsi:type="dcterms:W3CDTF">2012-03-02T21:55:57Z</dcterms:modified>
</cp:coreProperties>
</file>