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5765800" cy="3244850"/>
  <p:notesSz cx="5765800" cy="3244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0" i="1">
                <a:latin typeface="Verdana"/>
                <a:cs typeface="Verdana"/>
              </a:rPr>
              <a:t>| </a:t>
            </a:r>
            <a:r>
              <a:rPr dirty="0" spc="-5"/>
              <a:t>p.</a:t>
            </a:r>
            <a:fld id="{81D60167-4931-47E6-BA6A-407CBD079E47}" type="slidenum">
              <a:rPr dirty="0" spc="-5"/>
              <a:t>#</a:t>
            </a:fld>
            <a:r>
              <a:rPr dirty="0" spc="-60"/>
              <a:t> </a:t>
            </a:r>
            <a:r>
              <a:rPr dirty="0" spc="-50" i="1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0" i="1">
                <a:latin typeface="Verdana"/>
                <a:cs typeface="Verdana"/>
              </a:rPr>
              <a:t>| </a:t>
            </a:r>
            <a:r>
              <a:rPr dirty="0" spc="-5"/>
              <a:t>p.</a:t>
            </a:r>
            <a:fld id="{81D60167-4931-47E6-BA6A-407CBD079E47}" type="slidenum">
              <a:rPr dirty="0" spc="-5"/>
              <a:t>#</a:t>
            </a:fld>
            <a:r>
              <a:rPr dirty="0" spc="-60"/>
              <a:t> </a:t>
            </a:r>
            <a:r>
              <a:rPr dirty="0" spc="-50" i="1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0" i="1">
                <a:latin typeface="Verdana"/>
                <a:cs typeface="Verdana"/>
              </a:rPr>
              <a:t>| </a:t>
            </a:r>
            <a:r>
              <a:rPr dirty="0" spc="-5"/>
              <a:t>p.</a:t>
            </a:r>
            <a:fld id="{81D60167-4931-47E6-BA6A-407CBD079E47}" type="slidenum">
              <a:rPr dirty="0" spc="-5"/>
              <a:t>#</a:t>
            </a:fld>
            <a:r>
              <a:rPr dirty="0" spc="-60"/>
              <a:t> </a:t>
            </a:r>
            <a:r>
              <a:rPr dirty="0" spc="-50" i="1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0" i="1">
                <a:latin typeface="Verdana"/>
                <a:cs typeface="Verdana"/>
              </a:rPr>
              <a:t>| </a:t>
            </a:r>
            <a:r>
              <a:rPr dirty="0" spc="-5"/>
              <a:t>p.</a:t>
            </a:r>
            <a:fld id="{81D60167-4931-47E6-BA6A-407CBD079E47}" type="slidenum">
              <a:rPr dirty="0" spc="-5"/>
              <a:t>#</a:t>
            </a:fld>
            <a:r>
              <a:rPr dirty="0" spc="-60"/>
              <a:t> </a:t>
            </a:r>
            <a:r>
              <a:rPr dirty="0" spc="-50" i="1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0" i="1">
                <a:latin typeface="Verdana"/>
                <a:cs typeface="Verdana"/>
              </a:rPr>
              <a:t>| </a:t>
            </a:r>
            <a:r>
              <a:rPr dirty="0" spc="-5"/>
              <a:t>p.</a:t>
            </a:r>
            <a:fld id="{81D60167-4931-47E6-BA6A-407CBD079E47}" type="slidenum">
              <a:rPr dirty="0" spc="-5"/>
              <a:t>#</a:t>
            </a:fld>
            <a:r>
              <a:rPr dirty="0" spc="-60"/>
              <a:t> </a:t>
            </a:r>
            <a:r>
              <a:rPr dirty="0" spc="-50" i="1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288076" y="3016526"/>
            <a:ext cx="359947" cy="216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288076" y="3060973"/>
            <a:ext cx="359854" cy="993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3553" y="1032932"/>
            <a:ext cx="2858693" cy="572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207" y="574088"/>
            <a:ext cx="4985384" cy="2247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47294" y="3105632"/>
            <a:ext cx="273050" cy="16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0" i="1">
                <a:latin typeface="Verdana"/>
                <a:cs typeface="Verdana"/>
              </a:rPr>
              <a:t>| </a:t>
            </a:r>
            <a:r>
              <a:rPr dirty="0" spc="-5"/>
              <a:t>p.</a:t>
            </a:r>
            <a:fld id="{81D60167-4931-47E6-BA6A-407CBD079E47}" type="slidenum">
              <a:rPr dirty="0" spc="-5"/>
              <a:t>#</a:t>
            </a:fld>
            <a:r>
              <a:rPr dirty="0" spc="-60"/>
              <a:t> </a:t>
            </a:r>
            <a:r>
              <a:rPr dirty="0" spc="-50" i="1">
                <a:latin typeface="Verdana"/>
                <a:cs typeface="Verdana"/>
              </a:rPr>
              <a:t>|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1.png"/><Relationship Id="rId4" Type="http://schemas.openxmlformats.org/officeDocument/2006/relationships/slide" Target="slide14.xml"/><Relationship Id="rId5" Type="http://schemas.openxmlformats.org/officeDocument/2006/relationships/slide" Target="slide15.xml"/><Relationship Id="rId6" Type="http://schemas.openxmlformats.org/officeDocument/2006/relationships/slide" Target="slide19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slide" Target="slide3.xml"/><Relationship Id="rId4" Type="http://schemas.openxmlformats.org/officeDocument/2006/relationships/image" Target="../media/image7.png"/><Relationship Id="rId5" Type="http://schemas.openxmlformats.org/officeDocument/2006/relationships/slide" Target="slide14.xml"/><Relationship Id="rId6" Type="http://schemas.openxmlformats.org/officeDocument/2006/relationships/image" Target="../media/image8.png"/><Relationship Id="rId7" Type="http://schemas.openxmlformats.org/officeDocument/2006/relationships/slide" Target="slide20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11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slide" Target="slide20.xml"/><Relationship Id="rId9" Type="http://schemas.openxmlformats.org/officeDocument/2006/relationships/slide" Target="slide21.xml"/><Relationship Id="rId10" Type="http://schemas.openxmlformats.org/officeDocument/2006/relationships/slide" Target="slide22.xml"/><Relationship Id="rId11" Type="http://schemas.openxmlformats.org/officeDocument/2006/relationships/slide" Target="slide23.xml"/><Relationship Id="rId12" Type="http://schemas.openxmlformats.org/officeDocument/2006/relationships/slide" Target="slide24.xml"/><Relationship Id="rId13" Type="http://schemas.openxmlformats.org/officeDocument/2006/relationships/slide" Target="slide25.xml"/><Relationship Id="rId14" Type="http://schemas.openxmlformats.org/officeDocument/2006/relationships/slide" Target="slide26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" Target="slide3.xml"/><Relationship Id="rId7" Type="http://schemas.openxmlformats.org/officeDocument/2006/relationships/slide" Target="slide4.xml"/><Relationship Id="rId8" Type="http://schemas.openxmlformats.org/officeDocument/2006/relationships/slide" Target="slide5.xml"/><Relationship Id="rId9" Type="http://schemas.openxmlformats.org/officeDocument/2006/relationships/slide" Target="slide9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70" y="35994"/>
            <a:ext cx="5616067" cy="2267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 indent="45720">
              <a:lnSpc>
                <a:spcPct val="128099"/>
              </a:lnSpc>
              <a:spcBef>
                <a:spcPts val="90"/>
              </a:spcBef>
            </a:pPr>
            <a:r>
              <a:rPr dirty="0" spc="20"/>
              <a:t>DGE–CRED </a:t>
            </a:r>
            <a:r>
              <a:rPr dirty="0" spc="15"/>
              <a:t>Practice Session 1:  Installation </a:t>
            </a:r>
            <a:r>
              <a:rPr dirty="0" spc="20"/>
              <a:t>and Usage </a:t>
            </a:r>
            <a:r>
              <a:rPr dirty="0" spc="15"/>
              <a:t>of</a:t>
            </a:r>
            <a:r>
              <a:rPr dirty="0" spc="-114"/>
              <a:t> </a:t>
            </a:r>
            <a:r>
              <a:rPr dirty="0" spc="20"/>
              <a:t>Dynare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1992509"/>
            <a:ext cx="2316480" cy="238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Andrej Drygalla, Katja Heinisch and Christoph Schult* </a:t>
            </a:r>
            <a:r>
              <a:rPr dirty="0" sz="600" spc="-50" i="1">
                <a:latin typeface="Verdana"/>
                <a:cs typeface="Verdana"/>
              </a:rPr>
              <a:t>| </a:t>
            </a:r>
            <a:r>
              <a:rPr dirty="0" sz="600" spc="-5">
                <a:latin typeface="Arial"/>
                <a:cs typeface="Arial"/>
              </a:rPr>
              <a:t>August 2020  Halle Institute for Economic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Research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994" y="2595103"/>
            <a:ext cx="1439798" cy="397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59317" y="2595127"/>
            <a:ext cx="1433327" cy="414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44403" y="2307120"/>
            <a:ext cx="1440009" cy="8605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7294" y="3093495"/>
            <a:ext cx="1701800" cy="920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00" spc="10">
                <a:latin typeface="Arial"/>
                <a:cs typeface="Arial"/>
              </a:rPr>
              <a:t>* </a:t>
            </a:r>
            <a:r>
              <a:rPr dirty="0" sz="400" spc="15">
                <a:latin typeface="Arial"/>
                <a:cs typeface="Arial"/>
              </a:rPr>
              <a:t>Research assistance </a:t>
            </a:r>
            <a:r>
              <a:rPr dirty="0" sz="400" spc="10">
                <a:latin typeface="Arial"/>
                <a:cs typeface="Arial"/>
              </a:rPr>
              <a:t>by Yoshiki </a:t>
            </a:r>
            <a:r>
              <a:rPr dirty="0" sz="400" spc="15">
                <a:latin typeface="Arial"/>
                <a:cs typeface="Arial"/>
              </a:rPr>
              <a:t>Wiskamp </a:t>
            </a:r>
            <a:r>
              <a:rPr dirty="0" sz="400" spc="10">
                <a:latin typeface="Arial"/>
                <a:cs typeface="Arial"/>
              </a:rPr>
              <a:t>is greatly</a:t>
            </a:r>
            <a:r>
              <a:rPr dirty="0" sz="400" spc="30">
                <a:latin typeface="Arial"/>
                <a:cs typeface="Arial"/>
              </a:rPr>
              <a:t> </a:t>
            </a:r>
            <a:r>
              <a:rPr dirty="0" sz="400" spc="15">
                <a:latin typeface="Arial"/>
                <a:cs typeface="Arial"/>
              </a:rPr>
              <a:t>acknowledged.</a:t>
            </a:r>
            <a:endParaRPr sz="4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30333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 b="0">
                <a:latin typeface="Arial"/>
                <a:cs typeface="Arial"/>
              </a:rPr>
              <a:t>1.3 </a:t>
            </a:r>
            <a:r>
              <a:rPr dirty="0" spc="10" b="0">
                <a:latin typeface="Arial"/>
                <a:cs typeface="Arial"/>
              </a:rPr>
              <a:t>Installation of </a:t>
            </a:r>
            <a:r>
              <a:rPr dirty="0" spc="15" b="0">
                <a:latin typeface="Arial"/>
                <a:cs typeface="Arial"/>
              </a:rPr>
              <a:t>Dynare: </a:t>
            </a:r>
            <a:r>
              <a:rPr dirty="0" spc="20" b="0">
                <a:latin typeface="Arial"/>
                <a:cs typeface="Arial"/>
              </a:rPr>
              <a:t>macOS</a:t>
            </a:r>
            <a:r>
              <a:rPr dirty="0" spc="55" b="0">
                <a:latin typeface="Arial"/>
                <a:cs typeface="Arial"/>
              </a:rPr>
              <a:t> </a:t>
            </a:r>
            <a:r>
              <a:rPr dirty="0" spc="10" b="0">
                <a:latin typeface="Arial"/>
                <a:cs typeface="Arial"/>
              </a:rPr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59153"/>
            <a:ext cx="24415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0">
                <a:latin typeface="Arial"/>
                <a:cs typeface="Arial"/>
              </a:rPr>
              <a:t>The following page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10">
                <a:latin typeface="Arial"/>
                <a:cs typeface="Arial"/>
              </a:rPr>
              <a:t>be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displayed: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3482" y="984630"/>
            <a:ext cx="3250120" cy="1372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41075" y="989698"/>
            <a:ext cx="0" cy="1367790"/>
          </a:xfrm>
          <a:custGeom>
            <a:avLst/>
            <a:gdLst/>
            <a:ahLst/>
            <a:cxnLst/>
            <a:rect l="l" t="t" r="r" b="b"/>
            <a:pathLst>
              <a:path w="0" h="1367789">
                <a:moveTo>
                  <a:pt x="0" y="136771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3482" y="2359939"/>
            <a:ext cx="3250565" cy="0"/>
          </a:xfrm>
          <a:custGeom>
            <a:avLst/>
            <a:gdLst/>
            <a:ahLst/>
            <a:cxnLst/>
            <a:rect l="l" t="t" r="r" b="b"/>
            <a:pathLst>
              <a:path w="3250565" h="0">
                <a:moveTo>
                  <a:pt x="0" y="0"/>
                </a:moveTo>
                <a:lnTo>
                  <a:pt x="325012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7357" y="2450616"/>
            <a:ext cx="4276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5">
                <a:latin typeface="Arial"/>
                <a:cs typeface="Arial"/>
              </a:rPr>
              <a:t>Click </a:t>
            </a:r>
            <a:r>
              <a:rPr dirty="0" sz="1100" spc="-10">
                <a:latin typeface="Arial"/>
                <a:cs typeface="Arial"/>
              </a:rPr>
              <a:t>on “Dynare </a:t>
            </a:r>
            <a:r>
              <a:rPr dirty="0" sz="1100" spc="-5">
                <a:latin typeface="Arial"/>
                <a:cs typeface="Arial"/>
              </a:rPr>
              <a:t>4.6.1 </a:t>
            </a:r>
            <a:r>
              <a:rPr dirty="0" sz="1100" spc="-10">
                <a:latin typeface="Arial"/>
                <a:cs typeface="Arial"/>
              </a:rPr>
              <a:t>(pkg)” </a:t>
            </a:r>
            <a:r>
              <a:rPr dirty="0" sz="1100" spc="-1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download the </a:t>
            </a:r>
            <a:r>
              <a:rPr dirty="0" sz="1100" spc="-5">
                <a:latin typeface="Arial"/>
                <a:cs typeface="Arial"/>
              </a:rPr>
              <a:t>installation</a:t>
            </a:r>
            <a:r>
              <a:rPr dirty="0" sz="1100" spc="7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package.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0" i="1">
                <a:latin typeface="Verdana"/>
                <a:cs typeface="Verdana"/>
              </a:rPr>
              <a:t>| </a:t>
            </a:r>
            <a:r>
              <a:rPr dirty="0" spc="-5"/>
              <a:t>p.</a:t>
            </a:r>
            <a:r>
              <a:rPr dirty="0" spc="-5"/>
              <a:t>7</a:t>
            </a:r>
            <a:r>
              <a:rPr dirty="0" spc="-60"/>
              <a:t> </a:t>
            </a:r>
            <a:r>
              <a:rPr dirty="0" spc="-50" i="1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30333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 b="0">
                <a:latin typeface="Arial"/>
                <a:cs typeface="Arial"/>
              </a:rPr>
              <a:t>1.3 </a:t>
            </a:r>
            <a:r>
              <a:rPr dirty="0" spc="10" b="0">
                <a:latin typeface="Arial"/>
                <a:cs typeface="Arial"/>
              </a:rPr>
              <a:t>Installation of </a:t>
            </a:r>
            <a:r>
              <a:rPr dirty="0" spc="15" b="0">
                <a:latin typeface="Arial"/>
                <a:cs typeface="Arial"/>
              </a:rPr>
              <a:t>Dynare: </a:t>
            </a:r>
            <a:r>
              <a:rPr dirty="0" spc="20" b="0">
                <a:latin typeface="Arial"/>
                <a:cs typeface="Arial"/>
              </a:rPr>
              <a:t>macOS</a:t>
            </a:r>
            <a:r>
              <a:rPr dirty="0" spc="55" b="0">
                <a:latin typeface="Arial"/>
                <a:cs typeface="Arial"/>
              </a:rPr>
              <a:t> </a:t>
            </a:r>
            <a:r>
              <a:rPr dirty="0" spc="10" b="0">
                <a:latin typeface="Arial"/>
                <a:cs typeface="Arial"/>
              </a:rPr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30171"/>
            <a:ext cx="4271645" cy="51435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7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0">
                <a:latin typeface="Arial"/>
                <a:cs typeface="Arial"/>
              </a:rPr>
              <a:t>Open the downloaded </a:t>
            </a:r>
            <a:r>
              <a:rPr dirty="0" sz="1100" spc="-5">
                <a:latin typeface="Arial"/>
                <a:cs typeface="Arial"/>
              </a:rPr>
              <a:t>installation </a:t>
            </a:r>
            <a:r>
              <a:rPr dirty="0" sz="1100" spc="-10">
                <a:latin typeface="Arial"/>
                <a:cs typeface="Arial"/>
              </a:rPr>
              <a:t>package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“</a:t>
            </a:r>
            <a:r>
              <a:rPr dirty="0" sz="1100" spc="-10">
                <a:latin typeface="Courier New"/>
                <a:cs typeface="Courier New"/>
              </a:rPr>
              <a:t>dynare-4.6.1.pkg</a:t>
            </a:r>
            <a:r>
              <a:rPr dirty="0" sz="1100" spc="-10">
                <a:latin typeface="Arial"/>
                <a:cs typeface="Arial"/>
              </a:rPr>
              <a:t>”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6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5">
                <a:latin typeface="Arial"/>
                <a:cs typeface="Arial"/>
              </a:rPr>
              <a:t>In case </a:t>
            </a:r>
            <a:r>
              <a:rPr dirty="0" sz="1100" spc="-10">
                <a:latin typeface="Arial"/>
                <a:cs typeface="Arial"/>
              </a:rPr>
              <a:t>that the following </a:t>
            </a:r>
            <a:r>
              <a:rPr dirty="0" sz="1100" spc="-5">
                <a:latin typeface="Arial"/>
                <a:cs typeface="Arial"/>
              </a:rPr>
              <a:t>security notification is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displayed: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3486" y="1278293"/>
            <a:ext cx="2170125" cy="1006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01071" y="1283347"/>
            <a:ext cx="0" cy="1002030"/>
          </a:xfrm>
          <a:custGeom>
            <a:avLst/>
            <a:gdLst/>
            <a:ahLst/>
            <a:cxnLst/>
            <a:rect l="l" t="t" r="r" b="b"/>
            <a:pathLst>
              <a:path w="0" h="1002030">
                <a:moveTo>
                  <a:pt x="0" y="1001725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33486" y="2287600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 h="0">
                <a:moveTo>
                  <a:pt x="0" y="0"/>
                </a:moveTo>
                <a:lnTo>
                  <a:pt x="217012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3805" y="2391300"/>
            <a:ext cx="46793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14">
                <a:solidFill>
                  <a:srgbClr val="C80E0E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Access: </a:t>
            </a:r>
            <a:r>
              <a:rPr dirty="0" sz="1000" spc="-10">
                <a:latin typeface="Arial"/>
                <a:cs typeface="Arial"/>
              </a:rPr>
              <a:t>“System Preferences” </a:t>
            </a:r>
            <a:r>
              <a:rPr dirty="0" sz="1000" spc="-5">
                <a:latin typeface="Arial"/>
                <a:cs typeface="Arial"/>
              </a:rPr>
              <a:t>–&gt; “Security &amp; Privacy” –&gt; press: “Open</a:t>
            </a:r>
            <a:r>
              <a:rPr dirty="0" sz="1000" spc="15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Anyway”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0" i="1">
                <a:latin typeface="Verdana"/>
                <a:cs typeface="Verdana"/>
              </a:rPr>
              <a:t>| </a:t>
            </a:r>
            <a:r>
              <a:rPr dirty="0" spc="-5"/>
              <a:t>p.</a:t>
            </a:r>
            <a:r>
              <a:rPr dirty="0" spc="-5"/>
              <a:t>8</a:t>
            </a:r>
            <a:r>
              <a:rPr dirty="0" spc="-60"/>
              <a:t> </a:t>
            </a:r>
            <a:r>
              <a:rPr dirty="0" spc="-50" i="1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30333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 b="0">
                <a:latin typeface="Arial"/>
                <a:cs typeface="Arial"/>
              </a:rPr>
              <a:t>1.3 </a:t>
            </a:r>
            <a:r>
              <a:rPr dirty="0" spc="10" b="0">
                <a:latin typeface="Arial"/>
                <a:cs typeface="Arial"/>
              </a:rPr>
              <a:t>Installation of </a:t>
            </a:r>
            <a:r>
              <a:rPr dirty="0" spc="15" b="0">
                <a:latin typeface="Arial"/>
                <a:cs typeface="Arial"/>
              </a:rPr>
              <a:t>Dynare: </a:t>
            </a:r>
            <a:r>
              <a:rPr dirty="0" spc="20" b="0">
                <a:latin typeface="Arial"/>
                <a:cs typeface="Arial"/>
              </a:rPr>
              <a:t>macOS</a:t>
            </a:r>
            <a:r>
              <a:rPr dirty="0" spc="55" b="0">
                <a:latin typeface="Arial"/>
                <a:cs typeface="Arial"/>
              </a:rPr>
              <a:t> </a:t>
            </a:r>
            <a:r>
              <a:rPr dirty="0" spc="10" b="0">
                <a:latin typeface="Arial"/>
                <a:cs typeface="Arial"/>
              </a:rPr>
              <a:t>(4)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04112"/>
            <a:ext cx="24669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0">
                <a:latin typeface="Arial"/>
                <a:cs typeface="Arial"/>
              </a:rPr>
              <a:t>The following window </a:t>
            </a:r>
            <a:r>
              <a:rPr dirty="0" sz="1100" spc="-5">
                <a:latin typeface="Arial"/>
                <a:cs typeface="Arial"/>
              </a:rPr>
              <a:t>should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appear: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3486" y="929589"/>
            <a:ext cx="2170125" cy="1510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01071" y="934656"/>
            <a:ext cx="0" cy="1505585"/>
          </a:xfrm>
          <a:custGeom>
            <a:avLst/>
            <a:gdLst/>
            <a:ahLst/>
            <a:cxnLst/>
            <a:rect l="l" t="t" r="r" b="b"/>
            <a:pathLst>
              <a:path w="0" h="1505585">
                <a:moveTo>
                  <a:pt x="0" y="150531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33486" y="2442502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 h="0">
                <a:moveTo>
                  <a:pt x="0" y="0"/>
                </a:moveTo>
                <a:lnTo>
                  <a:pt x="217012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7357" y="2533178"/>
            <a:ext cx="22237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5">
                <a:latin typeface="Arial"/>
                <a:cs typeface="Arial"/>
              </a:rPr>
              <a:t>Follow </a:t>
            </a: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displayed </a:t>
            </a:r>
            <a:r>
              <a:rPr dirty="0" sz="1100" spc="-5">
                <a:latin typeface="Arial"/>
                <a:cs typeface="Arial"/>
              </a:rPr>
              <a:t>instructions.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0" i="1">
                <a:latin typeface="Verdana"/>
                <a:cs typeface="Verdana"/>
              </a:rPr>
              <a:t>| </a:t>
            </a:r>
            <a:r>
              <a:rPr dirty="0" spc="-5"/>
              <a:t>p.</a:t>
            </a:r>
            <a:r>
              <a:rPr dirty="0" spc="-5"/>
              <a:t>9</a:t>
            </a:r>
            <a:r>
              <a:rPr dirty="0" spc="-60"/>
              <a:t> </a:t>
            </a:r>
            <a:r>
              <a:rPr dirty="0" spc="-50" i="1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30333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 b="0">
                <a:latin typeface="Arial"/>
                <a:cs typeface="Arial"/>
              </a:rPr>
              <a:t>1.3 </a:t>
            </a:r>
            <a:r>
              <a:rPr dirty="0" spc="10" b="0">
                <a:latin typeface="Arial"/>
                <a:cs typeface="Arial"/>
              </a:rPr>
              <a:t>Installation of </a:t>
            </a:r>
            <a:r>
              <a:rPr dirty="0" spc="15" b="0">
                <a:latin typeface="Arial"/>
                <a:cs typeface="Arial"/>
              </a:rPr>
              <a:t>Dynare: </a:t>
            </a:r>
            <a:r>
              <a:rPr dirty="0" spc="20" b="0">
                <a:latin typeface="Arial"/>
                <a:cs typeface="Arial"/>
              </a:rPr>
              <a:t>macOS</a:t>
            </a:r>
            <a:r>
              <a:rPr dirty="0" spc="55" b="0">
                <a:latin typeface="Arial"/>
                <a:cs typeface="Arial"/>
              </a:rPr>
              <a:t> </a:t>
            </a:r>
            <a:r>
              <a:rPr dirty="0" spc="10" b="0">
                <a:latin typeface="Arial"/>
                <a:cs typeface="Arial"/>
              </a:rPr>
              <a:t>(5)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522476"/>
            <a:ext cx="42113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installation </a:t>
            </a:r>
            <a:r>
              <a:rPr dirty="0" sz="1100" spc="-15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successful </a:t>
            </a:r>
            <a:r>
              <a:rPr dirty="0" sz="1100" spc="-10">
                <a:latin typeface="Arial"/>
                <a:cs typeface="Arial"/>
              </a:rPr>
              <a:t>the following window </a:t>
            </a:r>
            <a:r>
              <a:rPr dirty="0" sz="1100" spc="-5">
                <a:latin typeface="Arial"/>
                <a:cs typeface="Arial"/>
              </a:rPr>
              <a:t>will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appear: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3486" y="747953"/>
            <a:ext cx="2170125" cy="152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01071" y="753008"/>
            <a:ext cx="0" cy="1516380"/>
          </a:xfrm>
          <a:custGeom>
            <a:avLst/>
            <a:gdLst/>
            <a:ahLst/>
            <a:cxnLst/>
            <a:rect l="l" t="t" r="r" b="b"/>
            <a:pathLst>
              <a:path w="0" h="1516380">
                <a:moveTo>
                  <a:pt x="0" y="1515821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33486" y="2271369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 h="0">
                <a:moveTo>
                  <a:pt x="0" y="0"/>
                </a:moveTo>
                <a:lnTo>
                  <a:pt x="217012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7357" y="2283838"/>
            <a:ext cx="3898265" cy="72136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7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0">
                <a:latin typeface="Arial"/>
                <a:cs typeface="Arial"/>
              </a:rPr>
              <a:t>The Dynare folder </a:t>
            </a:r>
            <a:r>
              <a:rPr dirty="0" sz="1100" spc="-5">
                <a:latin typeface="Arial"/>
                <a:cs typeface="Arial"/>
              </a:rPr>
              <a:t>should </a:t>
            </a:r>
            <a:r>
              <a:rPr dirty="0" sz="1100" spc="-15">
                <a:latin typeface="Arial"/>
                <a:cs typeface="Arial"/>
              </a:rPr>
              <a:t>now </a:t>
            </a:r>
            <a:r>
              <a:rPr dirty="0" sz="1100" spc="-10">
                <a:latin typeface="Arial"/>
                <a:cs typeface="Arial"/>
              </a:rPr>
              <a:t>be listed </a:t>
            </a:r>
            <a:r>
              <a:rPr dirty="0" sz="1100" spc="-5">
                <a:latin typeface="Arial"/>
                <a:cs typeface="Arial"/>
              </a:rPr>
              <a:t>under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“Applications”.</a:t>
            </a:r>
            <a:endParaRPr sz="1100">
              <a:latin typeface="Arial"/>
              <a:cs typeface="Arial"/>
            </a:endParaRPr>
          </a:p>
          <a:p>
            <a:pPr marL="189230" marR="272415" indent="-176530">
              <a:lnSpc>
                <a:spcPct val="123200"/>
              </a:lnSpc>
              <a:spcBef>
                <a:spcPts val="30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0">
                <a:latin typeface="Arial"/>
                <a:cs typeface="Arial"/>
              </a:rPr>
              <a:t>Dynare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5">
                <a:latin typeface="Arial"/>
                <a:cs typeface="Arial"/>
              </a:rPr>
              <a:t>now </a:t>
            </a:r>
            <a:r>
              <a:rPr dirty="0" sz="1100" spc="-10">
                <a:latin typeface="Arial"/>
                <a:cs typeface="Arial"/>
              </a:rPr>
              <a:t>ready </a:t>
            </a:r>
            <a:r>
              <a:rPr dirty="0" sz="1100" spc="-15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use </a:t>
            </a:r>
            <a:r>
              <a:rPr dirty="0" sz="1100" spc="-10">
                <a:latin typeface="Arial"/>
                <a:cs typeface="Arial"/>
              </a:rPr>
              <a:t>and the </a:t>
            </a:r>
            <a:r>
              <a:rPr dirty="0" sz="1100" spc="-5">
                <a:latin typeface="Arial"/>
                <a:cs typeface="Arial"/>
              </a:rPr>
              <a:t>installation </a:t>
            </a:r>
            <a:r>
              <a:rPr dirty="0" sz="1100" spc="-10">
                <a:latin typeface="Arial"/>
                <a:cs typeface="Arial"/>
              </a:rPr>
              <a:t>package  “</a:t>
            </a:r>
            <a:r>
              <a:rPr dirty="0" sz="1100" spc="-10">
                <a:latin typeface="Courier New"/>
                <a:cs typeface="Courier New"/>
              </a:rPr>
              <a:t>dynare-4.6.1.pkg</a:t>
            </a:r>
            <a:r>
              <a:rPr dirty="0" sz="1100" spc="-10">
                <a:latin typeface="Arial"/>
                <a:cs typeface="Arial"/>
              </a:rPr>
              <a:t>”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be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deleted.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0" i="1">
                <a:latin typeface="Verdana"/>
                <a:cs typeface="Verdana"/>
              </a:rPr>
              <a:t>| </a:t>
            </a:r>
            <a:r>
              <a:rPr dirty="0" spc="-5"/>
              <a:t>p.</a:t>
            </a:r>
            <a:r>
              <a:rPr dirty="0" spc="-5"/>
              <a:t>10</a:t>
            </a:r>
            <a:r>
              <a:rPr dirty="0" spc="-60"/>
              <a:t> </a:t>
            </a:r>
            <a:r>
              <a:rPr dirty="0" spc="-50" i="1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6026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 b="0">
                <a:latin typeface="Arial"/>
                <a:cs typeface="Arial"/>
              </a:rPr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302920" y="1117663"/>
            <a:ext cx="185508" cy="185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4838" y="1131619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F9E6E6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9772" y="1384083"/>
            <a:ext cx="75628" cy="75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9772" y="1590573"/>
            <a:ext cx="75628" cy="75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43509" y="1068880"/>
            <a:ext cx="2785110" cy="64516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100" spc="-10">
                <a:latin typeface="Arial"/>
                <a:cs typeface="Arial"/>
                <a:hlinkClick r:id="rId4" action="ppaction://hlinksldjump"/>
              </a:rPr>
              <a:t>Set path </a:t>
            </a:r>
            <a:r>
              <a:rPr dirty="0" sz="1100" spc="-15">
                <a:latin typeface="Arial"/>
                <a:cs typeface="Arial"/>
                <a:hlinkClick r:id="rId4" action="ppaction://hlinksldjump"/>
              </a:rPr>
              <a:t>to </a:t>
            </a:r>
            <a:r>
              <a:rPr dirty="0" sz="1100" spc="-10">
                <a:latin typeface="Arial"/>
                <a:cs typeface="Arial"/>
                <a:hlinkClick r:id="rId4" action="ppaction://hlinksldjump"/>
              </a:rPr>
              <a:t>Dynare </a:t>
            </a:r>
            <a:r>
              <a:rPr dirty="0" sz="1100" spc="-5">
                <a:latin typeface="Arial"/>
                <a:cs typeface="Arial"/>
                <a:hlinkClick r:id="rId4" action="ppaction://hlinksldjump"/>
              </a:rPr>
              <a:t>in</a:t>
            </a:r>
            <a:r>
              <a:rPr dirty="0" sz="1100" spc="10"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1100" spc="-5">
                <a:latin typeface="Arial"/>
                <a:cs typeface="Arial"/>
                <a:hlinkClick r:id="rId4" action="ppaction://hlinksldjump"/>
              </a:rPr>
              <a:t>Matlab</a:t>
            </a:r>
            <a:endParaRPr sz="1100">
              <a:latin typeface="Arial"/>
              <a:cs typeface="Arial"/>
            </a:endParaRPr>
          </a:p>
          <a:p>
            <a:pPr marL="172720" marR="5080">
              <a:lnSpc>
                <a:spcPct val="123200"/>
              </a:lnSpc>
            </a:pPr>
            <a:r>
              <a:rPr dirty="0" sz="1100" spc="-10">
                <a:latin typeface="Arial"/>
                <a:cs typeface="Arial"/>
                <a:hlinkClick r:id="rId5" action="ppaction://hlinksldjump"/>
              </a:rPr>
              <a:t>Set path </a:t>
            </a:r>
            <a:r>
              <a:rPr dirty="0" sz="1100" spc="-15">
                <a:latin typeface="Arial"/>
                <a:cs typeface="Arial"/>
                <a:hlinkClick r:id="rId5" action="ppaction://hlinksldjump"/>
              </a:rPr>
              <a:t>to </a:t>
            </a:r>
            <a:r>
              <a:rPr dirty="0" sz="1100" spc="-10">
                <a:latin typeface="Arial"/>
                <a:cs typeface="Arial"/>
                <a:hlinkClick r:id="rId5" action="ppaction://hlinksldjump"/>
              </a:rPr>
              <a:t>Dynare </a:t>
            </a:r>
            <a:r>
              <a:rPr dirty="0" sz="1100" spc="-5">
                <a:latin typeface="Arial"/>
                <a:cs typeface="Arial"/>
                <a:hlinkClick r:id="rId5" action="ppaction://hlinksldjump"/>
              </a:rPr>
              <a:t>in Matlab: </a:t>
            </a:r>
            <a:r>
              <a:rPr dirty="0" sz="1100" spc="-10">
                <a:latin typeface="Arial"/>
                <a:cs typeface="Arial"/>
                <a:hlinkClick r:id="rId5" action="ppaction://hlinksldjump"/>
              </a:rPr>
              <a:t>permanently 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  <a:hlinkClick r:id="rId6" action="ppaction://hlinksldjump"/>
              </a:rPr>
              <a:t>Set path </a:t>
            </a:r>
            <a:r>
              <a:rPr dirty="0" sz="1100" spc="-15">
                <a:latin typeface="Arial"/>
                <a:cs typeface="Arial"/>
                <a:hlinkClick r:id="rId6" action="ppaction://hlinksldjump"/>
              </a:rPr>
              <a:t>to </a:t>
            </a:r>
            <a:r>
              <a:rPr dirty="0" sz="1100" spc="-10">
                <a:latin typeface="Arial"/>
                <a:cs typeface="Arial"/>
                <a:hlinkClick r:id="rId6" action="ppaction://hlinksldjump"/>
              </a:rPr>
              <a:t>Dynare </a:t>
            </a:r>
            <a:r>
              <a:rPr dirty="0" sz="1100" spc="-5">
                <a:latin typeface="Arial"/>
                <a:cs typeface="Arial"/>
                <a:hlinkClick r:id="rId6" action="ppaction://hlinksldjump"/>
              </a:rPr>
              <a:t>in Matlab:</a:t>
            </a:r>
            <a:r>
              <a:rPr dirty="0" sz="1100" spc="75"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1100" spc="-10">
                <a:latin typeface="Arial"/>
                <a:cs typeface="Arial"/>
                <a:hlinkClick r:id="rId6" action="ppaction://hlinksldjump"/>
              </a:rPr>
              <a:t>temporarily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40208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 b="0">
                <a:latin typeface="Arial"/>
                <a:cs typeface="Arial"/>
              </a:rPr>
              <a:t>2.1 </a:t>
            </a:r>
            <a:r>
              <a:rPr dirty="0" spc="10" b="0">
                <a:latin typeface="Arial"/>
                <a:cs typeface="Arial"/>
              </a:rPr>
              <a:t>Set path </a:t>
            </a:r>
            <a:r>
              <a:rPr dirty="0" spc="5" b="0">
                <a:latin typeface="Arial"/>
                <a:cs typeface="Arial"/>
              </a:rPr>
              <a:t>to </a:t>
            </a:r>
            <a:r>
              <a:rPr dirty="0" spc="15" b="0">
                <a:latin typeface="Arial"/>
                <a:cs typeface="Arial"/>
              </a:rPr>
              <a:t>Dynare </a:t>
            </a:r>
            <a:r>
              <a:rPr dirty="0" spc="10" b="0">
                <a:latin typeface="Arial"/>
                <a:cs typeface="Arial"/>
              </a:rPr>
              <a:t>in </a:t>
            </a:r>
            <a:r>
              <a:rPr dirty="0" spc="15" b="0">
                <a:latin typeface="Arial"/>
                <a:cs typeface="Arial"/>
              </a:rPr>
              <a:t>Matlab: permanently</a:t>
            </a:r>
            <a:r>
              <a:rPr dirty="0" spc="35" b="0">
                <a:latin typeface="Arial"/>
                <a:cs typeface="Arial"/>
              </a:rPr>
              <a:t> </a:t>
            </a:r>
            <a:r>
              <a:rPr dirty="0" spc="10" b="0">
                <a:latin typeface="Arial"/>
                <a:cs typeface="Arial"/>
              </a:rPr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24394"/>
            <a:ext cx="46501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0">
                <a:latin typeface="Arial"/>
                <a:cs typeface="Arial"/>
              </a:rPr>
              <a:t>On the </a:t>
            </a:r>
            <a:r>
              <a:rPr dirty="0" sz="1100" spc="-25">
                <a:latin typeface="Arial"/>
                <a:cs typeface="Arial"/>
              </a:rPr>
              <a:t>MATLAB </a:t>
            </a:r>
            <a:r>
              <a:rPr dirty="0" sz="1100" spc="-10">
                <a:latin typeface="Arial"/>
                <a:cs typeface="Arial"/>
              </a:rPr>
              <a:t>Home </a:t>
            </a:r>
            <a:r>
              <a:rPr dirty="0" sz="1100" spc="-5">
                <a:latin typeface="Arial"/>
                <a:cs typeface="Arial"/>
              </a:rPr>
              <a:t>tab, in </a:t>
            </a:r>
            <a:r>
              <a:rPr dirty="0" sz="1100" spc="-10">
                <a:latin typeface="Arial"/>
                <a:cs typeface="Arial"/>
              </a:rPr>
              <a:t>the Environment </a:t>
            </a:r>
            <a:r>
              <a:rPr dirty="0" sz="1100" spc="-5">
                <a:latin typeface="Arial"/>
                <a:cs typeface="Arial"/>
              </a:rPr>
              <a:t>section, click </a:t>
            </a:r>
            <a:r>
              <a:rPr dirty="0" sz="1100" spc="-10">
                <a:latin typeface="Arial"/>
                <a:cs typeface="Arial"/>
              </a:rPr>
              <a:t>on Set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Path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3482" y="941285"/>
            <a:ext cx="3250120" cy="1741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41075" y="946340"/>
            <a:ext cx="0" cy="1736725"/>
          </a:xfrm>
          <a:custGeom>
            <a:avLst/>
            <a:gdLst/>
            <a:ahLst/>
            <a:cxnLst/>
            <a:rect l="l" t="t" r="r" b="b"/>
            <a:pathLst>
              <a:path w="0" h="1736725">
                <a:moveTo>
                  <a:pt x="0" y="1736331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3482" y="2685199"/>
            <a:ext cx="3250565" cy="0"/>
          </a:xfrm>
          <a:custGeom>
            <a:avLst/>
            <a:gdLst/>
            <a:ahLst/>
            <a:cxnLst/>
            <a:rect l="l" t="t" r="r" b="b"/>
            <a:pathLst>
              <a:path w="3250565" h="0">
                <a:moveTo>
                  <a:pt x="0" y="0"/>
                </a:moveTo>
                <a:lnTo>
                  <a:pt x="325012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05216"/>
            <a:ext cx="4020820" cy="5816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lvl="1" marL="316230" indent="-30353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316865" algn="l"/>
              </a:tabLst>
            </a:pPr>
            <a:r>
              <a:rPr dirty="0" sz="1400" spc="10">
                <a:latin typeface="Arial"/>
                <a:cs typeface="Arial"/>
              </a:rPr>
              <a:t>Set path </a:t>
            </a:r>
            <a:r>
              <a:rPr dirty="0" sz="1400" spc="5">
                <a:latin typeface="Arial"/>
                <a:cs typeface="Arial"/>
              </a:rPr>
              <a:t>to </a:t>
            </a:r>
            <a:r>
              <a:rPr dirty="0" sz="1400" spc="15">
                <a:latin typeface="Arial"/>
                <a:cs typeface="Arial"/>
              </a:rPr>
              <a:t>Dynare </a:t>
            </a:r>
            <a:r>
              <a:rPr dirty="0" sz="1400" spc="10">
                <a:latin typeface="Arial"/>
                <a:cs typeface="Arial"/>
              </a:rPr>
              <a:t>in </a:t>
            </a:r>
            <a:r>
              <a:rPr dirty="0" sz="1400" spc="15">
                <a:latin typeface="Arial"/>
                <a:cs typeface="Arial"/>
              </a:rPr>
              <a:t>Matlab: permanently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(2)</a:t>
            </a:r>
            <a:endParaRPr sz="1400">
              <a:latin typeface="Arial"/>
              <a:cs typeface="Arial"/>
            </a:endParaRPr>
          </a:p>
          <a:p>
            <a:pPr lvl="2" marL="541655" indent="-177165">
              <a:lnSpc>
                <a:spcPct val="100000"/>
              </a:lnSpc>
              <a:spcBef>
                <a:spcPts val="1340"/>
              </a:spcBef>
              <a:buClr>
                <a:srgbClr val="C80E0E"/>
              </a:buClr>
              <a:buFont typeface="Lucida Sans Unicode"/>
              <a:buChar char="■"/>
              <a:tabLst>
                <a:tab pos="542290" algn="l"/>
              </a:tabLst>
            </a:pPr>
            <a:r>
              <a:rPr dirty="0" sz="1100" spc="-5">
                <a:latin typeface="Arial"/>
                <a:cs typeface="Arial"/>
              </a:rPr>
              <a:t>Click </a:t>
            </a:r>
            <a:r>
              <a:rPr dirty="0" sz="1100" spc="-10">
                <a:latin typeface="Arial"/>
                <a:cs typeface="Arial"/>
              </a:rPr>
              <a:t>Add Folder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3482" y="695020"/>
            <a:ext cx="3250120" cy="2332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41075" y="700074"/>
            <a:ext cx="0" cy="2327275"/>
          </a:xfrm>
          <a:custGeom>
            <a:avLst/>
            <a:gdLst/>
            <a:ahLst/>
            <a:cxnLst/>
            <a:rect l="l" t="t" r="r" b="b"/>
            <a:pathLst>
              <a:path w="0" h="2327275">
                <a:moveTo>
                  <a:pt x="0" y="232704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93482" y="3029661"/>
            <a:ext cx="3250565" cy="0"/>
          </a:xfrm>
          <a:custGeom>
            <a:avLst/>
            <a:gdLst/>
            <a:ahLst/>
            <a:cxnLst/>
            <a:rect l="l" t="t" r="r" b="b"/>
            <a:pathLst>
              <a:path w="3250565" h="0">
                <a:moveTo>
                  <a:pt x="0" y="0"/>
                </a:moveTo>
                <a:lnTo>
                  <a:pt x="325012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40208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 b="0">
                <a:latin typeface="Arial"/>
                <a:cs typeface="Arial"/>
              </a:rPr>
              <a:t>2.1 </a:t>
            </a:r>
            <a:r>
              <a:rPr dirty="0" spc="10" b="0">
                <a:latin typeface="Arial"/>
                <a:cs typeface="Arial"/>
              </a:rPr>
              <a:t>Set path </a:t>
            </a:r>
            <a:r>
              <a:rPr dirty="0" spc="5" b="0">
                <a:latin typeface="Arial"/>
                <a:cs typeface="Arial"/>
              </a:rPr>
              <a:t>to </a:t>
            </a:r>
            <a:r>
              <a:rPr dirty="0" spc="15" b="0">
                <a:latin typeface="Arial"/>
                <a:cs typeface="Arial"/>
              </a:rPr>
              <a:t>Dynare </a:t>
            </a:r>
            <a:r>
              <a:rPr dirty="0" spc="10" b="0">
                <a:latin typeface="Arial"/>
                <a:cs typeface="Arial"/>
              </a:rPr>
              <a:t>in </a:t>
            </a:r>
            <a:r>
              <a:rPr dirty="0" spc="15" b="0">
                <a:latin typeface="Arial"/>
                <a:cs typeface="Arial"/>
              </a:rPr>
              <a:t>Matlab: permanently</a:t>
            </a:r>
            <a:r>
              <a:rPr dirty="0" spc="35" b="0">
                <a:latin typeface="Arial"/>
                <a:cs typeface="Arial"/>
              </a:rPr>
              <a:t> </a:t>
            </a:r>
            <a:r>
              <a:rPr dirty="0" spc="10" b="0">
                <a:latin typeface="Arial"/>
                <a:cs typeface="Arial"/>
              </a:rPr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501610"/>
            <a:ext cx="37020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5">
                <a:latin typeface="Arial"/>
                <a:cs typeface="Arial"/>
              </a:rPr>
              <a:t>Select </a:t>
            </a: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matlab subdirectory of </a:t>
            </a:r>
            <a:r>
              <a:rPr dirty="0" sz="1100" spc="-15">
                <a:latin typeface="Arial"/>
                <a:cs typeface="Arial"/>
              </a:rPr>
              <a:t>your </a:t>
            </a:r>
            <a:r>
              <a:rPr dirty="0" sz="1100" spc="-10">
                <a:latin typeface="Arial"/>
                <a:cs typeface="Arial"/>
              </a:rPr>
              <a:t>Dynare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installation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3482" y="727087"/>
            <a:ext cx="3250120" cy="2041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41075" y="732142"/>
            <a:ext cx="0" cy="2037080"/>
          </a:xfrm>
          <a:custGeom>
            <a:avLst/>
            <a:gdLst/>
            <a:ahLst/>
            <a:cxnLst/>
            <a:rect l="l" t="t" r="r" b="b"/>
            <a:pathLst>
              <a:path w="0" h="2037080">
                <a:moveTo>
                  <a:pt x="0" y="203681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3482" y="2771482"/>
            <a:ext cx="3250565" cy="0"/>
          </a:xfrm>
          <a:custGeom>
            <a:avLst/>
            <a:gdLst/>
            <a:ahLst/>
            <a:cxnLst/>
            <a:rect l="l" t="t" r="r" b="b"/>
            <a:pathLst>
              <a:path w="3250565" h="0">
                <a:moveTo>
                  <a:pt x="0" y="0"/>
                </a:moveTo>
                <a:lnTo>
                  <a:pt x="325012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7357" y="2862146"/>
            <a:ext cx="17875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0">
                <a:latin typeface="Arial"/>
                <a:cs typeface="Arial"/>
              </a:rPr>
              <a:t>Then </a:t>
            </a:r>
            <a:r>
              <a:rPr dirty="0" sz="1100" spc="-5">
                <a:latin typeface="Arial"/>
                <a:cs typeface="Arial"/>
              </a:rPr>
              <a:t>select </a:t>
            </a:r>
            <a:r>
              <a:rPr dirty="0" sz="1100" spc="-10">
                <a:latin typeface="Arial"/>
                <a:cs typeface="Arial"/>
              </a:rPr>
              <a:t>choose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folder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05216"/>
            <a:ext cx="4020820" cy="579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lvl="1" marL="316230" indent="-30353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316865" algn="l"/>
              </a:tabLst>
            </a:pPr>
            <a:r>
              <a:rPr dirty="0" sz="1400" spc="10">
                <a:latin typeface="Arial"/>
                <a:cs typeface="Arial"/>
              </a:rPr>
              <a:t>Set path </a:t>
            </a:r>
            <a:r>
              <a:rPr dirty="0" sz="1400" spc="5">
                <a:latin typeface="Arial"/>
                <a:cs typeface="Arial"/>
              </a:rPr>
              <a:t>to </a:t>
            </a:r>
            <a:r>
              <a:rPr dirty="0" sz="1400" spc="15">
                <a:latin typeface="Arial"/>
                <a:cs typeface="Arial"/>
              </a:rPr>
              <a:t>Dynare </a:t>
            </a:r>
            <a:r>
              <a:rPr dirty="0" sz="1400" spc="10">
                <a:latin typeface="Arial"/>
                <a:cs typeface="Arial"/>
              </a:rPr>
              <a:t>in </a:t>
            </a:r>
            <a:r>
              <a:rPr dirty="0" sz="1400" spc="15">
                <a:latin typeface="Arial"/>
                <a:cs typeface="Arial"/>
              </a:rPr>
              <a:t>Matlab: permanently</a:t>
            </a:r>
            <a:r>
              <a:rPr dirty="0" sz="1400" spc="4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(4)</a:t>
            </a:r>
            <a:endParaRPr sz="1400">
              <a:latin typeface="Arial"/>
              <a:cs typeface="Arial"/>
            </a:endParaRPr>
          </a:p>
          <a:p>
            <a:pPr lvl="2" marL="541655" indent="-177165">
              <a:lnSpc>
                <a:spcPct val="100000"/>
              </a:lnSpc>
              <a:spcBef>
                <a:spcPts val="1330"/>
              </a:spcBef>
              <a:buClr>
                <a:srgbClr val="C80E0E"/>
              </a:buClr>
              <a:buFont typeface="Lucida Sans Unicode"/>
              <a:buChar char="■"/>
              <a:tabLst>
                <a:tab pos="542290" algn="l"/>
              </a:tabLst>
            </a:pPr>
            <a:r>
              <a:rPr dirty="0" sz="1100" spc="-10">
                <a:latin typeface="Arial"/>
                <a:cs typeface="Arial"/>
              </a:rPr>
              <a:t>Apply the setting </a:t>
            </a:r>
            <a:r>
              <a:rPr dirty="0" sz="1100" spc="-15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clicking </a:t>
            </a:r>
            <a:r>
              <a:rPr dirty="0" sz="1100" spc="-20">
                <a:latin typeface="Arial"/>
                <a:cs typeface="Arial"/>
              </a:rPr>
              <a:t>Save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button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3482" y="718616"/>
            <a:ext cx="3250120" cy="2310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41075" y="723671"/>
            <a:ext cx="0" cy="2306320"/>
          </a:xfrm>
          <a:custGeom>
            <a:avLst/>
            <a:gdLst/>
            <a:ahLst/>
            <a:cxnLst/>
            <a:rect l="l" t="t" r="r" b="b"/>
            <a:pathLst>
              <a:path w="0" h="2306320">
                <a:moveTo>
                  <a:pt x="0" y="230588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93482" y="3032086"/>
            <a:ext cx="3250565" cy="0"/>
          </a:xfrm>
          <a:custGeom>
            <a:avLst/>
            <a:gdLst/>
            <a:ahLst/>
            <a:cxnLst/>
            <a:rect l="l" t="t" r="r" b="b"/>
            <a:pathLst>
              <a:path w="3250565" h="0">
                <a:moveTo>
                  <a:pt x="0" y="0"/>
                </a:moveTo>
                <a:lnTo>
                  <a:pt x="325012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36429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 b="0">
                <a:latin typeface="Arial"/>
                <a:cs typeface="Arial"/>
              </a:rPr>
              <a:t>2.2 </a:t>
            </a:r>
            <a:r>
              <a:rPr dirty="0" spc="10" b="0">
                <a:latin typeface="Arial"/>
                <a:cs typeface="Arial"/>
              </a:rPr>
              <a:t>Set path </a:t>
            </a:r>
            <a:r>
              <a:rPr dirty="0" spc="5" b="0">
                <a:latin typeface="Arial"/>
                <a:cs typeface="Arial"/>
              </a:rPr>
              <a:t>to </a:t>
            </a:r>
            <a:r>
              <a:rPr dirty="0" spc="15" b="0">
                <a:latin typeface="Arial"/>
                <a:cs typeface="Arial"/>
              </a:rPr>
              <a:t>Dynare </a:t>
            </a:r>
            <a:r>
              <a:rPr dirty="0" spc="10" b="0">
                <a:latin typeface="Arial"/>
                <a:cs typeface="Arial"/>
              </a:rPr>
              <a:t>in </a:t>
            </a:r>
            <a:r>
              <a:rPr dirty="0" spc="15" b="0">
                <a:latin typeface="Arial"/>
                <a:cs typeface="Arial"/>
              </a:rPr>
              <a:t>Matlab:</a:t>
            </a:r>
            <a:r>
              <a:rPr dirty="0" spc="35" b="0">
                <a:latin typeface="Arial"/>
                <a:cs typeface="Arial"/>
              </a:rPr>
              <a:t> </a:t>
            </a:r>
            <a:r>
              <a:rPr dirty="0" spc="10" b="0">
                <a:latin typeface="Arial"/>
                <a:cs typeface="Arial"/>
              </a:rPr>
              <a:t>temporarily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1039569"/>
            <a:ext cx="4161790" cy="106553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55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5">
                <a:latin typeface="Arial"/>
                <a:cs typeface="Arial"/>
              </a:rPr>
              <a:t>Alternatively, </a:t>
            </a:r>
            <a:r>
              <a:rPr dirty="0" sz="1100" spc="-10">
                <a:latin typeface="Arial"/>
                <a:cs typeface="Arial"/>
              </a:rPr>
              <a:t>the path </a:t>
            </a:r>
            <a:r>
              <a:rPr dirty="0" sz="1100" spc="-1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Dynare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be set </a:t>
            </a:r>
            <a:r>
              <a:rPr dirty="0" sz="1100" spc="-10" i="1">
                <a:latin typeface="Arial"/>
                <a:cs typeface="Arial"/>
              </a:rPr>
              <a:t>temporarily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-1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Matlab</a:t>
            </a:r>
            <a:endParaRPr sz="11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414"/>
              </a:spcBef>
            </a:pPr>
            <a:r>
              <a:rPr dirty="0" sz="1000" spc="-114">
                <a:solidFill>
                  <a:srgbClr val="C80E0E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This </a:t>
            </a:r>
            <a:r>
              <a:rPr dirty="0" sz="1000" spc="-10">
                <a:latin typeface="Arial"/>
                <a:cs typeface="Arial"/>
              </a:rPr>
              <a:t>allows to </a:t>
            </a:r>
            <a:r>
              <a:rPr dirty="0" sz="1000" spc="-5">
                <a:latin typeface="Arial"/>
                <a:cs typeface="Arial"/>
              </a:rPr>
              <a:t>switch </a:t>
            </a:r>
            <a:r>
              <a:rPr dirty="0" sz="1000" spc="-10">
                <a:latin typeface="Arial"/>
                <a:cs typeface="Arial"/>
              </a:rPr>
              <a:t>between </a:t>
            </a:r>
            <a:r>
              <a:rPr dirty="0" sz="1000" spc="-5">
                <a:latin typeface="Arial"/>
                <a:cs typeface="Arial"/>
              </a:rPr>
              <a:t>different versions of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Dynare</a:t>
            </a:r>
            <a:endParaRPr sz="10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43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0">
                <a:latin typeface="Arial"/>
                <a:cs typeface="Arial"/>
              </a:rPr>
              <a:t>The following command </a:t>
            </a:r>
            <a:r>
              <a:rPr dirty="0" sz="1100" spc="-5">
                <a:latin typeface="Arial"/>
                <a:cs typeface="Arial"/>
              </a:rPr>
              <a:t>has </a:t>
            </a:r>
            <a:r>
              <a:rPr dirty="0" sz="1100" spc="-1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entered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Matlab:</a:t>
            </a:r>
            <a:endParaRPr sz="11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415"/>
              </a:spcBef>
            </a:pPr>
            <a:r>
              <a:rPr dirty="0" sz="1000" spc="-114">
                <a:solidFill>
                  <a:srgbClr val="C80E0E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10">
                <a:latin typeface="Arial"/>
                <a:cs typeface="Arial"/>
              </a:rPr>
              <a:t>Windows: </a:t>
            </a:r>
            <a:r>
              <a:rPr dirty="0" sz="1000" spc="-5">
                <a:latin typeface="Courier New"/>
                <a:cs typeface="Courier New"/>
              </a:rPr>
              <a:t>addpath</a:t>
            </a:r>
            <a:r>
              <a:rPr dirty="0" sz="1000" spc="1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C:\dynare\4.6.1\matlab</a:t>
            </a:r>
            <a:endParaRPr sz="1000">
              <a:latin typeface="Courier New"/>
              <a:cs typeface="Courier New"/>
            </a:endParaRPr>
          </a:p>
          <a:p>
            <a:pPr marL="299085">
              <a:lnSpc>
                <a:spcPct val="100000"/>
              </a:lnSpc>
              <a:spcBef>
                <a:spcPts val="235"/>
              </a:spcBef>
            </a:pPr>
            <a:r>
              <a:rPr dirty="0" sz="1000" spc="-114">
                <a:solidFill>
                  <a:srgbClr val="C80E0E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>
                <a:latin typeface="Arial"/>
                <a:cs typeface="Arial"/>
              </a:rPr>
              <a:t>macOS: </a:t>
            </a:r>
            <a:r>
              <a:rPr dirty="0" sz="1000" spc="-5">
                <a:latin typeface="Courier New"/>
                <a:cs typeface="Courier New"/>
              </a:rPr>
              <a:t>addpath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 spc="-5">
                <a:latin typeface="Courier New"/>
                <a:cs typeface="Courier New"/>
              </a:rPr>
              <a:t>/Applications/Dynare/4.X.Y/matlab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05216"/>
            <a:ext cx="6026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latin typeface="Arial"/>
                <a:cs typeface="Arial"/>
              </a:rPr>
              <a:t>Outline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2920" y="998905"/>
            <a:ext cx="185508" cy="185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4838" y="1012861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F9E6E6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509" y="990357"/>
            <a:ext cx="1325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Arial"/>
                <a:cs typeface="Arial"/>
                <a:hlinkClick r:id="rId3" action="ppaction://hlinksldjump"/>
              </a:rPr>
              <a:t>Installation of</a:t>
            </a:r>
            <a:r>
              <a:rPr dirty="0" sz="1100" spc="-70"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1100" spc="-10">
                <a:latin typeface="Arial"/>
                <a:cs typeface="Arial"/>
                <a:hlinkClick r:id="rId3" action="ppaction://hlinksldjump"/>
              </a:rPr>
              <a:t>Dynare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2920" y="1413217"/>
            <a:ext cx="185508" cy="185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4838" y="1427173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F9E6E6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521" y="1404669"/>
            <a:ext cx="17767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  <a:hlinkClick r:id="rId5" action="ppaction://hlinksldjump"/>
              </a:rPr>
              <a:t>Set path </a:t>
            </a:r>
            <a:r>
              <a:rPr dirty="0" sz="1100" spc="-15">
                <a:latin typeface="Arial"/>
                <a:cs typeface="Arial"/>
                <a:hlinkClick r:id="rId5" action="ppaction://hlinksldjump"/>
              </a:rPr>
              <a:t>to </a:t>
            </a:r>
            <a:r>
              <a:rPr dirty="0" sz="1100" spc="-10">
                <a:latin typeface="Arial"/>
                <a:cs typeface="Arial"/>
                <a:hlinkClick r:id="rId5" action="ppaction://hlinksldjump"/>
              </a:rPr>
              <a:t>Dynare </a:t>
            </a:r>
            <a:r>
              <a:rPr dirty="0" sz="1100" spc="-5">
                <a:latin typeface="Arial"/>
                <a:cs typeface="Arial"/>
                <a:hlinkClick r:id="rId5" action="ppaction://hlinksldjump"/>
              </a:rPr>
              <a:t>in</a:t>
            </a:r>
            <a:r>
              <a:rPr dirty="0" sz="1100" spc="-35">
                <a:latin typeface="Arial"/>
                <a:cs typeface="Arial"/>
                <a:hlinkClick r:id="rId5" action="ppaction://hlinksldjump"/>
              </a:rPr>
              <a:t> </a:t>
            </a:r>
            <a:r>
              <a:rPr dirty="0" sz="1100" spc="-5">
                <a:latin typeface="Arial"/>
                <a:cs typeface="Arial"/>
                <a:hlinkClick r:id="rId5" action="ppaction://hlinksldjump"/>
              </a:rPr>
              <a:t>Matlab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2920" y="1827529"/>
            <a:ext cx="185508" cy="1855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54838" y="1840215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F9E6E6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521" y="1818981"/>
            <a:ext cx="10636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  <a:hlinkClick r:id="rId7" action="ppaction://hlinksldjump"/>
              </a:rPr>
              <a:t>Usage </a:t>
            </a:r>
            <a:r>
              <a:rPr dirty="0" sz="1100" spc="-5">
                <a:latin typeface="Arial"/>
                <a:cs typeface="Arial"/>
                <a:hlinkClick r:id="rId7" action="ppaction://hlinksldjump"/>
              </a:rPr>
              <a:t>of</a:t>
            </a:r>
            <a:r>
              <a:rPr dirty="0" sz="1100" spc="-55">
                <a:latin typeface="Arial"/>
                <a:cs typeface="Arial"/>
                <a:hlinkClick r:id="rId7" action="ppaction://hlinksldjump"/>
              </a:rPr>
              <a:t> </a:t>
            </a:r>
            <a:r>
              <a:rPr dirty="0" sz="1100" spc="-10">
                <a:latin typeface="Arial"/>
                <a:cs typeface="Arial"/>
                <a:hlinkClick r:id="rId7" action="ppaction://hlinksldjump"/>
              </a:rPr>
              <a:t>Dynare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6026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 b="0">
                <a:latin typeface="Arial"/>
                <a:cs typeface="Arial"/>
              </a:rPr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302920" y="881672"/>
            <a:ext cx="185508" cy="185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4838" y="894370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F9E6E6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9772" y="1148105"/>
            <a:ext cx="75628" cy="75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9772" y="1354594"/>
            <a:ext cx="75628" cy="75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9772" y="1561083"/>
            <a:ext cx="75628" cy="75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9772" y="1767573"/>
            <a:ext cx="75628" cy="75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9772" y="1974062"/>
            <a:ext cx="75628" cy="756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9772" y="2180539"/>
            <a:ext cx="75628" cy="756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43509" y="832889"/>
            <a:ext cx="1472565" cy="147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720" marR="413384" indent="-160655">
              <a:lnSpc>
                <a:spcPct val="123200"/>
              </a:lnSpc>
              <a:spcBef>
                <a:spcPts val="100"/>
              </a:spcBef>
            </a:pPr>
            <a:r>
              <a:rPr dirty="0" sz="1100" spc="-10">
                <a:latin typeface="Arial"/>
                <a:cs typeface="Arial"/>
                <a:hlinkClick r:id="rId8" action="ppaction://hlinksldjump"/>
              </a:rPr>
              <a:t>Usage </a:t>
            </a:r>
            <a:r>
              <a:rPr dirty="0" sz="1100" spc="-5">
                <a:latin typeface="Arial"/>
                <a:cs typeface="Arial"/>
                <a:hlinkClick r:id="rId8" action="ppaction://hlinksldjump"/>
              </a:rPr>
              <a:t>of</a:t>
            </a:r>
            <a:r>
              <a:rPr dirty="0" sz="1100" spc="-65">
                <a:latin typeface="Arial"/>
                <a:cs typeface="Arial"/>
                <a:hlinkClick r:id="rId8" action="ppaction://hlinksldjump"/>
              </a:rPr>
              <a:t> </a:t>
            </a:r>
            <a:r>
              <a:rPr dirty="0" sz="1100" spc="-10">
                <a:latin typeface="Arial"/>
                <a:cs typeface="Arial"/>
                <a:hlinkClick r:id="rId8" action="ppaction://hlinksldjump"/>
              </a:rPr>
              <a:t>Dynare 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  <a:hlinkClick r:id="rId9" action="ppaction://hlinksldjump"/>
              </a:rPr>
              <a:t>Examples</a:t>
            </a:r>
            <a:endParaRPr sz="1100">
              <a:latin typeface="Arial"/>
              <a:cs typeface="Arial"/>
            </a:endParaRPr>
          </a:p>
          <a:p>
            <a:pPr marL="172720" marR="5080">
              <a:lnSpc>
                <a:spcPct val="123200"/>
              </a:lnSpc>
            </a:pPr>
            <a:r>
              <a:rPr dirty="0" sz="1100" spc="-15">
                <a:latin typeface="Arial"/>
                <a:cs typeface="Arial"/>
                <a:hlinkClick r:id="rId10" action="ppaction://hlinksldjump"/>
              </a:rPr>
              <a:t>Run </a:t>
            </a:r>
            <a:r>
              <a:rPr dirty="0" sz="1100" spc="-10">
                <a:latin typeface="Arial"/>
                <a:cs typeface="Arial"/>
                <a:hlinkClick r:id="rId10" action="ppaction://hlinksldjump"/>
              </a:rPr>
              <a:t>a Mod File 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  <a:hlinkClick r:id="rId11" action="ppaction://hlinksldjump"/>
              </a:rPr>
              <a:t>Preprocessor </a:t>
            </a:r>
            <a:r>
              <a:rPr dirty="0" sz="1100" spc="-10">
                <a:latin typeface="Arial"/>
                <a:cs typeface="Arial"/>
                <a:hlinkClick r:id="rId12" action="ppaction://hlinksldjump"/>
              </a:rPr>
              <a:t> Steady State</a:t>
            </a:r>
            <a:r>
              <a:rPr dirty="0" sz="1100" spc="-75"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1100" spc="-10">
                <a:latin typeface="Arial"/>
                <a:cs typeface="Arial"/>
                <a:hlinkClick r:id="rId12" action="ppaction://hlinksldjump"/>
              </a:rPr>
              <a:t>Results 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  <a:hlinkClick r:id="rId13" action="ppaction://hlinksldjump"/>
              </a:rPr>
              <a:t>Stability of </a:t>
            </a:r>
            <a:r>
              <a:rPr dirty="0" sz="1100" spc="-10">
                <a:latin typeface="Arial"/>
                <a:cs typeface="Arial"/>
                <a:hlinkClick r:id="rId13" action="ppaction://hlinksldjump"/>
              </a:rPr>
              <a:t>the</a:t>
            </a:r>
            <a:r>
              <a:rPr dirty="0" sz="1100" spc="-65">
                <a:latin typeface="Arial"/>
                <a:cs typeface="Arial"/>
                <a:hlinkClick r:id="rId13" action="ppaction://hlinksldjump"/>
              </a:rPr>
              <a:t> </a:t>
            </a:r>
            <a:r>
              <a:rPr dirty="0" sz="1100" spc="-10">
                <a:latin typeface="Arial"/>
                <a:cs typeface="Arial"/>
                <a:hlinkClick r:id="rId13" action="ppaction://hlinksldjump"/>
              </a:rPr>
              <a:t>Model 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  <a:hlinkClick r:id="rId14" action="ppaction://hlinksldjump"/>
              </a:rPr>
              <a:t>Output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11258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 b="0">
                <a:latin typeface="Arial"/>
                <a:cs typeface="Arial"/>
              </a:rPr>
              <a:t>3.1</a:t>
            </a:r>
            <a:r>
              <a:rPr dirty="0" spc="-45" b="0">
                <a:latin typeface="Arial"/>
                <a:cs typeface="Arial"/>
              </a:rPr>
              <a:t> </a:t>
            </a:r>
            <a:r>
              <a:rPr dirty="0" spc="10" b="0">
                <a:latin typeface="Arial"/>
                <a:cs typeface="Arial"/>
              </a:rPr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0" i="1">
                <a:latin typeface="Verdana"/>
                <a:cs typeface="Verdana"/>
              </a:rPr>
              <a:t>| </a:t>
            </a:r>
            <a:r>
              <a:rPr dirty="0" spc="-5"/>
              <a:t>p.</a:t>
            </a:r>
            <a:r>
              <a:rPr dirty="0" spc="-5"/>
              <a:t>16</a:t>
            </a:r>
            <a:r>
              <a:rPr dirty="0" spc="-60"/>
              <a:t> </a:t>
            </a:r>
            <a:r>
              <a:rPr dirty="0" spc="-50" i="1">
                <a:latin typeface="Verdana"/>
                <a:cs typeface="Verdana"/>
              </a:rPr>
              <a:t>|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1064206"/>
            <a:ext cx="4192904" cy="100330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7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0">
                <a:latin typeface="Arial"/>
                <a:cs typeface="Arial"/>
              </a:rPr>
              <a:t>The dynare path </a:t>
            </a:r>
            <a:r>
              <a:rPr dirty="0" sz="1100" spc="-5">
                <a:latin typeface="Arial"/>
                <a:cs typeface="Arial"/>
              </a:rPr>
              <a:t>contains </a:t>
            </a:r>
            <a:r>
              <a:rPr dirty="0" sz="1100" spc="-10">
                <a:latin typeface="Arial"/>
                <a:cs typeface="Arial"/>
              </a:rPr>
              <a:t>a folder with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examples.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6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0">
                <a:latin typeface="Arial"/>
                <a:cs typeface="Arial"/>
              </a:rPr>
              <a:t>First </a:t>
            </a:r>
            <a:r>
              <a:rPr dirty="0" sz="1100" spc="-20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need </a:t>
            </a:r>
            <a:r>
              <a:rPr dirty="0" sz="1100" spc="-15">
                <a:latin typeface="Arial"/>
                <a:cs typeface="Arial"/>
              </a:rPr>
              <a:t>to create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15">
                <a:latin typeface="Arial"/>
                <a:cs typeface="Arial"/>
              </a:rPr>
              <a:t>new </a:t>
            </a:r>
            <a:r>
              <a:rPr dirty="0" sz="1100" spc="-20">
                <a:latin typeface="Arial"/>
                <a:cs typeface="Arial"/>
              </a:rPr>
              <a:t>folder, </a:t>
            </a:r>
            <a:r>
              <a:rPr dirty="0" sz="1100" spc="-5">
                <a:latin typeface="Arial"/>
                <a:cs typeface="Arial"/>
              </a:rPr>
              <a:t>e.g. </a:t>
            </a:r>
            <a:r>
              <a:rPr dirty="0" sz="1100" spc="-10">
                <a:latin typeface="Courier New"/>
                <a:cs typeface="Courier New"/>
              </a:rPr>
              <a:t>NK Baseline</a:t>
            </a:r>
            <a:r>
              <a:rPr dirty="0" sz="1100" spc="204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Model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6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2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copy one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example </a:t>
            </a:r>
            <a:r>
              <a:rPr dirty="0" sz="1100" spc="-10">
                <a:latin typeface="Arial"/>
                <a:cs typeface="Arial"/>
              </a:rPr>
              <a:t>mod </a:t>
            </a:r>
            <a:r>
              <a:rPr dirty="0" sz="1100" spc="-5">
                <a:latin typeface="Arial"/>
                <a:cs typeface="Arial"/>
              </a:rPr>
              <a:t>files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use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them.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6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5">
                <a:latin typeface="Arial"/>
                <a:cs typeface="Arial"/>
              </a:rPr>
              <a:t>Note </a:t>
            </a:r>
            <a:r>
              <a:rPr dirty="0" sz="1100" spc="-10">
                <a:latin typeface="Arial"/>
                <a:cs typeface="Arial"/>
              </a:rPr>
              <a:t>the name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completely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arbitrary.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23507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 b="0">
                <a:latin typeface="Arial"/>
                <a:cs typeface="Arial"/>
              </a:rPr>
              <a:t>3.2 </a:t>
            </a:r>
            <a:r>
              <a:rPr dirty="0" spc="10" b="0">
                <a:latin typeface="Arial"/>
                <a:cs typeface="Arial"/>
              </a:rPr>
              <a:t>Run</a:t>
            </a:r>
            <a:r>
              <a:rPr dirty="0" spc="-80" b="0">
                <a:latin typeface="Arial"/>
                <a:cs typeface="Arial"/>
              </a:rPr>
              <a:t> </a:t>
            </a:r>
            <a:r>
              <a:rPr dirty="0" spc="20" b="0">
                <a:latin typeface="Courier New"/>
                <a:cs typeface="Courier New"/>
              </a:rPr>
              <a:t>NK_Baseline.mod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0" i="1">
                <a:latin typeface="Verdana"/>
                <a:cs typeface="Verdana"/>
              </a:rPr>
              <a:t>| </a:t>
            </a:r>
            <a:r>
              <a:rPr dirty="0" spc="-5"/>
              <a:t>p.</a:t>
            </a:r>
            <a:r>
              <a:rPr dirty="0" spc="-5"/>
              <a:t>17</a:t>
            </a:r>
            <a:r>
              <a:rPr dirty="0" spc="-60"/>
              <a:t> </a:t>
            </a:r>
            <a:r>
              <a:rPr dirty="0" spc="-50" i="1">
                <a:latin typeface="Verdana"/>
                <a:cs typeface="Verdana"/>
              </a:rPr>
              <a:t>|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981606"/>
            <a:ext cx="4231005" cy="121031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7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5">
                <a:latin typeface="Arial"/>
                <a:cs typeface="Arial"/>
              </a:rPr>
              <a:t>Copy </a:t>
            </a: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file </a:t>
            </a:r>
            <a:r>
              <a:rPr dirty="0" sz="1100" spc="-10">
                <a:latin typeface="Courier New"/>
                <a:cs typeface="Courier New"/>
              </a:rPr>
              <a:t>NK_Baseline.mod</a:t>
            </a:r>
            <a:r>
              <a:rPr dirty="0" sz="1100" spc="-295">
                <a:latin typeface="Courier New"/>
                <a:cs typeface="Courier New"/>
              </a:rPr>
              <a:t> </a:t>
            </a:r>
            <a:r>
              <a:rPr dirty="0" sz="1100" spc="-10">
                <a:latin typeface="Arial"/>
                <a:cs typeface="Arial"/>
              </a:rPr>
              <a:t>into the newly created </a:t>
            </a:r>
            <a:r>
              <a:rPr dirty="0" sz="1100" spc="-20">
                <a:latin typeface="Arial"/>
                <a:cs typeface="Arial"/>
              </a:rPr>
              <a:t>folder.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6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0">
                <a:latin typeface="Arial"/>
                <a:cs typeface="Arial"/>
              </a:rPr>
              <a:t>Enter the following command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5">
                <a:latin typeface="Arial"/>
                <a:cs typeface="Arial"/>
              </a:rPr>
              <a:t>your </a:t>
            </a:r>
            <a:r>
              <a:rPr dirty="0" sz="1100" spc="-10">
                <a:latin typeface="Arial"/>
                <a:cs typeface="Arial"/>
              </a:rPr>
              <a:t>command window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Matlab:</a:t>
            </a:r>
            <a:endParaRPr sz="11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05"/>
              </a:spcBef>
            </a:pPr>
            <a:r>
              <a:rPr dirty="0" sz="1100" spc="-10">
                <a:latin typeface="Courier New"/>
                <a:cs typeface="Courier New"/>
              </a:rPr>
              <a:t>dynare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10">
                <a:latin typeface="Courier New"/>
                <a:cs typeface="Courier New"/>
              </a:rPr>
              <a:t>NK_Baseline</a:t>
            </a:r>
            <a:endParaRPr sz="1100">
              <a:latin typeface="Courier New"/>
              <a:cs typeface="Courier New"/>
            </a:endParaRPr>
          </a:p>
          <a:p>
            <a:pPr marL="189230" indent="-176530">
              <a:lnSpc>
                <a:spcPct val="100000"/>
              </a:lnSpc>
              <a:spcBef>
                <a:spcPts val="6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25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copy one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example </a:t>
            </a:r>
            <a:r>
              <a:rPr dirty="0" sz="1100" spc="-10">
                <a:latin typeface="Arial"/>
                <a:cs typeface="Arial"/>
              </a:rPr>
              <a:t>mod </a:t>
            </a:r>
            <a:r>
              <a:rPr dirty="0" sz="1100" spc="-5">
                <a:latin typeface="Arial"/>
                <a:cs typeface="Arial"/>
              </a:rPr>
              <a:t>files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use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them.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6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0">
                <a:latin typeface="Arial"/>
                <a:cs typeface="Arial"/>
              </a:rPr>
              <a:t>First, </a:t>
            </a:r>
            <a:r>
              <a:rPr dirty="0" sz="1100" spc="-20">
                <a:latin typeface="Arial"/>
                <a:cs typeface="Arial"/>
              </a:rPr>
              <a:t>we </a:t>
            </a:r>
            <a:r>
              <a:rPr dirty="0" sz="1100" spc="-10">
                <a:latin typeface="Arial"/>
                <a:cs typeface="Arial"/>
              </a:rPr>
              <a:t>need </a:t>
            </a:r>
            <a:r>
              <a:rPr dirty="0" sz="1100" spc="-15">
                <a:latin typeface="Arial"/>
                <a:cs typeface="Arial"/>
              </a:rPr>
              <a:t>to create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15">
                <a:latin typeface="Arial"/>
                <a:cs typeface="Arial"/>
              </a:rPr>
              <a:t>new </a:t>
            </a:r>
            <a:r>
              <a:rPr dirty="0" sz="1100" spc="-20">
                <a:latin typeface="Arial"/>
                <a:cs typeface="Arial"/>
              </a:rPr>
              <a:t>folder, </a:t>
            </a:r>
            <a:r>
              <a:rPr dirty="0" sz="1100" spc="-5">
                <a:latin typeface="Arial"/>
                <a:cs typeface="Arial"/>
              </a:rPr>
              <a:t>e.g. </a:t>
            </a:r>
            <a:r>
              <a:rPr dirty="0" sz="1100" spc="-10">
                <a:latin typeface="Courier New"/>
                <a:cs typeface="Courier New"/>
              </a:rPr>
              <a:t>NK Baseline</a:t>
            </a:r>
            <a:r>
              <a:rPr dirty="0" sz="1100" spc="21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Model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14103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 b="0">
                <a:latin typeface="Arial"/>
                <a:cs typeface="Arial"/>
              </a:rPr>
              <a:t>3.3</a:t>
            </a:r>
            <a:r>
              <a:rPr dirty="0" spc="-25" b="0">
                <a:latin typeface="Arial"/>
                <a:cs typeface="Arial"/>
              </a:rPr>
              <a:t> </a:t>
            </a:r>
            <a:r>
              <a:rPr dirty="0" spc="10" b="0">
                <a:latin typeface="Arial"/>
                <a:cs typeface="Arial"/>
              </a:rPr>
              <a:t>Preprocessor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56536"/>
            <a:ext cx="4822825" cy="4387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230" marR="5080" indent="-176530">
              <a:lnSpc>
                <a:spcPct val="123200"/>
              </a:lnSpc>
              <a:spcBef>
                <a:spcPts val="10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0">
                <a:latin typeface="Arial"/>
                <a:cs typeface="Arial"/>
              </a:rPr>
              <a:t>The command window </a:t>
            </a:r>
            <a:r>
              <a:rPr dirty="0" sz="1100" spc="-5">
                <a:latin typeface="Arial"/>
                <a:cs typeface="Arial"/>
              </a:rPr>
              <a:t>first </a:t>
            </a:r>
            <a:r>
              <a:rPr dirty="0" sz="1100" spc="-15">
                <a:latin typeface="Arial"/>
                <a:cs typeface="Arial"/>
              </a:rPr>
              <a:t>shows you </a:t>
            </a:r>
            <a:r>
              <a:rPr dirty="0" sz="1100" spc="-10">
                <a:latin typeface="Arial"/>
                <a:cs typeface="Arial"/>
              </a:rPr>
              <a:t>that the preprocessor </a:t>
            </a:r>
            <a:r>
              <a:rPr dirty="0" sz="1100" spc="-15">
                <a:latin typeface="Arial"/>
                <a:cs typeface="Arial"/>
              </a:rPr>
              <a:t>worked </a:t>
            </a:r>
            <a:r>
              <a:rPr dirty="0" sz="1100" spc="-5">
                <a:latin typeface="Arial"/>
                <a:cs typeface="Arial"/>
              </a:rPr>
              <a:t>fine </a:t>
            </a:r>
            <a:r>
              <a:rPr dirty="0" sz="1100" spc="-10">
                <a:latin typeface="Arial"/>
                <a:cs typeface="Arial"/>
              </a:rPr>
              <a:t>for  </a:t>
            </a:r>
            <a:r>
              <a:rPr dirty="0" sz="1100" spc="-5">
                <a:latin typeface="Arial"/>
                <a:cs typeface="Arial"/>
              </a:rPr>
              <a:t>our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example.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607" y="1243075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4067" y="1245603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 h="0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7095" y="1245603"/>
            <a:ext cx="4763135" cy="0"/>
          </a:xfrm>
          <a:custGeom>
            <a:avLst/>
            <a:gdLst/>
            <a:ahLst/>
            <a:cxnLst/>
            <a:rect l="l" t="t" r="r" b="b"/>
            <a:pathLst>
              <a:path w="4763135" h="0">
                <a:moveTo>
                  <a:pt x="0" y="0"/>
                </a:moveTo>
                <a:lnTo>
                  <a:pt x="476290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00001" y="1245603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 h="0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40489" y="1243075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6607" y="1286090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40489" y="1286090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6607" y="1392364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7095" y="1392364"/>
            <a:ext cx="4763135" cy="106680"/>
          </a:xfrm>
          <a:custGeom>
            <a:avLst/>
            <a:gdLst/>
            <a:ahLst/>
            <a:cxnLst/>
            <a:rect l="l" t="t" r="r" b="b"/>
            <a:pathLst>
              <a:path w="4763135" h="106680">
                <a:moveTo>
                  <a:pt x="0" y="106286"/>
                </a:moveTo>
                <a:lnTo>
                  <a:pt x="4762906" y="106286"/>
                </a:lnTo>
                <a:lnTo>
                  <a:pt x="4762906" y="0"/>
                </a:lnTo>
                <a:lnTo>
                  <a:pt x="0" y="0"/>
                </a:lnTo>
                <a:lnTo>
                  <a:pt x="0" y="1062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40489" y="1392364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6607" y="1498650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40489" y="1498650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6607" y="1604924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40489" y="1604924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6607" y="1711210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40489" y="1711210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6607" y="1817497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40489" y="1817497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6607" y="1923770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40489" y="1923770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96607" y="2030056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40489" y="2030056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96607" y="2136330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40489" y="2136330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96607" y="2242616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40489" y="2242616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6607" y="2348890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40489" y="2348890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39178" y="1256684"/>
            <a:ext cx="2094230" cy="119507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175">
              <a:lnSpc>
                <a:spcPct val="100000"/>
              </a:lnSpc>
              <a:spcBef>
                <a:spcPts val="215"/>
              </a:spcBef>
            </a:pPr>
            <a:r>
              <a:rPr dirty="0" sz="600" spc="30">
                <a:latin typeface="Arial"/>
                <a:cs typeface="Arial"/>
              </a:rPr>
              <a:t>Using </a:t>
            </a:r>
            <a:r>
              <a:rPr dirty="0" sz="600" spc="-10">
                <a:latin typeface="Arial"/>
                <a:cs typeface="Arial"/>
              </a:rPr>
              <a:t>64</a:t>
            </a:r>
            <a:r>
              <a:rPr dirty="0" sz="600" spc="-10" i="1">
                <a:latin typeface="Verdana"/>
                <a:cs typeface="Verdana"/>
              </a:rPr>
              <a:t>− </a:t>
            </a:r>
            <a:r>
              <a:rPr dirty="0" sz="600" spc="-5">
                <a:latin typeface="Arial"/>
                <a:cs typeface="Arial"/>
              </a:rPr>
              <a:t>b i t</a:t>
            </a:r>
            <a:r>
              <a:rPr dirty="0" sz="600" spc="95">
                <a:latin typeface="Arial"/>
                <a:cs typeface="Arial"/>
              </a:rPr>
              <a:t> </a:t>
            </a:r>
            <a:r>
              <a:rPr dirty="0" sz="600" spc="50">
                <a:latin typeface="Arial"/>
                <a:cs typeface="Arial"/>
              </a:rPr>
              <a:t>preprocessor</a:t>
            </a:r>
            <a:endParaRPr sz="600">
              <a:latin typeface="Arial"/>
              <a:cs typeface="Arial"/>
            </a:endParaRPr>
          </a:p>
          <a:p>
            <a:pPr marL="8890">
              <a:lnSpc>
                <a:spcPct val="100000"/>
              </a:lnSpc>
              <a:spcBef>
                <a:spcPts val="120"/>
              </a:spcBef>
            </a:pPr>
            <a:r>
              <a:rPr dirty="0" sz="600" spc="-5">
                <a:latin typeface="Arial"/>
                <a:cs typeface="Arial"/>
              </a:rPr>
              <a:t>S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t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a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r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t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i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n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g</a:t>
            </a:r>
            <a:r>
              <a:rPr dirty="0" sz="600" spc="150">
                <a:latin typeface="Arial"/>
                <a:cs typeface="Arial"/>
              </a:rPr>
              <a:t> </a:t>
            </a:r>
            <a:r>
              <a:rPr dirty="0" sz="600" spc="20">
                <a:latin typeface="Arial"/>
                <a:cs typeface="Arial"/>
              </a:rPr>
              <a:t>Dynare</a:t>
            </a:r>
            <a:r>
              <a:rPr dirty="0" sz="600" spc="12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(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55">
                <a:latin typeface="Arial"/>
                <a:cs typeface="Arial"/>
              </a:rPr>
              <a:t>version</a:t>
            </a:r>
            <a:r>
              <a:rPr dirty="0" sz="600" spc="13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4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.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6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.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1</a:t>
            </a:r>
            <a:r>
              <a:rPr dirty="0" sz="600" spc="-7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)</a:t>
            </a:r>
            <a:r>
              <a:rPr dirty="0" sz="600" spc="1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8255">
              <a:lnSpc>
                <a:spcPct val="100000"/>
              </a:lnSpc>
              <a:spcBef>
                <a:spcPts val="114"/>
              </a:spcBef>
            </a:pPr>
            <a:r>
              <a:rPr dirty="0" sz="600" spc="-5">
                <a:latin typeface="Arial"/>
                <a:cs typeface="Arial"/>
              </a:rPr>
              <a:t>C</a:t>
            </a:r>
            <a:r>
              <a:rPr dirty="0" sz="600" spc="-8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a</a:t>
            </a:r>
            <a:r>
              <a:rPr dirty="0" sz="600" spc="-8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</a:t>
            </a:r>
            <a:r>
              <a:rPr dirty="0" sz="600" spc="-8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</a:t>
            </a:r>
            <a:r>
              <a:rPr dirty="0" sz="600" spc="-8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i</a:t>
            </a:r>
            <a:r>
              <a:rPr dirty="0" sz="600" spc="-8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n</a:t>
            </a:r>
            <a:r>
              <a:rPr dirty="0" sz="600" spc="-8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g</a:t>
            </a:r>
            <a:r>
              <a:rPr dirty="0" sz="600" spc="150">
                <a:latin typeface="Arial"/>
                <a:cs typeface="Arial"/>
              </a:rPr>
              <a:t> </a:t>
            </a:r>
            <a:r>
              <a:rPr dirty="0" sz="600" spc="20">
                <a:latin typeface="Arial"/>
                <a:cs typeface="Arial"/>
              </a:rPr>
              <a:t>Dynare</a:t>
            </a:r>
            <a:r>
              <a:rPr dirty="0" sz="600" spc="1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w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i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t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h</a:t>
            </a:r>
            <a:r>
              <a:rPr dirty="0" sz="600" spc="145">
                <a:latin typeface="Arial"/>
                <a:cs typeface="Arial"/>
              </a:rPr>
              <a:t> </a:t>
            </a:r>
            <a:r>
              <a:rPr dirty="0" sz="600" spc="30">
                <a:latin typeface="Arial"/>
                <a:cs typeface="Arial"/>
              </a:rPr>
              <a:t>arguments</a:t>
            </a:r>
            <a:r>
              <a:rPr dirty="0" sz="600" spc="-3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:</a:t>
            </a:r>
            <a:r>
              <a:rPr dirty="0" sz="600" spc="150">
                <a:latin typeface="Arial"/>
                <a:cs typeface="Arial"/>
              </a:rPr>
              <a:t> </a:t>
            </a:r>
            <a:r>
              <a:rPr dirty="0" sz="600" spc="10">
                <a:latin typeface="Arial"/>
                <a:cs typeface="Arial"/>
              </a:rPr>
              <a:t>none</a:t>
            </a:r>
            <a:endParaRPr sz="600">
              <a:latin typeface="Arial"/>
              <a:cs typeface="Arial"/>
            </a:endParaRPr>
          </a:p>
          <a:p>
            <a:pPr marR="102235" indent="8890">
              <a:lnSpc>
                <a:spcPct val="116199"/>
              </a:lnSpc>
            </a:pPr>
            <a:r>
              <a:rPr dirty="0" sz="600" spc="-5">
                <a:latin typeface="Arial"/>
                <a:cs typeface="Arial"/>
              </a:rPr>
              <a:t>S t a r t i n g </a:t>
            </a:r>
            <a:r>
              <a:rPr dirty="0" sz="600" spc="55">
                <a:latin typeface="Arial"/>
                <a:cs typeface="Arial"/>
              </a:rPr>
              <a:t>preprocessing </a:t>
            </a:r>
            <a:r>
              <a:rPr dirty="0" sz="600" spc="30">
                <a:latin typeface="Arial"/>
                <a:cs typeface="Arial"/>
              </a:rPr>
              <a:t>of </a:t>
            </a:r>
            <a:r>
              <a:rPr dirty="0" sz="600" spc="35">
                <a:latin typeface="Arial"/>
                <a:cs typeface="Arial"/>
              </a:rPr>
              <a:t>the </a:t>
            </a:r>
            <a:r>
              <a:rPr dirty="0" sz="600" spc="15">
                <a:latin typeface="Arial"/>
                <a:cs typeface="Arial"/>
              </a:rPr>
              <a:t>model</a:t>
            </a:r>
            <a:r>
              <a:rPr dirty="0" sz="600" spc="1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f i l e</a:t>
            </a:r>
            <a:r>
              <a:rPr dirty="0" sz="600" spc="3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. . .  </a:t>
            </a:r>
            <a:r>
              <a:rPr dirty="0" sz="600" spc="10">
                <a:latin typeface="Arial"/>
                <a:cs typeface="Arial"/>
              </a:rPr>
              <a:t>Found </a:t>
            </a:r>
            <a:r>
              <a:rPr dirty="0" sz="600" spc="5">
                <a:latin typeface="Arial"/>
                <a:cs typeface="Arial"/>
              </a:rPr>
              <a:t>28 </a:t>
            </a:r>
            <a:r>
              <a:rPr dirty="0" sz="600" spc="50">
                <a:latin typeface="Arial"/>
                <a:cs typeface="Arial"/>
              </a:rPr>
              <a:t>equation </a:t>
            </a:r>
            <a:r>
              <a:rPr dirty="0" sz="600" spc="-5">
                <a:latin typeface="Arial"/>
                <a:cs typeface="Arial"/>
              </a:rPr>
              <a:t>( s )</a:t>
            </a:r>
            <a:r>
              <a:rPr dirty="0" sz="600" spc="-6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6985">
              <a:lnSpc>
                <a:spcPct val="100000"/>
              </a:lnSpc>
              <a:spcBef>
                <a:spcPts val="114"/>
              </a:spcBef>
            </a:pPr>
            <a:r>
              <a:rPr dirty="0" sz="600" spc="60">
                <a:latin typeface="Arial"/>
                <a:cs typeface="Arial"/>
              </a:rPr>
              <a:t>Evaluating </a:t>
            </a:r>
            <a:r>
              <a:rPr dirty="0" sz="600" spc="50">
                <a:latin typeface="Arial"/>
                <a:cs typeface="Arial"/>
              </a:rPr>
              <a:t>expressions </a:t>
            </a:r>
            <a:r>
              <a:rPr dirty="0" sz="600" spc="-5">
                <a:latin typeface="Arial"/>
                <a:cs typeface="Arial"/>
              </a:rPr>
              <a:t>. . .</a:t>
            </a:r>
            <a:r>
              <a:rPr dirty="0" sz="600" spc="-25">
                <a:latin typeface="Arial"/>
                <a:cs typeface="Arial"/>
              </a:rPr>
              <a:t> </a:t>
            </a:r>
            <a:r>
              <a:rPr dirty="0" sz="600" spc="10">
                <a:latin typeface="Arial"/>
                <a:cs typeface="Arial"/>
              </a:rPr>
              <a:t>done</a:t>
            </a:r>
            <a:endParaRPr sz="600">
              <a:latin typeface="Arial"/>
              <a:cs typeface="Arial"/>
            </a:endParaRPr>
          </a:p>
          <a:p>
            <a:pPr marL="1905" marR="5080">
              <a:lnSpc>
                <a:spcPct val="116199"/>
              </a:lnSpc>
            </a:pPr>
            <a:r>
              <a:rPr dirty="0" sz="600" spc="25">
                <a:latin typeface="Arial"/>
                <a:cs typeface="Arial"/>
              </a:rPr>
              <a:t>Computing</a:t>
            </a:r>
            <a:r>
              <a:rPr dirty="0" sz="600" spc="14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s</a:t>
            </a:r>
            <a:r>
              <a:rPr dirty="0" sz="600" spc="-6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t</a:t>
            </a:r>
            <a:r>
              <a:rPr dirty="0" sz="600" spc="-6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a</a:t>
            </a:r>
            <a:r>
              <a:rPr dirty="0" sz="600" spc="-6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t</a:t>
            </a:r>
            <a:r>
              <a:rPr dirty="0" sz="600" spc="-6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i</a:t>
            </a:r>
            <a:r>
              <a:rPr dirty="0" sz="600" spc="-6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c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 spc="15">
                <a:latin typeface="Arial"/>
                <a:cs typeface="Arial"/>
              </a:rPr>
              <a:t>model</a:t>
            </a:r>
            <a:r>
              <a:rPr dirty="0" sz="600" spc="12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d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r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i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v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a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t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i</a:t>
            </a:r>
            <a:r>
              <a:rPr dirty="0" sz="600" spc="-7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v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s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(</a:t>
            </a:r>
            <a:r>
              <a:rPr dirty="0" sz="600" spc="-25">
                <a:latin typeface="Arial"/>
                <a:cs typeface="Arial"/>
              </a:rPr>
              <a:t> </a:t>
            </a:r>
            <a:r>
              <a:rPr dirty="0" sz="600" spc="50">
                <a:latin typeface="Arial"/>
                <a:cs typeface="Arial"/>
              </a:rPr>
              <a:t>order</a:t>
            </a:r>
            <a:r>
              <a:rPr dirty="0" sz="600" spc="10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1</a:t>
            </a:r>
            <a:r>
              <a:rPr dirty="0" sz="600" spc="-10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)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.  </a:t>
            </a:r>
            <a:r>
              <a:rPr dirty="0" sz="600" spc="25">
                <a:latin typeface="Arial"/>
                <a:cs typeface="Arial"/>
              </a:rPr>
              <a:t>Computing</a:t>
            </a:r>
            <a:r>
              <a:rPr dirty="0" sz="600" spc="65">
                <a:latin typeface="Arial"/>
                <a:cs typeface="Arial"/>
              </a:rPr>
              <a:t> </a:t>
            </a:r>
            <a:r>
              <a:rPr dirty="0" sz="600" spc="25">
                <a:latin typeface="Arial"/>
                <a:cs typeface="Arial"/>
              </a:rPr>
              <a:t>dynamic</a:t>
            </a:r>
            <a:r>
              <a:rPr dirty="0" sz="600" spc="65">
                <a:latin typeface="Arial"/>
                <a:cs typeface="Arial"/>
              </a:rPr>
              <a:t> </a:t>
            </a:r>
            <a:r>
              <a:rPr dirty="0" sz="600" spc="15">
                <a:latin typeface="Arial"/>
                <a:cs typeface="Arial"/>
              </a:rPr>
              <a:t>model</a:t>
            </a:r>
            <a:r>
              <a:rPr dirty="0" sz="600" spc="12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d</a:t>
            </a:r>
            <a:r>
              <a:rPr dirty="0" sz="600" spc="-7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r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i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v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a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t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i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v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s</a:t>
            </a:r>
            <a:r>
              <a:rPr dirty="0" sz="600" spc="3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(</a:t>
            </a:r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50">
                <a:latin typeface="Arial"/>
                <a:cs typeface="Arial"/>
              </a:rPr>
              <a:t>order</a:t>
            </a:r>
            <a:r>
              <a:rPr dirty="0" sz="600" spc="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1</a:t>
            </a:r>
            <a:r>
              <a:rPr dirty="0" sz="600" spc="-10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)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.  </a:t>
            </a:r>
            <a:r>
              <a:rPr dirty="0" sz="600" spc="45">
                <a:latin typeface="Arial"/>
                <a:cs typeface="Arial"/>
              </a:rPr>
              <a:t>Processing </a:t>
            </a:r>
            <a:r>
              <a:rPr dirty="0" sz="600" spc="50">
                <a:latin typeface="Arial"/>
                <a:cs typeface="Arial"/>
              </a:rPr>
              <a:t>outputs </a:t>
            </a:r>
            <a:r>
              <a:rPr dirty="0" sz="600" spc="-5">
                <a:latin typeface="Arial"/>
                <a:cs typeface="Arial"/>
              </a:rPr>
              <a:t>. .</a:t>
            </a:r>
            <a:r>
              <a:rPr dirty="0" sz="600" spc="-7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600" spc="10">
                <a:latin typeface="Arial"/>
                <a:cs typeface="Arial"/>
              </a:rPr>
              <a:t>done</a:t>
            </a:r>
            <a:endParaRPr sz="600">
              <a:latin typeface="Arial"/>
              <a:cs typeface="Arial"/>
            </a:endParaRPr>
          </a:p>
          <a:p>
            <a:pPr marL="5080">
              <a:lnSpc>
                <a:spcPct val="100000"/>
              </a:lnSpc>
              <a:spcBef>
                <a:spcPts val="114"/>
              </a:spcBef>
            </a:pPr>
            <a:r>
              <a:rPr dirty="0" sz="600" spc="50">
                <a:latin typeface="Arial"/>
                <a:cs typeface="Arial"/>
              </a:rPr>
              <a:t>Preprocessing </a:t>
            </a:r>
            <a:r>
              <a:rPr dirty="0" sz="600" spc="35">
                <a:latin typeface="Arial"/>
                <a:cs typeface="Arial"/>
              </a:rPr>
              <a:t>completed</a:t>
            </a:r>
            <a:r>
              <a:rPr dirty="0" sz="6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96607" y="2455189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94067" y="2495664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 h="0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37095" y="2495664"/>
            <a:ext cx="4763135" cy="0"/>
          </a:xfrm>
          <a:custGeom>
            <a:avLst/>
            <a:gdLst/>
            <a:ahLst/>
            <a:cxnLst/>
            <a:rect l="l" t="t" r="r" b="b"/>
            <a:pathLst>
              <a:path w="4763135" h="0">
                <a:moveTo>
                  <a:pt x="0" y="0"/>
                </a:moveTo>
                <a:lnTo>
                  <a:pt x="476290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00001" y="2495664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 h="0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40489" y="2455189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0" i="1">
                <a:latin typeface="Verdana"/>
                <a:cs typeface="Verdana"/>
              </a:rPr>
              <a:t>| </a:t>
            </a:r>
            <a:r>
              <a:rPr dirty="0" spc="-5"/>
              <a:t>p.</a:t>
            </a:r>
            <a:r>
              <a:rPr dirty="0" spc="-5"/>
              <a:t>18</a:t>
            </a:r>
            <a:r>
              <a:rPr dirty="0" spc="-60"/>
              <a:t> </a:t>
            </a:r>
            <a:r>
              <a:rPr dirty="0" spc="-50" i="1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20212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 b="0">
                <a:latin typeface="Arial"/>
                <a:cs typeface="Arial"/>
              </a:rPr>
              <a:t>3.4 </a:t>
            </a:r>
            <a:r>
              <a:rPr dirty="0" spc="10" b="0">
                <a:latin typeface="Arial"/>
                <a:cs typeface="Arial"/>
              </a:rPr>
              <a:t>Steady State</a:t>
            </a:r>
            <a:r>
              <a:rPr dirty="0" spc="-75" b="0">
                <a:latin typeface="Arial"/>
                <a:cs typeface="Arial"/>
              </a:rPr>
              <a:t> </a:t>
            </a:r>
            <a:r>
              <a:rPr dirty="0" spc="10" b="0">
                <a:latin typeface="Arial"/>
                <a:cs typeface="Arial"/>
              </a:rPr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944624"/>
            <a:ext cx="43694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New Keynesian </a:t>
            </a:r>
            <a:r>
              <a:rPr dirty="0" sz="1100" spc="-5">
                <a:latin typeface="Arial"/>
                <a:cs typeface="Arial"/>
              </a:rPr>
              <a:t>baseline </a:t>
            </a:r>
            <a:r>
              <a:rPr dirty="0" sz="1100" spc="-10">
                <a:latin typeface="Arial"/>
                <a:cs typeface="Arial"/>
              </a:rPr>
              <a:t>model </a:t>
            </a:r>
            <a:r>
              <a:rPr dirty="0" sz="1100" spc="-5">
                <a:latin typeface="Arial"/>
                <a:cs typeface="Arial"/>
              </a:rPr>
              <a:t>has </a:t>
            </a:r>
            <a:r>
              <a:rPr dirty="0" sz="1100" spc="-10">
                <a:latin typeface="Arial"/>
                <a:cs typeface="Arial"/>
              </a:rPr>
              <a:t>a well </a:t>
            </a:r>
            <a:r>
              <a:rPr dirty="0" sz="1100" spc="-5">
                <a:latin typeface="Arial"/>
                <a:cs typeface="Arial"/>
              </a:rPr>
              <a:t>defined </a:t>
            </a:r>
            <a:r>
              <a:rPr dirty="0" sz="1100" spc="-10">
                <a:latin typeface="Arial"/>
                <a:cs typeface="Arial"/>
              </a:rPr>
              <a:t>steady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state.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607" y="1184440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4067" y="1186967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 h="0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7095" y="1186967"/>
            <a:ext cx="4763135" cy="0"/>
          </a:xfrm>
          <a:custGeom>
            <a:avLst/>
            <a:gdLst/>
            <a:ahLst/>
            <a:cxnLst/>
            <a:rect l="l" t="t" r="r" b="b"/>
            <a:pathLst>
              <a:path w="4763135" h="0">
                <a:moveTo>
                  <a:pt x="0" y="0"/>
                </a:moveTo>
                <a:lnTo>
                  <a:pt x="476290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00001" y="1186967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 h="0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40489" y="1184440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6607" y="1227442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40489" y="1227442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0585" y="1213236"/>
            <a:ext cx="9740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5">
                <a:latin typeface="Arial"/>
                <a:cs typeface="Arial"/>
              </a:rPr>
              <a:t>STEADY</a:t>
            </a:r>
            <a:r>
              <a:rPr dirty="0" sz="600" spc="-45" i="1">
                <a:latin typeface="Verdana"/>
                <a:cs typeface="Verdana"/>
              </a:rPr>
              <a:t>−</a:t>
            </a:r>
            <a:r>
              <a:rPr dirty="0" sz="600" spc="-45">
                <a:latin typeface="Arial"/>
                <a:cs typeface="Arial"/>
              </a:rPr>
              <a:t>STATE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20">
                <a:latin typeface="Arial"/>
                <a:cs typeface="Arial"/>
              </a:rPr>
              <a:t>RESULTS: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6607" y="1333728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7095" y="1333728"/>
            <a:ext cx="4763135" cy="106680"/>
          </a:xfrm>
          <a:custGeom>
            <a:avLst/>
            <a:gdLst/>
            <a:ahLst/>
            <a:cxnLst/>
            <a:rect l="l" t="t" r="r" b="b"/>
            <a:pathLst>
              <a:path w="4763135" h="106680">
                <a:moveTo>
                  <a:pt x="0" y="106286"/>
                </a:moveTo>
                <a:lnTo>
                  <a:pt x="4762906" y="106286"/>
                </a:lnTo>
                <a:lnTo>
                  <a:pt x="4762906" y="0"/>
                </a:lnTo>
                <a:lnTo>
                  <a:pt x="0" y="0"/>
                </a:lnTo>
                <a:lnTo>
                  <a:pt x="0" y="1062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40489" y="1333728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6607" y="1440002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40489" y="1440002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6607" y="1546288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40489" y="1546288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764792" y="1410620"/>
            <a:ext cx="337185" cy="23812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600" spc="-5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  <a:p>
            <a:pPr marL="16510">
              <a:lnSpc>
                <a:spcPct val="100000"/>
              </a:lnSpc>
              <a:spcBef>
                <a:spcPts val="120"/>
              </a:spcBef>
            </a:pPr>
            <a:r>
              <a:rPr dirty="0" sz="600" spc="30">
                <a:latin typeface="Arial"/>
                <a:cs typeface="Arial"/>
              </a:rPr>
              <a:t>0.40819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6607" y="1652574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40489" y="1652574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26059" y="1410620"/>
            <a:ext cx="186690" cy="344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4" marR="123825" indent="-2540">
              <a:lnSpc>
                <a:spcPct val="116199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d  </a:t>
            </a:r>
            <a:r>
              <a:rPr dirty="0" sz="600" spc="-5">
                <a:latin typeface="Arial"/>
                <a:cs typeface="Arial"/>
              </a:rPr>
              <a:t>c</a:t>
            </a:r>
            <a:endParaRPr sz="6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114"/>
              </a:spcBef>
            </a:pPr>
            <a:r>
              <a:rPr dirty="0" sz="600" spc="-5">
                <a:latin typeface="Arial"/>
                <a:cs typeface="Arial"/>
              </a:rPr>
              <a:t>. . .</a:t>
            </a:r>
            <a:r>
              <a:rPr dirty="0" sz="600" spc="-10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6607" y="1758861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94067" y="1799348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 h="0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7095" y="1799348"/>
            <a:ext cx="4763135" cy="0"/>
          </a:xfrm>
          <a:custGeom>
            <a:avLst/>
            <a:gdLst/>
            <a:ahLst/>
            <a:cxnLst/>
            <a:rect l="l" t="t" r="r" b="b"/>
            <a:pathLst>
              <a:path w="4763135" h="0">
                <a:moveTo>
                  <a:pt x="0" y="0"/>
                </a:moveTo>
                <a:lnTo>
                  <a:pt x="476290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00001" y="1799348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 h="0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40489" y="1758861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47357" y="1849777"/>
            <a:ext cx="4368800" cy="51435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7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0">
                <a:latin typeface="Arial"/>
                <a:cs typeface="Arial"/>
              </a:rPr>
              <a:t>The concept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a steady state </a:t>
            </a:r>
            <a:r>
              <a:rPr dirty="0" sz="1100" spc="-5">
                <a:latin typeface="Arial"/>
                <a:cs typeface="Arial"/>
              </a:rPr>
              <a:t>is defined in </a:t>
            </a: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next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sessions.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6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0">
                <a:latin typeface="Arial"/>
                <a:cs typeface="Arial"/>
              </a:rPr>
              <a:t>Each endogenous model variable </a:t>
            </a:r>
            <a:r>
              <a:rPr dirty="0" sz="1100" spc="-5">
                <a:latin typeface="Arial"/>
                <a:cs typeface="Arial"/>
              </a:rPr>
              <a:t>has </a:t>
            </a:r>
            <a:r>
              <a:rPr dirty="0" sz="1100" spc="-10">
                <a:latin typeface="Arial"/>
                <a:cs typeface="Arial"/>
              </a:rPr>
              <a:t>a corresponding steady</a:t>
            </a:r>
            <a:r>
              <a:rPr dirty="0" sz="1100" spc="10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state.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0" i="1">
                <a:latin typeface="Verdana"/>
                <a:cs typeface="Verdana"/>
              </a:rPr>
              <a:t>| </a:t>
            </a:r>
            <a:r>
              <a:rPr dirty="0" spc="-5"/>
              <a:t>p.</a:t>
            </a:r>
            <a:r>
              <a:rPr dirty="0" spc="-5"/>
              <a:t>19</a:t>
            </a:r>
            <a:r>
              <a:rPr dirty="0" spc="-60"/>
              <a:t> </a:t>
            </a:r>
            <a:r>
              <a:rPr dirty="0" spc="-50" i="1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20193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 b="0">
                <a:latin typeface="Arial"/>
                <a:cs typeface="Arial"/>
              </a:rPr>
              <a:t>3.5 </a:t>
            </a:r>
            <a:r>
              <a:rPr dirty="0" spc="10" b="0">
                <a:latin typeface="Arial"/>
                <a:cs typeface="Arial"/>
              </a:rPr>
              <a:t>Stability of the</a:t>
            </a:r>
            <a:r>
              <a:rPr dirty="0" spc="-50" b="0">
                <a:latin typeface="Arial"/>
                <a:cs typeface="Arial"/>
              </a:rPr>
              <a:t> </a:t>
            </a:r>
            <a:r>
              <a:rPr dirty="0" spc="15" b="0">
                <a:latin typeface="Arial"/>
                <a:cs typeface="Arial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578279"/>
            <a:ext cx="4777105" cy="72136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7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0">
                <a:latin typeface="Arial"/>
                <a:cs typeface="Arial"/>
              </a:rPr>
              <a:t>Another </a:t>
            </a:r>
            <a:r>
              <a:rPr dirty="0" sz="1100" spc="-5">
                <a:latin typeface="Arial"/>
                <a:cs typeface="Arial"/>
              </a:rPr>
              <a:t>important issue is </a:t>
            </a: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stability of </a:t>
            </a:r>
            <a:r>
              <a:rPr dirty="0" sz="1100" spc="-10">
                <a:latin typeface="Arial"/>
                <a:cs typeface="Arial"/>
              </a:rPr>
              <a:t>the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model.</a:t>
            </a:r>
            <a:endParaRPr sz="1100">
              <a:latin typeface="Arial"/>
              <a:cs typeface="Arial"/>
            </a:endParaRPr>
          </a:p>
          <a:p>
            <a:pPr marL="189230" marR="5080" indent="-176530">
              <a:lnSpc>
                <a:spcPct val="123200"/>
              </a:lnSpc>
              <a:spcBef>
                <a:spcPts val="30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0">
                <a:latin typeface="Arial"/>
                <a:cs typeface="Arial"/>
              </a:rPr>
              <a:t>Dynare </a:t>
            </a:r>
            <a:r>
              <a:rPr dirty="0" sz="1100" spc="-5">
                <a:latin typeface="Arial"/>
                <a:cs typeface="Arial"/>
              </a:rPr>
              <a:t>has </a:t>
            </a:r>
            <a:r>
              <a:rPr dirty="0" sz="1100" spc="-10">
                <a:latin typeface="Arial"/>
                <a:cs typeface="Arial"/>
              </a:rPr>
              <a:t>the command </a:t>
            </a:r>
            <a:r>
              <a:rPr dirty="0" sz="1100" spc="-10">
                <a:latin typeface="Courier New"/>
                <a:cs typeface="Courier New"/>
              </a:rPr>
              <a:t>check</a:t>
            </a:r>
            <a:r>
              <a:rPr dirty="0" sz="1100" spc="-250">
                <a:latin typeface="Courier New"/>
                <a:cs typeface="Courier New"/>
              </a:rPr>
              <a:t> </a:t>
            </a:r>
            <a:r>
              <a:rPr dirty="0" sz="1100" spc="-1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verify that the model </a:t>
            </a:r>
            <a:r>
              <a:rPr dirty="0" sz="1100" spc="-5">
                <a:latin typeface="Arial"/>
                <a:cs typeface="Arial"/>
              </a:rPr>
              <a:t>has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unique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stable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solution.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607" y="1347228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4067" y="1349755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 h="0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7095" y="1349755"/>
            <a:ext cx="4763135" cy="0"/>
          </a:xfrm>
          <a:custGeom>
            <a:avLst/>
            <a:gdLst/>
            <a:ahLst/>
            <a:cxnLst/>
            <a:rect l="l" t="t" r="r" b="b"/>
            <a:pathLst>
              <a:path w="4763135" h="0">
                <a:moveTo>
                  <a:pt x="0" y="0"/>
                </a:moveTo>
                <a:lnTo>
                  <a:pt x="476290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00001" y="1349755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 h="0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40489" y="1347228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6607" y="1390243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40489" y="1390243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6607" y="1496517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40489" y="1496517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34199" y="1360836"/>
            <a:ext cx="740410" cy="23812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5"/>
              </a:spcBef>
            </a:pPr>
            <a:r>
              <a:rPr dirty="0" sz="600" spc="-20">
                <a:latin typeface="Arial"/>
                <a:cs typeface="Arial"/>
              </a:rPr>
              <a:t>EIGENVALUES:</a:t>
            </a:r>
            <a:endParaRPr sz="600">
              <a:latin typeface="Arial"/>
              <a:cs typeface="Arial"/>
            </a:endParaRPr>
          </a:p>
          <a:p>
            <a:pPr marL="416559">
              <a:lnSpc>
                <a:spcPct val="100000"/>
              </a:lnSpc>
              <a:spcBef>
                <a:spcPts val="120"/>
              </a:spcBef>
            </a:pPr>
            <a:r>
              <a:rPr dirty="0" sz="600" spc="20">
                <a:latin typeface="Arial"/>
                <a:cs typeface="Arial"/>
              </a:rPr>
              <a:t>Modulus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63240" y="1482310"/>
            <a:ext cx="1847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35">
                <a:latin typeface="Arial"/>
                <a:cs typeface="Arial"/>
              </a:rPr>
              <a:t>Rea</a:t>
            </a:r>
            <a:r>
              <a:rPr dirty="0" sz="600" spc="-5">
                <a:latin typeface="Arial"/>
                <a:cs typeface="Arial"/>
              </a:rPr>
              <a:t>l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2261" y="1482310"/>
            <a:ext cx="4076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55">
                <a:latin typeface="Arial"/>
                <a:cs typeface="Arial"/>
              </a:rPr>
              <a:t>I</a:t>
            </a:r>
            <a:r>
              <a:rPr dirty="0" sz="600" spc="55">
                <a:latin typeface="Arial"/>
                <a:cs typeface="Arial"/>
              </a:rPr>
              <a:t>m</a:t>
            </a:r>
            <a:r>
              <a:rPr dirty="0" sz="600" spc="55">
                <a:latin typeface="Arial"/>
                <a:cs typeface="Arial"/>
              </a:rPr>
              <a:t>ag</a:t>
            </a:r>
            <a:r>
              <a:rPr dirty="0" sz="600" spc="55">
                <a:latin typeface="Arial"/>
                <a:cs typeface="Arial"/>
              </a:rPr>
              <a:t>i</a:t>
            </a:r>
            <a:r>
              <a:rPr dirty="0" sz="600" spc="55">
                <a:latin typeface="Arial"/>
                <a:cs typeface="Arial"/>
              </a:rPr>
              <a:t>na</a:t>
            </a:r>
            <a:r>
              <a:rPr dirty="0" sz="600" spc="55">
                <a:latin typeface="Arial"/>
                <a:cs typeface="Arial"/>
              </a:rPr>
              <a:t>r</a:t>
            </a:r>
            <a:r>
              <a:rPr dirty="0" sz="600" spc="-5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6607" y="1602803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40489" y="1602803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6607" y="1709089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40489" y="1709089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6607" y="1815363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7095" y="1815363"/>
            <a:ext cx="4763135" cy="106680"/>
          </a:xfrm>
          <a:custGeom>
            <a:avLst/>
            <a:gdLst/>
            <a:ahLst/>
            <a:cxnLst/>
            <a:rect l="l" t="t" r="r" b="b"/>
            <a:pathLst>
              <a:path w="4763135" h="106680">
                <a:moveTo>
                  <a:pt x="0" y="106286"/>
                </a:moveTo>
                <a:lnTo>
                  <a:pt x="4762906" y="106286"/>
                </a:lnTo>
                <a:lnTo>
                  <a:pt x="4762906" y="0"/>
                </a:lnTo>
                <a:lnTo>
                  <a:pt x="0" y="0"/>
                </a:lnTo>
                <a:lnTo>
                  <a:pt x="0" y="1062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40489" y="1815363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6607" y="1921649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40489" y="1921649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55421" y="1679683"/>
            <a:ext cx="728980" cy="34480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15"/>
              </a:spcBef>
            </a:pPr>
            <a:r>
              <a:rPr dirty="0" sz="600" spc="40">
                <a:latin typeface="Arial"/>
                <a:cs typeface="Arial"/>
              </a:rPr>
              <a:t>1</a:t>
            </a:r>
            <a:r>
              <a:rPr dirty="0" sz="600" spc="40">
                <a:latin typeface="Arial"/>
                <a:cs typeface="Arial"/>
              </a:rPr>
              <a:t>.</a:t>
            </a:r>
            <a:r>
              <a:rPr dirty="0" sz="600" spc="40">
                <a:latin typeface="Arial"/>
                <a:cs typeface="Arial"/>
              </a:rPr>
              <a:t>04</a:t>
            </a:r>
            <a:r>
              <a:rPr dirty="0" sz="600" spc="-5">
                <a:latin typeface="Arial"/>
                <a:cs typeface="Arial"/>
              </a:rPr>
              <a:t>4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-30">
                <a:latin typeface="Arial"/>
                <a:cs typeface="Arial"/>
              </a:rPr>
              <a:t>e</a:t>
            </a:r>
            <a:r>
              <a:rPr dirty="0" sz="600" spc="35" i="1">
                <a:latin typeface="Verdana"/>
                <a:cs typeface="Verdana"/>
              </a:rPr>
              <a:t>−</a:t>
            </a:r>
            <a:r>
              <a:rPr dirty="0" sz="600" spc="-50">
                <a:latin typeface="Arial"/>
                <a:cs typeface="Arial"/>
              </a:rPr>
              <a:t>1</a:t>
            </a: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600" spc="-5">
                <a:latin typeface="Arial"/>
                <a:cs typeface="Arial"/>
              </a:rPr>
              <a:t>. .</a:t>
            </a:r>
            <a:r>
              <a:rPr dirty="0" sz="600" spc="-5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algn="r" marR="22860">
              <a:lnSpc>
                <a:spcPct val="100000"/>
              </a:lnSpc>
              <a:spcBef>
                <a:spcPts val="114"/>
              </a:spcBef>
            </a:pPr>
            <a:r>
              <a:rPr dirty="0" sz="600" spc="-5">
                <a:latin typeface="Arial"/>
                <a:cs typeface="Arial"/>
              </a:rPr>
              <a:t>I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n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f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87296" y="1694870"/>
            <a:ext cx="47117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90" i="1">
                <a:latin typeface="Verdana"/>
                <a:cs typeface="Verdana"/>
              </a:rPr>
              <a:t>−</a:t>
            </a:r>
            <a:r>
              <a:rPr dirty="0" sz="600" spc="5">
                <a:latin typeface="Arial"/>
                <a:cs typeface="Arial"/>
              </a:rPr>
              <a:t>1</a:t>
            </a:r>
            <a:r>
              <a:rPr dirty="0" sz="600" spc="5">
                <a:latin typeface="Arial"/>
                <a:cs typeface="Arial"/>
              </a:rPr>
              <a:t>.</a:t>
            </a:r>
            <a:r>
              <a:rPr dirty="0" sz="600" spc="5">
                <a:latin typeface="Arial"/>
                <a:cs typeface="Arial"/>
              </a:rPr>
              <a:t>04</a:t>
            </a:r>
            <a:r>
              <a:rPr dirty="0" sz="600" spc="10">
                <a:latin typeface="Arial"/>
                <a:cs typeface="Arial"/>
              </a:rPr>
              <a:t>4</a:t>
            </a:r>
            <a:r>
              <a:rPr dirty="0" sz="600" spc="-30">
                <a:latin typeface="Arial"/>
                <a:cs typeface="Arial"/>
              </a:rPr>
              <a:t>e</a:t>
            </a:r>
            <a:r>
              <a:rPr dirty="0" sz="600" spc="35" i="1">
                <a:latin typeface="Verdana"/>
                <a:cs typeface="Verdana"/>
              </a:rPr>
              <a:t>−</a:t>
            </a:r>
            <a:r>
              <a:rPr dirty="0" sz="600" spc="-50">
                <a:latin typeface="Arial"/>
                <a:cs typeface="Arial"/>
              </a:rPr>
              <a:t>1</a:t>
            </a: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  <a:p>
            <a:pPr marL="252095">
              <a:lnSpc>
                <a:spcPct val="100000"/>
              </a:lnSpc>
              <a:spcBef>
                <a:spcPts val="955"/>
              </a:spcBef>
            </a:pPr>
            <a:r>
              <a:rPr dirty="0" sz="600" spc="55" i="1">
                <a:latin typeface="Verdana"/>
                <a:cs typeface="Verdana"/>
              </a:rPr>
              <a:t>−</a:t>
            </a:r>
            <a:r>
              <a:rPr dirty="0" sz="600" spc="55">
                <a:latin typeface="Arial"/>
                <a:cs typeface="Arial"/>
              </a:rPr>
              <a:t>I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n</a:t>
            </a:r>
            <a:r>
              <a:rPr dirty="0" sz="600" spc="-11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f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70682" y="1694870"/>
            <a:ext cx="55244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600" spc="-5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96607" y="2027923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37095" y="2027923"/>
            <a:ext cx="4763135" cy="106680"/>
          </a:xfrm>
          <a:custGeom>
            <a:avLst/>
            <a:gdLst/>
            <a:ahLst/>
            <a:cxnLst/>
            <a:rect l="l" t="t" r="r" b="b"/>
            <a:pathLst>
              <a:path w="4763135" h="106680">
                <a:moveTo>
                  <a:pt x="0" y="106286"/>
                </a:moveTo>
                <a:lnTo>
                  <a:pt x="4762906" y="106286"/>
                </a:lnTo>
                <a:lnTo>
                  <a:pt x="4762906" y="0"/>
                </a:lnTo>
                <a:lnTo>
                  <a:pt x="0" y="0"/>
                </a:lnTo>
                <a:lnTo>
                  <a:pt x="0" y="1062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40489" y="2027923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96607" y="2134209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40489" y="2134209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96607" y="2240483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440489" y="2240483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96607" y="2346769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40489" y="2346769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6607" y="2453055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37095" y="2453055"/>
            <a:ext cx="4763135" cy="106680"/>
          </a:xfrm>
          <a:custGeom>
            <a:avLst/>
            <a:gdLst/>
            <a:ahLst/>
            <a:cxnLst/>
            <a:rect l="l" t="t" r="r" b="b"/>
            <a:pathLst>
              <a:path w="4763135" h="106680">
                <a:moveTo>
                  <a:pt x="0" y="106286"/>
                </a:moveTo>
                <a:lnTo>
                  <a:pt x="4762906" y="106286"/>
                </a:lnTo>
                <a:lnTo>
                  <a:pt x="4762906" y="0"/>
                </a:lnTo>
                <a:lnTo>
                  <a:pt x="0" y="0"/>
                </a:lnTo>
                <a:lnTo>
                  <a:pt x="0" y="1062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440489" y="2453055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96607" y="2559329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40489" y="2559329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80">
                <a:moveTo>
                  <a:pt x="0" y="10628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38555" y="2211101"/>
            <a:ext cx="2330450" cy="450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160" marR="5080" indent="-7620">
              <a:lnSpc>
                <a:spcPct val="116199"/>
              </a:lnSpc>
              <a:spcBef>
                <a:spcPts val="100"/>
              </a:spcBef>
            </a:pPr>
            <a:r>
              <a:rPr dirty="0" sz="600" spc="25">
                <a:latin typeface="Arial"/>
                <a:cs typeface="Arial"/>
              </a:rPr>
              <a:t>There </a:t>
            </a:r>
            <a:r>
              <a:rPr dirty="0" sz="600" spc="30">
                <a:latin typeface="Arial"/>
                <a:cs typeface="Arial"/>
              </a:rPr>
              <a:t>are </a:t>
            </a:r>
            <a:r>
              <a:rPr dirty="0" sz="600" spc="5">
                <a:latin typeface="Arial"/>
                <a:cs typeface="Arial"/>
              </a:rPr>
              <a:t>15 </a:t>
            </a:r>
            <a:r>
              <a:rPr dirty="0" sz="600" spc="50">
                <a:latin typeface="Arial"/>
                <a:cs typeface="Arial"/>
              </a:rPr>
              <a:t>eigenvalue </a:t>
            </a:r>
            <a:r>
              <a:rPr dirty="0" sz="600" spc="-5">
                <a:latin typeface="Arial"/>
                <a:cs typeface="Arial"/>
              </a:rPr>
              <a:t>( s ) l a r g e r </a:t>
            </a:r>
            <a:r>
              <a:rPr dirty="0" sz="600" spc="35">
                <a:latin typeface="Arial"/>
                <a:cs typeface="Arial"/>
              </a:rPr>
              <a:t>than </a:t>
            </a:r>
            <a:r>
              <a:rPr dirty="0" sz="600" spc="-5">
                <a:latin typeface="Arial"/>
                <a:cs typeface="Arial"/>
              </a:rPr>
              <a:t>1 i n </a:t>
            </a:r>
            <a:r>
              <a:rPr dirty="0" sz="600" spc="20">
                <a:latin typeface="Arial"/>
                <a:cs typeface="Arial"/>
              </a:rPr>
              <a:t>modulus  </a:t>
            </a:r>
            <a:r>
              <a:rPr dirty="0" sz="600" spc="-5">
                <a:latin typeface="Arial"/>
                <a:cs typeface="Arial"/>
              </a:rPr>
              <a:t>f</a:t>
            </a:r>
            <a:r>
              <a:rPr dirty="0" sz="600" spc="-7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o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r</a:t>
            </a:r>
            <a:r>
              <a:rPr dirty="0" sz="600" spc="145">
                <a:latin typeface="Arial"/>
                <a:cs typeface="Arial"/>
              </a:rPr>
              <a:t> </a:t>
            </a:r>
            <a:r>
              <a:rPr dirty="0" sz="600" spc="5">
                <a:latin typeface="Arial"/>
                <a:cs typeface="Arial"/>
              </a:rPr>
              <a:t>15</a:t>
            </a:r>
            <a:r>
              <a:rPr dirty="0" sz="600" spc="90">
                <a:latin typeface="Arial"/>
                <a:cs typeface="Arial"/>
              </a:rPr>
              <a:t> </a:t>
            </a:r>
            <a:r>
              <a:rPr dirty="0" sz="600" spc="40">
                <a:latin typeface="Arial"/>
                <a:cs typeface="Arial"/>
              </a:rPr>
              <a:t>forward</a:t>
            </a:r>
            <a:r>
              <a:rPr dirty="0" sz="600" spc="40" i="1">
                <a:latin typeface="Verdana"/>
                <a:cs typeface="Verdana"/>
              </a:rPr>
              <a:t>−</a:t>
            </a:r>
            <a:r>
              <a:rPr dirty="0" sz="600" spc="40">
                <a:latin typeface="Arial"/>
                <a:cs typeface="Arial"/>
              </a:rPr>
              <a:t>l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o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o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k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i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n</a:t>
            </a:r>
            <a:r>
              <a:rPr dirty="0" sz="600" spc="-9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g</a:t>
            </a:r>
            <a:r>
              <a:rPr dirty="0" sz="600" spc="3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v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a</a:t>
            </a:r>
            <a:r>
              <a:rPr dirty="0" sz="600" spc="-8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r</a:t>
            </a:r>
            <a:r>
              <a:rPr dirty="0" sz="600" spc="-8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i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a</a:t>
            </a:r>
            <a:r>
              <a:rPr dirty="0" sz="600" spc="-8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b</a:t>
            </a:r>
            <a:r>
              <a:rPr dirty="0" sz="600" spc="-8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l</a:t>
            </a:r>
            <a:r>
              <a:rPr dirty="0" sz="600" spc="-8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 (</a:t>
            </a:r>
            <a:r>
              <a:rPr dirty="0" sz="600" spc="-6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s</a:t>
            </a:r>
            <a:r>
              <a:rPr dirty="0" sz="600" spc="-6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)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r>
              <a:rPr dirty="0" sz="600" spc="5">
                <a:latin typeface="Arial"/>
                <a:cs typeface="Arial"/>
              </a:rPr>
              <a:t>The</a:t>
            </a:r>
            <a:r>
              <a:rPr dirty="0" sz="600" spc="80">
                <a:latin typeface="Arial"/>
                <a:cs typeface="Arial"/>
              </a:rPr>
              <a:t> </a:t>
            </a:r>
            <a:r>
              <a:rPr dirty="0" sz="600" spc="35">
                <a:latin typeface="Arial"/>
                <a:cs typeface="Arial"/>
              </a:rPr>
              <a:t>rank</a:t>
            </a:r>
            <a:r>
              <a:rPr dirty="0" sz="600" spc="12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c</a:t>
            </a:r>
            <a:r>
              <a:rPr dirty="0" sz="600" spc="-8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o</a:t>
            </a:r>
            <a:r>
              <a:rPr dirty="0" sz="600" spc="-8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n</a:t>
            </a:r>
            <a:r>
              <a:rPr dirty="0" sz="600" spc="-8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d</a:t>
            </a:r>
            <a:r>
              <a:rPr dirty="0" sz="600" spc="-8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i</a:t>
            </a:r>
            <a:r>
              <a:rPr dirty="0" sz="600" spc="-8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t</a:t>
            </a:r>
            <a:r>
              <a:rPr dirty="0" sz="600" spc="-8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i</a:t>
            </a:r>
            <a:r>
              <a:rPr dirty="0" sz="600" spc="-8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o</a:t>
            </a:r>
            <a:r>
              <a:rPr dirty="0" sz="600" spc="-8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n</a:t>
            </a:r>
            <a:r>
              <a:rPr dirty="0" sz="600" spc="4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i</a:t>
            </a:r>
            <a:r>
              <a:rPr dirty="0" sz="600" spc="-7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s</a:t>
            </a:r>
            <a:r>
              <a:rPr dirty="0" sz="600" spc="6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v</a:t>
            </a:r>
            <a:r>
              <a:rPr dirty="0" sz="600" spc="-6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</a:t>
            </a:r>
            <a:r>
              <a:rPr dirty="0" sz="600" spc="-6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r</a:t>
            </a:r>
            <a:r>
              <a:rPr dirty="0" sz="600" spc="-7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i</a:t>
            </a:r>
            <a:r>
              <a:rPr dirty="0" sz="600" spc="-6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f</a:t>
            </a:r>
            <a:r>
              <a:rPr dirty="0" sz="600" spc="-6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i</a:t>
            </a:r>
            <a:r>
              <a:rPr dirty="0" sz="600" spc="-6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e</a:t>
            </a:r>
            <a:r>
              <a:rPr dirty="0" sz="600" spc="-6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d</a:t>
            </a:r>
            <a:r>
              <a:rPr dirty="0" sz="600" spc="3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96607" y="2665628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94067" y="2706103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 h="0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37095" y="2706103"/>
            <a:ext cx="4763135" cy="0"/>
          </a:xfrm>
          <a:custGeom>
            <a:avLst/>
            <a:gdLst/>
            <a:ahLst/>
            <a:cxnLst/>
            <a:rect l="l" t="t" r="r" b="b"/>
            <a:pathLst>
              <a:path w="4763135" h="0">
                <a:moveTo>
                  <a:pt x="0" y="0"/>
                </a:moveTo>
                <a:lnTo>
                  <a:pt x="476290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400001" y="2706103"/>
            <a:ext cx="43180" cy="0"/>
          </a:xfrm>
          <a:custGeom>
            <a:avLst/>
            <a:gdLst/>
            <a:ahLst/>
            <a:cxnLst/>
            <a:rect l="l" t="t" r="r" b="b"/>
            <a:pathLst>
              <a:path w="43179" h="0">
                <a:moveTo>
                  <a:pt x="0" y="0"/>
                </a:moveTo>
                <a:lnTo>
                  <a:pt x="4301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440489" y="2665628"/>
            <a:ext cx="0" cy="43180"/>
          </a:xfrm>
          <a:custGeom>
            <a:avLst/>
            <a:gdLst/>
            <a:ahLst/>
            <a:cxnLst/>
            <a:rect l="l" t="t" r="r" b="b"/>
            <a:pathLst>
              <a:path w="0"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0" i="1">
                <a:latin typeface="Verdana"/>
                <a:cs typeface="Verdana"/>
              </a:rPr>
              <a:t>| </a:t>
            </a:r>
            <a:r>
              <a:rPr dirty="0" spc="-5"/>
              <a:t>p.</a:t>
            </a:r>
            <a:r>
              <a:rPr dirty="0" spc="-5"/>
              <a:t>20</a:t>
            </a:r>
            <a:r>
              <a:rPr dirty="0" spc="-60"/>
              <a:t> </a:t>
            </a:r>
            <a:r>
              <a:rPr dirty="0" spc="-50" i="1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8763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 b="0">
                <a:latin typeface="Arial"/>
                <a:cs typeface="Arial"/>
              </a:rPr>
              <a:t>3.6</a:t>
            </a:r>
            <a:r>
              <a:rPr dirty="0" spc="-65" b="0">
                <a:latin typeface="Arial"/>
                <a:cs typeface="Arial"/>
              </a:rPr>
              <a:t> </a:t>
            </a:r>
            <a:r>
              <a:rPr dirty="0" spc="15" b="0">
                <a:latin typeface="Arial"/>
                <a:cs typeface="Arial"/>
              </a:rPr>
              <a:t>Output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0" i="1">
                <a:latin typeface="Verdana"/>
                <a:cs typeface="Verdana"/>
              </a:rPr>
              <a:t>| </a:t>
            </a:r>
            <a:r>
              <a:rPr dirty="0" spc="-5"/>
              <a:t>p.</a:t>
            </a:r>
            <a:r>
              <a:rPr dirty="0" spc="-5"/>
              <a:t>21</a:t>
            </a:r>
            <a:r>
              <a:rPr dirty="0" spc="-60"/>
              <a:t> </a:t>
            </a:r>
            <a:r>
              <a:rPr dirty="0" spc="-50" i="1">
                <a:latin typeface="Verdana"/>
                <a:cs typeface="Verdana"/>
              </a:rPr>
              <a:t>|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966429"/>
            <a:ext cx="4041140" cy="124777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7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5">
                <a:latin typeface="Arial"/>
                <a:cs typeface="Arial"/>
              </a:rPr>
              <a:t>All </a:t>
            </a:r>
            <a:r>
              <a:rPr dirty="0" sz="1100" spc="-10">
                <a:latin typeface="Arial"/>
                <a:cs typeface="Arial"/>
              </a:rPr>
              <a:t>results are </a:t>
            </a:r>
            <a:r>
              <a:rPr dirty="0" sz="1100" spc="-15">
                <a:latin typeface="Arial"/>
                <a:cs typeface="Arial"/>
              </a:rPr>
              <a:t>stored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file</a:t>
            </a:r>
            <a:r>
              <a:rPr dirty="0" sz="1100" spc="105">
                <a:latin typeface="Arial"/>
                <a:cs typeface="Arial"/>
              </a:rPr>
              <a:t> </a:t>
            </a:r>
            <a:r>
              <a:rPr dirty="0" sz="1100" spc="-10">
                <a:latin typeface="Courier New"/>
                <a:cs typeface="Courier New"/>
              </a:rPr>
              <a:t>NK_baseline_results.mat</a:t>
            </a:r>
            <a:r>
              <a:rPr dirty="0" sz="1100" spc="-1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6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0">
                <a:latin typeface="Arial"/>
                <a:cs typeface="Arial"/>
              </a:rPr>
              <a:t>The structure </a:t>
            </a:r>
            <a:r>
              <a:rPr dirty="0" sz="1100" spc="-10">
                <a:latin typeface="Courier New"/>
                <a:cs typeface="Courier New"/>
              </a:rPr>
              <a:t>oo_</a:t>
            </a:r>
            <a:r>
              <a:rPr dirty="0" sz="1100" spc="-35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contains all computation </a:t>
            </a:r>
            <a:r>
              <a:rPr dirty="0" sz="1100" spc="-10">
                <a:latin typeface="Arial"/>
                <a:cs typeface="Arial"/>
              </a:rPr>
              <a:t>results.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6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0">
                <a:latin typeface="Arial"/>
                <a:cs typeface="Arial"/>
              </a:rPr>
              <a:t>The structure </a:t>
            </a:r>
            <a:r>
              <a:rPr dirty="0" sz="1100" spc="-10">
                <a:latin typeface="Courier New"/>
                <a:cs typeface="Courier New"/>
              </a:rPr>
              <a:t>M_</a:t>
            </a:r>
            <a:r>
              <a:rPr dirty="0" sz="1100" spc="-30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contains </a:t>
            </a:r>
            <a:r>
              <a:rPr dirty="0" sz="1100" spc="-10">
                <a:latin typeface="Arial"/>
                <a:cs typeface="Arial"/>
              </a:rPr>
              <a:t>the corresponding model setup.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6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0">
                <a:latin typeface="Arial"/>
                <a:cs typeface="Arial"/>
              </a:rPr>
              <a:t>The structure </a:t>
            </a:r>
            <a:r>
              <a:rPr dirty="0" sz="1100" spc="-10">
                <a:latin typeface="Courier New"/>
                <a:cs typeface="Courier New"/>
              </a:rPr>
              <a:t>options_</a:t>
            </a:r>
            <a:r>
              <a:rPr dirty="0" sz="1100" spc="-34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contains </a:t>
            </a:r>
            <a:r>
              <a:rPr dirty="0" sz="1100" spc="-10">
                <a:latin typeface="Arial"/>
                <a:cs typeface="Arial"/>
              </a:rPr>
              <a:t>the used </a:t>
            </a:r>
            <a:r>
              <a:rPr dirty="0" sz="1100" spc="-5">
                <a:latin typeface="Arial"/>
                <a:cs typeface="Arial"/>
              </a:rPr>
              <a:t>options.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6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0">
                <a:latin typeface="Arial"/>
                <a:cs typeface="Arial"/>
              </a:rPr>
              <a:t>A folder </a:t>
            </a:r>
            <a:r>
              <a:rPr dirty="0" sz="1100" spc="-10">
                <a:latin typeface="Courier New"/>
                <a:cs typeface="Courier New"/>
              </a:rPr>
              <a:t>NK_baseline</a:t>
            </a:r>
            <a:r>
              <a:rPr dirty="0" sz="1100" spc="-340">
                <a:latin typeface="Courier New"/>
                <a:cs typeface="Courier New"/>
              </a:rPr>
              <a:t>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created with </a:t>
            </a:r>
            <a:r>
              <a:rPr dirty="0" sz="1100" spc="-5">
                <a:latin typeface="Arial"/>
                <a:cs typeface="Arial"/>
              </a:rPr>
              <a:t>optional output.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6026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 b="0">
                <a:latin typeface="Arial"/>
                <a:cs typeface="Arial"/>
              </a:rPr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302920" y="1058672"/>
            <a:ext cx="185508" cy="185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4838" y="1072628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solidFill>
                  <a:srgbClr val="F9E6E6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9772" y="1325092"/>
            <a:ext cx="75628" cy="75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9772" y="1531581"/>
            <a:ext cx="75628" cy="75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9772" y="1738071"/>
            <a:ext cx="75628" cy="75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43509" y="1009888"/>
            <a:ext cx="2295525" cy="85153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100" spc="-5">
                <a:latin typeface="Arial"/>
                <a:cs typeface="Arial"/>
                <a:hlinkClick r:id="rId6" action="ppaction://hlinksldjump"/>
              </a:rPr>
              <a:t>Installation of</a:t>
            </a:r>
            <a:r>
              <a:rPr dirty="0" sz="1100" spc="-15">
                <a:latin typeface="Arial"/>
                <a:cs typeface="Arial"/>
                <a:hlinkClick r:id="rId6" action="ppaction://hlinksldjump"/>
              </a:rPr>
              <a:t> </a:t>
            </a:r>
            <a:r>
              <a:rPr dirty="0" sz="1100" spc="-10">
                <a:latin typeface="Arial"/>
                <a:cs typeface="Arial"/>
                <a:hlinkClick r:id="rId6" action="ppaction://hlinksldjump"/>
              </a:rPr>
              <a:t>Dynare</a:t>
            </a:r>
            <a:endParaRPr sz="1100">
              <a:latin typeface="Arial"/>
              <a:cs typeface="Arial"/>
            </a:endParaRPr>
          </a:p>
          <a:p>
            <a:pPr marL="172720" marR="5080">
              <a:lnSpc>
                <a:spcPct val="123200"/>
              </a:lnSpc>
            </a:pPr>
            <a:r>
              <a:rPr dirty="0" sz="1100" spc="-5">
                <a:latin typeface="Arial"/>
                <a:cs typeface="Arial"/>
                <a:hlinkClick r:id="rId7" action="ppaction://hlinksldjump"/>
              </a:rPr>
              <a:t>Installation of </a:t>
            </a:r>
            <a:r>
              <a:rPr dirty="0" sz="1100" spc="-10">
                <a:latin typeface="Arial"/>
                <a:cs typeface="Arial"/>
                <a:hlinkClick r:id="rId7" action="ppaction://hlinksldjump"/>
              </a:rPr>
              <a:t>Dynare: </a:t>
            </a:r>
            <a:r>
              <a:rPr dirty="0" sz="1100" spc="-5">
                <a:latin typeface="Arial"/>
                <a:cs typeface="Arial"/>
                <a:hlinkClick r:id="rId7" action="ppaction://hlinksldjump"/>
              </a:rPr>
              <a:t>Introduction 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  <a:hlinkClick r:id="rId8" action="ppaction://hlinksldjump"/>
              </a:rPr>
              <a:t>Installation of </a:t>
            </a:r>
            <a:r>
              <a:rPr dirty="0" sz="1100" spc="-10">
                <a:latin typeface="Arial"/>
                <a:cs typeface="Arial"/>
                <a:hlinkClick r:id="rId8" action="ppaction://hlinksldjump"/>
              </a:rPr>
              <a:t>Dynare: Windows 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  <a:hlinkClick r:id="rId9" action="ppaction://hlinksldjump"/>
              </a:rPr>
              <a:t>Installation of </a:t>
            </a:r>
            <a:r>
              <a:rPr dirty="0" sz="1100" spc="-10">
                <a:latin typeface="Arial"/>
                <a:cs typeface="Arial"/>
                <a:hlinkClick r:id="rId9" action="ppaction://hlinksldjump"/>
              </a:rPr>
              <a:t>Dynare:</a:t>
            </a:r>
            <a:r>
              <a:rPr dirty="0" sz="1100" spc="55"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1100" spc="-10">
                <a:latin typeface="Arial"/>
                <a:cs typeface="Arial"/>
                <a:hlinkClick r:id="rId9" action="ppaction://hlinksldjump"/>
              </a:rPr>
              <a:t>macOS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31032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 b="0">
                <a:latin typeface="Arial"/>
                <a:cs typeface="Arial"/>
              </a:rPr>
              <a:t>1.1 </a:t>
            </a:r>
            <a:r>
              <a:rPr dirty="0" spc="10" b="0">
                <a:latin typeface="Arial"/>
                <a:cs typeface="Arial"/>
              </a:rPr>
              <a:t>Installation of </a:t>
            </a:r>
            <a:r>
              <a:rPr dirty="0" spc="15" b="0">
                <a:latin typeface="Arial"/>
                <a:cs typeface="Arial"/>
              </a:rPr>
              <a:t>Dynare:</a:t>
            </a:r>
            <a:r>
              <a:rPr dirty="0" spc="85" b="0">
                <a:latin typeface="Arial"/>
                <a:cs typeface="Arial"/>
              </a:rPr>
              <a:t> </a:t>
            </a:r>
            <a:r>
              <a:rPr dirty="0" spc="10" b="0">
                <a:latin typeface="Arial"/>
                <a:cs typeface="Arial"/>
              </a:rPr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0" i="1">
                <a:latin typeface="Verdana"/>
                <a:cs typeface="Verdana"/>
              </a:rPr>
              <a:t>| </a:t>
            </a:r>
            <a:r>
              <a:rPr dirty="0" spc="-5"/>
              <a:t>p.</a:t>
            </a:r>
            <a:r>
              <a:rPr dirty="0" spc="-5"/>
              <a:t>1</a:t>
            </a:r>
            <a:r>
              <a:rPr dirty="0" spc="-60"/>
              <a:t> </a:t>
            </a:r>
            <a:r>
              <a:rPr dirty="0" spc="-50" i="1">
                <a:latin typeface="Verdana"/>
                <a:cs typeface="Verdana"/>
              </a:rPr>
              <a:t>|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0" rIns="0" bIns="0" rtlCol="0" vert="horz">
            <a:spAutoFit/>
          </a:bodyPr>
          <a:lstStyle/>
          <a:p>
            <a:pPr marL="245745" indent="-176530">
              <a:lnSpc>
                <a:spcPct val="100000"/>
              </a:lnSpc>
              <a:spcBef>
                <a:spcPts val="550"/>
              </a:spcBef>
              <a:buClr>
                <a:srgbClr val="C80E0E"/>
              </a:buClr>
              <a:buFont typeface="Lucida Sans Unicode"/>
              <a:buChar char="■"/>
              <a:tabLst>
                <a:tab pos="247015" algn="l"/>
              </a:tabLst>
            </a:pPr>
            <a:r>
              <a:rPr dirty="0" spc="-10"/>
              <a:t>Packaged versions </a:t>
            </a:r>
            <a:r>
              <a:rPr dirty="0" spc="-5"/>
              <a:t>of </a:t>
            </a:r>
            <a:r>
              <a:rPr dirty="0" spc="-10"/>
              <a:t>Dynare are available</a:t>
            </a:r>
            <a:r>
              <a:rPr dirty="0" spc="10"/>
              <a:t> </a:t>
            </a:r>
            <a:r>
              <a:rPr dirty="0" spc="-15"/>
              <a:t>for:</a:t>
            </a:r>
          </a:p>
          <a:p>
            <a:pPr marL="355600">
              <a:lnSpc>
                <a:spcPct val="100000"/>
              </a:lnSpc>
              <a:spcBef>
                <a:spcPts val="414"/>
              </a:spcBef>
            </a:pPr>
            <a:r>
              <a:rPr dirty="0" sz="1000" spc="-114">
                <a:solidFill>
                  <a:srgbClr val="C80E0E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10"/>
              <a:t>Windows </a:t>
            </a:r>
            <a:r>
              <a:rPr dirty="0" sz="1000" spc="-5"/>
              <a:t>(7, 8.1,</a:t>
            </a:r>
            <a:r>
              <a:rPr dirty="0" sz="1000" spc="-65"/>
              <a:t> </a:t>
            </a:r>
            <a:r>
              <a:rPr dirty="0" sz="1000" spc="-5"/>
              <a:t>10)</a:t>
            </a:r>
            <a:endParaRPr sz="100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  <a:spcBef>
                <a:spcPts val="229"/>
              </a:spcBef>
            </a:pPr>
            <a:r>
              <a:rPr dirty="0" sz="1000" spc="-114">
                <a:solidFill>
                  <a:srgbClr val="C80E0E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10"/>
              <a:t>Several </a:t>
            </a:r>
            <a:r>
              <a:rPr dirty="0" sz="1000" spc="-5"/>
              <a:t>GNU/Linux distributions (Debian, Ubuntu, Linux Mint, Arch</a:t>
            </a:r>
            <a:r>
              <a:rPr dirty="0" sz="1000" spc="-20"/>
              <a:t> </a:t>
            </a:r>
            <a:r>
              <a:rPr dirty="0" sz="1000" spc="-5"/>
              <a:t>Linux)</a:t>
            </a:r>
            <a:endParaRPr sz="100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  <a:spcBef>
                <a:spcPts val="235"/>
              </a:spcBef>
            </a:pPr>
            <a:r>
              <a:rPr dirty="0" sz="1000" spc="-114">
                <a:solidFill>
                  <a:srgbClr val="C80E0E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/>
              <a:t>macOS 10.11 or</a:t>
            </a:r>
            <a:r>
              <a:rPr dirty="0" sz="1000" spc="-70"/>
              <a:t> </a:t>
            </a:r>
            <a:r>
              <a:rPr dirty="0" sz="1000" spc="-5"/>
              <a:t>later</a:t>
            </a:r>
            <a:endParaRPr sz="1000">
              <a:latin typeface="Lucida Sans Unicode"/>
              <a:cs typeface="Lucida Sans Unicode"/>
            </a:endParaRPr>
          </a:p>
          <a:p>
            <a:pPr marL="355600">
              <a:lnSpc>
                <a:spcPct val="100000"/>
              </a:lnSpc>
              <a:spcBef>
                <a:spcPts val="235"/>
              </a:spcBef>
            </a:pPr>
            <a:r>
              <a:rPr dirty="0" sz="1000" spc="-114">
                <a:solidFill>
                  <a:srgbClr val="C80E0E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/>
              <a:t>Should work on </a:t>
            </a:r>
            <a:r>
              <a:rPr dirty="0" sz="1000" spc="-10"/>
              <a:t>other systems, </a:t>
            </a:r>
            <a:r>
              <a:rPr dirty="0" sz="1000" spc="-5"/>
              <a:t>but some compilation </a:t>
            </a:r>
            <a:r>
              <a:rPr dirty="0" sz="1000" spc="-10"/>
              <a:t>steps are</a:t>
            </a:r>
            <a:r>
              <a:rPr dirty="0" sz="1000" spc="-15"/>
              <a:t> </a:t>
            </a:r>
            <a:r>
              <a:rPr dirty="0" sz="1000"/>
              <a:t>necessary</a:t>
            </a:r>
            <a:endParaRPr sz="1000">
              <a:latin typeface="Lucida Sans Unicode"/>
              <a:cs typeface="Lucida Sans Unicode"/>
            </a:endParaRPr>
          </a:p>
          <a:p>
            <a:pPr marL="245745" indent="-176530">
              <a:lnSpc>
                <a:spcPct val="100000"/>
              </a:lnSpc>
              <a:spcBef>
                <a:spcPts val="434"/>
              </a:spcBef>
              <a:buClr>
                <a:srgbClr val="C80E0E"/>
              </a:buClr>
              <a:buFont typeface="Lucida Sans Unicode"/>
              <a:buChar char="■"/>
              <a:tabLst>
                <a:tab pos="247015" algn="l"/>
              </a:tabLst>
            </a:pPr>
            <a:r>
              <a:rPr dirty="0" spc="-5"/>
              <a:t>In order </a:t>
            </a:r>
            <a:r>
              <a:rPr dirty="0" spc="-15"/>
              <a:t>to </a:t>
            </a:r>
            <a:r>
              <a:rPr dirty="0" spc="-5"/>
              <a:t>run </a:t>
            </a:r>
            <a:r>
              <a:rPr dirty="0" spc="-10"/>
              <a:t>Dynare, </a:t>
            </a:r>
            <a:r>
              <a:rPr dirty="0" spc="-15"/>
              <a:t>you </a:t>
            </a:r>
            <a:r>
              <a:rPr dirty="0" spc="-10"/>
              <a:t>need one </a:t>
            </a:r>
            <a:r>
              <a:rPr dirty="0" spc="-5"/>
              <a:t>of </a:t>
            </a:r>
            <a:r>
              <a:rPr dirty="0" spc="-10"/>
              <a:t>the</a:t>
            </a:r>
            <a:r>
              <a:rPr dirty="0" spc="30"/>
              <a:t> </a:t>
            </a:r>
            <a:r>
              <a:rPr dirty="0" spc="-10"/>
              <a:t>following:</a:t>
            </a:r>
          </a:p>
          <a:p>
            <a:pPr marL="355600">
              <a:lnSpc>
                <a:spcPct val="100000"/>
              </a:lnSpc>
              <a:spcBef>
                <a:spcPts val="415"/>
              </a:spcBef>
            </a:pPr>
            <a:r>
              <a:rPr dirty="0" sz="1000" spc="-114">
                <a:solidFill>
                  <a:srgbClr val="C80E0E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20"/>
              <a:t>MATLAB </a:t>
            </a:r>
            <a:r>
              <a:rPr dirty="0" sz="1000" spc="-5"/>
              <a:t>version 7.9 (R2009b) or</a:t>
            </a:r>
            <a:r>
              <a:rPr dirty="0" sz="1000" spc="-55"/>
              <a:t> </a:t>
            </a:r>
            <a:r>
              <a:rPr dirty="0" sz="1000" spc="-15"/>
              <a:t>above</a:t>
            </a:r>
            <a:endParaRPr sz="1000">
              <a:latin typeface="Lucida Sans Unicode"/>
              <a:cs typeface="Lucida Sans Unicode"/>
            </a:endParaRPr>
          </a:p>
          <a:p>
            <a:pPr marL="523240" marR="635635" indent="-168275">
              <a:lnSpc>
                <a:spcPct val="119600"/>
              </a:lnSpc>
            </a:pPr>
            <a:r>
              <a:rPr dirty="0" sz="1000" spc="-114">
                <a:solidFill>
                  <a:srgbClr val="C80E0E"/>
                </a:solidFill>
                <a:latin typeface="Lucida Sans Unicode"/>
                <a:cs typeface="Lucida Sans Unicode"/>
              </a:rPr>
              <a:t>► </a:t>
            </a:r>
            <a:r>
              <a:rPr dirty="0" sz="1000" spc="-5"/>
              <a:t>GNU </a:t>
            </a:r>
            <a:r>
              <a:rPr dirty="0" sz="1000" spc="-10"/>
              <a:t>Octave </a:t>
            </a:r>
            <a:r>
              <a:rPr dirty="0" sz="1000" spc="-5"/>
              <a:t>version 4.2.1 or </a:t>
            </a:r>
            <a:r>
              <a:rPr dirty="0" sz="1000" spc="-10"/>
              <a:t>above, </a:t>
            </a:r>
            <a:r>
              <a:rPr dirty="0" sz="1000" spc="-5"/>
              <a:t>with the statistics package from  </a:t>
            </a:r>
            <a:r>
              <a:rPr dirty="0" sz="1000" spc="-10"/>
              <a:t>Octave-Forge</a:t>
            </a:r>
            <a:endParaRPr sz="1000">
              <a:latin typeface="Lucida Sans Unicode"/>
              <a:cs typeface="Lucida Sans Unicode"/>
            </a:endParaRPr>
          </a:p>
          <a:p>
            <a:pPr marL="245745" marR="5080" indent="-176530">
              <a:lnSpc>
                <a:spcPct val="123200"/>
              </a:lnSpc>
              <a:spcBef>
                <a:spcPts val="315"/>
              </a:spcBef>
              <a:buClr>
                <a:srgbClr val="C80E0E"/>
              </a:buClr>
              <a:buFont typeface="Lucida Sans Unicode"/>
              <a:buChar char="■"/>
              <a:tabLst>
                <a:tab pos="247015" algn="l"/>
              </a:tabLst>
            </a:pPr>
            <a:r>
              <a:rPr dirty="0" spc="-15"/>
              <a:t>For </a:t>
            </a:r>
            <a:r>
              <a:rPr dirty="0" spc="-10"/>
              <a:t>the DGE–CRED model only Dynare </a:t>
            </a:r>
            <a:r>
              <a:rPr dirty="0" spc="-5"/>
              <a:t>4.6 </a:t>
            </a:r>
            <a:r>
              <a:rPr dirty="0" spc="-10"/>
              <a:t>and the latest </a:t>
            </a:r>
            <a:r>
              <a:rPr dirty="0" spc="-15"/>
              <a:t>Octave </a:t>
            </a:r>
            <a:r>
              <a:rPr dirty="0" spc="-10"/>
              <a:t>version are  </a:t>
            </a:r>
            <a:r>
              <a:rPr dirty="0" spc="-5"/>
              <a:t>suitable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31610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 b="0">
                <a:latin typeface="Arial"/>
                <a:cs typeface="Arial"/>
              </a:rPr>
              <a:t>1.2 </a:t>
            </a:r>
            <a:r>
              <a:rPr dirty="0" spc="10" b="0">
                <a:latin typeface="Arial"/>
                <a:cs typeface="Arial"/>
              </a:rPr>
              <a:t>Installation of </a:t>
            </a:r>
            <a:r>
              <a:rPr dirty="0" spc="15" b="0">
                <a:latin typeface="Arial"/>
                <a:cs typeface="Arial"/>
              </a:rPr>
              <a:t>Dynare: </a:t>
            </a:r>
            <a:r>
              <a:rPr dirty="0" spc="10" b="0">
                <a:latin typeface="Arial"/>
                <a:cs typeface="Arial"/>
              </a:rPr>
              <a:t>Windows</a:t>
            </a:r>
            <a:r>
              <a:rPr dirty="0" spc="70" b="0">
                <a:latin typeface="Arial"/>
                <a:cs typeface="Arial"/>
              </a:rPr>
              <a:t> </a:t>
            </a:r>
            <a:r>
              <a:rPr dirty="0" spc="10" b="0">
                <a:latin typeface="Arial"/>
                <a:cs typeface="Arial"/>
              </a:rPr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621929"/>
            <a:ext cx="4728845" cy="4387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230" marR="5080" indent="-176530">
              <a:lnSpc>
                <a:spcPct val="123200"/>
              </a:lnSpc>
              <a:spcBef>
                <a:spcPts val="10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0">
                <a:latin typeface="Arial"/>
                <a:cs typeface="Arial"/>
              </a:rPr>
              <a:t>Access the Dynare </a:t>
            </a:r>
            <a:r>
              <a:rPr dirty="0" sz="1100" spc="-15">
                <a:latin typeface="Arial"/>
                <a:cs typeface="Arial"/>
              </a:rPr>
              <a:t>web </a:t>
            </a:r>
            <a:r>
              <a:rPr dirty="0" sz="1100" spc="-10">
                <a:latin typeface="Arial"/>
                <a:cs typeface="Arial"/>
              </a:rPr>
              <a:t>page (</a:t>
            </a:r>
            <a:r>
              <a:rPr dirty="0" sz="1100" spc="-10">
                <a:latin typeface="Courier New"/>
                <a:cs typeface="Courier New"/>
              </a:rPr>
              <a:t>https://www.dynare.org</a:t>
            </a:r>
            <a:r>
              <a:rPr dirty="0" sz="1100" spc="-10">
                <a:latin typeface="Arial"/>
                <a:cs typeface="Arial"/>
              </a:rPr>
              <a:t>) and </a:t>
            </a:r>
            <a:r>
              <a:rPr dirty="0" sz="1100" spc="-5">
                <a:latin typeface="Arial"/>
                <a:cs typeface="Arial"/>
              </a:rPr>
              <a:t>click </a:t>
            </a:r>
            <a:r>
              <a:rPr dirty="0" sz="1100" spc="-10">
                <a:latin typeface="Arial"/>
                <a:cs typeface="Arial"/>
              </a:rPr>
              <a:t>on  “Download </a:t>
            </a:r>
            <a:r>
              <a:rPr dirty="0" sz="1100" spc="-5">
                <a:latin typeface="Arial"/>
                <a:cs typeface="Arial"/>
              </a:rPr>
              <a:t>v4.6.1”: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3482" y="1068908"/>
            <a:ext cx="3250120" cy="1707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41075" y="1073962"/>
            <a:ext cx="0" cy="1702435"/>
          </a:xfrm>
          <a:custGeom>
            <a:avLst/>
            <a:gdLst/>
            <a:ahLst/>
            <a:cxnLst/>
            <a:rect l="l" t="t" r="r" b="b"/>
            <a:pathLst>
              <a:path w="0" h="1702435">
                <a:moveTo>
                  <a:pt x="0" y="170206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3482" y="2778569"/>
            <a:ext cx="3250565" cy="0"/>
          </a:xfrm>
          <a:custGeom>
            <a:avLst/>
            <a:gdLst/>
            <a:ahLst/>
            <a:cxnLst/>
            <a:rect l="l" t="t" r="r" b="b"/>
            <a:pathLst>
              <a:path w="3250565" h="0">
                <a:moveTo>
                  <a:pt x="0" y="0"/>
                </a:moveTo>
                <a:lnTo>
                  <a:pt x="325012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0" i="1">
                <a:latin typeface="Verdana"/>
                <a:cs typeface="Verdana"/>
              </a:rPr>
              <a:t>| </a:t>
            </a:r>
            <a:r>
              <a:rPr dirty="0" spc="-5"/>
              <a:t>p.</a:t>
            </a:r>
            <a:r>
              <a:rPr dirty="0" spc="-5"/>
              <a:t>2</a:t>
            </a:r>
            <a:r>
              <a:rPr dirty="0" spc="-60"/>
              <a:t> </a:t>
            </a:r>
            <a:r>
              <a:rPr dirty="0" spc="-50" i="1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31610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 b="0">
                <a:latin typeface="Arial"/>
                <a:cs typeface="Arial"/>
              </a:rPr>
              <a:t>1.2 </a:t>
            </a:r>
            <a:r>
              <a:rPr dirty="0" spc="10" b="0">
                <a:latin typeface="Arial"/>
                <a:cs typeface="Arial"/>
              </a:rPr>
              <a:t>Installation of </a:t>
            </a:r>
            <a:r>
              <a:rPr dirty="0" spc="15" b="0">
                <a:latin typeface="Arial"/>
                <a:cs typeface="Arial"/>
              </a:rPr>
              <a:t>Dynare: </a:t>
            </a:r>
            <a:r>
              <a:rPr dirty="0" spc="10" b="0">
                <a:latin typeface="Arial"/>
                <a:cs typeface="Arial"/>
              </a:rPr>
              <a:t>Windows</a:t>
            </a:r>
            <a:r>
              <a:rPr dirty="0" spc="70" b="0">
                <a:latin typeface="Arial"/>
                <a:cs typeface="Arial"/>
              </a:rPr>
              <a:t> </a:t>
            </a:r>
            <a:r>
              <a:rPr dirty="0" spc="10" b="0">
                <a:latin typeface="Arial"/>
                <a:cs typeface="Arial"/>
              </a:rPr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49819"/>
            <a:ext cx="24415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0">
                <a:latin typeface="Arial"/>
                <a:cs typeface="Arial"/>
              </a:rPr>
              <a:t>The following page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10">
                <a:latin typeface="Arial"/>
                <a:cs typeface="Arial"/>
              </a:rPr>
              <a:t>be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displayed: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3482" y="975296"/>
            <a:ext cx="3250120" cy="1396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41075" y="980363"/>
            <a:ext cx="0" cy="1391285"/>
          </a:xfrm>
          <a:custGeom>
            <a:avLst/>
            <a:gdLst/>
            <a:ahLst/>
            <a:cxnLst/>
            <a:rect l="l" t="t" r="r" b="b"/>
            <a:pathLst>
              <a:path w="0" h="1391285">
                <a:moveTo>
                  <a:pt x="0" y="139104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3482" y="2373934"/>
            <a:ext cx="3250565" cy="0"/>
          </a:xfrm>
          <a:custGeom>
            <a:avLst/>
            <a:gdLst/>
            <a:ahLst/>
            <a:cxnLst/>
            <a:rect l="l" t="t" r="r" b="b"/>
            <a:pathLst>
              <a:path w="3250565" h="0">
                <a:moveTo>
                  <a:pt x="0" y="0"/>
                </a:moveTo>
                <a:lnTo>
                  <a:pt x="325012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7357" y="2464611"/>
            <a:ext cx="42227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5">
                <a:latin typeface="Arial"/>
                <a:cs typeface="Arial"/>
              </a:rPr>
              <a:t>Click </a:t>
            </a:r>
            <a:r>
              <a:rPr dirty="0" sz="1100" spc="-10">
                <a:latin typeface="Arial"/>
                <a:cs typeface="Arial"/>
              </a:rPr>
              <a:t>on “Dynare </a:t>
            </a:r>
            <a:r>
              <a:rPr dirty="0" sz="1100" spc="-5">
                <a:latin typeface="Arial"/>
                <a:cs typeface="Arial"/>
              </a:rPr>
              <a:t>4.6.1 </a:t>
            </a:r>
            <a:r>
              <a:rPr dirty="0" sz="1100" spc="-20">
                <a:latin typeface="Arial"/>
                <a:cs typeface="Arial"/>
              </a:rPr>
              <a:t>(exe)” </a:t>
            </a:r>
            <a:r>
              <a:rPr dirty="0" sz="1100" spc="-1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download the </a:t>
            </a:r>
            <a:r>
              <a:rPr dirty="0" sz="1100" spc="-15">
                <a:latin typeface="Arial"/>
                <a:cs typeface="Arial"/>
              </a:rPr>
              <a:t>executable</a:t>
            </a:r>
            <a:r>
              <a:rPr dirty="0" sz="1100" spc="1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installer.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0" i="1">
                <a:latin typeface="Verdana"/>
                <a:cs typeface="Verdana"/>
              </a:rPr>
              <a:t>| </a:t>
            </a:r>
            <a:r>
              <a:rPr dirty="0" spc="-5"/>
              <a:t>p.</a:t>
            </a:r>
            <a:r>
              <a:rPr dirty="0" spc="-5"/>
              <a:t>3</a:t>
            </a:r>
            <a:r>
              <a:rPr dirty="0" spc="-60"/>
              <a:t> </a:t>
            </a:r>
            <a:r>
              <a:rPr dirty="0" spc="-50" i="1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31610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 b="0">
                <a:latin typeface="Arial"/>
                <a:cs typeface="Arial"/>
              </a:rPr>
              <a:t>1.2 </a:t>
            </a:r>
            <a:r>
              <a:rPr dirty="0" spc="10" b="0">
                <a:latin typeface="Arial"/>
                <a:cs typeface="Arial"/>
              </a:rPr>
              <a:t>Installation of </a:t>
            </a:r>
            <a:r>
              <a:rPr dirty="0" spc="15" b="0">
                <a:latin typeface="Arial"/>
                <a:cs typeface="Arial"/>
              </a:rPr>
              <a:t>Dynare: </a:t>
            </a:r>
            <a:r>
              <a:rPr dirty="0" spc="10" b="0">
                <a:latin typeface="Arial"/>
                <a:cs typeface="Arial"/>
              </a:rPr>
              <a:t>Windows</a:t>
            </a:r>
            <a:r>
              <a:rPr dirty="0" spc="70" b="0">
                <a:latin typeface="Arial"/>
                <a:cs typeface="Arial"/>
              </a:rPr>
              <a:t> </a:t>
            </a:r>
            <a:r>
              <a:rPr dirty="0" spc="10" b="0">
                <a:latin typeface="Arial"/>
                <a:cs typeface="Arial"/>
              </a:rPr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99449"/>
            <a:ext cx="4232910" cy="51435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7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0">
                <a:latin typeface="Arial"/>
                <a:cs typeface="Arial"/>
              </a:rPr>
              <a:t>Open the downloaded </a:t>
            </a:r>
            <a:r>
              <a:rPr dirty="0" sz="1100" spc="-15">
                <a:latin typeface="Arial"/>
                <a:cs typeface="Arial"/>
              </a:rPr>
              <a:t>executable </a:t>
            </a:r>
            <a:r>
              <a:rPr dirty="0" sz="1100" spc="-5">
                <a:latin typeface="Arial"/>
                <a:cs typeface="Arial"/>
              </a:rPr>
              <a:t>installer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“</a:t>
            </a:r>
            <a:r>
              <a:rPr dirty="0" sz="1100" spc="-10">
                <a:latin typeface="Courier New"/>
                <a:cs typeface="Courier New"/>
              </a:rPr>
              <a:t>dynare-4.6.1.exe</a:t>
            </a:r>
            <a:r>
              <a:rPr dirty="0" sz="1100" spc="-10">
                <a:latin typeface="Arial"/>
                <a:cs typeface="Arial"/>
              </a:rPr>
              <a:t>”</a:t>
            </a:r>
            <a:endParaRPr sz="1100">
              <a:latin typeface="Arial"/>
              <a:cs typeface="Arial"/>
            </a:endParaRPr>
          </a:p>
          <a:p>
            <a:pPr marL="189230" indent="-176530">
              <a:lnSpc>
                <a:spcPct val="100000"/>
              </a:lnSpc>
              <a:spcBef>
                <a:spcPts val="605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5">
                <a:latin typeface="Arial"/>
                <a:cs typeface="Arial"/>
              </a:rPr>
              <a:t>Follow </a:t>
            </a: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displayed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instructions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3486" y="1347571"/>
            <a:ext cx="2170125" cy="1105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01071" y="1352626"/>
            <a:ext cx="0" cy="1100455"/>
          </a:xfrm>
          <a:custGeom>
            <a:avLst/>
            <a:gdLst/>
            <a:ahLst/>
            <a:cxnLst/>
            <a:rect l="l" t="t" r="r" b="b"/>
            <a:pathLst>
              <a:path w="0" h="1100455">
                <a:moveTo>
                  <a:pt x="0" y="1100175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33486" y="2455329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 h="0">
                <a:moveTo>
                  <a:pt x="0" y="0"/>
                </a:moveTo>
                <a:lnTo>
                  <a:pt x="217012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0" i="1">
                <a:latin typeface="Verdana"/>
                <a:cs typeface="Verdana"/>
              </a:rPr>
              <a:t>| </a:t>
            </a:r>
            <a:r>
              <a:rPr dirty="0" spc="-5"/>
              <a:t>p.</a:t>
            </a:r>
            <a:r>
              <a:rPr dirty="0" spc="-5"/>
              <a:t>4</a:t>
            </a:r>
            <a:r>
              <a:rPr dirty="0" spc="-60"/>
              <a:t> </a:t>
            </a:r>
            <a:r>
              <a:rPr dirty="0" spc="-50" i="1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31610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 b="0">
                <a:latin typeface="Arial"/>
                <a:cs typeface="Arial"/>
              </a:rPr>
              <a:t>1.2 </a:t>
            </a:r>
            <a:r>
              <a:rPr dirty="0" spc="10" b="0">
                <a:latin typeface="Arial"/>
                <a:cs typeface="Arial"/>
              </a:rPr>
              <a:t>Installation of </a:t>
            </a:r>
            <a:r>
              <a:rPr dirty="0" spc="15" b="0">
                <a:latin typeface="Arial"/>
                <a:cs typeface="Arial"/>
              </a:rPr>
              <a:t>Dynare: </a:t>
            </a:r>
            <a:r>
              <a:rPr dirty="0" spc="10" b="0">
                <a:latin typeface="Arial"/>
                <a:cs typeface="Arial"/>
              </a:rPr>
              <a:t>Windows</a:t>
            </a:r>
            <a:r>
              <a:rPr dirty="0" spc="70" b="0">
                <a:latin typeface="Arial"/>
                <a:cs typeface="Arial"/>
              </a:rPr>
              <a:t> </a:t>
            </a:r>
            <a:r>
              <a:rPr dirty="0" spc="10" b="0">
                <a:latin typeface="Arial"/>
                <a:cs typeface="Arial"/>
              </a:rPr>
              <a:t>(4)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603375"/>
            <a:ext cx="31826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20">
                <a:latin typeface="Arial"/>
                <a:cs typeface="Arial"/>
              </a:rPr>
              <a:t>Finally, </a:t>
            </a:r>
            <a:r>
              <a:rPr dirty="0" sz="1100" spc="-10">
                <a:latin typeface="Arial"/>
                <a:cs typeface="Arial"/>
              </a:rPr>
              <a:t>choose a folder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0">
                <a:latin typeface="Arial"/>
                <a:cs typeface="Arial"/>
              </a:rPr>
              <a:t>which </a:t>
            </a:r>
            <a:r>
              <a:rPr dirty="0" sz="1100" spc="-15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install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Dynare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3486" y="828852"/>
            <a:ext cx="2170125" cy="1762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01071" y="833907"/>
            <a:ext cx="0" cy="1757680"/>
          </a:xfrm>
          <a:custGeom>
            <a:avLst/>
            <a:gdLst/>
            <a:ahLst/>
            <a:cxnLst/>
            <a:rect l="l" t="t" r="r" b="b"/>
            <a:pathLst>
              <a:path w="0" h="1757680">
                <a:moveTo>
                  <a:pt x="0" y="175715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33486" y="2593606"/>
            <a:ext cx="2170430" cy="0"/>
          </a:xfrm>
          <a:custGeom>
            <a:avLst/>
            <a:gdLst/>
            <a:ahLst/>
            <a:cxnLst/>
            <a:rect l="l" t="t" r="r" b="b"/>
            <a:pathLst>
              <a:path w="2170429" h="0">
                <a:moveTo>
                  <a:pt x="0" y="0"/>
                </a:moveTo>
                <a:lnTo>
                  <a:pt x="217012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7357" y="2684270"/>
            <a:ext cx="43910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9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40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will </a:t>
            </a:r>
            <a:r>
              <a:rPr dirty="0" sz="1100" spc="-10">
                <a:latin typeface="Arial"/>
                <a:cs typeface="Arial"/>
              </a:rPr>
              <a:t>later need </a:t>
            </a:r>
            <a:r>
              <a:rPr dirty="0" sz="1100" spc="-1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tell </a:t>
            </a:r>
            <a:r>
              <a:rPr dirty="0" sz="1100" spc="-25">
                <a:latin typeface="Arial"/>
                <a:cs typeface="Arial"/>
              </a:rPr>
              <a:t>MATLAB </a:t>
            </a:r>
            <a:r>
              <a:rPr dirty="0" sz="1100" spc="-10">
                <a:latin typeface="Arial"/>
                <a:cs typeface="Arial"/>
              </a:rPr>
              <a:t>the path where Dynare </a:t>
            </a:r>
            <a:r>
              <a:rPr dirty="0" sz="1100" spc="-5">
                <a:latin typeface="Arial"/>
                <a:cs typeface="Arial"/>
              </a:rPr>
              <a:t>is</a:t>
            </a:r>
            <a:r>
              <a:rPr dirty="0" sz="1100" spc="1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installed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0" i="1">
                <a:latin typeface="Verdana"/>
                <a:cs typeface="Verdana"/>
              </a:rPr>
              <a:t>| </a:t>
            </a:r>
            <a:r>
              <a:rPr dirty="0" spc="-5"/>
              <a:t>p.</a:t>
            </a:r>
            <a:r>
              <a:rPr dirty="0" spc="-5"/>
              <a:t>5</a:t>
            </a:r>
            <a:r>
              <a:rPr dirty="0" spc="-60"/>
              <a:t> </a:t>
            </a:r>
            <a:r>
              <a:rPr dirty="0" spc="-50" i="1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05216"/>
            <a:ext cx="30333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" b="0">
                <a:latin typeface="Arial"/>
                <a:cs typeface="Arial"/>
              </a:rPr>
              <a:t>1.3 </a:t>
            </a:r>
            <a:r>
              <a:rPr dirty="0" spc="10" b="0">
                <a:latin typeface="Arial"/>
                <a:cs typeface="Arial"/>
              </a:rPr>
              <a:t>Installation of </a:t>
            </a:r>
            <a:r>
              <a:rPr dirty="0" spc="15" b="0">
                <a:latin typeface="Arial"/>
                <a:cs typeface="Arial"/>
              </a:rPr>
              <a:t>Dynare: </a:t>
            </a:r>
            <a:r>
              <a:rPr dirty="0" spc="20" b="0">
                <a:latin typeface="Arial"/>
                <a:cs typeface="Arial"/>
              </a:rPr>
              <a:t>macOS</a:t>
            </a:r>
            <a:r>
              <a:rPr dirty="0" spc="55" b="0">
                <a:latin typeface="Arial"/>
                <a:cs typeface="Arial"/>
              </a:rPr>
              <a:t> </a:t>
            </a:r>
            <a:r>
              <a:rPr dirty="0" spc="10" b="0">
                <a:latin typeface="Arial"/>
                <a:cs typeface="Arial"/>
              </a:rPr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700720"/>
            <a:ext cx="4728845" cy="4387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230" marR="5080" indent="-176530">
              <a:lnSpc>
                <a:spcPct val="123200"/>
              </a:lnSpc>
              <a:spcBef>
                <a:spcPts val="100"/>
              </a:spcBef>
              <a:buClr>
                <a:srgbClr val="C80E0E"/>
              </a:buClr>
              <a:buFont typeface="Lucida Sans Unicode"/>
              <a:buChar char="■"/>
              <a:tabLst>
                <a:tab pos="189865" algn="l"/>
              </a:tabLst>
            </a:pPr>
            <a:r>
              <a:rPr dirty="0" sz="1100" spc="-10">
                <a:latin typeface="Arial"/>
                <a:cs typeface="Arial"/>
              </a:rPr>
              <a:t>Access the Dynare </a:t>
            </a:r>
            <a:r>
              <a:rPr dirty="0" sz="1100" spc="-15">
                <a:latin typeface="Arial"/>
                <a:cs typeface="Arial"/>
              </a:rPr>
              <a:t>web </a:t>
            </a:r>
            <a:r>
              <a:rPr dirty="0" sz="1100" spc="-10">
                <a:latin typeface="Arial"/>
                <a:cs typeface="Arial"/>
              </a:rPr>
              <a:t>page (</a:t>
            </a:r>
            <a:r>
              <a:rPr dirty="0" sz="1100" spc="-10">
                <a:latin typeface="Courier New"/>
                <a:cs typeface="Courier New"/>
              </a:rPr>
              <a:t>https://www.dynare.org</a:t>
            </a:r>
            <a:r>
              <a:rPr dirty="0" sz="1100" spc="-10">
                <a:latin typeface="Arial"/>
                <a:cs typeface="Arial"/>
              </a:rPr>
              <a:t>) and </a:t>
            </a:r>
            <a:r>
              <a:rPr dirty="0" sz="1100" spc="-5">
                <a:latin typeface="Arial"/>
                <a:cs typeface="Arial"/>
              </a:rPr>
              <a:t>click </a:t>
            </a:r>
            <a:r>
              <a:rPr dirty="0" sz="1100" spc="-10">
                <a:latin typeface="Arial"/>
                <a:cs typeface="Arial"/>
              </a:rPr>
              <a:t>on  “Download </a:t>
            </a:r>
            <a:r>
              <a:rPr dirty="0" sz="1100" spc="-5">
                <a:latin typeface="Arial"/>
                <a:cs typeface="Arial"/>
              </a:rPr>
              <a:t>v4.6.1”: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3482" y="1147698"/>
            <a:ext cx="3250120" cy="1510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41075" y="1152753"/>
            <a:ext cx="0" cy="1505585"/>
          </a:xfrm>
          <a:custGeom>
            <a:avLst/>
            <a:gdLst/>
            <a:ahLst/>
            <a:cxnLst/>
            <a:rect l="l" t="t" r="r" b="b"/>
            <a:pathLst>
              <a:path w="0" h="1505585">
                <a:moveTo>
                  <a:pt x="0" y="1505089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3482" y="2660370"/>
            <a:ext cx="3250565" cy="0"/>
          </a:xfrm>
          <a:custGeom>
            <a:avLst/>
            <a:gdLst/>
            <a:ahLst/>
            <a:cxnLst/>
            <a:rect l="l" t="t" r="r" b="b"/>
            <a:pathLst>
              <a:path w="3250565" h="0">
                <a:moveTo>
                  <a:pt x="0" y="0"/>
                </a:moveTo>
                <a:lnTo>
                  <a:pt x="325012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pc="-50" i="1">
                <a:latin typeface="Verdana"/>
                <a:cs typeface="Verdana"/>
              </a:rPr>
              <a:t>| </a:t>
            </a:r>
            <a:r>
              <a:rPr dirty="0" spc="-5"/>
              <a:t>p.</a:t>
            </a:r>
            <a:r>
              <a:rPr dirty="0" spc="-5"/>
              <a:t>6</a:t>
            </a:r>
            <a:r>
              <a:rPr dirty="0" spc="-60"/>
              <a:t> </a:t>
            </a:r>
            <a:r>
              <a:rPr dirty="0" spc="-50" i="1">
                <a:latin typeface="Verdana"/>
                <a:cs typeface="Verdana"/>
              </a:rPr>
              <a:t>|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Andrej Drygalla, Katja Heinisch and Christoph Schult*</dc:creator>
  <dc:title>DGE–CRED Practice Session 1:   Installation and Usage of Dynare</dc:title>
  <dcterms:created xsi:type="dcterms:W3CDTF">2020-07-24T09:22:08Z</dcterms:created>
  <dcterms:modified xsi:type="dcterms:W3CDTF">2020-07-24T09:22:08Z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2020-07-24T00:00:00Z</vt:filetime>
  </property>
</Properties>
</file>